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6" r:id="rId5"/>
    <p:sldId id="258" r:id="rId6"/>
    <p:sldId id="311" r:id="rId7"/>
    <p:sldId id="282" r:id="rId8"/>
    <p:sldId id="317" r:id="rId9"/>
    <p:sldId id="468" r:id="rId10"/>
    <p:sldId id="475" r:id="rId11"/>
    <p:sldId id="328" r:id="rId12"/>
    <p:sldId id="474" r:id="rId13"/>
    <p:sldId id="31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clusive Hiring Initiatives for Persons with Disabilities" id="{512DDD51-B924-4554-BC99-2E7E0E706CA6}">
          <p14:sldIdLst>
            <p14:sldId id="256"/>
            <p14:sldId id="258"/>
            <p14:sldId id="311"/>
            <p14:sldId id="282"/>
            <p14:sldId id="317"/>
            <p14:sldId id="468"/>
            <p14:sldId id="475"/>
            <p14:sldId id="328"/>
            <p14:sldId id="474"/>
            <p14:sldId id="314"/>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ary Pier" initials="MP" lastIdx="1" clrIdx="6">
    <p:extLst>
      <p:ext uri="{19B8F6BF-5375-455C-9EA6-DF929625EA0E}">
        <p15:presenceInfo xmlns:p15="http://schemas.microsoft.com/office/powerpoint/2012/main" userId="Mary Pier" providerId="None"/>
      </p:ext>
    </p:extLst>
  </p:cmAuthor>
  <p:cmAuthor id="1" name="Lyne Pépin" initials="LP" lastIdx="7" clrIdx="0">
    <p:extLst>
      <p:ext uri="{19B8F6BF-5375-455C-9EA6-DF929625EA0E}">
        <p15:presenceInfo xmlns:p15="http://schemas.microsoft.com/office/powerpoint/2012/main" userId="S-1-5-21-793608233-524142043-3570203803-26015" providerId="AD"/>
      </p:ext>
    </p:extLst>
  </p:cmAuthor>
  <p:cmAuthor id="8" name="Celina Sabourin" initials="CS" lastIdx="2" clrIdx="7">
    <p:extLst>
      <p:ext uri="{19B8F6BF-5375-455C-9EA6-DF929625EA0E}">
        <p15:presenceInfo xmlns:p15="http://schemas.microsoft.com/office/powerpoint/2012/main" userId="S::celina.sabourin@cfp-psc.gc.ca::92bac36d-f236-4c22-8b1e-f823c2935455" providerId="AD"/>
      </p:ext>
    </p:extLst>
  </p:cmAuthor>
  <p:cmAuthor id="2" name="Patricia Jaton" initials="PJ" lastIdx="3" clrIdx="1">
    <p:extLst>
      <p:ext uri="{19B8F6BF-5375-455C-9EA6-DF929625EA0E}">
        <p15:presenceInfo xmlns:p15="http://schemas.microsoft.com/office/powerpoint/2012/main" userId="S-1-5-21-793608233-524142043-3570203803-23417" providerId="AD"/>
      </p:ext>
    </p:extLst>
  </p:cmAuthor>
  <p:cmAuthor id="9" name="Laurie Pratt-Tremblay" initials="LP [2]" lastIdx="14" clrIdx="8">
    <p:extLst>
      <p:ext uri="{19B8F6BF-5375-455C-9EA6-DF929625EA0E}">
        <p15:presenceInfo xmlns:p15="http://schemas.microsoft.com/office/powerpoint/2012/main" userId="S::laurie.pratt-tremblay@cfp-psc.gc.ca::2466ae82-38e3-4961-91af-474805f38353" providerId="AD"/>
      </p:ext>
    </p:extLst>
  </p:cmAuthor>
  <p:cmAuthor id="3" name="Patrick Gauthier" initials="PG" lastIdx="1" clrIdx="2">
    <p:extLst>
      <p:ext uri="{19B8F6BF-5375-455C-9EA6-DF929625EA0E}">
        <p15:presenceInfo xmlns:p15="http://schemas.microsoft.com/office/powerpoint/2012/main" userId="S-1-5-21-793608233-524142043-3570203803-16819" providerId="AD"/>
      </p:ext>
    </p:extLst>
  </p:cmAuthor>
  <p:cmAuthor id="10" name="Mary Pier Rollin" initials="MPR" lastIdx="10" clrIdx="9">
    <p:extLst>
      <p:ext uri="{19B8F6BF-5375-455C-9EA6-DF929625EA0E}">
        <p15:presenceInfo xmlns:p15="http://schemas.microsoft.com/office/powerpoint/2012/main" userId="S::marypier.rollin@cfp-psc.gc.ca::d6d5e9c5-6838-4ddd-9cd1-f3a7e9ac8a04" providerId="AD"/>
      </p:ext>
    </p:extLst>
  </p:cmAuthor>
  <p:cmAuthor id="4" name="Laurie Pratt-Tremblay" initials="LP" lastIdx="10" clrIdx="3">
    <p:extLst>
      <p:ext uri="{19B8F6BF-5375-455C-9EA6-DF929625EA0E}">
        <p15:presenceInfo xmlns:p15="http://schemas.microsoft.com/office/powerpoint/2012/main" userId="S-1-5-21-793608233-524142043-3570203803-103495" providerId="AD"/>
      </p:ext>
    </p:extLst>
  </p:cmAuthor>
  <p:cmAuthor id="11" name="Patrick Gauthier" initials="PG [2]" lastIdx="4" clrIdx="10">
    <p:extLst>
      <p:ext uri="{19B8F6BF-5375-455C-9EA6-DF929625EA0E}">
        <p15:presenceInfo xmlns:p15="http://schemas.microsoft.com/office/powerpoint/2012/main" userId="S::patrick.gauthier@cfp-psc.gc.ca::75e45ae3-0a09-459e-a0ad-75f1cf2edbe5" providerId="AD"/>
      </p:ext>
    </p:extLst>
  </p:cmAuthor>
  <p:cmAuthor id="5" name="Raphaëlle Robidoux" initials="RR" lastIdx="3" clrIdx="4">
    <p:extLst>
      <p:ext uri="{19B8F6BF-5375-455C-9EA6-DF929625EA0E}">
        <p15:presenceInfo xmlns:p15="http://schemas.microsoft.com/office/powerpoint/2012/main" userId="S::raphaelle.robidoux@cfp-psc.gc.ca::f4a92395-02fa-47cb-bb1a-178792ebda87" providerId="AD"/>
      </p:ext>
    </p:extLst>
  </p:cmAuthor>
  <p:cmAuthor id="12" name="Erin Thompson" initials="ET" lastIdx="1" clrIdx="11">
    <p:extLst>
      <p:ext uri="{19B8F6BF-5375-455C-9EA6-DF929625EA0E}">
        <p15:presenceInfo xmlns:p15="http://schemas.microsoft.com/office/powerpoint/2012/main" userId="S::erin.thompson@Cfp-psc.gc.ca::7a0097d3-0e63-4146-bf16-111f89cd4f89" providerId="AD"/>
      </p:ext>
    </p:extLst>
  </p:cmAuthor>
  <p:cmAuthor id="6" name="Lyne Pépin" initials="LP [2]" lastIdx="17" clrIdx="5">
    <p:extLst>
      <p:ext uri="{19B8F6BF-5375-455C-9EA6-DF929625EA0E}">
        <p15:presenceInfo xmlns:p15="http://schemas.microsoft.com/office/powerpoint/2012/main" userId="S::lyne.pepin@cfp-psc.gc.ca::93233af1-09c6-4c1c-b024-ca5a26516d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ACB8"/>
    <a:srgbClr val="FFFFFF"/>
    <a:srgbClr val="98D6DC"/>
    <a:srgbClr val="000000"/>
    <a:srgbClr val="23A7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964" autoAdjust="0"/>
    <p:restoredTop sz="62012" autoAdjust="0"/>
  </p:normalViewPr>
  <p:slideViewPr>
    <p:cSldViewPr snapToGrid="0">
      <p:cViewPr varScale="1">
        <p:scale>
          <a:sx n="54" d="100"/>
          <a:sy n="54" d="100"/>
        </p:scale>
        <p:origin x="36" y="186"/>
      </p:cViewPr>
      <p:guideLst/>
    </p:cSldViewPr>
  </p:slideViewPr>
  <p:notesTextViewPr>
    <p:cViewPr>
      <p:scale>
        <a:sx n="150" d="100"/>
        <a:sy n="150" d="100"/>
      </p:scale>
      <p:origin x="0" y="0"/>
    </p:cViewPr>
  </p:notesTextViewPr>
  <p:notesViewPr>
    <p:cSldViewPr snapToGrid="0">
      <p:cViewPr>
        <p:scale>
          <a:sx n="70" d="100"/>
          <a:sy n="70" d="100"/>
        </p:scale>
        <p:origin x="2754" y="-3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_rels/data1.xml.rels><?xml version="1.0" encoding="UTF-8" standalone="yes"?>
<Relationships xmlns="http://schemas.openxmlformats.org/package/2006/relationships"><Relationship Id="rId8" Type="http://schemas.openxmlformats.org/officeDocument/2006/relationships/hyperlink" Target="http://extranet.psc-cfp.gc.ca/hiring-pwd-toolkit/index-eng.htm" TargetMode="External"/><Relationship Id="rId13" Type="http://schemas.openxmlformats.org/officeDocument/2006/relationships/hyperlink" Target="https://www.canada.ca/en/public-service-commission/services/public-service-hiring-guides/guide-assessing-persons-disabilities.html" TargetMode="External"/><Relationship Id="rId3" Type="http://schemas.openxmlformats.org/officeDocument/2006/relationships/hyperlink" Target="https://www.canada.ca/en/public-service-commission/services/staffing-assessment-tools-resources/human-resources-specialists-hiring-managers/human-resources-toolbox/personnel-psychology-centre/consultation-test-services/webinar-basics-assessment-accommodation.html" TargetMode="External"/><Relationship Id="rId7" Type="http://schemas.openxmlformats.org/officeDocument/2006/relationships/hyperlink" Target="https://www.canada.ca/en/public-service-commission/services/staffing-assessment-tools-resources/human-resources-specialists-hiring-managers/outreach-services.html" TargetMode="External"/><Relationship Id="rId12" Type="http://schemas.openxmlformats.org/officeDocument/2006/relationships/hyperlink" Target="https://www.canada.ca/en/public-service-commission/services/appointment-framework/federal-public-service-inclusive-appointment-lens.html" TargetMode="External"/><Relationship Id="rId2" Type="http://schemas.openxmlformats.org/officeDocument/2006/relationships/hyperlink" Target="https://www.canada.ca/en/public-service-commission/services/assessment-accommodation-page.html" TargetMode="External"/><Relationship Id="rId1" Type="http://schemas.openxmlformats.org/officeDocument/2006/relationships/hyperlink" Target="https://www.canada.ca/en/public-service-commission/jobs/services/recruitment/federal-internship-program-canadians-disabilities.html" TargetMode="External"/><Relationship Id="rId6" Type="http://schemas.openxmlformats.org/officeDocument/2006/relationships/hyperlink" Target="https://www.gcpedia.gc.ca/wiki/The_Virtual_Door_to_Talent_with_Disabilities" TargetMode="External"/><Relationship Id="rId11" Type="http://schemas.openxmlformats.org/officeDocument/2006/relationships/hyperlink" Target="https://www.canada.ca/en/services/jobs/opportunities/government/self-declaring-because-we-care.html" TargetMode="External"/><Relationship Id="rId5" Type="http://schemas.openxmlformats.org/officeDocument/2006/relationships/hyperlink" Target="https://www.gcpedia.gc.ca/wiki/Employment_Opportunity_for_Students_with_Disabilities:_Hire_a_Student" TargetMode="External"/><Relationship Id="rId10" Type="http://schemas.openxmlformats.org/officeDocument/2006/relationships/hyperlink" Target="https://www.gcpedia.gc.ca/wiki/PSC_Calendar_of_events" TargetMode="External"/><Relationship Id="rId4" Type="http://schemas.openxmlformats.org/officeDocument/2006/relationships/hyperlink" Target="https://www.canada.ca/en/public-service-commission/services/appointment-framework/guides-tools-appointment-framework/qa-staffing-options-support-ee-di-under-psac.html" TargetMode="External"/><Relationship Id="rId9" Type="http://schemas.openxmlformats.org/officeDocument/2006/relationships/hyperlink" Target="https://www.gcpedia.gc.ca/gcwiki/index.php?title=ASSESSMENT_ACCESSIBILITY_AMBASSADORS&amp;redirect=no" TargetMode="External"/></Relationships>
</file>

<file path=ppt/diagrams/_rels/data3.xml.rels><?xml version="1.0" encoding="UTF-8" standalone="yes"?>
<Relationships xmlns="http://schemas.openxmlformats.org/package/2006/relationships"><Relationship Id="rId3" Type="http://schemas.openxmlformats.org/officeDocument/2006/relationships/hyperlink" Target="https://www.canada.ca/en/public-service-commission/services/staffing-assessment-tools-resources/human-resources-specialists-hiring-managers/management-toolkit/advancing-your-employment-equity-objectives-personnel-psychology-centre-assessment-services-advice.html" TargetMode="External"/><Relationship Id="rId2" Type="http://schemas.openxmlformats.org/officeDocument/2006/relationships/hyperlink" Target="https://www.canada.ca/en/public-service-commission/services/appointment-framework/employment-equity-leveraging-staffing-options-for-hiring-managers.html" TargetMode="External"/><Relationship Id="rId1" Type="http://schemas.openxmlformats.org/officeDocument/2006/relationships/hyperlink" Target="https://www.gcpedia.gc.ca/gcwiki/index.php?title=ASSESSMENT_ACCESSIBILITY_AMBASSADORS&amp;redirect=no" TargetMode="External"/><Relationship Id="rId5" Type="http://schemas.openxmlformats.org/officeDocument/2006/relationships/hyperlink" Target="https://www.canada.ca/en/public-service-commission/services/appointment-framework/guides-tools-appointment-framework/flexibility-in-assessment.html" TargetMode="External"/><Relationship Id="rId4" Type="http://schemas.openxmlformats.org/officeDocument/2006/relationships/hyperlink" Target="https://www.canada.ca/en/public-service-commission/services/public-service-hiring-guides/enhance-fairness-reduce-bias-assessment-tools.html" TargetMode="External"/></Relationships>
</file>

<file path=ppt/diagrams/_rels/drawing1.xml.rels><?xml version="1.0" encoding="UTF-8" standalone="yes"?>
<Relationships xmlns="http://schemas.openxmlformats.org/package/2006/relationships"><Relationship Id="rId8" Type="http://schemas.openxmlformats.org/officeDocument/2006/relationships/hyperlink" Target="https://www.canada.ca/en/public-service-commission/services/appointment-framework/federal-public-service-inclusive-appointment-lens.html" TargetMode="External"/><Relationship Id="rId13" Type="http://schemas.openxmlformats.org/officeDocument/2006/relationships/hyperlink" Target="https://www.canada.ca/en/services/jobs/opportunities/government/self-declaring-because-we-care.html" TargetMode="External"/><Relationship Id="rId3" Type="http://schemas.openxmlformats.org/officeDocument/2006/relationships/hyperlink" Target="https://www.gcpedia.gc.ca/wiki/The_Virtual_Door_to_Talent_with_Disabilities" TargetMode="External"/><Relationship Id="rId7" Type="http://schemas.openxmlformats.org/officeDocument/2006/relationships/hyperlink" Target="https://www.canada.ca/en/public-service-commission/services/appointment-framework/guides-tools-appointment-framework/qa-staffing-options-support-ee-di-under-psac.html" TargetMode="External"/><Relationship Id="rId12" Type="http://schemas.openxmlformats.org/officeDocument/2006/relationships/hyperlink" Target="https://www.gcpedia.gc.ca/wiki/PSC_Calendar_of_events" TargetMode="External"/><Relationship Id="rId2" Type="http://schemas.openxmlformats.org/officeDocument/2006/relationships/hyperlink" Target="https://www.gcpedia.gc.ca/wiki/Employment_Opportunity_for_Students_with_Disabilities:_Hire_a_Student" TargetMode="External"/><Relationship Id="rId1" Type="http://schemas.openxmlformats.org/officeDocument/2006/relationships/hyperlink" Target="https://www.canada.ca/en/public-service-commission/jobs/services/recruitment/federal-internship-program-canadians-disabilities.html" TargetMode="External"/><Relationship Id="rId6" Type="http://schemas.openxmlformats.org/officeDocument/2006/relationships/hyperlink" Target="https://www.canada.ca/en/public-service-commission/services/staffing-assessment-tools-resources/human-resources-specialists-hiring-managers/outreach-services.html" TargetMode="External"/><Relationship Id="rId11" Type="http://schemas.openxmlformats.org/officeDocument/2006/relationships/hyperlink" Target="https://www.gcpedia.gc.ca/gcwiki/index.php?title=ASSESSMENT_ACCESSIBILITY_AMBASSADORS&amp;redirect=no" TargetMode="External"/><Relationship Id="rId5" Type="http://schemas.openxmlformats.org/officeDocument/2006/relationships/hyperlink" Target="https://www.canada.ca/en/public-service-commission/services/staffing-assessment-tools-resources/human-resources-specialists-hiring-managers/human-resources-toolbox/personnel-psychology-centre/consultation-test-services/webinar-basics-assessment-accommodation.html" TargetMode="External"/><Relationship Id="rId10" Type="http://schemas.openxmlformats.org/officeDocument/2006/relationships/hyperlink" Target="https://www.canada.ca/en/public-service-commission/services/public-service-hiring-guides/guide-assessing-persons-disabilities.html" TargetMode="External"/><Relationship Id="rId4" Type="http://schemas.openxmlformats.org/officeDocument/2006/relationships/hyperlink" Target="https://www.canada.ca/en/public-service-commission/services/assessment-accommodation-page.html" TargetMode="External"/><Relationship Id="rId9" Type="http://schemas.openxmlformats.org/officeDocument/2006/relationships/hyperlink" Target="http://extranet.psc-cfp.gc.ca/hiring-pwd-toolkit/index-eng.htm" TargetMode="External"/></Relationships>
</file>

<file path=ppt/diagrams/_rels/drawing3.xml.rels><?xml version="1.0" encoding="UTF-8" standalone="yes"?>
<Relationships xmlns="http://schemas.openxmlformats.org/package/2006/relationships"><Relationship Id="rId3" Type="http://schemas.openxmlformats.org/officeDocument/2006/relationships/hyperlink" Target="https://www.canada.ca/en/public-service-commission/services/staffing-assessment-tools-resources/human-resources-specialists-hiring-managers/management-toolkit/advancing-your-employment-equity-objectives-personnel-psychology-centre-assessment-services-advice.html" TargetMode="External"/><Relationship Id="rId2" Type="http://schemas.openxmlformats.org/officeDocument/2006/relationships/hyperlink" Target="https://www.gcpedia.gc.ca/gcwiki/index.php?title=ASSESSMENT_ACCESSIBILITY_AMBASSADORS&amp;redirect=no" TargetMode="External"/><Relationship Id="rId1" Type="http://schemas.openxmlformats.org/officeDocument/2006/relationships/hyperlink" Target="https://www.canada.ca/en/public-service-commission/services/appointment-framework/employment-equity-leveraging-staffing-options-for-hiring-managers.html" TargetMode="External"/><Relationship Id="rId5" Type="http://schemas.openxmlformats.org/officeDocument/2006/relationships/hyperlink" Target="https://www.canada.ca/en/public-service-commission/services/appointment-framework/guides-tools-appointment-framework/flexibility-in-assessment.html" TargetMode="External"/><Relationship Id="rId4" Type="http://schemas.openxmlformats.org/officeDocument/2006/relationships/hyperlink" Target="https://www.canada.ca/en/public-service-commission/services/public-service-hiring-guides/enhance-fairness-reduce-bias-assessment-tools.html" TargetMode="Externa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55C5E3-A4AB-4A66-A666-572AE2CAAF93}" type="doc">
      <dgm:prSet loTypeId="urn:microsoft.com/office/officeart/2005/8/layout/vList5" loCatId="list" qsTypeId="urn:microsoft.com/office/officeart/2005/8/quickstyle/simple1" qsCatId="simple" csTypeId="urn:microsoft.com/office/officeart/2005/8/colors/accent3_2" csCatId="accent3" phldr="1"/>
      <dgm:spPr/>
      <dgm:t>
        <a:bodyPr/>
        <a:lstStyle/>
        <a:p>
          <a:endParaRPr lang="en-CA"/>
        </a:p>
      </dgm:t>
    </dgm:pt>
    <dgm:pt modelId="{18AD1AF3-0164-4671-AEBE-23BF7D505AD3}">
      <dgm:prSet phldrT="[Text]" custT="1"/>
      <dgm:spPr/>
      <dgm:t>
        <a:bodyPr/>
        <a:lstStyle/>
        <a:p>
          <a:pPr algn="ctr">
            <a:buNone/>
          </a:pPr>
          <a:r>
            <a:rPr lang="fr-CA" sz="2000" b="1" dirty="0">
              <a:solidFill>
                <a:sysClr val="window" lastClr="FFFFFF"/>
              </a:solidFill>
              <a:latin typeface="Segoe UI Semilight"/>
              <a:ea typeface="+mn-ea"/>
              <a:cs typeface="+mn-cs"/>
            </a:rPr>
            <a:t>Recruitment </a:t>
          </a:r>
          <a:br>
            <a:rPr lang="fr-CA" sz="2000" b="1" dirty="0">
              <a:solidFill>
                <a:sysClr val="window" lastClr="FFFFFF"/>
              </a:solidFill>
              <a:latin typeface="Segoe UI Semilight"/>
              <a:ea typeface="+mn-ea"/>
              <a:cs typeface="+mn-cs"/>
            </a:rPr>
          </a:br>
          <a:r>
            <a:rPr lang="fr-CA" sz="2000" b="1" dirty="0">
              <a:solidFill>
                <a:sysClr val="window" lastClr="FFFFFF"/>
              </a:solidFill>
              <a:latin typeface="Segoe UI Semilight"/>
              <a:ea typeface="+mn-ea"/>
              <a:cs typeface="+mn-cs"/>
            </a:rPr>
            <a:t>programs</a:t>
          </a:r>
          <a:endParaRPr lang="en-CA" sz="2000" b="1" dirty="0"/>
        </a:p>
      </dgm:t>
    </dgm:pt>
    <dgm:pt modelId="{2C269B2D-F0AE-471B-8DA9-97E185E6C5C7}" type="parTrans" cxnId="{91B44FE7-88D3-4E57-A689-65E3823A512D}">
      <dgm:prSet/>
      <dgm:spPr/>
      <dgm:t>
        <a:bodyPr/>
        <a:lstStyle/>
        <a:p>
          <a:endParaRPr lang="en-CA" sz="1000"/>
        </a:p>
      </dgm:t>
    </dgm:pt>
    <dgm:pt modelId="{863B496C-9A46-4C74-B9A2-332EF492F5E0}" type="sibTrans" cxnId="{91B44FE7-88D3-4E57-A689-65E3823A512D}">
      <dgm:prSet/>
      <dgm:spPr/>
      <dgm:t>
        <a:bodyPr/>
        <a:lstStyle/>
        <a:p>
          <a:endParaRPr lang="en-CA" sz="1000"/>
        </a:p>
      </dgm:t>
    </dgm:pt>
    <dgm:pt modelId="{4C46B8BC-CAE9-4D44-AB18-CABC5575E778}">
      <dgm:prSet phldrT="[Text]" custT="1"/>
      <dgm:spPr>
        <a:solidFill>
          <a:srgbClr val="D5FBFF">
            <a:alpha val="89804"/>
          </a:srgbClr>
        </a:solidFill>
      </dgm:spPr>
      <dgm:t>
        <a:bodyPr/>
        <a:lstStyle/>
        <a:p>
          <a:pPr marL="173038" indent="-173038">
            <a:buClr>
              <a:schemeClr val="bg2">
                <a:lumMod val="10000"/>
              </a:schemeClr>
            </a:buClr>
            <a:buSzPct val="150000"/>
            <a:buFont typeface="Arial" panose="020B0604020202020204" pitchFamily="34" charset="0"/>
            <a:buChar char="•"/>
          </a:pPr>
          <a:r>
            <a:rPr lang="en-CA" sz="1200" b="0" dirty="0">
              <a:solidFill>
                <a:schemeClr val="accent3"/>
              </a:solidFill>
              <a:latin typeface="+mn-lt"/>
              <a:ea typeface="Open Sans" panose="020B0606030504020204" pitchFamily="34" charset="0"/>
              <a:cs typeface="Open Sans" panose="020B0606030504020204" pitchFamily="34" charset="0"/>
              <a:hlinkClick xmlns:r="http://schemas.openxmlformats.org/officeDocument/2006/relationships" r:id="rId1">
                <a:extLst>
                  <a:ext uri="{A12FA001-AC4F-418D-AE19-62706E023703}">
                    <ahyp:hlinkClr xmlns:ahyp="http://schemas.microsoft.com/office/drawing/2018/hyperlinkcolor" val="tx"/>
                  </a:ext>
                </a:extLst>
              </a:hlinkClick>
            </a:rPr>
            <a:t>Federal Internship Program for Canadians with Disabilities</a:t>
          </a:r>
          <a:endParaRPr lang="en-CA" sz="1200" b="0" dirty="0">
            <a:solidFill>
              <a:schemeClr val="accent3"/>
            </a:solidFill>
            <a:latin typeface="+mn-lt"/>
          </a:endParaRPr>
        </a:p>
      </dgm:t>
    </dgm:pt>
    <dgm:pt modelId="{A826B41E-8612-4905-89F7-7C11E6D0D411}" type="parTrans" cxnId="{01E05112-A689-4D9D-9B04-BCC3540E842B}">
      <dgm:prSet/>
      <dgm:spPr/>
      <dgm:t>
        <a:bodyPr/>
        <a:lstStyle/>
        <a:p>
          <a:endParaRPr lang="en-CA" sz="1000"/>
        </a:p>
      </dgm:t>
    </dgm:pt>
    <dgm:pt modelId="{62A3C32B-FB8B-4107-904E-F140C4D7B53D}" type="sibTrans" cxnId="{01E05112-A689-4D9D-9B04-BCC3540E842B}">
      <dgm:prSet/>
      <dgm:spPr/>
      <dgm:t>
        <a:bodyPr/>
        <a:lstStyle/>
        <a:p>
          <a:endParaRPr lang="en-CA" sz="1000"/>
        </a:p>
      </dgm:t>
    </dgm:pt>
    <dgm:pt modelId="{112705F0-89F5-44FF-B5B6-174C1C8AED64}">
      <dgm:prSet phldrT="[Text]" custT="1"/>
      <dgm:spPr/>
      <dgm:t>
        <a:bodyPr/>
        <a:lstStyle/>
        <a:p>
          <a:pPr marL="0" lvl="0" indent="0" algn="ctr" defTabSz="1066800">
            <a:lnSpc>
              <a:spcPct val="90000"/>
            </a:lnSpc>
            <a:spcBef>
              <a:spcPct val="0"/>
            </a:spcBef>
            <a:spcAft>
              <a:spcPct val="35000"/>
            </a:spcAft>
            <a:buNone/>
          </a:pPr>
          <a:r>
            <a:rPr lang="fr-CA" sz="2000" b="1" kern="1200" dirty="0">
              <a:solidFill>
                <a:sysClr val="window" lastClr="FFFFFF"/>
              </a:solidFill>
              <a:latin typeface="Segoe UI Semilight"/>
              <a:ea typeface="+mn-ea"/>
              <a:cs typeface="+mn-cs"/>
            </a:rPr>
            <a:t>Support</a:t>
          </a:r>
          <a:br>
            <a:rPr lang="fr-CA" sz="2000" b="1" kern="1200" dirty="0">
              <a:solidFill>
                <a:sysClr val="window" lastClr="FFFFFF"/>
              </a:solidFill>
              <a:latin typeface="Segoe UI Semilight"/>
              <a:ea typeface="+mn-ea"/>
              <a:cs typeface="+mn-cs"/>
            </a:rPr>
          </a:br>
          <a:r>
            <a:rPr lang="fr-CA" sz="2000" b="1" kern="1200" dirty="0">
              <a:solidFill>
                <a:sysClr val="window" lastClr="FFFFFF"/>
              </a:solidFill>
              <a:latin typeface="Segoe UI Semilight"/>
              <a:ea typeface="+mn-ea"/>
              <a:cs typeface="+mn-cs"/>
            </a:rPr>
            <a:t>services</a:t>
          </a:r>
          <a:endParaRPr lang="en-CA" sz="2000" b="1" kern="1200" dirty="0">
            <a:solidFill>
              <a:sysClr val="window" lastClr="FFFFFF"/>
            </a:solidFill>
            <a:latin typeface="Segoe UI Semilight"/>
            <a:ea typeface="+mn-ea"/>
            <a:cs typeface="+mn-cs"/>
          </a:endParaRPr>
        </a:p>
      </dgm:t>
    </dgm:pt>
    <dgm:pt modelId="{E1F9B0DC-BF00-4205-ADB1-B1E118A2D5A7}" type="parTrans" cxnId="{AC178349-895A-4392-BED1-71650F9463CE}">
      <dgm:prSet/>
      <dgm:spPr/>
      <dgm:t>
        <a:bodyPr/>
        <a:lstStyle/>
        <a:p>
          <a:endParaRPr lang="en-CA" sz="1000"/>
        </a:p>
      </dgm:t>
    </dgm:pt>
    <dgm:pt modelId="{316539BE-875B-4846-8143-D74B6E3F4EAB}" type="sibTrans" cxnId="{AC178349-895A-4392-BED1-71650F9463CE}">
      <dgm:prSet/>
      <dgm:spPr/>
      <dgm:t>
        <a:bodyPr/>
        <a:lstStyle/>
        <a:p>
          <a:endParaRPr lang="en-CA" sz="1000"/>
        </a:p>
      </dgm:t>
    </dgm:pt>
    <dgm:pt modelId="{280FE986-0561-4B86-907B-02347FD4AE5E}">
      <dgm:prSet phldrT="[Text]" custT="1"/>
      <dgm:spPr>
        <a:solidFill>
          <a:srgbClr val="D5FBFF">
            <a:alpha val="90000"/>
          </a:srgbClr>
        </a:solidFill>
      </dgm:spPr>
      <dgm:t>
        <a:bodyPr/>
        <a:lstStyle/>
        <a:p>
          <a:pPr marL="173038" lvl="1" indent="-173038" algn="l" defTabSz="533400">
            <a:lnSpc>
              <a:spcPct val="90000"/>
            </a:lnSpc>
            <a:spcBef>
              <a:spcPct val="0"/>
            </a:spcBef>
            <a:spcAft>
              <a:spcPct val="15000"/>
            </a:spcAft>
            <a:buClr>
              <a:schemeClr val="bg2">
                <a:lumMod val="10000"/>
              </a:schemeClr>
            </a:buClr>
            <a:buSzPct val="150000"/>
            <a:buFont typeface="Arial" panose="020B0604020202020204" pitchFamily="34" charset="0"/>
            <a:buChar char="•"/>
          </a:pPr>
          <a:r>
            <a:rPr lang="en-CA" sz="1200" kern="1200" dirty="0">
              <a:solidFill>
                <a:schemeClr val="accent3"/>
              </a:solidFill>
              <a:latin typeface="+mn-lt"/>
              <a:ea typeface="Open Sans" panose="020B0606030504020204" pitchFamily="34" charset="0"/>
              <a:cs typeface="Open Sans" panose="020B0606030504020204" pitchFamily="34" charset="0"/>
              <a:hlinkClick xmlns:r="http://schemas.openxmlformats.org/officeDocument/2006/relationships" r:id="rId2">
                <a:extLst>
                  <a:ext uri="{A12FA001-AC4F-418D-AE19-62706E023703}">
                    <ahyp:hlinkClr xmlns:ahyp="http://schemas.microsoft.com/office/drawing/2018/hyperlinkcolor" val="tx"/>
                  </a:ext>
                </a:extLst>
              </a:hlinkClick>
            </a:rPr>
            <a:t>Assessment Accommodation Services</a:t>
          </a:r>
          <a:r>
            <a:rPr lang="en-CA" sz="1200" kern="1200" dirty="0">
              <a:solidFill>
                <a:schemeClr val="accent3"/>
              </a:solidFill>
              <a:latin typeface="+mn-lt"/>
              <a:ea typeface="Open Sans" panose="020B0606030504020204" pitchFamily="34" charset="0"/>
              <a:cs typeface="Open Sans" panose="020B0606030504020204" pitchFamily="34" charset="0"/>
            </a:rPr>
            <a:t> </a:t>
          </a:r>
          <a:r>
            <a:rPr lang="en-CA" sz="1200" kern="1200" dirty="0">
              <a:solidFill>
                <a:schemeClr val="bg2">
                  <a:lumMod val="10000"/>
                </a:schemeClr>
              </a:solidFill>
              <a:latin typeface="+mn-lt"/>
              <a:ea typeface="Open Sans" panose="020B0606030504020204" pitchFamily="34" charset="0"/>
              <a:cs typeface="Open Sans" panose="020B0606030504020204" pitchFamily="34" charset="0"/>
            </a:rPr>
            <a:t>and</a:t>
          </a:r>
          <a:r>
            <a:rPr lang="en-CA" sz="1200" kern="1200" dirty="0">
              <a:solidFill>
                <a:srgbClr val="54575A">
                  <a:hueOff val="0"/>
                  <a:satOff val="0"/>
                  <a:lumOff val="0"/>
                  <a:alphaOff val="0"/>
                </a:srgbClr>
              </a:solidFill>
              <a:latin typeface="+mn-lt"/>
              <a:ea typeface="Open Sans" panose="020B0606030504020204" pitchFamily="34" charset="0"/>
              <a:cs typeface="Open Sans" panose="020B0606030504020204" pitchFamily="34" charset="0"/>
            </a:rPr>
            <a:t> </a:t>
          </a:r>
          <a:r>
            <a:rPr lang="en-CA" sz="1200" kern="1200" dirty="0">
              <a:solidFill>
                <a:schemeClr val="accent3"/>
              </a:solidFill>
              <a:latin typeface="+mn-lt"/>
              <a:ea typeface="Open Sans" panose="020B0606030504020204" pitchFamily="34" charset="0"/>
              <a:cs typeface="Open Sans" panose="020B0606030504020204" pitchFamily="34" charset="0"/>
              <a:hlinkClick xmlns:r="http://schemas.openxmlformats.org/officeDocument/2006/relationships" r:id="rId3">
                <a:extLst>
                  <a:ext uri="{A12FA001-AC4F-418D-AE19-62706E023703}">
                    <ahyp:hlinkClr xmlns:ahyp="http://schemas.microsoft.com/office/drawing/2018/hyperlinkcolor" val="tx"/>
                  </a:ext>
                </a:extLst>
              </a:hlinkClick>
            </a:rPr>
            <a:t>training</a:t>
          </a:r>
          <a:r>
            <a:rPr lang="en-CA" sz="1200" kern="1200" dirty="0">
              <a:solidFill>
                <a:schemeClr val="accent3"/>
              </a:solidFill>
              <a:latin typeface="+mn-lt"/>
              <a:ea typeface="Open Sans" panose="020B0606030504020204" pitchFamily="34" charset="0"/>
              <a:cs typeface="Open Sans" panose="020B0606030504020204" pitchFamily="34" charset="0"/>
            </a:rPr>
            <a:t> </a:t>
          </a:r>
          <a:endParaRPr lang="en-CA" sz="1200" kern="1200" dirty="0">
            <a:solidFill>
              <a:schemeClr val="accent3"/>
            </a:solidFill>
            <a:latin typeface="+mn-lt"/>
          </a:endParaRPr>
        </a:p>
      </dgm:t>
    </dgm:pt>
    <dgm:pt modelId="{C853B0D5-0F15-4AB9-BB29-6F8241A27119}" type="parTrans" cxnId="{F0EDB9F9-FF3F-451F-ADEA-435A6112E92B}">
      <dgm:prSet/>
      <dgm:spPr/>
      <dgm:t>
        <a:bodyPr/>
        <a:lstStyle/>
        <a:p>
          <a:endParaRPr lang="en-CA" sz="1000"/>
        </a:p>
      </dgm:t>
    </dgm:pt>
    <dgm:pt modelId="{717946F7-A9EE-4909-934E-7F7DD248A7A3}" type="sibTrans" cxnId="{F0EDB9F9-FF3F-451F-ADEA-435A6112E92B}">
      <dgm:prSet/>
      <dgm:spPr/>
      <dgm:t>
        <a:bodyPr/>
        <a:lstStyle/>
        <a:p>
          <a:endParaRPr lang="en-CA" sz="1000"/>
        </a:p>
      </dgm:t>
    </dgm:pt>
    <dgm:pt modelId="{CAE68B99-BB74-4384-B736-2D4CBE108AF9}">
      <dgm:prSet phldrT="[Text]" custT="1"/>
      <dgm:spPr/>
      <dgm:t>
        <a:bodyPr/>
        <a:lstStyle/>
        <a:p>
          <a:pPr marL="0" lvl="0" indent="0" algn="ctr" defTabSz="1066800">
            <a:lnSpc>
              <a:spcPct val="90000"/>
            </a:lnSpc>
            <a:spcBef>
              <a:spcPct val="0"/>
            </a:spcBef>
            <a:spcAft>
              <a:spcPct val="35000"/>
            </a:spcAft>
            <a:buNone/>
          </a:pPr>
          <a:r>
            <a:rPr lang="fr-CA" sz="2000" b="1" kern="1200" dirty="0">
              <a:solidFill>
                <a:sysClr val="window" lastClr="FFFFFF"/>
              </a:solidFill>
              <a:latin typeface="Segoe UI Semilight"/>
              <a:ea typeface="+mn-ea"/>
              <a:cs typeface="+mn-cs"/>
            </a:rPr>
            <a:t>Guidance, </a:t>
          </a:r>
          <a:br>
            <a:rPr lang="fr-CA" sz="2000" b="1" kern="1200" dirty="0">
              <a:solidFill>
                <a:sysClr val="window" lastClr="FFFFFF"/>
              </a:solidFill>
              <a:latin typeface="Segoe UI Semilight"/>
              <a:ea typeface="+mn-ea"/>
              <a:cs typeface="+mn-cs"/>
            </a:rPr>
          </a:br>
          <a:r>
            <a:rPr lang="fr-CA" sz="2000" b="1" kern="1200" dirty="0" err="1">
              <a:solidFill>
                <a:sysClr val="window" lastClr="FFFFFF"/>
              </a:solidFill>
              <a:latin typeface="Segoe UI Semilight"/>
              <a:ea typeface="+mn-ea"/>
              <a:cs typeface="+mn-cs"/>
            </a:rPr>
            <a:t>awareness</a:t>
          </a:r>
          <a:br>
            <a:rPr lang="fr-CA" sz="2000" b="1" kern="1200" dirty="0">
              <a:solidFill>
                <a:sysClr val="window" lastClr="FFFFFF"/>
              </a:solidFill>
              <a:latin typeface="Segoe UI Semilight"/>
              <a:ea typeface="+mn-ea"/>
              <a:cs typeface="+mn-cs"/>
            </a:rPr>
          </a:br>
          <a:r>
            <a:rPr lang="fr-CA" sz="2000" b="1" kern="1200" dirty="0">
              <a:solidFill>
                <a:sysClr val="window" lastClr="FFFFFF"/>
              </a:solidFill>
              <a:latin typeface="Segoe UI Semilight"/>
              <a:ea typeface="+mn-ea"/>
              <a:cs typeface="+mn-cs"/>
            </a:rPr>
            <a:t>and </a:t>
          </a:r>
          <a:r>
            <a:rPr lang="fr-CA" sz="2000" b="1" kern="1200" dirty="0" err="1">
              <a:solidFill>
                <a:sysClr val="window" lastClr="FFFFFF"/>
              </a:solidFill>
              <a:latin typeface="Segoe UI Semilight"/>
              <a:ea typeface="+mn-ea"/>
              <a:cs typeface="+mn-cs"/>
            </a:rPr>
            <a:t>tools</a:t>
          </a:r>
          <a:endParaRPr lang="en-CA" sz="2000" b="1" kern="1200" dirty="0">
            <a:solidFill>
              <a:sysClr val="window" lastClr="FFFFFF"/>
            </a:solidFill>
            <a:latin typeface="Segoe UI Semilight"/>
            <a:ea typeface="+mn-ea"/>
            <a:cs typeface="+mn-cs"/>
          </a:endParaRPr>
        </a:p>
      </dgm:t>
    </dgm:pt>
    <dgm:pt modelId="{F9BFBC09-E299-4B7F-8041-CA0E6EC63B67}" type="parTrans" cxnId="{02223B87-DDBD-4079-A9B1-4A3F31938756}">
      <dgm:prSet/>
      <dgm:spPr/>
      <dgm:t>
        <a:bodyPr/>
        <a:lstStyle/>
        <a:p>
          <a:endParaRPr lang="en-CA" sz="1000"/>
        </a:p>
      </dgm:t>
    </dgm:pt>
    <dgm:pt modelId="{34C1CDCE-B67A-4FDA-ADF2-CA79626DF424}" type="sibTrans" cxnId="{02223B87-DDBD-4079-A9B1-4A3F31938756}">
      <dgm:prSet/>
      <dgm:spPr/>
      <dgm:t>
        <a:bodyPr/>
        <a:lstStyle/>
        <a:p>
          <a:endParaRPr lang="en-CA" sz="1000"/>
        </a:p>
      </dgm:t>
    </dgm:pt>
    <dgm:pt modelId="{F27C06CA-3081-40D5-A174-8530C6C44BE2}">
      <dgm:prSet phldrT="[Text]" custT="1"/>
      <dgm:spPr>
        <a:solidFill>
          <a:srgbClr val="D5FBFF">
            <a:alpha val="90000"/>
          </a:srgbClr>
        </a:solidFill>
      </dgm:spPr>
      <dgm:t>
        <a:bodyPr/>
        <a:lstStyle/>
        <a:p>
          <a:pPr marL="174625" indent="-174625">
            <a:buClr>
              <a:schemeClr val="bg2">
                <a:lumMod val="10000"/>
              </a:schemeClr>
            </a:buClr>
            <a:buFont typeface="Arial" panose="020B0604020202020204" pitchFamily="34" charset="0"/>
            <a:buChar char="•"/>
          </a:pPr>
          <a:r>
            <a:rPr lang="en-CA" sz="1200" kern="1200" dirty="0">
              <a:solidFill>
                <a:schemeClr val="accent3"/>
              </a:solidFill>
              <a:latin typeface="+mn-lt"/>
              <a:ea typeface="Open Sans" panose="020B0606030504020204" pitchFamily="34" charset="0"/>
              <a:cs typeface="Open Sans" panose="020B0606030504020204" pitchFamily="34" charset="0"/>
              <a:hlinkClick xmlns:r="http://schemas.openxmlformats.org/officeDocument/2006/relationships" r:id="rId4">
                <a:extLst>
                  <a:ext uri="{A12FA001-AC4F-418D-AE19-62706E023703}">
                    <ahyp:hlinkClr xmlns:ahyp="http://schemas.microsoft.com/office/drawing/2018/hyperlinkcolor" val="tx"/>
                  </a:ext>
                </a:extLst>
              </a:hlinkClick>
            </a:rPr>
            <a:t>Staffing options to support employment equity, and diversity and inclusion, under the Public Service Employment Act</a:t>
          </a:r>
          <a:endParaRPr lang="en-CA" sz="1200" kern="1200" dirty="0">
            <a:solidFill>
              <a:schemeClr val="bg2">
                <a:lumMod val="10000"/>
              </a:schemeClr>
            </a:solidFill>
            <a:latin typeface="+mn-lt"/>
          </a:endParaRPr>
        </a:p>
      </dgm:t>
    </dgm:pt>
    <dgm:pt modelId="{AEF7ED0C-AC78-46A3-8EFA-6A5A72B85AC6}" type="parTrans" cxnId="{6C0B2E03-0E49-47AB-9003-7A972ADEACEC}">
      <dgm:prSet/>
      <dgm:spPr/>
      <dgm:t>
        <a:bodyPr/>
        <a:lstStyle/>
        <a:p>
          <a:endParaRPr lang="en-CA" sz="1000"/>
        </a:p>
      </dgm:t>
    </dgm:pt>
    <dgm:pt modelId="{EADAEE2D-3EFE-458B-8DED-F97E2F46BE9C}" type="sibTrans" cxnId="{6C0B2E03-0E49-47AB-9003-7A972ADEACEC}">
      <dgm:prSet/>
      <dgm:spPr/>
      <dgm:t>
        <a:bodyPr/>
        <a:lstStyle/>
        <a:p>
          <a:endParaRPr lang="en-CA" sz="1000"/>
        </a:p>
      </dgm:t>
    </dgm:pt>
    <dgm:pt modelId="{5845CA67-0F7C-4340-A24B-433F058E8B37}">
      <dgm:prSet custT="1"/>
      <dgm:spPr>
        <a:solidFill>
          <a:srgbClr val="D5FBFF">
            <a:alpha val="89804"/>
          </a:srgbClr>
        </a:solidFill>
      </dgm:spPr>
      <dgm:t>
        <a:bodyPr/>
        <a:lstStyle/>
        <a:p>
          <a:pPr marL="173038" indent="-173038">
            <a:buClr>
              <a:schemeClr val="bg2">
                <a:lumMod val="10000"/>
              </a:schemeClr>
            </a:buClr>
            <a:buFont typeface="Arial" panose="020B0604020202020204" pitchFamily="34" charset="0"/>
            <a:buChar char="•"/>
          </a:pPr>
          <a:r>
            <a:rPr lang="en-CA" sz="1200" b="0" dirty="0">
              <a:solidFill>
                <a:schemeClr val="accent3"/>
              </a:solidFill>
              <a:latin typeface="+mn-lt"/>
              <a:ea typeface="Open Sans" panose="020B0606030504020204" pitchFamily="34" charset="0"/>
              <a:cs typeface="Open Sans" panose="020B0606030504020204" pitchFamily="34" charset="0"/>
              <a:hlinkClick xmlns:r="http://schemas.openxmlformats.org/officeDocument/2006/relationships" r:id="rId5">
                <a:extLst>
                  <a:ext uri="{A12FA001-AC4F-418D-AE19-62706E023703}">
                    <ahyp:hlinkClr xmlns:ahyp="http://schemas.microsoft.com/office/drawing/2018/hyperlinkcolor" val="tx"/>
                  </a:ext>
                </a:extLst>
              </a:hlinkClick>
            </a:rPr>
            <a:t>Employment Opportunity for Students with Disabilities</a:t>
          </a:r>
          <a:endParaRPr lang="en-CA" sz="1200" b="0" dirty="0">
            <a:solidFill>
              <a:schemeClr val="accent3"/>
            </a:solidFill>
            <a:latin typeface="+mn-lt"/>
            <a:ea typeface="Open Sans" panose="020B0606030504020204" pitchFamily="34" charset="0"/>
            <a:cs typeface="Open Sans" panose="020B0606030504020204" pitchFamily="34" charset="0"/>
          </a:endParaRPr>
        </a:p>
      </dgm:t>
    </dgm:pt>
    <dgm:pt modelId="{F3AAF47A-9CE4-4344-886B-D71575D133F6}" type="parTrans" cxnId="{5604AD59-096B-45A7-AE70-71F99A1E1C95}">
      <dgm:prSet/>
      <dgm:spPr/>
      <dgm:t>
        <a:bodyPr/>
        <a:lstStyle/>
        <a:p>
          <a:endParaRPr lang="en-CA"/>
        </a:p>
      </dgm:t>
    </dgm:pt>
    <dgm:pt modelId="{18430D1C-17EB-45B4-ADF1-ADE344254348}" type="sibTrans" cxnId="{5604AD59-096B-45A7-AE70-71F99A1E1C95}">
      <dgm:prSet/>
      <dgm:spPr/>
      <dgm:t>
        <a:bodyPr/>
        <a:lstStyle/>
        <a:p>
          <a:endParaRPr lang="en-CA"/>
        </a:p>
      </dgm:t>
    </dgm:pt>
    <dgm:pt modelId="{2B9DE5D9-DA58-485C-8391-527BEED78A77}">
      <dgm:prSet custT="1"/>
      <dgm:spPr>
        <a:solidFill>
          <a:srgbClr val="D5FBFF">
            <a:alpha val="89804"/>
          </a:srgbClr>
        </a:solidFill>
      </dgm:spPr>
      <dgm:t>
        <a:bodyPr/>
        <a:lstStyle/>
        <a:p>
          <a:pPr marL="173038" indent="-173038">
            <a:buClr>
              <a:schemeClr val="bg2">
                <a:lumMod val="10000"/>
              </a:schemeClr>
            </a:buClr>
            <a:buFont typeface="Arial" panose="020B0604020202020204" pitchFamily="34" charset="0"/>
            <a:buChar char="•"/>
          </a:pPr>
          <a:r>
            <a:rPr lang="en-CA" sz="1200" b="0" dirty="0">
              <a:solidFill>
                <a:schemeClr val="bg2">
                  <a:lumMod val="10000"/>
                </a:schemeClr>
              </a:solidFill>
              <a:latin typeface="+mn-lt"/>
              <a:ea typeface="Open Sans" panose="020B0606030504020204" pitchFamily="34" charset="0"/>
              <a:cs typeface="Open Sans" panose="020B0606030504020204" pitchFamily="34" charset="0"/>
            </a:rPr>
            <a:t>Targeted inventories for persons with disabilities (HRC and PSC joint initiative for EC, CS, FI positions)</a:t>
          </a:r>
        </a:p>
      </dgm:t>
    </dgm:pt>
    <dgm:pt modelId="{08147B41-AF36-4701-9A1E-0896B27F072F}" type="parTrans" cxnId="{0A0925A0-48C1-4BD2-A171-270CFC482309}">
      <dgm:prSet/>
      <dgm:spPr/>
      <dgm:t>
        <a:bodyPr/>
        <a:lstStyle/>
        <a:p>
          <a:endParaRPr lang="en-CA"/>
        </a:p>
      </dgm:t>
    </dgm:pt>
    <dgm:pt modelId="{C8479201-ADA5-4E50-B9BF-AB3ACD40DB9C}" type="sibTrans" cxnId="{0A0925A0-48C1-4BD2-A171-270CFC482309}">
      <dgm:prSet/>
      <dgm:spPr/>
      <dgm:t>
        <a:bodyPr/>
        <a:lstStyle/>
        <a:p>
          <a:endParaRPr lang="en-CA"/>
        </a:p>
      </dgm:t>
    </dgm:pt>
    <dgm:pt modelId="{ED4E6605-A48F-4DB6-ACD8-F14B68D835FF}">
      <dgm:prSet custT="1"/>
      <dgm:spPr>
        <a:solidFill>
          <a:srgbClr val="D5FBFF">
            <a:alpha val="89804"/>
          </a:srgbClr>
        </a:solidFill>
      </dgm:spPr>
      <dgm:t>
        <a:bodyPr/>
        <a:lstStyle/>
        <a:p>
          <a:pPr marL="173038" indent="-173038">
            <a:buClr>
              <a:schemeClr val="bg2">
                <a:lumMod val="10000"/>
              </a:schemeClr>
            </a:buClr>
            <a:buFont typeface="Arial" panose="020B0604020202020204" pitchFamily="34" charset="0"/>
            <a:buChar char="•"/>
          </a:pPr>
          <a:r>
            <a:rPr lang="en-CA" sz="1200" b="0" dirty="0">
              <a:solidFill>
                <a:schemeClr val="bg2">
                  <a:lumMod val="10000"/>
                </a:schemeClr>
              </a:solidFill>
              <a:latin typeface="+mn-lt"/>
              <a:ea typeface="Open Sans" panose="020B0606030504020204" pitchFamily="34" charset="0"/>
              <a:cs typeface="Open Sans" panose="020B0606030504020204" pitchFamily="34" charset="0"/>
            </a:rPr>
            <a:t>Post secondary recruitment (with candidates who have self-declared as </a:t>
          </a:r>
          <a:r>
            <a:rPr lang="en-CA" sz="1200" b="0" dirty="0" err="1">
              <a:solidFill>
                <a:schemeClr val="bg2">
                  <a:lumMod val="10000"/>
                </a:schemeClr>
              </a:solidFill>
              <a:latin typeface="+mn-lt"/>
              <a:ea typeface="Open Sans" panose="020B0606030504020204" pitchFamily="34" charset="0"/>
              <a:cs typeface="Open Sans" panose="020B0606030504020204" pitchFamily="34" charset="0"/>
            </a:rPr>
            <a:t>PwD</a:t>
          </a:r>
          <a:r>
            <a:rPr lang="en-CA" sz="1200" b="0" dirty="0">
              <a:solidFill>
                <a:schemeClr val="bg2">
                  <a:lumMod val="10000"/>
                </a:schemeClr>
              </a:solidFill>
              <a:latin typeface="+mn-lt"/>
              <a:ea typeface="Open Sans" panose="020B0606030504020204" pitchFamily="34" charset="0"/>
              <a:cs typeface="Open Sans" panose="020B0606030504020204" pitchFamily="34" charset="0"/>
            </a:rPr>
            <a:t>)</a:t>
          </a:r>
        </a:p>
      </dgm:t>
    </dgm:pt>
    <dgm:pt modelId="{81C685CD-9688-4B81-A263-4CAFB266720D}" type="parTrans" cxnId="{E3E03F2C-0DD8-4861-9D68-05071D953922}">
      <dgm:prSet/>
      <dgm:spPr/>
      <dgm:t>
        <a:bodyPr/>
        <a:lstStyle/>
        <a:p>
          <a:endParaRPr lang="en-CA"/>
        </a:p>
      </dgm:t>
    </dgm:pt>
    <dgm:pt modelId="{F7CF2988-B28D-4B26-99FD-6FE711D04AC7}" type="sibTrans" cxnId="{E3E03F2C-0DD8-4861-9D68-05071D953922}">
      <dgm:prSet/>
      <dgm:spPr/>
      <dgm:t>
        <a:bodyPr/>
        <a:lstStyle/>
        <a:p>
          <a:endParaRPr lang="en-CA"/>
        </a:p>
      </dgm:t>
    </dgm:pt>
    <dgm:pt modelId="{B4F20F3D-FC17-4707-82F4-5F1B62987035}">
      <dgm:prSet custT="1"/>
      <dgm:spPr>
        <a:solidFill>
          <a:srgbClr val="D5FBFF">
            <a:alpha val="89804"/>
          </a:srgbClr>
        </a:solidFill>
      </dgm:spPr>
      <dgm:t>
        <a:bodyPr/>
        <a:lstStyle/>
        <a:p>
          <a:pPr marL="173038" indent="-173038">
            <a:buClr>
              <a:schemeClr val="bg2">
                <a:lumMod val="10000"/>
              </a:schemeClr>
            </a:buClr>
            <a:buFont typeface="Arial" panose="020B0604020202020204" pitchFamily="34" charset="0"/>
            <a:buChar char="•"/>
          </a:pPr>
          <a:r>
            <a:rPr lang="en-CA" sz="1200" b="0" dirty="0">
              <a:solidFill>
                <a:schemeClr val="accent3"/>
              </a:solidFill>
              <a:latin typeface="+mn-lt"/>
              <a:ea typeface="Open Sans" panose="020B0606030504020204" pitchFamily="34" charset="0"/>
              <a:cs typeface="Open Sans" panose="020B0606030504020204" pitchFamily="34" charset="0"/>
              <a:hlinkClick xmlns:r="http://schemas.openxmlformats.org/officeDocument/2006/relationships" r:id="rId6">
                <a:extLst>
                  <a:ext uri="{A12FA001-AC4F-418D-AE19-62706E023703}">
                    <ahyp:hlinkClr xmlns:ahyp="http://schemas.microsoft.com/office/drawing/2018/hyperlinkcolor" val="tx"/>
                  </a:ext>
                </a:extLst>
              </a:hlinkClick>
            </a:rPr>
            <a:t>The Virtual Door to Talent with Disabilities</a:t>
          </a:r>
          <a:endParaRPr lang="en-US" sz="1200" b="0" dirty="0">
            <a:solidFill>
              <a:schemeClr val="accent3"/>
            </a:solidFill>
            <a:latin typeface="+mn-lt"/>
            <a:ea typeface="Open Sans" panose="020B0606030504020204" pitchFamily="34" charset="0"/>
            <a:cs typeface="Open Sans" panose="020B0606030504020204" pitchFamily="34" charset="0"/>
          </a:endParaRPr>
        </a:p>
      </dgm:t>
    </dgm:pt>
    <dgm:pt modelId="{5C78DC47-6E5E-4B93-873D-750BEC521885}" type="parTrans" cxnId="{B5066093-6A65-4ADA-85C4-466E600D57BA}">
      <dgm:prSet/>
      <dgm:spPr/>
      <dgm:t>
        <a:bodyPr/>
        <a:lstStyle/>
        <a:p>
          <a:endParaRPr lang="en-CA"/>
        </a:p>
      </dgm:t>
    </dgm:pt>
    <dgm:pt modelId="{78681D7F-EEA2-487E-9CB4-651E4DDCC43F}" type="sibTrans" cxnId="{B5066093-6A65-4ADA-85C4-466E600D57BA}">
      <dgm:prSet/>
      <dgm:spPr/>
      <dgm:t>
        <a:bodyPr/>
        <a:lstStyle/>
        <a:p>
          <a:endParaRPr lang="en-CA"/>
        </a:p>
      </dgm:t>
    </dgm:pt>
    <dgm:pt modelId="{EB77563D-B240-46CB-9D7B-82D452DC6D4D}">
      <dgm:prSet custT="1"/>
      <dgm:spPr>
        <a:solidFill>
          <a:srgbClr val="D5FBFF">
            <a:alpha val="90000"/>
          </a:srgbClr>
        </a:solidFill>
      </dgm:spPr>
      <dgm:t>
        <a:bodyPr/>
        <a:lstStyle/>
        <a:p>
          <a:pPr marL="173038" lvl="1" indent="-173038" algn="l" defTabSz="533400">
            <a:lnSpc>
              <a:spcPct val="90000"/>
            </a:lnSpc>
            <a:spcBef>
              <a:spcPct val="0"/>
            </a:spcBef>
            <a:spcAft>
              <a:spcPct val="15000"/>
            </a:spcAft>
            <a:buClr>
              <a:schemeClr val="bg2">
                <a:lumMod val="10000"/>
              </a:schemeClr>
            </a:buClr>
            <a:buFont typeface="Arial" panose="020B0604020202020204" pitchFamily="34" charset="0"/>
            <a:buChar char="•"/>
          </a:pPr>
          <a:r>
            <a:rPr lang="en-US" sz="1200" kern="1200" dirty="0">
              <a:solidFill>
                <a:schemeClr val="accent3"/>
              </a:solidFill>
              <a:latin typeface="+mn-lt"/>
              <a:ea typeface="Open Sans" panose="020B0606030504020204" pitchFamily="34" charset="0"/>
              <a:cs typeface="Open Sans" panose="020B0606030504020204" pitchFamily="34" charset="0"/>
              <a:hlinkClick xmlns:r="http://schemas.openxmlformats.org/officeDocument/2006/relationships" r:id="rId7">
                <a:extLst>
                  <a:ext uri="{A12FA001-AC4F-418D-AE19-62706E023703}">
                    <ahyp:hlinkClr xmlns:ahyp="http://schemas.microsoft.com/office/drawing/2018/hyperlinkcolor" val="tx"/>
                  </a:ext>
                </a:extLst>
              </a:hlinkClick>
            </a:rPr>
            <a:t>Outreach and partnership</a:t>
          </a:r>
          <a:r>
            <a:rPr lang="en-US" sz="1200" kern="1200" dirty="0">
              <a:solidFill>
                <a:schemeClr val="accent3"/>
              </a:solidFill>
              <a:latin typeface="+mn-lt"/>
              <a:ea typeface="Open Sans" panose="020B0606030504020204" pitchFamily="34" charset="0"/>
              <a:cs typeface="Open Sans" panose="020B0606030504020204" pitchFamily="34" charset="0"/>
            </a:rPr>
            <a:t> </a:t>
          </a:r>
          <a:r>
            <a:rPr lang="en-US" sz="1200" kern="1200" dirty="0">
              <a:solidFill>
                <a:schemeClr val="bg2">
                  <a:lumMod val="10000"/>
                </a:schemeClr>
              </a:solidFill>
              <a:latin typeface="+mn-lt"/>
              <a:ea typeface="Open Sans" panose="020B0606030504020204" pitchFamily="34" charset="0"/>
              <a:cs typeface="Open Sans" panose="020B0606030504020204" pitchFamily="34" charset="0"/>
            </a:rPr>
            <a:t>services</a:t>
          </a:r>
        </a:p>
      </dgm:t>
    </dgm:pt>
    <dgm:pt modelId="{2230AADF-0C81-4DEC-A24D-AB473503AEA9}" type="parTrans" cxnId="{BDC5AAFE-441D-47A8-97B4-3F5357B4FD70}">
      <dgm:prSet/>
      <dgm:spPr/>
      <dgm:t>
        <a:bodyPr/>
        <a:lstStyle/>
        <a:p>
          <a:endParaRPr lang="en-CA"/>
        </a:p>
      </dgm:t>
    </dgm:pt>
    <dgm:pt modelId="{3FC2083D-3B4F-4097-AC3E-4710C126E608}" type="sibTrans" cxnId="{BDC5AAFE-441D-47A8-97B4-3F5357B4FD70}">
      <dgm:prSet/>
      <dgm:spPr/>
      <dgm:t>
        <a:bodyPr/>
        <a:lstStyle/>
        <a:p>
          <a:endParaRPr lang="en-CA"/>
        </a:p>
      </dgm:t>
    </dgm:pt>
    <dgm:pt modelId="{A9C5026D-49BD-48B4-B1A9-6040F2399269}">
      <dgm:prSet custT="1"/>
      <dgm:spPr>
        <a:solidFill>
          <a:srgbClr val="D5FBFF">
            <a:alpha val="90000"/>
          </a:srgbClr>
        </a:solidFill>
      </dgm:spPr>
      <dgm:t>
        <a:bodyPr/>
        <a:lstStyle/>
        <a:p>
          <a:pPr marL="173038" lvl="1" indent="-173038" algn="l" defTabSz="533400">
            <a:lnSpc>
              <a:spcPct val="90000"/>
            </a:lnSpc>
            <a:spcBef>
              <a:spcPct val="0"/>
            </a:spcBef>
            <a:spcAft>
              <a:spcPct val="15000"/>
            </a:spcAft>
            <a:buClr>
              <a:schemeClr val="bg2">
                <a:lumMod val="10000"/>
              </a:schemeClr>
            </a:buClr>
            <a:buFont typeface="Arial" panose="020B0604020202020204" pitchFamily="34" charset="0"/>
            <a:buChar char="•"/>
          </a:pPr>
          <a:r>
            <a:rPr lang="en-CA" sz="1200" b="0" kern="1200" dirty="0">
              <a:solidFill>
                <a:srgbClr val="F2F2F2">
                  <a:lumMod val="10000"/>
                </a:srgbClr>
              </a:solidFill>
              <a:latin typeface="+mn-lt"/>
              <a:ea typeface="Open Sans" panose="020B0606030504020204" pitchFamily="34" charset="0"/>
              <a:cs typeface="Open Sans" panose="020B0606030504020204" pitchFamily="34" charset="0"/>
            </a:rPr>
            <a:t>Integrated staffing and assessment solutions (i.e., targeted inventories)</a:t>
          </a:r>
          <a:endParaRPr lang="en-US" sz="1200" b="0" kern="1200" dirty="0">
            <a:solidFill>
              <a:srgbClr val="F2F2F2">
                <a:lumMod val="10000"/>
              </a:srgbClr>
            </a:solidFill>
            <a:latin typeface="+mn-lt"/>
            <a:ea typeface="Open Sans" panose="020B0606030504020204" pitchFamily="34" charset="0"/>
            <a:cs typeface="Open Sans" panose="020B0606030504020204" pitchFamily="34" charset="0"/>
          </a:endParaRPr>
        </a:p>
      </dgm:t>
    </dgm:pt>
    <dgm:pt modelId="{BA963EC1-AD7F-403E-B106-E95D2D2F3AB5}" type="parTrans" cxnId="{10D0EF55-68ED-4127-843E-412F876F3559}">
      <dgm:prSet/>
      <dgm:spPr/>
      <dgm:t>
        <a:bodyPr/>
        <a:lstStyle/>
        <a:p>
          <a:endParaRPr lang="en-CA"/>
        </a:p>
      </dgm:t>
    </dgm:pt>
    <dgm:pt modelId="{54122ECC-C5D5-462F-83B4-8168896F96BD}" type="sibTrans" cxnId="{10D0EF55-68ED-4127-843E-412F876F3559}">
      <dgm:prSet/>
      <dgm:spPr/>
      <dgm:t>
        <a:bodyPr/>
        <a:lstStyle/>
        <a:p>
          <a:endParaRPr lang="en-CA"/>
        </a:p>
      </dgm:t>
    </dgm:pt>
    <dgm:pt modelId="{72F18592-81B9-40EF-811D-FD50A89C37C7}">
      <dgm:prSet custT="1"/>
      <dgm:spPr>
        <a:solidFill>
          <a:srgbClr val="D5FBFF">
            <a:alpha val="90000"/>
          </a:srgbClr>
        </a:solidFill>
      </dgm:spPr>
      <dgm:t>
        <a:bodyPr/>
        <a:lstStyle/>
        <a:p>
          <a:pPr marL="174625" indent="-174625">
            <a:buClr>
              <a:schemeClr val="bg2">
                <a:lumMod val="10000"/>
              </a:schemeClr>
            </a:buClr>
          </a:pPr>
          <a:r>
            <a:rPr lang="en-CA" sz="1200" kern="1200" dirty="0">
              <a:solidFill>
                <a:schemeClr val="accent3"/>
              </a:solidFill>
              <a:latin typeface="+mn-lt"/>
              <a:ea typeface="Open Sans" panose="020B0606030504020204" pitchFamily="34" charset="0"/>
              <a:cs typeface="Open Sans" panose="020B0606030504020204" pitchFamily="34" charset="0"/>
              <a:hlinkClick xmlns:r="http://schemas.openxmlformats.org/officeDocument/2006/relationships" r:id="rId8">
                <a:extLst>
                  <a:ext uri="{A12FA001-AC4F-418D-AE19-62706E023703}">
                    <ahyp:hlinkClr xmlns:ahyp="http://schemas.microsoft.com/office/drawing/2018/hyperlinkcolor" val="tx"/>
                  </a:ext>
                </a:extLst>
              </a:hlinkClick>
            </a:rPr>
            <a:t>Hiring </a:t>
          </a:r>
          <a:r>
            <a:rPr lang="en-CA" sz="1200" kern="1200" dirty="0" err="1">
              <a:solidFill>
                <a:schemeClr val="accent3"/>
              </a:solidFill>
              <a:latin typeface="+mn-lt"/>
              <a:ea typeface="Open Sans" panose="020B0606030504020204" pitchFamily="34" charset="0"/>
              <a:cs typeface="Open Sans" panose="020B0606030504020204" pitchFamily="34" charset="0"/>
              <a:hlinkClick xmlns:r="http://schemas.openxmlformats.org/officeDocument/2006/relationships" r:id="rId8">
                <a:extLst>
                  <a:ext uri="{A12FA001-AC4F-418D-AE19-62706E023703}">
                    <ahyp:hlinkClr xmlns:ahyp="http://schemas.microsoft.com/office/drawing/2018/hyperlinkcolor" val="tx"/>
                  </a:ext>
                </a:extLst>
              </a:hlinkClick>
            </a:rPr>
            <a:t>PwD</a:t>
          </a:r>
          <a:r>
            <a:rPr lang="en-CA" sz="1200" kern="1200" dirty="0">
              <a:solidFill>
                <a:schemeClr val="accent3"/>
              </a:solidFill>
              <a:latin typeface="+mn-lt"/>
              <a:ea typeface="Open Sans" panose="020B0606030504020204" pitchFamily="34" charset="0"/>
              <a:cs typeface="Open Sans" panose="020B0606030504020204" pitchFamily="34" charset="0"/>
              <a:hlinkClick xmlns:r="http://schemas.openxmlformats.org/officeDocument/2006/relationships" r:id="rId8">
                <a:extLst>
                  <a:ext uri="{A12FA001-AC4F-418D-AE19-62706E023703}">
                    <ahyp:hlinkClr xmlns:ahyp="http://schemas.microsoft.com/office/drawing/2018/hyperlinkcolor" val="tx"/>
                  </a:ext>
                </a:extLst>
              </a:hlinkClick>
            </a:rPr>
            <a:t> Managers’ Toolkit</a:t>
          </a:r>
          <a:endParaRPr lang="en-US" sz="1200" kern="1200" dirty="0">
            <a:solidFill>
              <a:schemeClr val="accent3"/>
            </a:solidFill>
            <a:latin typeface="Segoe UI Semilight"/>
            <a:ea typeface="Open Sans" panose="020B0606030504020204" pitchFamily="34" charset="0"/>
            <a:cs typeface="Open Sans" panose="020B0606030504020204" pitchFamily="34" charset="0"/>
          </a:endParaRPr>
        </a:p>
      </dgm:t>
    </dgm:pt>
    <dgm:pt modelId="{4014A118-D86E-41E3-9525-EE26873534C6}" type="parTrans" cxnId="{AC6F6F52-6182-4656-A7AE-7B68A6FF1506}">
      <dgm:prSet/>
      <dgm:spPr/>
      <dgm:t>
        <a:bodyPr/>
        <a:lstStyle/>
        <a:p>
          <a:endParaRPr lang="en-CA"/>
        </a:p>
      </dgm:t>
    </dgm:pt>
    <dgm:pt modelId="{279DEE21-BBA7-43C3-93BF-0FBA7D930FE7}" type="sibTrans" cxnId="{AC6F6F52-6182-4656-A7AE-7B68A6FF1506}">
      <dgm:prSet/>
      <dgm:spPr/>
      <dgm:t>
        <a:bodyPr/>
        <a:lstStyle/>
        <a:p>
          <a:endParaRPr lang="en-CA"/>
        </a:p>
      </dgm:t>
    </dgm:pt>
    <dgm:pt modelId="{991868AD-594E-41B2-922E-3193828CFAEA}">
      <dgm:prSet custT="1"/>
      <dgm:spPr>
        <a:solidFill>
          <a:srgbClr val="D5FBFF">
            <a:alpha val="90000"/>
          </a:srgbClr>
        </a:solidFill>
      </dgm:spPr>
      <dgm:t>
        <a:bodyPr/>
        <a:lstStyle/>
        <a:p>
          <a:pPr marL="174625" indent="-174625">
            <a:buClr>
              <a:schemeClr val="bg2">
                <a:lumMod val="10000"/>
              </a:schemeClr>
            </a:buClr>
          </a:pPr>
          <a:r>
            <a:rPr lang="en-CA" sz="1200" kern="1200" dirty="0">
              <a:solidFill>
                <a:srgbClr val="0099A8"/>
              </a:solidFill>
              <a:latin typeface="Segoe UI Semilight"/>
              <a:ea typeface="Open Sans" panose="020B0606030504020204" pitchFamily="34" charset="0"/>
              <a:cs typeface="Open Sans" panose="020B0606030504020204" pitchFamily="34" charset="0"/>
              <a:hlinkClick xmlns:r="http://schemas.openxmlformats.org/officeDocument/2006/relationships" r:id="rId9">
                <a:extLst>
                  <a:ext uri="{A12FA001-AC4F-418D-AE19-62706E023703}">
                    <ahyp:hlinkClr xmlns:ahyp="http://schemas.microsoft.com/office/drawing/2018/hyperlinkcolor" val="tx"/>
                  </a:ext>
                </a:extLst>
              </a:hlinkClick>
            </a:rPr>
            <a:t>Assessment Accessibility Ambassadors (AAA) Network</a:t>
          </a:r>
          <a:r>
            <a:rPr lang="en-CA" sz="1200" kern="1200" dirty="0">
              <a:solidFill>
                <a:schemeClr val="bg2">
                  <a:lumMod val="10000"/>
                </a:schemeClr>
              </a:solidFill>
              <a:latin typeface="+mn-lt"/>
              <a:ea typeface="Open Sans" panose="020B0606030504020204" pitchFamily="34" charset="0"/>
              <a:cs typeface="Open Sans" panose="020B0606030504020204" pitchFamily="34" charset="0"/>
            </a:rPr>
            <a:t> (trained ambassadors representing 24 departments and agencies)</a:t>
          </a:r>
          <a:endParaRPr lang="en-US" sz="1200" kern="1200" dirty="0">
            <a:solidFill>
              <a:schemeClr val="bg2">
                <a:lumMod val="10000"/>
              </a:schemeClr>
            </a:solidFill>
            <a:latin typeface="+mn-lt"/>
            <a:ea typeface="Open Sans" panose="020B0606030504020204" pitchFamily="34" charset="0"/>
            <a:cs typeface="Open Sans" panose="020B0606030504020204" pitchFamily="34" charset="0"/>
          </a:endParaRPr>
        </a:p>
      </dgm:t>
    </dgm:pt>
    <dgm:pt modelId="{F69DA1D7-D913-443C-A813-9785CD681485}" type="parTrans" cxnId="{1D7F4151-D9F2-463C-966B-3088CB864A82}">
      <dgm:prSet/>
      <dgm:spPr/>
      <dgm:t>
        <a:bodyPr/>
        <a:lstStyle/>
        <a:p>
          <a:endParaRPr lang="en-CA"/>
        </a:p>
      </dgm:t>
    </dgm:pt>
    <dgm:pt modelId="{5596E0DE-20F1-4CEE-BFBF-1EDF826A2584}" type="sibTrans" cxnId="{1D7F4151-D9F2-463C-966B-3088CB864A82}">
      <dgm:prSet/>
      <dgm:spPr/>
      <dgm:t>
        <a:bodyPr/>
        <a:lstStyle/>
        <a:p>
          <a:endParaRPr lang="en-CA"/>
        </a:p>
      </dgm:t>
    </dgm:pt>
    <dgm:pt modelId="{E8CE9F47-C1B2-4BB1-A4CC-7CD00816C029}">
      <dgm:prSet custT="1"/>
      <dgm:spPr/>
      <dgm:t>
        <a:bodyPr/>
        <a:lstStyle/>
        <a:p>
          <a:pPr marL="0" lvl="0" indent="0" algn="ctr" defTabSz="1066800">
            <a:lnSpc>
              <a:spcPct val="90000"/>
            </a:lnSpc>
            <a:spcBef>
              <a:spcPct val="0"/>
            </a:spcBef>
            <a:spcAft>
              <a:spcPct val="35000"/>
            </a:spcAft>
            <a:buNone/>
          </a:pPr>
          <a:r>
            <a:rPr lang="fr-CA" sz="2000" b="1" kern="1200" dirty="0">
              <a:solidFill>
                <a:sysClr val="window" lastClr="FFFFFF"/>
              </a:solidFill>
              <a:latin typeface="Segoe UI Semilight"/>
              <a:ea typeface="+mn-ea"/>
              <a:cs typeface="+mn-cs"/>
            </a:rPr>
            <a:t>Outreach &amp; </a:t>
          </a:r>
          <a:br>
            <a:rPr lang="fr-CA" sz="2000" b="1" kern="1200" dirty="0">
              <a:solidFill>
                <a:sysClr val="window" lastClr="FFFFFF"/>
              </a:solidFill>
              <a:latin typeface="Segoe UI Semilight"/>
              <a:ea typeface="+mn-ea"/>
              <a:cs typeface="+mn-cs"/>
            </a:rPr>
          </a:br>
          <a:r>
            <a:rPr lang="fr-CA" sz="2000" b="1" kern="1200" dirty="0">
              <a:solidFill>
                <a:sysClr val="window" lastClr="FFFFFF"/>
              </a:solidFill>
              <a:latin typeface="Segoe UI Semilight"/>
              <a:ea typeface="+mn-ea"/>
              <a:cs typeface="+mn-cs"/>
            </a:rPr>
            <a:t>communications</a:t>
          </a:r>
          <a:endParaRPr lang="en-CA" sz="2000" b="1" kern="1200" dirty="0">
            <a:solidFill>
              <a:sysClr val="window" lastClr="FFFFFF"/>
            </a:solidFill>
            <a:latin typeface="Segoe UI Semilight"/>
            <a:ea typeface="+mn-ea"/>
            <a:cs typeface="+mn-cs"/>
          </a:endParaRPr>
        </a:p>
      </dgm:t>
    </dgm:pt>
    <dgm:pt modelId="{9F3DD538-E16C-4FAF-A15A-23E09E8B7484}" type="parTrans" cxnId="{4FC64DCD-116C-4024-BF20-7C952901CDE7}">
      <dgm:prSet/>
      <dgm:spPr/>
      <dgm:t>
        <a:bodyPr/>
        <a:lstStyle/>
        <a:p>
          <a:endParaRPr lang="en-CA"/>
        </a:p>
      </dgm:t>
    </dgm:pt>
    <dgm:pt modelId="{E7D7EEBA-D922-4C9F-A6AE-6A02B9288AF6}" type="sibTrans" cxnId="{4FC64DCD-116C-4024-BF20-7C952901CDE7}">
      <dgm:prSet/>
      <dgm:spPr/>
      <dgm:t>
        <a:bodyPr/>
        <a:lstStyle/>
        <a:p>
          <a:endParaRPr lang="en-CA"/>
        </a:p>
      </dgm:t>
    </dgm:pt>
    <dgm:pt modelId="{E8E813B9-3816-4D26-BA55-CEB35990E6CB}">
      <dgm:prSet custT="1"/>
      <dgm:spPr>
        <a:solidFill>
          <a:srgbClr val="D5FBFF">
            <a:alpha val="90000"/>
          </a:srgbClr>
        </a:solidFill>
      </dgm:spPr>
      <dgm:t>
        <a:bodyPr/>
        <a:lstStyle/>
        <a:p>
          <a:pPr>
            <a:buClr>
              <a:schemeClr val="bg2">
                <a:lumMod val="10000"/>
              </a:schemeClr>
            </a:buClr>
          </a:pPr>
          <a:r>
            <a:rPr lang="en-CA" sz="1200" kern="1200" dirty="0">
              <a:solidFill>
                <a:srgbClr val="0099A8"/>
              </a:solidFill>
              <a:latin typeface="Segoe UI Semilight"/>
              <a:ea typeface="Open Sans" panose="020B0606030504020204" pitchFamily="34" charset="0"/>
              <a:cs typeface="Open Sans" panose="020B0606030504020204" pitchFamily="34" charset="0"/>
              <a:hlinkClick xmlns:r="http://schemas.openxmlformats.org/officeDocument/2006/relationships" r:id="rId10">
                <a:extLst>
                  <a:ext uri="{A12FA001-AC4F-418D-AE19-62706E023703}">
                    <ahyp:hlinkClr xmlns:ahyp="http://schemas.microsoft.com/office/drawing/2018/hyperlinkcolor" val="tx"/>
                  </a:ext>
                </a:extLst>
              </a:hlinkClick>
            </a:rPr>
            <a:t>Job fairs and events</a:t>
          </a:r>
          <a:endParaRPr lang="en-US" sz="1200" kern="1200" dirty="0">
            <a:solidFill>
              <a:srgbClr val="0099A8"/>
            </a:solidFill>
            <a:latin typeface="Segoe UI Semilight"/>
            <a:ea typeface="Open Sans" panose="020B0606030504020204" pitchFamily="34" charset="0"/>
            <a:cs typeface="Open Sans" panose="020B0606030504020204" pitchFamily="34" charset="0"/>
          </a:endParaRPr>
        </a:p>
      </dgm:t>
    </dgm:pt>
    <dgm:pt modelId="{F0A5E83B-03EF-424C-8310-8AA0301FAC2B}" type="parTrans" cxnId="{2D6E5258-AC69-4BB7-86EF-6513F4F34EE0}">
      <dgm:prSet/>
      <dgm:spPr/>
      <dgm:t>
        <a:bodyPr/>
        <a:lstStyle/>
        <a:p>
          <a:endParaRPr lang="en-CA"/>
        </a:p>
      </dgm:t>
    </dgm:pt>
    <dgm:pt modelId="{CA2217A7-1D5C-49EB-9B3B-59DF620C11A0}" type="sibTrans" cxnId="{2D6E5258-AC69-4BB7-86EF-6513F4F34EE0}">
      <dgm:prSet/>
      <dgm:spPr/>
      <dgm:t>
        <a:bodyPr/>
        <a:lstStyle/>
        <a:p>
          <a:endParaRPr lang="en-CA"/>
        </a:p>
      </dgm:t>
    </dgm:pt>
    <dgm:pt modelId="{A51EB960-1DFB-48C3-BE51-607C2DFCE383}">
      <dgm:prSet custT="1"/>
      <dgm:spPr>
        <a:solidFill>
          <a:srgbClr val="D5FBFF">
            <a:alpha val="90000"/>
          </a:srgbClr>
        </a:solidFill>
      </dgm:spPr>
      <dgm:t>
        <a:bodyPr/>
        <a:lstStyle/>
        <a:p>
          <a:pPr>
            <a:buClr>
              <a:schemeClr val="bg2">
                <a:lumMod val="10000"/>
              </a:schemeClr>
            </a:buClr>
          </a:pPr>
          <a:r>
            <a:rPr lang="en-CA" sz="1200" kern="1200" dirty="0">
              <a:solidFill>
                <a:schemeClr val="bg2">
                  <a:lumMod val="10000"/>
                </a:schemeClr>
              </a:solidFill>
              <a:latin typeface="+mn-lt"/>
              <a:ea typeface="Open Sans" panose="020B0606030504020204" pitchFamily="34" charset="0"/>
              <a:cs typeface="Open Sans" panose="020B0606030504020204" pitchFamily="34" charset="0"/>
            </a:rPr>
            <a:t>Self-declaration promotional </a:t>
          </a:r>
          <a:r>
            <a:rPr lang="en-CA" sz="1200" kern="1200" dirty="0">
              <a:solidFill>
                <a:srgbClr val="0099A8"/>
              </a:solidFill>
              <a:latin typeface="Segoe UI Semilight"/>
              <a:ea typeface="Open Sans" panose="020B0606030504020204" pitchFamily="34" charset="0"/>
              <a:cs typeface="Open Sans" panose="020B0606030504020204" pitchFamily="34" charset="0"/>
              <a:hlinkClick xmlns:r="http://schemas.openxmlformats.org/officeDocument/2006/relationships" r:id="rId11">
                <a:extLst>
                  <a:ext uri="{A12FA001-AC4F-418D-AE19-62706E023703}">
                    <ahyp:hlinkClr xmlns:ahyp="http://schemas.microsoft.com/office/drawing/2018/hyperlinkcolor" val="tx"/>
                  </a:ext>
                </a:extLst>
              </a:hlinkClick>
            </a:rPr>
            <a:t>campaign</a:t>
          </a:r>
          <a:r>
            <a:rPr lang="en-CA" sz="1200" kern="1200" dirty="0">
              <a:solidFill>
                <a:srgbClr val="0099A8"/>
              </a:solidFill>
              <a:latin typeface="Segoe UI Semilight"/>
              <a:ea typeface="Open Sans" panose="020B0606030504020204" pitchFamily="34" charset="0"/>
              <a:cs typeface="Open Sans" panose="020B0606030504020204" pitchFamily="34" charset="0"/>
            </a:rPr>
            <a:t> </a:t>
          </a:r>
          <a:r>
            <a:rPr lang="en-CA" sz="1200" kern="1200" dirty="0">
              <a:solidFill>
                <a:schemeClr val="bg2">
                  <a:lumMod val="10000"/>
                </a:schemeClr>
              </a:solidFill>
              <a:latin typeface="+mn-lt"/>
              <a:ea typeface="Open Sans" panose="020B0606030504020204" pitchFamily="34" charset="0"/>
              <a:cs typeface="Open Sans" panose="020B0606030504020204" pitchFamily="34" charset="0"/>
            </a:rPr>
            <a:t>and messaging</a:t>
          </a:r>
        </a:p>
      </dgm:t>
    </dgm:pt>
    <dgm:pt modelId="{443E5111-15B8-4F81-A9D8-27F0FF57055B}" type="parTrans" cxnId="{BF7BD9EA-24C8-4629-BC7E-C0738D8128FE}">
      <dgm:prSet/>
      <dgm:spPr/>
      <dgm:t>
        <a:bodyPr/>
        <a:lstStyle/>
        <a:p>
          <a:endParaRPr lang="en-CA"/>
        </a:p>
      </dgm:t>
    </dgm:pt>
    <dgm:pt modelId="{D3FA84B1-F41C-4D12-B89D-4FF9406DF479}" type="sibTrans" cxnId="{BF7BD9EA-24C8-4629-BC7E-C0738D8128FE}">
      <dgm:prSet/>
      <dgm:spPr/>
      <dgm:t>
        <a:bodyPr/>
        <a:lstStyle/>
        <a:p>
          <a:endParaRPr lang="en-CA"/>
        </a:p>
      </dgm:t>
    </dgm:pt>
    <dgm:pt modelId="{E72808DE-1DE7-4C17-8670-55DCC3A96EAF}">
      <dgm:prSet custT="1"/>
      <dgm:spPr>
        <a:solidFill>
          <a:srgbClr val="D5FBFF">
            <a:alpha val="90000"/>
          </a:srgbClr>
        </a:solidFill>
      </dgm:spPr>
      <dgm:t>
        <a:bodyPr/>
        <a:lstStyle/>
        <a:p>
          <a:pPr>
            <a:buClr>
              <a:schemeClr val="bg2">
                <a:lumMod val="10000"/>
              </a:schemeClr>
            </a:buClr>
          </a:pPr>
          <a:r>
            <a:rPr lang="en-CA" sz="1200" kern="1200" dirty="0">
              <a:solidFill>
                <a:schemeClr val="bg2">
                  <a:lumMod val="10000"/>
                </a:schemeClr>
              </a:solidFill>
              <a:latin typeface="+mn-lt"/>
              <a:ea typeface="Open Sans" panose="020B0606030504020204" pitchFamily="34" charset="0"/>
              <a:cs typeface="Open Sans" panose="020B0606030504020204" pitchFamily="34" charset="0"/>
            </a:rPr>
            <a:t>Partnerships with associations (for instance: National Educational Association of Disabled Students)</a:t>
          </a:r>
          <a:endParaRPr lang="en-CA" sz="1200" kern="1200" dirty="0">
            <a:solidFill>
              <a:schemeClr val="bg2">
                <a:lumMod val="10000"/>
              </a:schemeClr>
            </a:solidFill>
            <a:latin typeface="+mn-lt"/>
          </a:endParaRPr>
        </a:p>
      </dgm:t>
    </dgm:pt>
    <dgm:pt modelId="{8FC0059D-2A79-40CD-B14A-531D09E2CE84}" type="parTrans" cxnId="{A10B6FA7-E1AA-4155-B836-6282ACA734B1}">
      <dgm:prSet/>
      <dgm:spPr/>
      <dgm:t>
        <a:bodyPr/>
        <a:lstStyle/>
        <a:p>
          <a:endParaRPr lang="en-CA"/>
        </a:p>
      </dgm:t>
    </dgm:pt>
    <dgm:pt modelId="{3B03D377-A8D9-489E-8DCD-45C7F6E0B95B}" type="sibTrans" cxnId="{A10B6FA7-E1AA-4155-B836-6282ACA734B1}">
      <dgm:prSet/>
      <dgm:spPr/>
      <dgm:t>
        <a:bodyPr/>
        <a:lstStyle/>
        <a:p>
          <a:endParaRPr lang="en-CA"/>
        </a:p>
      </dgm:t>
    </dgm:pt>
    <dgm:pt modelId="{013C91FF-88F4-4993-9A24-1CCC09066921}">
      <dgm:prSet phldrT="[Text]" custT="1"/>
      <dgm:spPr>
        <a:solidFill>
          <a:srgbClr val="D5FBFF">
            <a:alpha val="90000"/>
          </a:srgbClr>
        </a:solidFill>
      </dgm:spPr>
      <dgm:t>
        <a:bodyPr/>
        <a:lstStyle/>
        <a:p>
          <a:pPr marL="174625" indent="-174625">
            <a:buClr>
              <a:schemeClr val="bg2">
                <a:lumMod val="10000"/>
              </a:schemeClr>
            </a:buClr>
          </a:pPr>
          <a:r>
            <a:rPr lang="en-CA" sz="1200" kern="1200" dirty="0">
              <a:solidFill>
                <a:srgbClr val="0099A8"/>
              </a:solidFill>
              <a:latin typeface="Segoe UI Semilight"/>
              <a:ea typeface="Open Sans" panose="020B0606030504020204" pitchFamily="34" charset="0"/>
              <a:cs typeface="Open Sans" panose="020B0606030504020204" pitchFamily="34" charset="0"/>
              <a:hlinkClick xmlns:r="http://schemas.openxmlformats.org/officeDocument/2006/relationships" r:id="rId12">
                <a:extLst>
                  <a:ext uri="{A12FA001-AC4F-418D-AE19-62706E023703}">
                    <ahyp:hlinkClr xmlns:ahyp="http://schemas.microsoft.com/office/drawing/2018/hyperlinkcolor" val="tx"/>
                  </a:ext>
                </a:extLst>
              </a:hlinkClick>
            </a:rPr>
            <a:t>Federal Public Service Inclusive Appointment Lens</a:t>
          </a:r>
          <a:endParaRPr lang="en-CA" sz="1200" kern="1200" dirty="0">
            <a:solidFill>
              <a:schemeClr val="bg2">
                <a:lumMod val="10000"/>
              </a:schemeClr>
            </a:solidFill>
            <a:latin typeface="+mn-lt"/>
          </a:endParaRPr>
        </a:p>
      </dgm:t>
    </dgm:pt>
    <dgm:pt modelId="{B8812B03-2AE1-4B78-B0E7-699411F2FBED}" type="parTrans" cxnId="{404F0F59-8682-4414-BA13-F1A8CF79DE19}">
      <dgm:prSet/>
      <dgm:spPr/>
      <dgm:t>
        <a:bodyPr/>
        <a:lstStyle/>
        <a:p>
          <a:endParaRPr lang="en-CA"/>
        </a:p>
      </dgm:t>
    </dgm:pt>
    <dgm:pt modelId="{6488CA40-93F6-4989-825D-7BA38921AA66}" type="sibTrans" cxnId="{404F0F59-8682-4414-BA13-F1A8CF79DE19}">
      <dgm:prSet/>
      <dgm:spPr/>
      <dgm:t>
        <a:bodyPr/>
        <a:lstStyle/>
        <a:p>
          <a:endParaRPr lang="en-CA"/>
        </a:p>
      </dgm:t>
    </dgm:pt>
    <dgm:pt modelId="{B3C69B71-75B3-4B62-82CC-71F2F8B9B919}">
      <dgm:prSet custT="1"/>
      <dgm:spPr>
        <a:solidFill>
          <a:srgbClr val="D5FBFF">
            <a:alpha val="90000"/>
          </a:srgbClr>
        </a:solidFill>
      </dgm:spPr>
      <dgm:t>
        <a:bodyPr/>
        <a:lstStyle/>
        <a:p>
          <a:pPr marL="174625" indent="-174625">
            <a:buClr>
              <a:schemeClr val="bg2">
                <a:lumMod val="10000"/>
              </a:schemeClr>
            </a:buClr>
          </a:pPr>
          <a:r>
            <a:rPr lang="en-CA" sz="1200" kern="1200" dirty="0">
              <a:solidFill>
                <a:srgbClr val="0099A8"/>
              </a:solidFill>
              <a:latin typeface="Segoe UI Semilight"/>
              <a:ea typeface="Open Sans" panose="020B0606030504020204" pitchFamily="34" charset="0"/>
              <a:cs typeface="Open Sans" panose="020B0606030504020204" pitchFamily="34" charset="0"/>
              <a:hlinkClick xmlns:r="http://schemas.openxmlformats.org/officeDocument/2006/relationships" r:id="rId13">
                <a:extLst>
                  <a:ext uri="{A12FA001-AC4F-418D-AE19-62706E023703}">
                    <ahyp:hlinkClr xmlns:ahyp="http://schemas.microsoft.com/office/drawing/2018/hyperlinkcolor" val="tx"/>
                  </a:ext>
                </a:extLst>
              </a:hlinkClick>
            </a:rPr>
            <a:t>Guide for Assessing Persons with Disabilities</a:t>
          </a:r>
          <a:endParaRPr lang="en-US" sz="1200" kern="1200" dirty="0">
            <a:solidFill>
              <a:srgbClr val="0099A8"/>
            </a:solidFill>
            <a:latin typeface="Segoe UI Semilight"/>
            <a:ea typeface="Open Sans" panose="020B0606030504020204" pitchFamily="34" charset="0"/>
            <a:cs typeface="Open Sans" panose="020B0606030504020204" pitchFamily="34" charset="0"/>
          </a:endParaRPr>
        </a:p>
      </dgm:t>
    </dgm:pt>
    <dgm:pt modelId="{D430040E-E0FF-47C2-9BE0-58F6EB41F5C1}" type="parTrans" cxnId="{83022028-534A-4660-B5B7-3B69710210CD}">
      <dgm:prSet/>
      <dgm:spPr/>
      <dgm:t>
        <a:bodyPr/>
        <a:lstStyle/>
        <a:p>
          <a:endParaRPr lang="en-CA"/>
        </a:p>
      </dgm:t>
    </dgm:pt>
    <dgm:pt modelId="{4EE6866E-51D5-4916-BB01-B668D9F3B230}" type="sibTrans" cxnId="{83022028-534A-4660-B5B7-3B69710210CD}">
      <dgm:prSet/>
      <dgm:spPr/>
      <dgm:t>
        <a:bodyPr/>
        <a:lstStyle/>
        <a:p>
          <a:endParaRPr lang="en-CA"/>
        </a:p>
      </dgm:t>
    </dgm:pt>
    <dgm:pt modelId="{841F6447-32EE-4623-83B7-2B1C738E3E85}" type="pres">
      <dgm:prSet presAssocID="{2355C5E3-A4AB-4A66-A666-572AE2CAAF93}" presName="Name0" presStyleCnt="0">
        <dgm:presLayoutVars>
          <dgm:dir/>
          <dgm:animLvl val="lvl"/>
          <dgm:resizeHandles val="exact"/>
        </dgm:presLayoutVars>
      </dgm:prSet>
      <dgm:spPr/>
    </dgm:pt>
    <dgm:pt modelId="{5533B2E2-51E3-4954-AE89-12A53CE1A6DB}" type="pres">
      <dgm:prSet presAssocID="{18AD1AF3-0164-4671-AEBE-23BF7D505AD3}" presName="linNode" presStyleCnt="0"/>
      <dgm:spPr/>
    </dgm:pt>
    <dgm:pt modelId="{28A959BA-A38B-4449-87ED-3D0A8646033F}" type="pres">
      <dgm:prSet presAssocID="{18AD1AF3-0164-4671-AEBE-23BF7D505AD3}" presName="parentText" presStyleLbl="node1" presStyleIdx="0" presStyleCnt="4" custScaleX="56715">
        <dgm:presLayoutVars>
          <dgm:chMax val="1"/>
          <dgm:bulletEnabled val="1"/>
        </dgm:presLayoutVars>
      </dgm:prSet>
      <dgm:spPr/>
    </dgm:pt>
    <dgm:pt modelId="{93312860-4768-4678-9CEE-1B51E3666624}" type="pres">
      <dgm:prSet presAssocID="{18AD1AF3-0164-4671-AEBE-23BF7D505AD3}" presName="descendantText" presStyleLbl="alignAccFollowNode1" presStyleIdx="0" presStyleCnt="4" custScaleX="114852" custScaleY="120427" custLinFactNeighborX="66" custLinFactNeighborY="754">
        <dgm:presLayoutVars>
          <dgm:bulletEnabled val="1"/>
        </dgm:presLayoutVars>
      </dgm:prSet>
      <dgm:spPr/>
    </dgm:pt>
    <dgm:pt modelId="{A20E8171-5DC7-4FD7-8BCB-55D25D0D4370}" type="pres">
      <dgm:prSet presAssocID="{863B496C-9A46-4C74-B9A2-332EF492F5E0}" presName="sp" presStyleCnt="0"/>
      <dgm:spPr/>
    </dgm:pt>
    <dgm:pt modelId="{2AD15DDE-CFDF-4255-B363-8ABA88E2ACC5}" type="pres">
      <dgm:prSet presAssocID="{112705F0-89F5-44FF-B5B6-174C1C8AED64}" presName="linNode" presStyleCnt="0"/>
      <dgm:spPr/>
    </dgm:pt>
    <dgm:pt modelId="{2AF424AA-61FD-470F-AD72-C8DC67A91CAD}" type="pres">
      <dgm:prSet presAssocID="{112705F0-89F5-44FF-B5B6-174C1C8AED64}" presName="parentText" presStyleLbl="node1" presStyleIdx="1" presStyleCnt="4" custScaleX="56715" custScaleY="92973">
        <dgm:presLayoutVars>
          <dgm:chMax val="1"/>
          <dgm:bulletEnabled val="1"/>
        </dgm:presLayoutVars>
      </dgm:prSet>
      <dgm:spPr/>
    </dgm:pt>
    <dgm:pt modelId="{C350B745-E23B-495F-AAA6-1BF9EBA95DDE}" type="pres">
      <dgm:prSet presAssocID="{112705F0-89F5-44FF-B5B6-174C1C8AED64}" presName="descendantText" presStyleLbl="alignAccFollowNode1" presStyleIdx="1" presStyleCnt="4" custScaleX="115647">
        <dgm:presLayoutVars>
          <dgm:bulletEnabled val="1"/>
        </dgm:presLayoutVars>
      </dgm:prSet>
      <dgm:spPr/>
    </dgm:pt>
    <dgm:pt modelId="{51D2D2ED-3847-4760-B8A5-C7D33C21FE7D}" type="pres">
      <dgm:prSet presAssocID="{316539BE-875B-4846-8143-D74B6E3F4EAB}" presName="sp" presStyleCnt="0"/>
      <dgm:spPr/>
    </dgm:pt>
    <dgm:pt modelId="{0045A79F-1737-4C06-BFAE-86E99EE82ED0}" type="pres">
      <dgm:prSet presAssocID="{CAE68B99-BB74-4384-B736-2D4CBE108AF9}" presName="linNode" presStyleCnt="0"/>
      <dgm:spPr/>
    </dgm:pt>
    <dgm:pt modelId="{8678B3FF-A854-4B4A-AFC1-5778DB113C6F}" type="pres">
      <dgm:prSet presAssocID="{CAE68B99-BB74-4384-B736-2D4CBE108AF9}" presName="parentText" presStyleLbl="node1" presStyleIdx="2" presStyleCnt="4" custScaleX="57508" custScaleY="102019">
        <dgm:presLayoutVars>
          <dgm:chMax val="1"/>
          <dgm:bulletEnabled val="1"/>
        </dgm:presLayoutVars>
      </dgm:prSet>
      <dgm:spPr/>
    </dgm:pt>
    <dgm:pt modelId="{E679945E-B664-40C2-BF23-2BFABB523C93}" type="pres">
      <dgm:prSet presAssocID="{CAE68B99-BB74-4384-B736-2D4CBE108AF9}" presName="descendantText" presStyleLbl="alignAccFollowNode1" presStyleIdx="2" presStyleCnt="4" custScaleX="116510" custScaleY="137752">
        <dgm:presLayoutVars>
          <dgm:bulletEnabled val="1"/>
        </dgm:presLayoutVars>
      </dgm:prSet>
      <dgm:spPr/>
    </dgm:pt>
    <dgm:pt modelId="{FD2FC626-286F-456F-BC09-C6A5B00350FB}" type="pres">
      <dgm:prSet presAssocID="{34C1CDCE-B67A-4FDA-ADF2-CA79626DF424}" presName="sp" presStyleCnt="0"/>
      <dgm:spPr/>
    </dgm:pt>
    <dgm:pt modelId="{218F3BF7-259A-4050-A45A-356B90DF5DAB}" type="pres">
      <dgm:prSet presAssocID="{E8CE9F47-C1B2-4BB1-A4CC-7CD00816C029}" presName="linNode" presStyleCnt="0"/>
      <dgm:spPr/>
    </dgm:pt>
    <dgm:pt modelId="{8E1A10D7-2EDD-45F7-A265-859AE77DF91F}" type="pres">
      <dgm:prSet presAssocID="{E8CE9F47-C1B2-4BB1-A4CC-7CD00816C029}" presName="parentText" presStyleLbl="node1" presStyleIdx="3" presStyleCnt="4" custScaleX="57636">
        <dgm:presLayoutVars>
          <dgm:chMax val="1"/>
          <dgm:bulletEnabled val="1"/>
        </dgm:presLayoutVars>
      </dgm:prSet>
      <dgm:spPr/>
    </dgm:pt>
    <dgm:pt modelId="{A24B7026-8D49-4ECD-80AB-594BD69FA0F7}" type="pres">
      <dgm:prSet presAssocID="{E8CE9F47-C1B2-4BB1-A4CC-7CD00816C029}" presName="descendantText" presStyleLbl="alignAccFollowNode1" presStyleIdx="3" presStyleCnt="4" custScaleX="115475">
        <dgm:presLayoutVars>
          <dgm:bulletEnabled val="1"/>
        </dgm:presLayoutVars>
      </dgm:prSet>
      <dgm:spPr/>
    </dgm:pt>
  </dgm:ptLst>
  <dgm:cxnLst>
    <dgm:cxn modelId="{6C0B2E03-0E49-47AB-9003-7A972ADEACEC}" srcId="{CAE68B99-BB74-4384-B736-2D4CBE108AF9}" destId="{F27C06CA-3081-40D5-A174-8530C6C44BE2}" srcOrd="0" destOrd="0" parTransId="{AEF7ED0C-AC78-46A3-8EFA-6A5A72B85AC6}" sibTransId="{EADAEE2D-3EFE-458B-8DED-F97E2F46BE9C}"/>
    <dgm:cxn modelId="{DD3A3505-759C-444A-B1EE-21035F6526EB}" type="presOf" srcId="{2B9DE5D9-DA58-485C-8391-527BEED78A77}" destId="{93312860-4768-4678-9CEE-1B51E3666624}" srcOrd="0" destOrd="2" presId="urn:microsoft.com/office/officeart/2005/8/layout/vList5"/>
    <dgm:cxn modelId="{DF0A2209-93A4-4BF1-825F-7CCAF15411B4}" type="presOf" srcId="{CAE68B99-BB74-4384-B736-2D4CBE108AF9}" destId="{8678B3FF-A854-4B4A-AFC1-5778DB113C6F}" srcOrd="0" destOrd="0" presId="urn:microsoft.com/office/officeart/2005/8/layout/vList5"/>
    <dgm:cxn modelId="{01E05112-A689-4D9D-9B04-BCC3540E842B}" srcId="{18AD1AF3-0164-4671-AEBE-23BF7D505AD3}" destId="{4C46B8BC-CAE9-4D44-AB18-CABC5575E778}" srcOrd="0" destOrd="0" parTransId="{A826B41E-8612-4905-89F7-7C11E6D0D411}" sibTransId="{62A3C32B-FB8B-4107-904E-F140C4D7B53D}"/>
    <dgm:cxn modelId="{66F42714-4F2F-4AEF-953A-31505B4A7F58}" type="presOf" srcId="{013C91FF-88F4-4993-9A24-1CCC09066921}" destId="{E679945E-B664-40C2-BF23-2BFABB523C93}" srcOrd="0" destOrd="1" presId="urn:microsoft.com/office/officeart/2005/8/layout/vList5"/>
    <dgm:cxn modelId="{FCF00A18-7701-4E5B-A89E-0DC9B61350F4}" type="presOf" srcId="{18AD1AF3-0164-4671-AEBE-23BF7D505AD3}" destId="{28A959BA-A38B-4449-87ED-3D0A8646033F}" srcOrd="0" destOrd="0" presId="urn:microsoft.com/office/officeart/2005/8/layout/vList5"/>
    <dgm:cxn modelId="{83022028-534A-4660-B5B7-3B69710210CD}" srcId="{CAE68B99-BB74-4384-B736-2D4CBE108AF9}" destId="{B3C69B71-75B3-4B62-82CC-71F2F8B9B919}" srcOrd="3" destOrd="0" parTransId="{D430040E-E0FF-47C2-9BE0-58F6EB41F5C1}" sibTransId="{4EE6866E-51D5-4916-BB01-B668D9F3B230}"/>
    <dgm:cxn modelId="{E3E03F2C-0DD8-4861-9D68-05071D953922}" srcId="{18AD1AF3-0164-4671-AEBE-23BF7D505AD3}" destId="{ED4E6605-A48F-4DB6-ACD8-F14B68D835FF}" srcOrd="3" destOrd="0" parTransId="{81C685CD-9688-4B81-A263-4CAFB266720D}" sibTransId="{F7CF2988-B28D-4B26-99FD-6FE711D04AC7}"/>
    <dgm:cxn modelId="{E00C4C33-3169-46F7-94FE-AD4665CFCF29}" type="presOf" srcId="{72F18592-81B9-40EF-811D-FD50A89C37C7}" destId="{E679945E-B664-40C2-BF23-2BFABB523C93}" srcOrd="0" destOrd="2" presId="urn:microsoft.com/office/officeart/2005/8/layout/vList5"/>
    <dgm:cxn modelId="{84A9E65B-F168-4942-B531-45BF30A3E7A8}" type="presOf" srcId="{EB77563D-B240-46CB-9D7B-82D452DC6D4D}" destId="{C350B745-E23B-495F-AAA6-1BF9EBA95DDE}" srcOrd="0" destOrd="1" presId="urn:microsoft.com/office/officeart/2005/8/layout/vList5"/>
    <dgm:cxn modelId="{AC178349-895A-4392-BED1-71650F9463CE}" srcId="{2355C5E3-A4AB-4A66-A666-572AE2CAAF93}" destId="{112705F0-89F5-44FF-B5B6-174C1C8AED64}" srcOrd="1" destOrd="0" parTransId="{E1F9B0DC-BF00-4205-ADB1-B1E118A2D5A7}" sibTransId="{316539BE-875B-4846-8143-D74B6E3F4EAB}"/>
    <dgm:cxn modelId="{CC8BA16D-F393-438D-B738-D3A0D15E69AD}" type="presOf" srcId="{B3C69B71-75B3-4B62-82CC-71F2F8B9B919}" destId="{E679945E-B664-40C2-BF23-2BFABB523C93}" srcOrd="0" destOrd="3" presId="urn:microsoft.com/office/officeart/2005/8/layout/vList5"/>
    <dgm:cxn modelId="{1D7F4151-D9F2-463C-966B-3088CB864A82}" srcId="{CAE68B99-BB74-4384-B736-2D4CBE108AF9}" destId="{991868AD-594E-41B2-922E-3193828CFAEA}" srcOrd="4" destOrd="0" parTransId="{F69DA1D7-D913-443C-A813-9785CD681485}" sibTransId="{5596E0DE-20F1-4CEE-BFBF-1EDF826A2584}"/>
    <dgm:cxn modelId="{AC6F6F52-6182-4656-A7AE-7B68A6FF1506}" srcId="{CAE68B99-BB74-4384-B736-2D4CBE108AF9}" destId="{72F18592-81B9-40EF-811D-FD50A89C37C7}" srcOrd="2" destOrd="0" parTransId="{4014A118-D86E-41E3-9525-EE26873534C6}" sibTransId="{279DEE21-BBA7-43C3-93BF-0FBA7D930FE7}"/>
    <dgm:cxn modelId="{E8036555-9B31-4E74-8E5E-99A5789BB159}" type="presOf" srcId="{E8CE9F47-C1B2-4BB1-A4CC-7CD00816C029}" destId="{8E1A10D7-2EDD-45F7-A265-859AE77DF91F}" srcOrd="0" destOrd="0" presId="urn:microsoft.com/office/officeart/2005/8/layout/vList5"/>
    <dgm:cxn modelId="{10D0EF55-68ED-4127-843E-412F876F3559}" srcId="{112705F0-89F5-44FF-B5B6-174C1C8AED64}" destId="{A9C5026D-49BD-48B4-B1A9-6040F2399269}" srcOrd="2" destOrd="0" parTransId="{BA963EC1-AD7F-403E-B106-E95D2D2F3AB5}" sibTransId="{54122ECC-C5D5-462F-83B4-8168896F96BD}"/>
    <dgm:cxn modelId="{762F4156-A76D-474E-AA47-BA71FA19382C}" type="presOf" srcId="{991868AD-594E-41B2-922E-3193828CFAEA}" destId="{E679945E-B664-40C2-BF23-2BFABB523C93}" srcOrd="0" destOrd="4" presId="urn:microsoft.com/office/officeart/2005/8/layout/vList5"/>
    <dgm:cxn modelId="{2D6E5258-AC69-4BB7-86EF-6513F4F34EE0}" srcId="{E8CE9F47-C1B2-4BB1-A4CC-7CD00816C029}" destId="{E8E813B9-3816-4D26-BA55-CEB35990E6CB}" srcOrd="0" destOrd="0" parTransId="{F0A5E83B-03EF-424C-8310-8AA0301FAC2B}" sibTransId="{CA2217A7-1D5C-49EB-9B3B-59DF620C11A0}"/>
    <dgm:cxn modelId="{404F0F59-8682-4414-BA13-F1A8CF79DE19}" srcId="{CAE68B99-BB74-4384-B736-2D4CBE108AF9}" destId="{013C91FF-88F4-4993-9A24-1CCC09066921}" srcOrd="1" destOrd="0" parTransId="{B8812B03-2AE1-4B78-B0E7-699411F2FBED}" sibTransId="{6488CA40-93F6-4989-825D-7BA38921AA66}"/>
    <dgm:cxn modelId="{DBC93879-3DD7-4807-B43C-BA93C8E918DD}" type="presOf" srcId="{ED4E6605-A48F-4DB6-ACD8-F14B68D835FF}" destId="{93312860-4768-4678-9CEE-1B51E3666624}" srcOrd="0" destOrd="3" presId="urn:microsoft.com/office/officeart/2005/8/layout/vList5"/>
    <dgm:cxn modelId="{5604AD59-096B-45A7-AE70-71F99A1E1C95}" srcId="{18AD1AF3-0164-4671-AEBE-23BF7D505AD3}" destId="{5845CA67-0F7C-4340-A24B-433F058E8B37}" srcOrd="1" destOrd="0" parTransId="{F3AAF47A-9CE4-4344-886B-D71575D133F6}" sibTransId="{18430D1C-17EB-45B4-ADF1-ADE344254348}"/>
    <dgm:cxn modelId="{3C95077D-6A6B-45FF-935F-DF3E82C5095C}" type="presOf" srcId="{280FE986-0561-4B86-907B-02347FD4AE5E}" destId="{C350B745-E23B-495F-AAA6-1BF9EBA95DDE}" srcOrd="0" destOrd="0" presId="urn:microsoft.com/office/officeart/2005/8/layout/vList5"/>
    <dgm:cxn modelId="{02223B87-DDBD-4079-A9B1-4A3F31938756}" srcId="{2355C5E3-A4AB-4A66-A666-572AE2CAAF93}" destId="{CAE68B99-BB74-4384-B736-2D4CBE108AF9}" srcOrd="2" destOrd="0" parTransId="{F9BFBC09-E299-4B7F-8041-CA0E6EC63B67}" sibTransId="{34C1CDCE-B67A-4FDA-ADF2-CA79626DF424}"/>
    <dgm:cxn modelId="{51A22A8C-F0A8-446D-B5AB-42F80B5BD024}" type="presOf" srcId="{2355C5E3-A4AB-4A66-A666-572AE2CAAF93}" destId="{841F6447-32EE-4623-83B7-2B1C738E3E85}" srcOrd="0" destOrd="0" presId="urn:microsoft.com/office/officeart/2005/8/layout/vList5"/>
    <dgm:cxn modelId="{3D296E92-B587-469F-AFEC-AA1DEFEF676C}" type="presOf" srcId="{F27C06CA-3081-40D5-A174-8530C6C44BE2}" destId="{E679945E-B664-40C2-BF23-2BFABB523C93}" srcOrd="0" destOrd="0" presId="urn:microsoft.com/office/officeart/2005/8/layout/vList5"/>
    <dgm:cxn modelId="{B5066093-6A65-4ADA-85C4-466E600D57BA}" srcId="{18AD1AF3-0164-4671-AEBE-23BF7D505AD3}" destId="{B4F20F3D-FC17-4707-82F4-5F1B62987035}" srcOrd="4" destOrd="0" parTransId="{5C78DC47-6E5E-4B93-873D-750BEC521885}" sibTransId="{78681D7F-EEA2-487E-9CB4-651E4DDCC43F}"/>
    <dgm:cxn modelId="{C8C8449E-95CC-4863-A327-A41CBBEF504F}" type="presOf" srcId="{5845CA67-0F7C-4340-A24B-433F058E8B37}" destId="{93312860-4768-4678-9CEE-1B51E3666624}" srcOrd="0" destOrd="1" presId="urn:microsoft.com/office/officeart/2005/8/layout/vList5"/>
    <dgm:cxn modelId="{0A0925A0-48C1-4BD2-A171-270CFC482309}" srcId="{18AD1AF3-0164-4671-AEBE-23BF7D505AD3}" destId="{2B9DE5D9-DA58-485C-8391-527BEED78A77}" srcOrd="2" destOrd="0" parTransId="{08147B41-AF36-4701-9A1E-0896B27F072F}" sibTransId="{C8479201-ADA5-4E50-B9BF-AB3ACD40DB9C}"/>
    <dgm:cxn modelId="{A10B6FA7-E1AA-4155-B836-6282ACA734B1}" srcId="{E8CE9F47-C1B2-4BB1-A4CC-7CD00816C029}" destId="{E72808DE-1DE7-4C17-8670-55DCC3A96EAF}" srcOrd="2" destOrd="0" parTransId="{8FC0059D-2A79-40CD-B14A-531D09E2CE84}" sibTransId="{3B03D377-A8D9-489E-8DCD-45C7F6E0B95B}"/>
    <dgm:cxn modelId="{82E275AD-5E58-47E8-B918-0FDC8B144443}" type="presOf" srcId="{A51EB960-1DFB-48C3-BE51-607C2DFCE383}" destId="{A24B7026-8D49-4ECD-80AB-594BD69FA0F7}" srcOrd="0" destOrd="1" presId="urn:microsoft.com/office/officeart/2005/8/layout/vList5"/>
    <dgm:cxn modelId="{6EBC5BB1-EEC2-41B3-AE33-5381E1A655B7}" type="presOf" srcId="{E8E813B9-3816-4D26-BA55-CEB35990E6CB}" destId="{A24B7026-8D49-4ECD-80AB-594BD69FA0F7}" srcOrd="0" destOrd="0" presId="urn:microsoft.com/office/officeart/2005/8/layout/vList5"/>
    <dgm:cxn modelId="{8F0854C3-15BC-4376-9E12-4CAC7F9BEDA6}" type="presOf" srcId="{B4F20F3D-FC17-4707-82F4-5F1B62987035}" destId="{93312860-4768-4678-9CEE-1B51E3666624}" srcOrd="0" destOrd="4" presId="urn:microsoft.com/office/officeart/2005/8/layout/vList5"/>
    <dgm:cxn modelId="{D05801C4-04D8-474D-A9E0-D47E62BCA3BF}" type="presOf" srcId="{A9C5026D-49BD-48B4-B1A9-6040F2399269}" destId="{C350B745-E23B-495F-AAA6-1BF9EBA95DDE}" srcOrd="0" destOrd="2" presId="urn:microsoft.com/office/officeart/2005/8/layout/vList5"/>
    <dgm:cxn modelId="{A9A4FAC4-9701-44AB-92FC-178A71DD6DB7}" type="presOf" srcId="{112705F0-89F5-44FF-B5B6-174C1C8AED64}" destId="{2AF424AA-61FD-470F-AD72-C8DC67A91CAD}" srcOrd="0" destOrd="0" presId="urn:microsoft.com/office/officeart/2005/8/layout/vList5"/>
    <dgm:cxn modelId="{4FC64DCD-116C-4024-BF20-7C952901CDE7}" srcId="{2355C5E3-A4AB-4A66-A666-572AE2CAAF93}" destId="{E8CE9F47-C1B2-4BB1-A4CC-7CD00816C029}" srcOrd="3" destOrd="0" parTransId="{9F3DD538-E16C-4FAF-A15A-23E09E8B7484}" sibTransId="{E7D7EEBA-D922-4C9F-A6AE-6A02B9288AF6}"/>
    <dgm:cxn modelId="{91B44FE7-88D3-4E57-A689-65E3823A512D}" srcId="{2355C5E3-A4AB-4A66-A666-572AE2CAAF93}" destId="{18AD1AF3-0164-4671-AEBE-23BF7D505AD3}" srcOrd="0" destOrd="0" parTransId="{2C269B2D-F0AE-471B-8DA9-97E185E6C5C7}" sibTransId="{863B496C-9A46-4C74-B9A2-332EF492F5E0}"/>
    <dgm:cxn modelId="{BF7BD9EA-24C8-4629-BC7E-C0738D8128FE}" srcId="{E8CE9F47-C1B2-4BB1-A4CC-7CD00816C029}" destId="{A51EB960-1DFB-48C3-BE51-607C2DFCE383}" srcOrd="1" destOrd="0" parTransId="{443E5111-15B8-4F81-A9D8-27F0FF57055B}" sibTransId="{D3FA84B1-F41C-4D12-B89D-4FF9406DF479}"/>
    <dgm:cxn modelId="{832F96EE-085F-46B0-95D7-343F2D9F0EEB}" type="presOf" srcId="{E72808DE-1DE7-4C17-8670-55DCC3A96EAF}" destId="{A24B7026-8D49-4ECD-80AB-594BD69FA0F7}" srcOrd="0" destOrd="2" presId="urn:microsoft.com/office/officeart/2005/8/layout/vList5"/>
    <dgm:cxn modelId="{E1E5A8F8-B028-4B46-A8DB-2DA849B4C31D}" type="presOf" srcId="{4C46B8BC-CAE9-4D44-AB18-CABC5575E778}" destId="{93312860-4768-4678-9CEE-1B51E3666624}" srcOrd="0" destOrd="0" presId="urn:microsoft.com/office/officeart/2005/8/layout/vList5"/>
    <dgm:cxn modelId="{F0EDB9F9-FF3F-451F-ADEA-435A6112E92B}" srcId="{112705F0-89F5-44FF-B5B6-174C1C8AED64}" destId="{280FE986-0561-4B86-907B-02347FD4AE5E}" srcOrd="0" destOrd="0" parTransId="{C853B0D5-0F15-4AB9-BB29-6F8241A27119}" sibTransId="{717946F7-A9EE-4909-934E-7F7DD248A7A3}"/>
    <dgm:cxn modelId="{BDC5AAFE-441D-47A8-97B4-3F5357B4FD70}" srcId="{112705F0-89F5-44FF-B5B6-174C1C8AED64}" destId="{EB77563D-B240-46CB-9D7B-82D452DC6D4D}" srcOrd="1" destOrd="0" parTransId="{2230AADF-0C81-4DEC-A24D-AB473503AEA9}" sibTransId="{3FC2083D-3B4F-4097-AC3E-4710C126E608}"/>
    <dgm:cxn modelId="{2FAAAEB5-38B5-4030-A183-5DB8A18F6683}" type="presParOf" srcId="{841F6447-32EE-4623-83B7-2B1C738E3E85}" destId="{5533B2E2-51E3-4954-AE89-12A53CE1A6DB}" srcOrd="0" destOrd="0" presId="urn:microsoft.com/office/officeart/2005/8/layout/vList5"/>
    <dgm:cxn modelId="{0A734112-6776-4C84-9013-7E8D47A9920F}" type="presParOf" srcId="{5533B2E2-51E3-4954-AE89-12A53CE1A6DB}" destId="{28A959BA-A38B-4449-87ED-3D0A8646033F}" srcOrd="0" destOrd="0" presId="urn:microsoft.com/office/officeart/2005/8/layout/vList5"/>
    <dgm:cxn modelId="{7D8BAB7B-5137-4ACC-8834-6A57848DB56A}" type="presParOf" srcId="{5533B2E2-51E3-4954-AE89-12A53CE1A6DB}" destId="{93312860-4768-4678-9CEE-1B51E3666624}" srcOrd="1" destOrd="0" presId="urn:microsoft.com/office/officeart/2005/8/layout/vList5"/>
    <dgm:cxn modelId="{DF969AE2-C3B3-4B5E-9589-631B6A0373B6}" type="presParOf" srcId="{841F6447-32EE-4623-83B7-2B1C738E3E85}" destId="{A20E8171-5DC7-4FD7-8BCB-55D25D0D4370}" srcOrd="1" destOrd="0" presId="urn:microsoft.com/office/officeart/2005/8/layout/vList5"/>
    <dgm:cxn modelId="{C2D84364-33F0-4E7A-9CDD-FAD46ED8E471}" type="presParOf" srcId="{841F6447-32EE-4623-83B7-2B1C738E3E85}" destId="{2AD15DDE-CFDF-4255-B363-8ABA88E2ACC5}" srcOrd="2" destOrd="0" presId="urn:microsoft.com/office/officeart/2005/8/layout/vList5"/>
    <dgm:cxn modelId="{A9786245-5B4E-4D1B-B6CC-46258AF81717}" type="presParOf" srcId="{2AD15DDE-CFDF-4255-B363-8ABA88E2ACC5}" destId="{2AF424AA-61FD-470F-AD72-C8DC67A91CAD}" srcOrd="0" destOrd="0" presId="urn:microsoft.com/office/officeart/2005/8/layout/vList5"/>
    <dgm:cxn modelId="{7D99B20E-AEC9-4BEE-A61C-06AC05B0945D}" type="presParOf" srcId="{2AD15DDE-CFDF-4255-B363-8ABA88E2ACC5}" destId="{C350B745-E23B-495F-AAA6-1BF9EBA95DDE}" srcOrd="1" destOrd="0" presId="urn:microsoft.com/office/officeart/2005/8/layout/vList5"/>
    <dgm:cxn modelId="{22DA5D2D-026C-4169-BE7C-426DBD45CEB7}" type="presParOf" srcId="{841F6447-32EE-4623-83B7-2B1C738E3E85}" destId="{51D2D2ED-3847-4760-B8A5-C7D33C21FE7D}" srcOrd="3" destOrd="0" presId="urn:microsoft.com/office/officeart/2005/8/layout/vList5"/>
    <dgm:cxn modelId="{B9C59D43-2406-42CB-9FAA-C52CE8F5AF9E}" type="presParOf" srcId="{841F6447-32EE-4623-83B7-2B1C738E3E85}" destId="{0045A79F-1737-4C06-BFAE-86E99EE82ED0}" srcOrd="4" destOrd="0" presId="urn:microsoft.com/office/officeart/2005/8/layout/vList5"/>
    <dgm:cxn modelId="{EA25324C-3384-4596-A8A2-A4848F74C128}" type="presParOf" srcId="{0045A79F-1737-4C06-BFAE-86E99EE82ED0}" destId="{8678B3FF-A854-4B4A-AFC1-5778DB113C6F}" srcOrd="0" destOrd="0" presId="urn:microsoft.com/office/officeart/2005/8/layout/vList5"/>
    <dgm:cxn modelId="{D03D848A-7FBC-4F54-BE2C-8628BDED7F55}" type="presParOf" srcId="{0045A79F-1737-4C06-BFAE-86E99EE82ED0}" destId="{E679945E-B664-40C2-BF23-2BFABB523C93}" srcOrd="1" destOrd="0" presId="urn:microsoft.com/office/officeart/2005/8/layout/vList5"/>
    <dgm:cxn modelId="{37B2D5CB-BAFA-4BED-B1D1-240C632DF29F}" type="presParOf" srcId="{841F6447-32EE-4623-83B7-2B1C738E3E85}" destId="{FD2FC626-286F-456F-BC09-C6A5B00350FB}" srcOrd="5" destOrd="0" presId="urn:microsoft.com/office/officeart/2005/8/layout/vList5"/>
    <dgm:cxn modelId="{7E687222-D369-459D-B3C0-B351738DDC2E}" type="presParOf" srcId="{841F6447-32EE-4623-83B7-2B1C738E3E85}" destId="{218F3BF7-259A-4050-A45A-356B90DF5DAB}" srcOrd="6" destOrd="0" presId="urn:microsoft.com/office/officeart/2005/8/layout/vList5"/>
    <dgm:cxn modelId="{DE433D61-5B31-4B6F-884B-A2FC1558DF72}" type="presParOf" srcId="{218F3BF7-259A-4050-A45A-356B90DF5DAB}" destId="{8E1A10D7-2EDD-45F7-A265-859AE77DF91F}" srcOrd="0" destOrd="0" presId="urn:microsoft.com/office/officeart/2005/8/layout/vList5"/>
    <dgm:cxn modelId="{5AE703F3-F02E-4247-94C6-8EED56A841D4}" type="presParOf" srcId="{218F3BF7-259A-4050-A45A-356B90DF5DAB}" destId="{A24B7026-8D49-4ECD-80AB-594BD69FA0F7}"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EC582AD-4D51-4EFE-9D1D-F52B5649393E}" type="doc">
      <dgm:prSet loTypeId="urn:microsoft.com/office/officeart/2005/8/layout/list1" loCatId="list" qsTypeId="urn:microsoft.com/office/officeart/2005/8/quickstyle/simple2" qsCatId="simple" csTypeId="urn:microsoft.com/office/officeart/2005/8/colors/accent2_2" csCatId="accent2" phldr="1"/>
      <dgm:spPr/>
      <dgm:t>
        <a:bodyPr/>
        <a:lstStyle/>
        <a:p>
          <a:endParaRPr lang="en-US"/>
        </a:p>
      </dgm:t>
    </dgm:pt>
    <dgm:pt modelId="{33148226-494C-4DA9-B77C-4F6E0B86E8C5}">
      <dgm:prSet custT="1"/>
      <dgm:spPr/>
      <dgm:t>
        <a:bodyPr/>
        <a:lstStyle/>
        <a:p>
          <a:r>
            <a:rPr lang="en-CA" sz="1600" dirty="0"/>
            <a:t>Who</a:t>
          </a:r>
          <a:r>
            <a:rPr lang="en-CA" sz="1800" dirty="0"/>
            <a:t> the toolkit is for</a:t>
          </a:r>
          <a:endParaRPr lang="en-US" sz="1800" dirty="0"/>
        </a:p>
      </dgm:t>
    </dgm:pt>
    <dgm:pt modelId="{C0838FAD-1502-41DA-8D97-B20E48C5708C}" type="parTrans" cxnId="{C5E49684-F95B-49A8-97A1-7FCC8ECC050A}">
      <dgm:prSet/>
      <dgm:spPr/>
      <dgm:t>
        <a:bodyPr/>
        <a:lstStyle/>
        <a:p>
          <a:endParaRPr lang="en-US"/>
        </a:p>
      </dgm:t>
    </dgm:pt>
    <dgm:pt modelId="{FB519856-B534-4257-BDAC-297E9FD665E1}" type="sibTrans" cxnId="{C5E49684-F95B-49A8-97A1-7FCC8ECC050A}">
      <dgm:prSet/>
      <dgm:spPr/>
      <dgm:t>
        <a:bodyPr/>
        <a:lstStyle/>
        <a:p>
          <a:endParaRPr lang="en-US"/>
        </a:p>
      </dgm:t>
    </dgm:pt>
    <dgm:pt modelId="{837CB7FC-6DF8-4C47-8774-3206564B10A0}">
      <dgm:prSet custT="1"/>
      <dgm:spPr/>
      <dgm:t>
        <a:bodyPr/>
        <a:lstStyle/>
        <a:p>
          <a:r>
            <a:rPr lang="en-CA" sz="1400" dirty="0"/>
            <a:t>Those working in D&amp;I</a:t>
          </a:r>
          <a:endParaRPr lang="en-US" sz="1400" dirty="0"/>
        </a:p>
      </dgm:t>
    </dgm:pt>
    <dgm:pt modelId="{A8852B4C-66FA-4B19-9C93-CBE673920521}" type="parTrans" cxnId="{E18051B4-EE91-4CFE-801F-8B3F5B408EF2}">
      <dgm:prSet/>
      <dgm:spPr/>
      <dgm:t>
        <a:bodyPr/>
        <a:lstStyle/>
        <a:p>
          <a:endParaRPr lang="en-US"/>
        </a:p>
      </dgm:t>
    </dgm:pt>
    <dgm:pt modelId="{FA51FE5B-646F-422D-BC15-876B9297BB68}" type="sibTrans" cxnId="{E18051B4-EE91-4CFE-801F-8B3F5B408EF2}">
      <dgm:prSet/>
      <dgm:spPr/>
      <dgm:t>
        <a:bodyPr/>
        <a:lstStyle/>
        <a:p>
          <a:endParaRPr lang="en-US"/>
        </a:p>
      </dgm:t>
    </dgm:pt>
    <dgm:pt modelId="{8E8F09E6-06C8-4850-99F6-B629EE19124D}">
      <dgm:prSet custT="1"/>
      <dgm:spPr/>
      <dgm:t>
        <a:bodyPr/>
        <a:lstStyle/>
        <a:p>
          <a:r>
            <a:rPr lang="en-CA" sz="1600" dirty="0"/>
            <a:t>What is included in the toolkit</a:t>
          </a:r>
          <a:endParaRPr lang="en-US" sz="1600" dirty="0"/>
        </a:p>
      </dgm:t>
    </dgm:pt>
    <dgm:pt modelId="{5642F00B-0E97-40A0-AC31-4CEC819E235C}" type="parTrans" cxnId="{D3960744-F3C9-4DD0-A6BB-D79214E50528}">
      <dgm:prSet/>
      <dgm:spPr/>
      <dgm:t>
        <a:bodyPr/>
        <a:lstStyle/>
        <a:p>
          <a:endParaRPr lang="en-US"/>
        </a:p>
      </dgm:t>
    </dgm:pt>
    <dgm:pt modelId="{F146232C-0FAB-41C4-9FAE-F6E207E2D5A6}" type="sibTrans" cxnId="{D3960744-F3C9-4DD0-A6BB-D79214E50528}">
      <dgm:prSet/>
      <dgm:spPr/>
      <dgm:t>
        <a:bodyPr/>
        <a:lstStyle/>
        <a:p>
          <a:endParaRPr lang="en-US"/>
        </a:p>
      </dgm:t>
    </dgm:pt>
    <dgm:pt modelId="{7E8A1F84-9371-475C-A0B3-F181206EEC8C}">
      <dgm:prSet/>
      <dgm:spPr/>
      <dgm:t>
        <a:bodyPr/>
        <a:lstStyle/>
        <a:p>
          <a:r>
            <a:rPr lang="en-CA" sz="1300" kern="1200" dirty="0"/>
            <a:t>Practical advice and tips</a:t>
          </a:r>
          <a:endParaRPr lang="en-US" sz="1300" kern="1200" dirty="0"/>
        </a:p>
      </dgm:t>
    </dgm:pt>
    <dgm:pt modelId="{B839353B-289F-4A0F-8343-CAAF4C6704E6}" type="parTrans" cxnId="{C81F36AE-3273-48E9-8480-F1DF338CD528}">
      <dgm:prSet/>
      <dgm:spPr/>
      <dgm:t>
        <a:bodyPr/>
        <a:lstStyle/>
        <a:p>
          <a:endParaRPr lang="en-US"/>
        </a:p>
      </dgm:t>
    </dgm:pt>
    <dgm:pt modelId="{6445AE96-4F3D-40AC-959D-AD36149F7BE5}" type="sibTrans" cxnId="{C81F36AE-3273-48E9-8480-F1DF338CD528}">
      <dgm:prSet/>
      <dgm:spPr/>
      <dgm:t>
        <a:bodyPr/>
        <a:lstStyle/>
        <a:p>
          <a:endParaRPr lang="en-US"/>
        </a:p>
      </dgm:t>
    </dgm:pt>
    <dgm:pt modelId="{A96F6F28-5BCE-4791-AD25-24E2E79BB415}">
      <dgm:prSet/>
      <dgm:spPr/>
      <dgm:t>
        <a:bodyPr/>
        <a:lstStyle/>
        <a:p>
          <a:r>
            <a:rPr lang="en-CA" sz="1300" kern="1200" dirty="0"/>
            <a:t>Tools and guidance</a:t>
          </a:r>
          <a:endParaRPr lang="en-US" sz="1300" kern="1200" dirty="0"/>
        </a:p>
      </dgm:t>
    </dgm:pt>
    <dgm:pt modelId="{E3156415-3FBB-4396-B8E1-617C9A565A16}" type="parTrans" cxnId="{B09B4103-DEE6-461F-B893-BD4A8A8883E5}">
      <dgm:prSet/>
      <dgm:spPr/>
      <dgm:t>
        <a:bodyPr/>
        <a:lstStyle/>
        <a:p>
          <a:endParaRPr lang="en-US"/>
        </a:p>
      </dgm:t>
    </dgm:pt>
    <dgm:pt modelId="{895F4743-9A5E-4FEA-8CDD-857B960EC96A}" type="sibTrans" cxnId="{B09B4103-DEE6-461F-B893-BD4A8A8883E5}">
      <dgm:prSet/>
      <dgm:spPr/>
      <dgm:t>
        <a:bodyPr/>
        <a:lstStyle/>
        <a:p>
          <a:endParaRPr lang="en-US"/>
        </a:p>
      </dgm:t>
    </dgm:pt>
    <dgm:pt modelId="{8B4A1503-0C8F-4543-B1BD-90B154B2EB78}">
      <dgm:prSet/>
      <dgm:spPr/>
      <dgm:t>
        <a:bodyPr/>
        <a:lstStyle/>
        <a:p>
          <a:r>
            <a:rPr lang="en-CA" sz="1300" kern="1200" dirty="0"/>
            <a:t>Resources and supports</a:t>
          </a:r>
          <a:endParaRPr lang="en-US" sz="1300" kern="1200" dirty="0"/>
        </a:p>
      </dgm:t>
    </dgm:pt>
    <dgm:pt modelId="{4E0B306C-FD0D-439E-81DA-CF2D5923127A}" type="parTrans" cxnId="{61BDD7C8-90A8-4A8F-BED5-70A48CBFBFF5}">
      <dgm:prSet/>
      <dgm:spPr/>
      <dgm:t>
        <a:bodyPr/>
        <a:lstStyle/>
        <a:p>
          <a:endParaRPr lang="en-US"/>
        </a:p>
      </dgm:t>
    </dgm:pt>
    <dgm:pt modelId="{FE4A0632-F489-4DFD-81F5-A2805185E1DF}" type="sibTrans" cxnId="{61BDD7C8-90A8-4A8F-BED5-70A48CBFBFF5}">
      <dgm:prSet/>
      <dgm:spPr/>
      <dgm:t>
        <a:bodyPr/>
        <a:lstStyle/>
        <a:p>
          <a:endParaRPr lang="en-US"/>
        </a:p>
      </dgm:t>
    </dgm:pt>
    <dgm:pt modelId="{EAA9A233-547F-47B1-9226-1D923924D7C5}">
      <dgm:prSet custT="1"/>
      <dgm:spPr/>
      <dgm:t>
        <a:bodyPr/>
        <a:lstStyle/>
        <a:p>
          <a:r>
            <a:rPr lang="en-CA" sz="1300" kern="1200" dirty="0"/>
            <a:t>Talent acquisition </a:t>
          </a:r>
          <a:r>
            <a:rPr lang="en-CA" sz="1300" kern="1200" dirty="0">
              <a:solidFill>
                <a:srgbClr val="54575A">
                  <a:hueOff val="0"/>
                  <a:satOff val="0"/>
                  <a:lumOff val="0"/>
                  <a:alphaOff val="0"/>
                </a:srgbClr>
              </a:solidFill>
              <a:latin typeface="Segoe UI Semilight"/>
              <a:ea typeface="+mn-ea"/>
              <a:cs typeface="+mn-cs"/>
            </a:rPr>
            <a:t>strategies </a:t>
          </a:r>
          <a:endParaRPr lang="en-US" sz="1300" kern="1200" dirty="0">
            <a:solidFill>
              <a:srgbClr val="54575A">
                <a:hueOff val="0"/>
                <a:satOff val="0"/>
                <a:lumOff val="0"/>
                <a:alphaOff val="0"/>
              </a:srgbClr>
            </a:solidFill>
            <a:latin typeface="Segoe UI Semilight"/>
            <a:ea typeface="+mn-ea"/>
            <a:cs typeface="+mn-cs"/>
          </a:endParaRPr>
        </a:p>
      </dgm:t>
    </dgm:pt>
    <dgm:pt modelId="{90D27CA0-0051-4A47-A277-0CE8ECCAC8EC}" type="parTrans" cxnId="{E11EEAC7-9DEF-49EC-8C53-772862D20780}">
      <dgm:prSet/>
      <dgm:spPr/>
      <dgm:t>
        <a:bodyPr/>
        <a:lstStyle/>
        <a:p>
          <a:endParaRPr lang="en-US"/>
        </a:p>
      </dgm:t>
    </dgm:pt>
    <dgm:pt modelId="{5C586F2C-1525-46C1-B4FE-0FCDE25F41F4}" type="sibTrans" cxnId="{E11EEAC7-9DEF-49EC-8C53-772862D20780}">
      <dgm:prSet/>
      <dgm:spPr/>
      <dgm:t>
        <a:bodyPr/>
        <a:lstStyle/>
        <a:p>
          <a:endParaRPr lang="en-US"/>
        </a:p>
      </dgm:t>
    </dgm:pt>
    <dgm:pt modelId="{3C05C026-1527-4932-8D2D-FCD885F0787B}">
      <dgm:prSet/>
      <dgm:spPr/>
      <dgm:t>
        <a:bodyPr/>
        <a:lstStyle/>
        <a:p>
          <a:r>
            <a:rPr lang="en-US" sz="1300" kern="1200" dirty="0"/>
            <a:t>Information for each step of the recruitment life cycle</a:t>
          </a:r>
        </a:p>
      </dgm:t>
    </dgm:pt>
    <dgm:pt modelId="{9CBDF19F-84B2-4585-B1A1-332AE1E9DF18}" type="parTrans" cxnId="{5B210A7D-A31A-44E5-9D78-5D48D0D00A72}">
      <dgm:prSet/>
      <dgm:spPr/>
      <dgm:t>
        <a:bodyPr/>
        <a:lstStyle/>
        <a:p>
          <a:endParaRPr lang="en-CA"/>
        </a:p>
      </dgm:t>
    </dgm:pt>
    <dgm:pt modelId="{AA23836F-28B3-4009-97BC-8D70F3C34229}" type="sibTrans" cxnId="{5B210A7D-A31A-44E5-9D78-5D48D0D00A72}">
      <dgm:prSet/>
      <dgm:spPr/>
      <dgm:t>
        <a:bodyPr/>
        <a:lstStyle/>
        <a:p>
          <a:endParaRPr lang="en-CA"/>
        </a:p>
      </dgm:t>
    </dgm:pt>
    <dgm:pt modelId="{97E4F8D3-262B-4A57-ACE3-180818A72EB6}">
      <dgm:prSet custT="1"/>
      <dgm:spPr/>
      <dgm:t>
        <a:bodyPr/>
        <a:lstStyle/>
        <a:p>
          <a:r>
            <a:rPr lang="en-CA" sz="1300" kern="1200" dirty="0">
              <a:solidFill>
                <a:srgbClr val="54575A">
                  <a:hueOff val="0"/>
                  <a:satOff val="0"/>
                  <a:lumOff val="0"/>
                  <a:alphaOff val="0"/>
                </a:srgbClr>
              </a:solidFill>
              <a:latin typeface="Segoe UI Semilight"/>
              <a:ea typeface="+mn-ea"/>
              <a:cs typeface="+mn-cs"/>
            </a:rPr>
            <a:t>Success stories and lessons learned</a:t>
          </a:r>
          <a:endParaRPr lang="en-US" sz="1300" kern="1200" dirty="0">
            <a:solidFill>
              <a:srgbClr val="54575A">
                <a:hueOff val="0"/>
                <a:satOff val="0"/>
                <a:lumOff val="0"/>
                <a:alphaOff val="0"/>
              </a:srgbClr>
            </a:solidFill>
            <a:latin typeface="Segoe UI Semilight"/>
            <a:ea typeface="+mn-ea"/>
            <a:cs typeface="+mn-cs"/>
          </a:endParaRPr>
        </a:p>
      </dgm:t>
    </dgm:pt>
    <dgm:pt modelId="{1D35775A-F922-4013-9B60-86482ECB3905}" type="parTrans" cxnId="{C6B43A31-9A2B-41BB-A2FD-03B740B59728}">
      <dgm:prSet/>
      <dgm:spPr/>
      <dgm:t>
        <a:bodyPr/>
        <a:lstStyle/>
        <a:p>
          <a:endParaRPr lang="en-CA"/>
        </a:p>
      </dgm:t>
    </dgm:pt>
    <dgm:pt modelId="{09491F87-42CA-4630-8123-DC11754CB782}" type="sibTrans" cxnId="{C6B43A31-9A2B-41BB-A2FD-03B740B59728}">
      <dgm:prSet/>
      <dgm:spPr/>
      <dgm:t>
        <a:bodyPr/>
        <a:lstStyle/>
        <a:p>
          <a:endParaRPr lang="en-CA"/>
        </a:p>
      </dgm:t>
    </dgm:pt>
    <dgm:pt modelId="{8CE7603C-EB57-4AE0-BCE2-7A496B475261}">
      <dgm:prSet/>
      <dgm:spPr/>
      <dgm:t>
        <a:bodyPr/>
        <a:lstStyle/>
        <a:p>
          <a:endParaRPr lang="en-US" sz="1300" kern="1200" dirty="0"/>
        </a:p>
      </dgm:t>
    </dgm:pt>
    <dgm:pt modelId="{AC64C934-1B76-4168-953B-AA9D45CF0364}" type="parTrans" cxnId="{4E7C5B01-C54D-419B-9F28-37B6A082A5FD}">
      <dgm:prSet/>
      <dgm:spPr/>
      <dgm:t>
        <a:bodyPr/>
        <a:lstStyle/>
        <a:p>
          <a:endParaRPr lang="en-CA"/>
        </a:p>
      </dgm:t>
    </dgm:pt>
    <dgm:pt modelId="{5164FF5C-58F2-4052-BB9E-5A6713AB4487}" type="sibTrans" cxnId="{4E7C5B01-C54D-419B-9F28-37B6A082A5FD}">
      <dgm:prSet/>
      <dgm:spPr/>
      <dgm:t>
        <a:bodyPr/>
        <a:lstStyle/>
        <a:p>
          <a:endParaRPr lang="en-CA"/>
        </a:p>
      </dgm:t>
    </dgm:pt>
    <dgm:pt modelId="{FAFE5A4D-B7CB-461A-A257-BBDFC2B0FB9B}">
      <dgm:prSet/>
      <dgm:spPr/>
      <dgm:t>
        <a:bodyPr/>
        <a:lstStyle/>
        <a:p>
          <a:endParaRPr lang="en-US" sz="1300" kern="1200" dirty="0"/>
        </a:p>
      </dgm:t>
    </dgm:pt>
    <dgm:pt modelId="{4E9FA722-7419-4916-A405-D906D46E7574}" type="parTrans" cxnId="{A33FEBDE-4D42-4228-8658-B86093F4CA6C}">
      <dgm:prSet/>
      <dgm:spPr/>
      <dgm:t>
        <a:bodyPr/>
        <a:lstStyle/>
        <a:p>
          <a:endParaRPr lang="en-CA"/>
        </a:p>
      </dgm:t>
    </dgm:pt>
    <dgm:pt modelId="{19ABF253-65D6-48E1-BE62-D65064E3AEDF}" type="sibTrans" cxnId="{A33FEBDE-4D42-4228-8658-B86093F4CA6C}">
      <dgm:prSet/>
      <dgm:spPr/>
      <dgm:t>
        <a:bodyPr/>
        <a:lstStyle/>
        <a:p>
          <a:endParaRPr lang="en-CA"/>
        </a:p>
      </dgm:t>
    </dgm:pt>
    <dgm:pt modelId="{99B8DBE0-FE44-4D36-A4FD-86F2DE9EA967}">
      <dgm:prSet custT="1"/>
      <dgm:spPr/>
      <dgm:t>
        <a:bodyPr/>
        <a:lstStyle/>
        <a:p>
          <a:r>
            <a:rPr lang="en-CA" sz="1400" dirty="0"/>
            <a:t>New and experienced hiring managers </a:t>
          </a:r>
          <a:endParaRPr lang="en-US" sz="1400" dirty="0"/>
        </a:p>
      </dgm:t>
    </dgm:pt>
    <dgm:pt modelId="{5DD2A53F-E7E6-4F05-A421-FB3C8F7A4B1A}" type="parTrans" cxnId="{98E96D40-02E4-4E43-893D-65F75C997026}">
      <dgm:prSet/>
      <dgm:spPr/>
      <dgm:t>
        <a:bodyPr/>
        <a:lstStyle/>
        <a:p>
          <a:endParaRPr lang="en-CA"/>
        </a:p>
      </dgm:t>
    </dgm:pt>
    <dgm:pt modelId="{4E50EC82-6B65-405C-9D5C-49BC622F8261}" type="sibTrans" cxnId="{98E96D40-02E4-4E43-893D-65F75C997026}">
      <dgm:prSet/>
      <dgm:spPr/>
      <dgm:t>
        <a:bodyPr/>
        <a:lstStyle/>
        <a:p>
          <a:endParaRPr lang="en-CA"/>
        </a:p>
      </dgm:t>
    </dgm:pt>
    <dgm:pt modelId="{FDB5DD00-3CB9-4A1D-972F-94C4C3B74CC5}">
      <dgm:prSet custT="1"/>
      <dgm:spPr/>
      <dgm:t>
        <a:bodyPr/>
        <a:lstStyle/>
        <a:p>
          <a:endParaRPr lang="en-US" sz="1400" dirty="0"/>
        </a:p>
      </dgm:t>
    </dgm:pt>
    <dgm:pt modelId="{EC34C79D-AAAB-433B-8F6B-A9A05FBEF291}" type="parTrans" cxnId="{B473B24F-DCFB-446E-99E5-7243B841AFCF}">
      <dgm:prSet/>
      <dgm:spPr/>
      <dgm:t>
        <a:bodyPr/>
        <a:lstStyle/>
        <a:p>
          <a:endParaRPr lang="en-CA"/>
        </a:p>
      </dgm:t>
    </dgm:pt>
    <dgm:pt modelId="{06683D6D-50EE-40EC-89E7-2BB221799B2A}" type="sibTrans" cxnId="{B473B24F-DCFB-446E-99E5-7243B841AFCF}">
      <dgm:prSet/>
      <dgm:spPr/>
      <dgm:t>
        <a:bodyPr/>
        <a:lstStyle/>
        <a:p>
          <a:endParaRPr lang="en-CA"/>
        </a:p>
      </dgm:t>
    </dgm:pt>
    <dgm:pt modelId="{BD96A3C5-45C7-4781-97AC-30F1F1B14DDE}">
      <dgm:prSet custT="1"/>
      <dgm:spPr/>
      <dgm:t>
        <a:bodyPr/>
        <a:lstStyle/>
        <a:p>
          <a:r>
            <a:rPr lang="en-CA" sz="1400" dirty="0"/>
            <a:t>Human resources specialists</a:t>
          </a:r>
          <a:endParaRPr lang="en-US" sz="1400" dirty="0"/>
        </a:p>
      </dgm:t>
    </dgm:pt>
    <dgm:pt modelId="{FDE54EF6-8663-4A25-867F-0990170A22F7}" type="parTrans" cxnId="{495C1897-BB5D-42BF-A7DA-AB58C65CA7B4}">
      <dgm:prSet/>
      <dgm:spPr/>
    </dgm:pt>
    <dgm:pt modelId="{F0762B08-C41F-46B6-AACB-FFB4F65FD1A6}" type="sibTrans" cxnId="{495C1897-BB5D-42BF-A7DA-AB58C65CA7B4}">
      <dgm:prSet/>
      <dgm:spPr/>
    </dgm:pt>
    <dgm:pt modelId="{1F54B55F-B83E-4AF1-9D28-6F8950B729DF}" type="pres">
      <dgm:prSet presAssocID="{CEC582AD-4D51-4EFE-9D1D-F52B5649393E}" presName="linear" presStyleCnt="0">
        <dgm:presLayoutVars>
          <dgm:dir/>
          <dgm:animLvl val="lvl"/>
          <dgm:resizeHandles val="exact"/>
        </dgm:presLayoutVars>
      </dgm:prSet>
      <dgm:spPr/>
    </dgm:pt>
    <dgm:pt modelId="{BC429AC6-D32D-457A-9ED2-3B776B5DD3BB}" type="pres">
      <dgm:prSet presAssocID="{33148226-494C-4DA9-B77C-4F6E0B86E8C5}" presName="parentLin" presStyleCnt="0"/>
      <dgm:spPr/>
    </dgm:pt>
    <dgm:pt modelId="{15EFEB4D-E12F-4962-BFC5-B85FD7E26112}" type="pres">
      <dgm:prSet presAssocID="{33148226-494C-4DA9-B77C-4F6E0B86E8C5}" presName="parentLeftMargin" presStyleLbl="node1" presStyleIdx="0" presStyleCnt="2"/>
      <dgm:spPr/>
    </dgm:pt>
    <dgm:pt modelId="{ABC9D6B2-AF9C-413A-9679-09D283096EBD}" type="pres">
      <dgm:prSet presAssocID="{33148226-494C-4DA9-B77C-4F6E0B86E8C5}" presName="parentText" presStyleLbl="node1" presStyleIdx="0" presStyleCnt="2" custScaleY="46194" custLinFactNeighborX="4476" custLinFactNeighborY="-18356">
        <dgm:presLayoutVars>
          <dgm:chMax val="0"/>
          <dgm:bulletEnabled val="1"/>
        </dgm:presLayoutVars>
      </dgm:prSet>
      <dgm:spPr/>
    </dgm:pt>
    <dgm:pt modelId="{D3F0EFEA-9E5D-4606-BD37-B144CC01F4D2}" type="pres">
      <dgm:prSet presAssocID="{33148226-494C-4DA9-B77C-4F6E0B86E8C5}" presName="negativeSpace" presStyleCnt="0"/>
      <dgm:spPr/>
    </dgm:pt>
    <dgm:pt modelId="{FE1CAA11-891E-4ACC-8E83-909E3029154D}" type="pres">
      <dgm:prSet presAssocID="{33148226-494C-4DA9-B77C-4F6E0B86E8C5}" presName="childText" presStyleLbl="conFgAcc1" presStyleIdx="0" presStyleCnt="2" custScaleX="80944" custScaleY="68173" custLinFactNeighborX="0" custLinFactNeighborY="80475">
        <dgm:presLayoutVars>
          <dgm:bulletEnabled val="1"/>
        </dgm:presLayoutVars>
      </dgm:prSet>
      <dgm:spPr/>
    </dgm:pt>
    <dgm:pt modelId="{6B6E6B17-2AD8-4447-B208-1461DDFDCC9B}" type="pres">
      <dgm:prSet presAssocID="{FB519856-B534-4257-BDAC-297E9FD665E1}" presName="spaceBetweenRectangles" presStyleCnt="0"/>
      <dgm:spPr/>
    </dgm:pt>
    <dgm:pt modelId="{4A4257FA-CB32-42E7-AE12-01E9311C56FD}" type="pres">
      <dgm:prSet presAssocID="{8E8F09E6-06C8-4850-99F6-B629EE19124D}" presName="parentLin" presStyleCnt="0"/>
      <dgm:spPr/>
    </dgm:pt>
    <dgm:pt modelId="{B02CA127-6AD1-4E2E-8DC4-B6D44F3FAF21}" type="pres">
      <dgm:prSet presAssocID="{8E8F09E6-06C8-4850-99F6-B629EE19124D}" presName="parentLeftMargin" presStyleLbl="node1" presStyleIdx="0" presStyleCnt="2"/>
      <dgm:spPr/>
    </dgm:pt>
    <dgm:pt modelId="{1D2ED88A-16B4-4A01-A596-CE944C42E9F3}" type="pres">
      <dgm:prSet presAssocID="{8E8F09E6-06C8-4850-99F6-B629EE19124D}" presName="parentText" presStyleLbl="node1" presStyleIdx="1" presStyleCnt="2" custScaleY="45221" custLinFactNeighborX="-24101" custLinFactNeighborY="2589">
        <dgm:presLayoutVars>
          <dgm:chMax val="0"/>
          <dgm:bulletEnabled val="1"/>
        </dgm:presLayoutVars>
      </dgm:prSet>
      <dgm:spPr/>
    </dgm:pt>
    <dgm:pt modelId="{9AF1A592-4B5C-4410-9878-4BB3BFD966F2}" type="pres">
      <dgm:prSet presAssocID="{8E8F09E6-06C8-4850-99F6-B629EE19124D}" presName="negativeSpace" presStyleCnt="0"/>
      <dgm:spPr/>
    </dgm:pt>
    <dgm:pt modelId="{FBDE43FA-A48C-4EBA-A7D4-24E460E26B14}" type="pres">
      <dgm:prSet presAssocID="{8E8F09E6-06C8-4850-99F6-B629EE19124D}" presName="childText" presStyleLbl="conFgAcc1" presStyleIdx="1" presStyleCnt="2" custScaleX="81838" custScaleY="71709" custLinFactNeighborX="0" custLinFactNeighborY="39909">
        <dgm:presLayoutVars>
          <dgm:bulletEnabled val="1"/>
        </dgm:presLayoutVars>
      </dgm:prSet>
      <dgm:spPr/>
    </dgm:pt>
  </dgm:ptLst>
  <dgm:cxnLst>
    <dgm:cxn modelId="{4E7C5B01-C54D-419B-9F28-37B6A082A5FD}" srcId="{8E8F09E6-06C8-4850-99F6-B629EE19124D}" destId="{8CE7603C-EB57-4AE0-BCE2-7A496B475261}" srcOrd="0" destOrd="0" parTransId="{AC64C934-1B76-4168-953B-AA9D45CF0364}" sibTransId="{5164FF5C-58F2-4052-BB9E-5A6713AB4487}"/>
    <dgm:cxn modelId="{B09B4103-DEE6-461F-B893-BD4A8A8883E5}" srcId="{8E8F09E6-06C8-4850-99F6-B629EE19124D}" destId="{A96F6F28-5BCE-4791-AD25-24E2E79BB415}" srcOrd="4" destOrd="0" parTransId="{E3156415-3FBB-4396-B8E1-617C9A565A16}" sibTransId="{895F4743-9A5E-4FEA-8CDD-857B960EC96A}"/>
    <dgm:cxn modelId="{241CAC0B-14B0-43C4-BABB-4DBFE69E7E83}" type="presOf" srcId="{837CB7FC-6DF8-4C47-8774-3206564B10A0}" destId="{FE1CAA11-891E-4ACC-8E83-909E3029154D}" srcOrd="0" destOrd="2" presId="urn:microsoft.com/office/officeart/2005/8/layout/list1"/>
    <dgm:cxn modelId="{BE424B11-CA20-4815-8DA3-C1C7ABE0B612}" type="presOf" srcId="{33148226-494C-4DA9-B77C-4F6E0B86E8C5}" destId="{ABC9D6B2-AF9C-413A-9679-09D283096EBD}" srcOrd="1" destOrd="0" presId="urn:microsoft.com/office/officeart/2005/8/layout/list1"/>
    <dgm:cxn modelId="{C4F9D411-1DF3-419B-AB5D-824726417B5A}" type="presOf" srcId="{33148226-494C-4DA9-B77C-4F6E0B86E8C5}" destId="{15EFEB4D-E12F-4962-BFC5-B85FD7E26112}" srcOrd="0" destOrd="0" presId="urn:microsoft.com/office/officeart/2005/8/layout/list1"/>
    <dgm:cxn modelId="{76E82F1E-C8CD-416B-A95A-F513C217AC34}" type="presOf" srcId="{99B8DBE0-FE44-4D36-A4FD-86F2DE9EA967}" destId="{FE1CAA11-891E-4ACC-8E83-909E3029154D}" srcOrd="0" destOrd="1" presId="urn:microsoft.com/office/officeart/2005/8/layout/list1"/>
    <dgm:cxn modelId="{BE27522E-2651-424E-B10C-9865F11D5154}" type="presOf" srcId="{CEC582AD-4D51-4EFE-9D1D-F52B5649393E}" destId="{1F54B55F-B83E-4AF1-9D28-6F8950B729DF}" srcOrd="0" destOrd="0" presId="urn:microsoft.com/office/officeart/2005/8/layout/list1"/>
    <dgm:cxn modelId="{C6B43A31-9A2B-41BB-A2FD-03B740B59728}" srcId="{8E8F09E6-06C8-4850-99F6-B629EE19124D}" destId="{97E4F8D3-262B-4A57-ACE3-180818A72EB6}" srcOrd="7" destOrd="0" parTransId="{1D35775A-F922-4013-9B60-86482ECB3905}" sibTransId="{09491F87-42CA-4630-8123-DC11754CB782}"/>
    <dgm:cxn modelId="{0D7EB93D-A346-410E-A279-6FDCF0F331B0}" type="presOf" srcId="{3C05C026-1527-4932-8D2D-FCD885F0787B}" destId="{FBDE43FA-A48C-4EBA-A7D4-24E460E26B14}" srcOrd="0" destOrd="2" presId="urn:microsoft.com/office/officeart/2005/8/layout/list1"/>
    <dgm:cxn modelId="{98E96D40-02E4-4E43-893D-65F75C997026}" srcId="{33148226-494C-4DA9-B77C-4F6E0B86E8C5}" destId="{99B8DBE0-FE44-4D36-A4FD-86F2DE9EA967}" srcOrd="1" destOrd="0" parTransId="{5DD2A53F-E7E6-4F05-A421-FB3C8F7A4B1A}" sibTransId="{4E50EC82-6B65-405C-9D5C-49BC622F8261}"/>
    <dgm:cxn modelId="{D3960744-F3C9-4DD0-A6BB-D79214E50528}" srcId="{CEC582AD-4D51-4EFE-9D1D-F52B5649393E}" destId="{8E8F09E6-06C8-4850-99F6-B629EE19124D}" srcOrd="1" destOrd="0" parTransId="{5642F00B-0E97-40A0-AC31-4CEC819E235C}" sibTransId="{F146232C-0FAB-41C4-9FAE-F6E207E2D5A6}"/>
    <dgm:cxn modelId="{E8584D68-3FAC-4EF7-977A-2340F77F6394}" type="presOf" srcId="{97E4F8D3-262B-4A57-ACE3-180818A72EB6}" destId="{FBDE43FA-A48C-4EBA-A7D4-24E460E26B14}" srcOrd="0" destOrd="7" presId="urn:microsoft.com/office/officeart/2005/8/layout/list1"/>
    <dgm:cxn modelId="{18AD9149-4F11-41CA-A7AD-C08F4EB48530}" type="presOf" srcId="{A96F6F28-5BCE-4791-AD25-24E2E79BB415}" destId="{FBDE43FA-A48C-4EBA-A7D4-24E460E26B14}" srcOrd="0" destOrd="4" presId="urn:microsoft.com/office/officeart/2005/8/layout/list1"/>
    <dgm:cxn modelId="{B473B24F-DCFB-446E-99E5-7243B841AFCF}" srcId="{33148226-494C-4DA9-B77C-4F6E0B86E8C5}" destId="{FDB5DD00-3CB9-4A1D-972F-94C4C3B74CC5}" srcOrd="0" destOrd="0" parTransId="{EC34C79D-AAAB-433B-8F6B-A9A05FBEF291}" sibTransId="{06683D6D-50EE-40EC-89E7-2BB221799B2A}"/>
    <dgm:cxn modelId="{7F1CBC4F-09E4-442C-B412-1643CCACE1C4}" type="presOf" srcId="{FDB5DD00-3CB9-4A1D-972F-94C4C3B74CC5}" destId="{FE1CAA11-891E-4ACC-8E83-909E3029154D}" srcOrd="0" destOrd="0" presId="urn:microsoft.com/office/officeart/2005/8/layout/list1"/>
    <dgm:cxn modelId="{2E55AA7B-0A7B-4DA0-99B1-AD6D4F3C48F6}" type="presOf" srcId="{BD96A3C5-45C7-4781-97AC-30F1F1B14DDE}" destId="{FE1CAA11-891E-4ACC-8E83-909E3029154D}" srcOrd="0" destOrd="3" presId="urn:microsoft.com/office/officeart/2005/8/layout/list1"/>
    <dgm:cxn modelId="{5B210A7D-A31A-44E5-9D78-5D48D0D00A72}" srcId="{8E8F09E6-06C8-4850-99F6-B629EE19124D}" destId="{3C05C026-1527-4932-8D2D-FCD885F0787B}" srcOrd="2" destOrd="0" parTransId="{9CBDF19F-84B2-4585-B1A1-332AE1E9DF18}" sibTransId="{AA23836F-28B3-4009-97BC-8D70F3C34229}"/>
    <dgm:cxn modelId="{C5E49684-F95B-49A8-97A1-7FCC8ECC050A}" srcId="{CEC582AD-4D51-4EFE-9D1D-F52B5649393E}" destId="{33148226-494C-4DA9-B77C-4F6E0B86E8C5}" srcOrd="0" destOrd="0" parTransId="{C0838FAD-1502-41DA-8D97-B20E48C5708C}" sibTransId="{FB519856-B534-4257-BDAC-297E9FD665E1}"/>
    <dgm:cxn modelId="{C5A6EE88-CCBA-4091-90E1-482CCA5A7D93}" type="presOf" srcId="{EAA9A233-547F-47B1-9226-1D923924D7C5}" destId="{FBDE43FA-A48C-4EBA-A7D4-24E460E26B14}" srcOrd="0" destOrd="6" presId="urn:microsoft.com/office/officeart/2005/8/layout/list1"/>
    <dgm:cxn modelId="{23299789-35FD-4DB0-933F-A7D4349113D8}" type="presOf" srcId="{8E8F09E6-06C8-4850-99F6-B629EE19124D}" destId="{1D2ED88A-16B4-4A01-A596-CE944C42E9F3}" srcOrd="1" destOrd="0" presId="urn:microsoft.com/office/officeart/2005/8/layout/list1"/>
    <dgm:cxn modelId="{495C1897-BB5D-42BF-A7DA-AB58C65CA7B4}" srcId="{33148226-494C-4DA9-B77C-4F6E0B86E8C5}" destId="{BD96A3C5-45C7-4781-97AC-30F1F1B14DDE}" srcOrd="3" destOrd="0" parTransId="{FDE54EF6-8663-4A25-867F-0990170A22F7}" sibTransId="{F0762B08-C41F-46B6-AACB-FFB4F65FD1A6}"/>
    <dgm:cxn modelId="{CED8F1AA-8C98-4C02-815A-DBB6385CF6F2}" type="presOf" srcId="{FAFE5A4D-B7CB-461A-A257-BBDFC2B0FB9B}" destId="{FBDE43FA-A48C-4EBA-A7D4-24E460E26B14}" srcOrd="0" destOrd="1" presId="urn:microsoft.com/office/officeart/2005/8/layout/list1"/>
    <dgm:cxn modelId="{C81F36AE-3273-48E9-8480-F1DF338CD528}" srcId="{8E8F09E6-06C8-4850-99F6-B629EE19124D}" destId="{7E8A1F84-9371-475C-A0B3-F181206EEC8C}" srcOrd="3" destOrd="0" parTransId="{B839353B-289F-4A0F-8343-CAAF4C6704E6}" sibTransId="{6445AE96-4F3D-40AC-959D-AD36149F7BE5}"/>
    <dgm:cxn modelId="{9FD574AE-33EB-43CE-BB71-B7EC1545D9C2}" type="presOf" srcId="{8B4A1503-0C8F-4543-B1BD-90B154B2EB78}" destId="{FBDE43FA-A48C-4EBA-A7D4-24E460E26B14}" srcOrd="0" destOrd="5" presId="urn:microsoft.com/office/officeart/2005/8/layout/list1"/>
    <dgm:cxn modelId="{E18051B4-EE91-4CFE-801F-8B3F5B408EF2}" srcId="{33148226-494C-4DA9-B77C-4F6E0B86E8C5}" destId="{837CB7FC-6DF8-4C47-8774-3206564B10A0}" srcOrd="2" destOrd="0" parTransId="{A8852B4C-66FA-4B19-9C93-CBE673920521}" sibTransId="{FA51FE5B-646F-422D-BC15-876B9297BB68}"/>
    <dgm:cxn modelId="{7E7F17B7-57B8-44E3-84CC-110C6AF5BDC7}" type="presOf" srcId="{7E8A1F84-9371-475C-A0B3-F181206EEC8C}" destId="{FBDE43FA-A48C-4EBA-A7D4-24E460E26B14}" srcOrd="0" destOrd="3" presId="urn:microsoft.com/office/officeart/2005/8/layout/list1"/>
    <dgm:cxn modelId="{5DA23AC1-1898-429E-A5D1-3B027A84B1A3}" type="presOf" srcId="{8CE7603C-EB57-4AE0-BCE2-7A496B475261}" destId="{FBDE43FA-A48C-4EBA-A7D4-24E460E26B14}" srcOrd="0" destOrd="0" presId="urn:microsoft.com/office/officeart/2005/8/layout/list1"/>
    <dgm:cxn modelId="{AD5C8DC1-8A9E-4517-A02E-B8154D6D9404}" type="presOf" srcId="{8E8F09E6-06C8-4850-99F6-B629EE19124D}" destId="{B02CA127-6AD1-4E2E-8DC4-B6D44F3FAF21}" srcOrd="0" destOrd="0" presId="urn:microsoft.com/office/officeart/2005/8/layout/list1"/>
    <dgm:cxn modelId="{E11EEAC7-9DEF-49EC-8C53-772862D20780}" srcId="{8E8F09E6-06C8-4850-99F6-B629EE19124D}" destId="{EAA9A233-547F-47B1-9226-1D923924D7C5}" srcOrd="6" destOrd="0" parTransId="{90D27CA0-0051-4A47-A277-0CE8ECCAC8EC}" sibTransId="{5C586F2C-1525-46C1-B4FE-0FCDE25F41F4}"/>
    <dgm:cxn modelId="{61BDD7C8-90A8-4A8F-BED5-70A48CBFBFF5}" srcId="{8E8F09E6-06C8-4850-99F6-B629EE19124D}" destId="{8B4A1503-0C8F-4543-B1BD-90B154B2EB78}" srcOrd="5" destOrd="0" parTransId="{4E0B306C-FD0D-439E-81DA-CF2D5923127A}" sibTransId="{FE4A0632-F489-4DFD-81F5-A2805185E1DF}"/>
    <dgm:cxn modelId="{A33FEBDE-4D42-4228-8658-B86093F4CA6C}" srcId="{8E8F09E6-06C8-4850-99F6-B629EE19124D}" destId="{FAFE5A4D-B7CB-461A-A257-BBDFC2B0FB9B}" srcOrd="1" destOrd="0" parTransId="{4E9FA722-7419-4916-A405-D906D46E7574}" sibTransId="{19ABF253-65D6-48E1-BE62-D65064E3AEDF}"/>
    <dgm:cxn modelId="{2D71BB81-130C-404E-9C20-5C6549D198C8}" type="presParOf" srcId="{1F54B55F-B83E-4AF1-9D28-6F8950B729DF}" destId="{BC429AC6-D32D-457A-9ED2-3B776B5DD3BB}" srcOrd="0" destOrd="0" presId="urn:microsoft.com/office/officeart/2005/8/layout/list1"/>
    <dgm:cxn modelId="{6C7D3A6D-E165-4AB2-AE22-797C97C0F009}" type="presParOf" srcId="{BC429AC6-D32D-457A-9ED2-3B776B5DD3BB}" destId="{15EFEB4D-E12F-4962-BFC5-B85FD7E26112}" srcOrd="0" destOrd="0" presId="urn:microsoft.com/office/officeart/2005/8/layout/list1"/>
    <dgm:cxn modelId="{5CA1D024-E114-41EA-AB15-25877E56950D}" type="presParOf" srcId="{BC429AC6-D32D-457A-9ED2-3B776B5DD3BB}" destId="{ABC9D6B2-AF9C-413A-9679-09D283096EBD}" srcOrd="1" destOrd="0" presId="urn:microsoft.com/office/officeart/2005/8/layout/list1"/>
    <dgm:cxn modelId="{BA074936-BA07-48C0-8BB3-89509EE68B46}" type="presParOf" srcId="{1F54B55F-B83E-4AF1-9D28-6F8950B729DF}" destId="{D3F0EFEA-9E5D-4606-BD37-B144CC01F4D2}" srcOrd="1" destOrd="0" presId="urn:microsoft.com/office/officeart/2005/8/layout/list1"/>
    <dgm:cxn modelId="{C7CEFCCF-8125-4C88-BE5D-3D8886FD95A6}" type="presParOf" srcId="{1F54B55F-B83E-4AF1-9D28-6F8950B729DF}" destId="{FE1CAA11-891E-4ACC-8E83-909E3029154D}" srcOrd="2" destOrd="0" presId="urn:microsoft.com/office/officeart/2005/8/layout/list1"/>
    <dgm:cxn modelId="{52105D42-01FD-4B17-AF16-7B6098E48BBA}" type="presParOf" srcId="{1F54B55F-B83E-4AF1-9D28-6F8950B729DF}" destId="{6B6E6B17-2AD8-4447-B208-1461DDFDCC9B}" srcOrd="3" destOrd="0" presId="urn:microsoft.com/office/officeart/2005/8/layout/list1"/>
    <dgm:cxn modelId="{D05E4BB6-58AB-43B0-8438-FD08394A170A}" type="presParOf" srcId="{1F54B55F-B83E-4AF1-9D28-6F8950B729DF}" destId="{4A4257FA-CB32-42E7-AE12-01E9311C56FD}" srcOrd="4" destOrd="0" presId="urn:microsoft.com/office/officeart/2005/8/layout/list1"/>
    <dgm:cxn modelId="{4122C770-8ABC-4A9D-A15A-D30629DD2AAC}" type="presParOf" srcId="{4A4257FA-CB32-42E7-AE12-01E9311C56FD}" destId="{B02CA127-6AD1-4E2E-8DC4-B6D44F3FAF21}" srcOrd="0" destOrd="0" presId="urn:microsoft.com/office/officeart/2005/8/layout/list1"/>
    <dgm:cxn modelId="{FBBC1D0D-809A-4CB4-9BC3-6454DFB8F1EA}" type="presParOf" srcId="{4A4257FA-CB32-42E7-AE12-01E9311C56FD}" destId="{1D2ED88A-16B4-4A01-A596-CE944C42E9F3}" srcOrd="1" destOrd="0" presId="urn:microsoft.com/office/officeart/2005/8/layout/list1"/>
    <dgm:cxn modelId="{BCFDDC1D-553D-4536-AD62-C36925249253}" type="presParOf" srcId="{1F54B55F-B83E-4AF1-9D28-6F8950B729DF}" destId="{9AF1A592-4B5C-4410-9878-4BB3BFD966F2}" srcOrd="5" destOrd="0" presId="urn:microsoft.com/office/officeart/2005/8/layout/list1"/>
    <dgm:cxn modelId="{BFD44A78-F6B2-44B0-BCB5-0B2D5F684C6F}" type="presParOf" srcId="{1F54B55F-B83E-4AF1-9D28-6F8950B729DF}" destId="{FBDE43FA-A48C-4EBA-A7D4-24E460E26B14}" srcOrd="6"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355C5E3-A4AB-4A66-A666-572AE2CAAF93}" type="doc">
      <dgm:prSet loTypeId="urn:microsoft.com/office/officeart/2005/8/layout/vList5" loCatId="list" qsTypeId="urn:microsoft.com/office/officeart/2005/8/quickstyle/simple1" qsCatId="simple" csTypeId="urn:microsoft.com/office/officeart/2005/8/colors/accent3_2" csCatId="accent3" phldr="1"/>
      <dgm:spPr/>
      <dgm:t>
        <a:bodyPr/>
        <a:lstStyle/>
        <a:p>
          <a:endParaRPr lang="en-CA"/>
        </a:p>
      </dgm:t>
    </dgm:pt>
    <dgm:pt modelId="{18AD1AF3-0164-4671-AEBE-23BF7D505AD3}">
      <dgm:prSet phldrT="[Text]" custT="1"/>
      <dgm:spPr/>
      <dgm:t>
        <a:bodyPr/>
        <a:lstStyle/>
        <a:p>
          <a:pPr algn="ctr">
            <a:buNone/>
          </a:pPr>
          <a:r>
            <a:rPr lang="fr-CA" sz="2000" b="1" dirty="0" err="1">
              <a:solidFill>
                <a:sysClr val="window" lastClr="FFFFFF"/>
              </a:solidFill>
              <a:latin typeface="Segoe UI Semilight"/>
              <a:ea typeface="+mn-ea"/>
              <a:cs typeface="+mn-cs"/>
            </a:rPr>
            <a:t>Strategize</a:t>
          </a:r>
          <a:endParaRPr lang="en-CA" sz="2000" b="1" dirty="0"/>
        </a:p>
      </dgm:t>
    </dgm:pt>
    <dgm:pt modelId="{2C269B2D-F0AE-471B-8DA9-97E185E6C5C7}" type="parTrans" cxnId="{91B44FE7-88D3-4E57-A689-65E3823A512D}">
      <dgm:prSet/>
      <dgm:spPr/>
      <dgm:t>
        <a:bodyPr/>
        <a:lstStyle/>
        <a:p>
          <a:endParaRPr lang="en-CA" sz="1000"/>
        </a:p>
      </dgm:t>
    </dgm:pt>
    <dgm:pt modelId="{863B496C-9A46-4C74-B9A2-332EF492F5E0}" type="sibTrans" cxnId="{91B44FE7-88D3-4E57-A689-65E3823A512D}">
      <dgm:prSet/>
      <dgm:spPr/>
      <dgm:t>
        <a:bodyPr/>
        <a:lstStyle/>
        <a:p>
          <a:endParaRPr lang="en-CA" sz="1000"/>
        </a:p>
      </dgm:t>
    </dgm:pt>
    <dgm:pt modelId="{4C46B8BC-CAE9-4D44-AB18-CABC5575E778}">
      <dgm:prSet phldrT="[Text]" custT="1"/>
      <dgm:spPr>
        <a:solidFill>
          <a:srgbClr val="D5FBFF">
            <a:alpha val="89804"/>
          </a:srgbClr>
        </a:solidFill>
      </dgm:spPr>
      <dgm:t>
        <a:bodyPr/>
        <a:lstStyle/>
        <a:p>
          <a:pPr marL="173038" lvl="1" indent="-173038" algn="l" defTabSz="533400">
            <a:lnSpc>
              <a:spcPct val="90000"/>
            </a:lnSpc>
            <a:spcBef>
              <a:spcPct val="0"/>
            </a:spcBef>
            <a:spcAft>
              <a:spcPct val="15000"/>
            </a:spcAft>
            <a:buClrTx/>
            <a:buSzPct val="100000"/>
            <a:buFont typeface="Arial" panose="020B0604020202020204" pitchFamily="34" charset="0"/>
            <a:buChar char="•"/>
          </a:pPr>
          <a:r>
            <a:rPr lang="en-CA" sz="1300" kern="1200" noProof="0" dirty="0">
              <a:solidFill>
                <a:srgbClr val="F2F2F2">
                  <a:lumMod val="10000"/>
                </a:srgbClr>
              </a:solidFill>
              <a:latin typeface="Segoe UI Semilight"/>
              <a:ea typeface="Open Sans" panose="020B0606030504020204" pitchFamily="34" charset="0"/>
              <a:cs typeface="Open Sans" panose="020B0606030504020204" pitchFamily="34" charset="0"/>
            </a:rPr>
            <a:t>Implement </a:t>
          </a:r>
          <a:r>
            <a:rPr lang="en-CA" sz="1300" b="1" kern="1200" noProof="0" dirty="0">
              <a:solidFill>
                <a:srgbClr val="F2F2F2">
                  <a:lumMod val="10000"/>
                </a:srgbClr>
              </a:solidFill>
              <a:latin typeface="Segoe UI Semilight"/>
              <a:ea typeface="Open Sans" panose="020B0606030504020204" pitchFamily="34" charset="0"/>
              <a:cs typeface="Open Sans" panose="020B0606030504020204" pitchFamily="34" charset="0"/>
            </a:rPr>
            <a:t>recruitment and hiring strategies </a:t>
          </a:r>
          <a:r>
            <a:rPr lang="en-CA" sz="1300" kern="1200" noProof="0" dirty="0">
              <a:solidFill>
                <a:srgbClr val="F2F2F2">
                  <a:lumMod val="10000"/>
                </a:srgbClr>
              </a:solidFill>
              <a:latin typeface="Segoe UI Semilight"/>
              <a:ea typeface="Open Sans" panose="020B0606030504020204" pitchFamily="34" charset="0"/>
              <a:cs typeface="Open Sans" panose="020B0606030504020204" pitchFamily="34" charset="0"/>
            </a:rPr>
            <a:t>for occupational groups where employment equity gaps are identified.​</a:t>
          </a:r>
          <a:endParaRPr lang="en-CA" sz="1300" kern="1200" dirty="0">
            <a:solidFill>
              <a:srgbClr val="F2F2F2">
                <a:lumMod val="10000"/>
              </a:srgbClr>
            </a:solidFill>
            <a:latin typeface="Segoe UI Semilight"/>
            <a:ea typeface="Open Sans" panose="020B0606030504020204" pitchFamily="34" charset="0"/>
            <a:cs typeface="Open Sans" panose="020B0606030504020204" pitchFamily="34" charset="0"/>
          </a:endParaRPr>
        </a:p>
      </dgm:t>
    </dgm:pt>
    <dgm:pt modelId="{A826B41E-8612-4905-89F7-7C11E6D0D411}" type="parTrans" cxnId="{01E05112-A689-4D9D-9B04-BCC3540E842B}">
      <dgm:prSet/>
      <dgm:spPr/>
      <dgm:t>
        <a:bodyPr/>
        <a:lstStyle/>
        <a:p>
          <a:endParaRPr lang="en-CA" sz="1000"/>
        </a:p>
      </dgm:t>
    </dgm:pt>
    <dgm:pt modelId="{62A3C32B-FB8B-4107-904E-F140C4D7B53D}" type="sibTrans" cxnId="{01E05112-A689-4D9D-9B04-BCC3540E842B}">
      <dgm:prSet/>
      <dgm:spPr/>
      <dgm:t>
        <a:bodyPr/>
        <a:lstStyle/>
        <a:p>
          <a:endParaRPr lang="en-CA" sz="1000"/>
        </a:p>
      </dgm:t>
    </dgm:pt>
    <dgm:pt modelId="{112705F0-89F5-44FF-B5B6-174C1C8AED64}">
      <dgm:prSet phldrT="[Text]" custT="1"/>
      <dgm:spPr/>
      <dgm:t>
        <a:bodyPr/>
        <a:lstStyle/>
        <a:p>
          <a:pPr marL="0" lvl="0" indent="0" algn="ctr" defTabSz="1066800">
            <a:lnSpc>
              <a:spcPct val="90000"/>
            </a:lnSpc>
            <a:spcBef>
              <a:spcPct val="0"/>
            </a:spcBef>
            <a:spcAft>
              <a:spcPct val="35000"/>
            </a:spcAft>
            <a:buNone/>
          </a:pPr>
          <a:r>
            <a:rPr lang="fr-CA" sz="2000" b="1" kern="1200" dirty="0" err="1">
              <a:solidFill>
                <a:sysClr val="window" lastClr="FFFFFF"/>
              </a:solidFill>
              <a:latin typeface="Segoe UI Semilight"/>
              <a:ea typeface="+mn-ea"/>
              <a:cs typeface="+mn-cs"/>
            </a:rPr>
            <a:t>Attract</a:t>
          </a:r>
          <a:endParaRPr lang="en-CA" sz="2000" b="1" kern="1200" dirty="0">
            <a:solidFill>
              <a:sysClr val="window" lastClr="FFFFFF"/>
            </a:solidFill>
            <a:latin typeface="Segoe UI Semilight"/>
            <a:ea typeface="+mn-ea"/>
            <a:cs typeface="+mn-cs"/>
          </a:endParaRPr>
        </a:p>
      </dgm:t>
    </dgm:pt>
    <dgm:pt modelId="{E1F9B0DC-BF00-4205-ADB1-B1E118A2D5A7}" type="parTrans" cxnId="{AC178349-895A-4392-BED1-71650F9463CE}">
      <dgm:prSet/>
      <dgm:spPr/>
      <dgm:t>
        <a:bodyPr/>
        <a:lstStyle/>
        <a:p>
          <a:endParaRPr lang="en-CA" sz="1000"/>
        </a:p>
      </dgm:t>
    </dgm:pt>
    <dgm:pt modelId="{316539BE-875B-4846-8143-D74B6E3F4EAB}" type="sibTrans" cxnId="{AC178349-895A-4392-BED1-71650F9463CE}">
      <dgm:prSet/>
      <dgm:spPr/>
      <dgm:t>
        <a:bodyPr/>
        <a:lstStyle/>
        <a:p>
          <a:endParaRPr lang="en-CA" sz="1000"/>
        </a:p>
      </dgm:t>
    </dgm:pt>
    <dgm:pt modelId="{280FE986-0561-4B86-907B-02347FD4AE5E}">
      <dgm:prSet phldrT="[Text]" custT="1"/>
      <dgm:spPr>
        <a:solidFill>
          <a:srgbClr val="D5FBFF">
            <a:alpha val="90000"/>
          </a:srgbClr>
        </a:solidFill>
      </dgm:spPr>
      <dgm:t>
        <a:bodyPr/>
        <a:lstStyle/>
        <a:p>
          <a:pPr marL="173038" lvl="1" indent="-173038" algn="l" defTabSz="533400">
            <a:lnSpc>
              <a:spcPct val="90000"/>
            </a:lnSpc>
            <a:spcBef>
              <a:spcPct val="0"/>
            </a:spcBef>
            <a:spcAft>
              <a:spcPct val="15000"/>
            </a:spcAft>
            <a:buClrTx/>
            <a:buSzPct val="100000"/>
            <a:buFont typeface="Arial" panose="020B0604020202020204" pitchFamily="34" charset="0"/>
            <a:buChar char="•"/>
          </a:pPr>
          <a:r>
            <a:rPr lang="en-US" sz="1300" kern="1200" dirty="0">
              <a:solidFill>
                <a:schemeClr val="bg2">
                  <a:lumMod val="10000"/>
                </a:schemeClr>
              </a:solidFill>
              <a:ea typeface="Open Sans" panose="020B0606030504020204" pitchFamily="34" charset="0"/>
              <a:cs typeface="Open Sans" panose="020B0606030504020204" pitchFamily="34" charset="0"/>
            </a:rPr>
            <a:t>Apply </a:t>
          </a:r>
          <a:r>
            <a:rPr lang="en-US" sz="1300" b="1" kern="1200" dirty="0">
              <a:solidFill>
                <a:schemeClr val="bg2">
                  <a:lumMod val="10000"/>
                </a:schemeClr>
              </a:solidFill>
              <a:ea typeface="Open Sans" panose="020B0606030504020204" pitchFamily="34" charset="0"/>
              <a:cs typeface="Open Sans" panose="020B0606030504020204" pitchFamily="34" charset="0"/>
            </a:rPr>
            <a:t>inclusiveness by design </a:t>
          </a:r>
          <a:r>
            <a:rPr lang="en-US" sz="1300" kern="1200" dirty="0">
              <a:solidFill>
                <a:schemeClr val="bg2">
                  <a:lumMod val="10000"/>
                </a:schemeClr>
              </a:solidFill>
              <a:ea typeface="Open Sans" panose="020B0606030504020204" pitchFamily="34" charset="0"/>
              <a:cs typeface="Open Sans" panose="020B0606030504020204" pitchFamily="34" charset="0"/>
            </a:rPr>
            <a:t>from the beginning of hiring processes​ </a:t>
          </a:r>
          <a:endParaRPr lang="en-CA" sz="1300" kern="1200" dirty="0">
            <a:latin typeface="+mn-lt"/>
          </a:endParaRPr>
        </a:p>
      </dgm:t>
    </dgm:pt>
    <dgm:pt modelId="{C853B0D5-0F15-4AB9-BB29-6F8241A27119}" type="parTrans" cxnId="{F0EDB9F9-FF3F-451F-ADEA-435A6112E92B}">
      <dgm:prSet/>
      <dgm:spPr/>
      <dgm:t>
        <a:bodyPr/>
        <a:lstStyle/>
        <a:p>
          <a:endParaRPr lang="en-CA" sz="1000"/>
        </a:p>
      </dgm:t>
    </dgm:pt>
    <dgm:pt modelId="{717946F7-A9EE-4909-934E-7F7DD248A7A3}" type="sibTrans" cxnId="{F0EDB9F9-FF3F-451F-ADEA-435A6112E92B}">
      <dgm:prSet/>
      <dgm:spPr/>
      <dgm:t>
        <a:bodyPr/>
        <a:lstStyle/>
        <a:p>
          <a:endParaRPr lang="en-CA" sz="1000"/>
        </a:p>
      </dgm:t>
    </dgm:pt>
    <dgm:pt modelId="{CAE68B99-BB74-4384-B736-2D4CBE108AF9}">
      <dgm:prSet phldrT="[Text]" custT="1"/>
      <dgm:spPr/>
      <dgm:t>
        <a:bodyPr/>
        <a:lstStyle/>
        <a:p>
          <a:pPr marL="0" lvl="0" indent="0" algn="ctr" defTabSz="1066800">
            <a:lnSpc>
              <a:spcPct val="90000"/>
            </a:lnSpc>
            <a:spcBef>
              <a:spcPct val="0"/>
            </a:spcBef>
            <a:spcAft>
              <a:spcPct val="35000"/>
            </a:spcAft>
            <a:buNone/>
          </a:pPr>
          <a:r>
            <a:rPr lang="fr-CA" sz="2000" b="1" kern="1200" dirty="0" err="1">
              <a:solidFill>
                <a:sysClr val="window" lastClr="FFFFFF"/>
              </a:solidFill>
              <a:latin typeface="Segoe UI Semilight"/>
              <a:ea typeface="+mn-ea"/>
              <a:cs typeface="+mn-cs"/>
            </a:rPr>
            <a:t>Assess</a:t>
          </a:r>
          <a:endParaRPr lang="en-CA" sz="2000" b="1" kern="1200" dirty="0">
            <a:solidFill>
              <a:sysClr val="window" lastClr="FFFFFF"/>
            </a:solidFill>
            <a:latin typeface="Segoe UI Semilight"/>
            <a:ea typeface="+mn-ea"/>
            <a:cs typeface="+mn-cs"/>
          </a:endParaRPr>
        </a:p>
      </dgm:t>
    </dgm:pt>
    <dgm:pt modelId="{F9BFBC09-E299-4B7F-8041-CA0E6EC63B67}" type="parTrans" cxnId="{02223B87-DDBD-4079-A9B1-4A3F31938756}">
      <dgm:prSet/>
      <dgm:spPr/>
      <dgm:t>
        <a:bodyPr/>
        <a:lstStyle/>
        <a:p>
          <a:endParaRPr lang="en-CA" sz="1000"/>
        </a:p>
      </dgm:t>
    </dgm:pt>
    <dgm:pt modelId="{34C1CDCE-B67A-4FDA-ADF2-CA79626DF424}" type="sibTrans" cxnId="{02223B87-DDBD-4079-A9B1-4A3F31938756}">
      <dgm:prSet/>
      <dgm:spPr/>
      <dgm:t>
        <a:bodyPr/>
        <a:lstStyle/>
        <a:p>
          <a:endParaRPr lang="en-CA" sz="1000"/>
        </a:p>
      </dgm:t>
    </dgm:pt>
    <dgm:pt modelId="{F27C06CA-3081-40D5-A174-8530C6C44BE2}">
      <dgm:prSet phldrT="[Text]" custT="1"/>
      <dgm:spPr>
        <a:solidFill>
          <a:srgbClr val="D5FBFF">
            <a:alpha val="90000"/>
          </a:srgbClr>
        </a:solidFill>
      </dgm:spPr>
      <dgm:t>
        <a:bodyPr/>
        <a:lstStyle/>
        <a:p>
          <a:pPr marL="174625" indent="-174625"/>
          <a:r>
            <a:rPr lang="en-CA" sz="1300" kern="1200" dirty="0">
              <a:solidFill>
                <a:srgbClr val="F2F2F2">
                  <a:lumMod val="10000"/>
                </a:srgbClr>
              </a:solidFill>
              <a:latin typeface="Segoe UI Semilight"/>
              <a:ea typeface="Open Sans" panose="020B0606030504020204" pitchFamily="34" charset="0"/>
              <a:cs typeface="Open Sans" panose="020B0606030504020204" pitchFamily="34" charset="0"/>
            </a:rPr>
            <a:t>Leverage </a:t>
          </a:r>
          <a:r>
            <a:rPr lang="en-CA" sz="1300" kern="1200" dirty="0">
              <a:solidFill>
                <a:schemeClr val="accent3"/>
              </a:solidFill>
              <a:latin typeface="Segoe UI Semilight"/>
              <a:ea typeface="Open Sans" panose="020B0606030504020204" pitchFamily="34" charset="0"/>
              <a:cs typeface="Open Sans" panose="020B0606030504020204" pitchFamily="34" charset="0"/>
              <a:hlinkClick xmlns:r="http://schemas.openxmlformats.org/officeDocument/2006/relationships" r:id="rId1">
                <a:extLst>
                  <a:ext uri="{A12FA001-AC4F-418D-AE19-62706E023703}">
                    <ahyp:hlinkClr xmlns:ahyp="http://schemas.microsoft.com/office/drawing/2018/hyperlinkcolor" val="tx"/>
                  </a:ext>
                </a:extLst>
              </a:hlinkClick>
            </a:rPr>
            <a:t>Assessment Accessibility Ambassadors </a:t>
          </a:r>
          <a:endParaRPr lang="en-CA" sz="1300" kern="1200" dirty="0">
            <a:solidFill>
              <a:schemeClr val="accent3"/>
            </a:solidFill>
            <a:latin typeface="Segoe UI Semilight"/>
            <a:ea typeface="Open Sans" panose="020B0606030504020204" pitchFamily="34" charset="0"/>
            <a:cs typeface="Open Sans" panose="020B0606030504020204" pitchFamily="34" charset="0"/>
          </a:endParaRPr>
        </a:p>
      </dgm:t>
    </dgm:pt>
    <dgm:pt modelId="{AEF7ED0C-AC78-46A3-8EFA-6A5A72B85AC6}" type="parTrans" cxnId="{6C0B2E03-0E49-47AB-9003-7A972ADEACEC}">
      <dgm:prSet/>
      <dgm:spPr/>
      <dgm:t>
        <a:bodyPr/>
        <a:lstStyle/>
        <a:p>
          <a:endParaRPr lang="en-CA" sz="1000"/>
        </a:p>
      </dgm:t>
    </dgm:pt>
    <dgm:pt modelId="{EADAEE2D-3EFE-458B-8DED-F97E2F46BE9C}" type="sibTrans" cxnId="{6C0B2E03-0E49-47AB-9003-7A972ADEACEC}">
      <dgm:prSet/>
      <dgm:spPr/>
      <dgm:t>
        <a:bodyPr/>
        <a:lstStyle/>
        <a:p>
          <a:endParaRPr lang="en-CA" sz="1000"/>
        </a:p>
      </dgm:t>
    </dgm:pt>
    <dgm:pt modelId="{A9C5026D-49BD-48B4-B1A9-6040F2399269}">
      <dgm:prSet custT="1"/>
      <dgm:spPr>
        <a:solidFill>
          <a:srgbClr val="D5FBFF">
            <a:alpha val="90000"/>
          </a:srgbClr>
        </a:solidFill>
      </dgm:spPr>
      <dgm:t>
        <a:bodyPr/>
        <a:lstStyle/>
        <a:p>
          <a:pPr marL="173038" lvl="1" indent="-173038" algn="l" defTabSz="533400">
            <a:lnSpc>
              <a:spcPct val="90000"/>
            </a:lnSpc>
            <a:spcBef>
              <a:spcPct val="0"/>
            </a:spcBef>
            <a:spcAft>
              <a:spcPct val="15000"/>
            </a:spcAft>
            <a:buClr>
              <a:srgbClr val="F2F2F2">
                <a:lumMod val="10000"/>
              </a:srgbClr>
            </a:buClr>
            <a:buFont typeface="Arial" panose="020B0604020202020204" pitchFamily="34" charset="0"/>
            <a:buChar char="•"/>
          </a:pPr>
          <a:endParaRPr lang="en-US" sz="1200" b="0" kern="1200" dirty="0">
            <a:solidFill>
              <a:srgbClr val="F2F2F2">
                <a:lumMod val="10000"/>
              </a:srgbClr>
            </a:solidFill>
            <a:latin typeface="+mn-lt"/>
            <a:ea typeface="Open Sans" panose="020B0606030504020204" pitchFamily="34" charset="0"/>
            <a:cs typeface="Open Sans" panose="020B0606030504020204" pitchFamily="34" charset="0"/>
          </a:endParaRPr>
        </a:p>
      </dgm:t>
    </dgm:pt>
    <dgm:pt modelId="{BA963EC1-AD7F-403E-B106-E95D2D2F3AB5}" type="parTrans" cxnId="{10D0EF55-68ED-4127-843E-412F876F3559}">
      <dgm:prSet/>
      <dgm:spPr/>
      <dgm:t>
        <a:bodyPr/>
        <a:lstStyle/>
        <a:p>
          <a:endParaRPr lang="en-CA"/>
        </a:p>
      </dgm:t>
    </dgm:pt>
    <dgm:pt modelId="{54122ECC-C5D5-462F-83B4-8168896F96BD}" type="sibTrans" cxnId="{10D0EF55-68ED-4127-843E-412F876F3559}">
      <dgm:prSet/>
      <dgm:spPr/>
      <dgm:t>
        <a:bodyPr/>
        <a:lstStyle/>
        <a:p>
          <a:endParaRPr lang="en-CA"/>
        </a:p>
      </dgm:t>
    </dgm:pt>
    <dgm:pt modelId="{E8CE9F47-C1B2-4BB1-A4CC-7CD00816C029}">
      <dgm:prSet custT="1"/>
      <dgm:spPr/>
      <dgm:t>
        <a:bodyPr/>
        <a:lstStyle/>
        <a:p>
          <a:pPr marL="0" lvl="0" indent="0" algn="ctr" defTabSz="1066800">
            <a:lnSpc>
              <a:spcPct val="90000"/>
            </a:lnSpc>
            <a:spcBef>
              <a:spcPct val="0"/>
            </a:spcBef>
            <a:spcAft>
              <a:spcPct val="35000"/>
            </a:spcAft>
            <a:buNone/>
          </a:pPr>
          <a:r>
            <a:rPr lang="fr-CA" sz="2000" b="1" kern="1200" dirty="0" err="1">
              <a:solidFill>
                <a:sysClr val="window" lastClr="FFFFFF"/>
              </a:solidFill>
              <a:latin typeface="Segoe UI Semilight"/>
              <a:ea typeface="+mn-ea"/>
              <a:cs typeface="+mn-cs"/>
            </a:rPr>
            <a:t>Hire</a:t>
          </a:r>
          <a:endParaRPr lang="en-CA" sz="2000" b="1" kern="1200" dirty="0">
            <a:solidFill>
              <a:sysClr val="window" lastClr="FFFFFF"/>
            </a:solidFill>
            <a:latin typeface="Segoe UI Semilight"/>
            <a:ea typeface="+mn-ea"/>
            <a:cs typeface="+mn-cs"/>
          </a:endParaRPr>
        </a:p>
      </dgm:t>
    </dgm:pt>
    <dgm:pt modelId="{9F3DD538-E16C-4FAF-A15A-23E09E8B7484}" type="parTrans" cxnId="{4FC64DCD-116C-4024-BF20-7C952901CDE7}">
      <dgm:prSet/>
      <dgm:spPr/>
      <dgm:t>
        <a:bodyPr/>
        <a:lstStyle/>
        <a:p>
          <a:endParaRPr lang="en-CA"/>
        </a:p>
      </dgm:t>
    </dgm:pt>
    <dgm:pt modelId="{E7D7EEBA-D922-4C9F-A6AE-6A02B9288AF6}" type="sibTrans" cxnId="{4FC64DCD-116C-4024-BF20-7C952901CDE7}">
      <dgm:prSet/>
      <dgm:spPr/>
      <dgm:t>
        <a:bodyPr/>
        <a:lstStyle/>
        <a:p>
          <a:endParaRPr lang="en-CA"/>
        </a:p>
      </dgm:t>
    </dgm:pt>
    <dgm:pt modelId="{E8E813B9-3816-4D26-BA55-CEB35990E6CB}">
      <dgm:prSet custT="1"/>
      <dgm:spPr>
        <a:solidFill>
          <a:srgbClr val="D5FBFF">
            <a:alpha val="90000"/>
          </a:srgbClr>
        </a:solidFill>
      </dgm:spPr>
      <dgm:t>
        <a:bodyPr/>
        <a:lstStyle/>
        <a:p>
          <a:pPr marL="174625" lvl="1" indent="-174625" algn="l" defTabSz="622300">
            <a:lnSpc>
              <a:spcPct val="90000"/>
            </a:lnSpc>
            <a:spcBef>
              <a:spcPct val="0"/>
            </a:spcBef>
            <a:spcAft>
              <a:spcPct val="15000"/>
            </a:spcAft>
            <a:buChar char="•"/>
          </a:pPr>
          <a:r>
            <a:rPr lang="en-CA" sz="1300" b="1" kern="1200" dirty="0">
              <a:solidFill>
                <a:srgbClr val="F2F2F2">
                  <a:lumMod val="10000"/>
                </a:srgbClr>
              </a:solidFill>
              <a:latin typeface="Segoe UI Semilight"/>
              <a:ea typeface="Open Sans" panose="020B0606030504020204" pitchFamily="34" charset="0"/>
              <a:cs typeface="Open Sans" panose="020B0606030504020204" pitchFamily="34" charset="0"/>
            </a:rPr>
            <a:t>Create conditions for success </a:t>
          </a:r>
          <a:r>
            <a:rPr lang="en-CA" sz="1300" kern="1200" dirty="0">
              <a:solidFill>
                <a:srgbClr val="F2F2F2">
                  <a:lumMod val="10000"/>
                </a:srgbClr>
              </a:solidFill>
              <a:latin typeface="Segoe UI Semilight"/>
              <a:ea typeface="Open Sans" panose="020B0606030504020204" pitchFamily="34" charset="0"/>
              <a:cs typeface="Open Sans" panose="020B0606030504020204" pitchFamily="34" charset="0"/>
            </a:rPr>
            <a:t>(accessible work environment, effective onboarding, retention and career development)</a:t>
          </a:r>
          <a:endParaRPr lang="en-US" sz="1300" kern="1200" dirty="0">
            <a:solidFill>
              <a:srgbClr val="F2F2F2">
                <a:lumMod val="10000"/>
              </a:srgbClr>
            </a:solidFill>
            <a:latin typeface="Segoe UI Semilight"/>
            <a:ea typeface="Open Sans" panose="020B0606030504020204" pitchFamily="34" charset="0"/>
            <a:cs typeface="Open Sans" panose="020B0606030504020204" pitchFamily="34" charset="0"/>
          </a:endParaRPr>
        </a:p>
      </dgm:t>
    </dgm:pt>
    <dgm:pt modelId="{F0A5E83B-03EF-424C-8310-8AA0301FAC2B}" type="parTrans" cxnId="{2D6E5258-AC69-4BB7-86EF-6513F4F34EE0}">
      <dgm:prSet/>
      <dgm:spPr/>
      <dgm:t>
        <a:bodyPr/>
        <a:lstStyle/>
        <a:p>
          <a:endParaRPr lang="en-CA"/>
        </a:p>
      </dgm:t>
    </dgm:pt>
    <dgm:pt modelId="{CA2217A7-1D5C-49EB-9B3B-59DF620C11A0}" type="sibTrans" cxnId="{2D6E5258-AC69-4BB7-86EF-6513F4F34EE0}">
      <dgm:prSet/>
      <dgm:spPr/>
      <dgm:t>
        <a:bodyPr/>
        <a:lstStyle/>
        <a:p>
          <a:endParaRPr lang="en-CA"/>
        </a:p>
      </dgm:t>
    </dgm:pt>
    <dgm:pt modelId="{67F9014A-0741-44AE-B658-4419E10BCFBB}">
      <dgm:prSet custT="1"/>
      <dgm:spPr/>
      <dgm:t>
        <a:bodyPr/>
        <a:lstStyle/>
        <a:p>
          <a:pPr marL="173038" lvl="1" indent="-173038" algn="l" defTabSz="533400">
            <a:lnSpc>
              <a:spcPct val="90000"/>
            </a:lnSpc>
            <a:spcBef>
              <a:spcPct val="0"/>
            </a:spcBef>
            <a:spcAft>
              <a:spcPct val="15000"/>
            </a:spcAft>
            <a:buClrTx/>
            <a:buSzPct val="100000"/>
            <a:buFont typeface="Arial" panose="020B0604020202020204" pitchFamily="34" charset="0"/>
            <a:buChar char="•"/>
          </a:pPr>
          <a:r>
            <a:rPr lang="en-CA" sz="1300" kern="1200" noProof="0" dirty="0">
              <a:solidFill>
                <a:srgbClr val="F2F2F2">
                  <a:lumMod val="10000"/>
                </a:srgbClr>
              </a:solidFill>
              <a:latin typeface="Segoe UI Semilight"/>
              <a:ea typeface="Open Sans" panose="020B0606030504020204" pitchFamily="34" charset="0"/>
              <a:cs typeface="Open Sans" panose="020B0606030504020204" pitchFamily="34" charset="0"/>
            </a:rPr>
            <a:t>Consider the various </a:t>
          </a:r>
          <a:r>
            <a:rPr lang="en-CA" sz="1300" kern="1200" noProof="0" dirty="0">
              <a:solidFill>
                <a:schemeClr val="accent3"/>
              </a:solidFill>
              <a:latin typeface="Segoe UI Semilight"/>
              <a:ea typeface="Open Sans" panose="020B0606030504020204" pitchFamily="34" charset="0"/>
              <a:cs typeface="Open Sans" panose="020B0606030504020204" pitchFamily="34" charset="0"/>
              <a:hlinkClick xmlns:r="http://schemas.openxmlformats.org/officeDocument/2006/relationships" r:id="rId2">
                <a:extLst>
                  <a:ext uri="{A12FA001-AC4F-418D-AE19-62706E023703}">
                    <ahyp:hlinkClr xmlns:ahyp="http://schemas.microsoft.com/office/drawing/2018/hyperlinkcolor" val="tx"/>
                  </a:ext>
                </a:extLst>
              </a:hlinkClick>
            </a:rPr>
            <a:t>staffing options</a:t>
          </a:r>
          <a:r>
            <a:rPr lang="en-CA" sz="1300" kern="1200" noProof="0" dirty="0">
              <a:solidFill>
                <a:schemeClr val="accent3"/>
              </a:solidFill>
              <a:latin typeface="Segoe UI Semilight"/>
              <a:ea typeface="Open Sans" panose="020B0606030504020204" pitchFamily="34" charset="0"/>
              <a:cs typeface="Open Sans" panose="020B0606030504020204" pitchFamily="34" charset="0"/>
            </a:rPr>
            <a:t> </a:t>
          </a:r>
          <a:r>
            <a:rPr lang="en-CA" sz="1300" kern="1200" noProof="0" dirty="0">
              <a:solidFill>
                <a:srgbClr val="F2F2F2">
                  <a:lumMod val="10000"/>
                </a:srgbClr>
              </a:solidFill>
              <a:latin typeface="Segoe UI Semilight"/>
              <a:ea typeface="Open Sans" panose="020B0606030504020204" pitchFamily="34" charset="0"/>
              <a:cs typeface="Open Sans" panose="020B0606030504020204" pitchFamily="34" charset="0"/>
            </a:rPr>
            <a:t>available when planning to staff a vacant position. </a:t>
          </a:r>
        </a:p>
      </dgm:t>
    </dgm:pt>
    <dgm:pt modelId="{A7D6F726-1D8E-4562-9787-0B1800878994}" type="parTrans" cxnId="{6069B8F9-9D51-441E-A0BC-CA2C079B999D}">
      <dgm:prSet/>
      <dgm:spPr/>
      <dgm:t>
        <a:bodyPr/>
        <a:lstStyle/>
        <a:p>
          <a:endParaRPr lang="en-CA"/>
        </a:p>
      </dgm:t>
    </dgm:pt>
    <dgm:pt modelId="{835241EA-D786-42FA-AD2C-01D4DEA5D82C}" type="sibTrans" cxnId="{6069B8F9-9D51-441E-A0BC-CA2C079B999D}">
      <dgm:prSet/>
      <dgm:spPr/>
      <dgm:t>
        <a:bodyPr/>
        <a:lstStyle/>
        <a:p>
          <a:endParaRPr lang="en-CA"/>
        </a:p>
      </dgm:t>
    </dgm:pt>
    <dgm:pt modelId="{E1B4BEA7-3F71-4855-82FC-9759DFFDDBF7}">
      <dgm:prSet custT="1"/>
      <dgm:spPr/>
      <dgm:t>
        <a:bodyPr/>
        <a:lstStyle/>
        <a:p>
          <a:pPr marL="173038" lvl="1" indent="-173038" algn="l" defTabSz="533400">
            <a:lnSpc>
              <a:spcPct val="90000"/>
            </a:lnSpc>
            <a:spcBef>
              <a:spcPct val="0"/>
            </a:spcBef>
            <a:spcAft>
              <a:spcPct val="15000"/>
            </a:spcAft>
            <a:buClrTx/>
            <a:buSzPct val="100000"/>
            <a:buFont typeface="Arial" panose="020B0604020202020204" pitchFamily="34" charset="0"/>
            <a:buChar char="•"/>
          </a:pPr>
          <a:r>
            <a:rPr lang="en-US" sz="1300" b="1" kern="1200" dirty="0">
              <a:solidFill>
                <a:srgbClr val="F2F2F2">
                  <a:lumMod val="10000"/>
                </a:srgbClr>
              </a:solidFill>
              <a:latin typeface="Segoe UI Semilight"/>
              <a:ea typeface="Open Sans" panose="020B0606030504020204" pitchFamily="34" charset="0"/>
              <a:cs typeface="Open Sans" panose="020B0606030504020204" pitchFamily="34" charset="0"/>
            </a:rPr>
            <a:t>Maximize flexibilities </a:t>
          </a:r>
          <a:r>
            <a:rPr lang="en-US" sz="1300" kern="1200" dirty="0">
              <a:solidFill>
                <a:srgbClr val="F2F2F2">
                  <a:lumMod val="10000"/>
                </a:srgbClr>
              </a:solidFill>
              <a:latin typeface="Segoe UI Semilight"/>
              <a:ea typeface="Open Sans" panose="020B0606030504020204" pitchFamily="34" charset="0"/>
              <a:cs typeface="Open Sans" panose="020B0606030504020204" pitchFamily="34" charset="0"/>
            </a:rPr>
            <a:t>in staffing, such as the option to restrict the area of selection to persons with disabilities only.</a:t>
          </a:r>
          <a:endParaRPr lang="en-CA" sz="1300" kern="1200" noProof="0" dirty="0">
            <a:solidFill>
              <a:srgbClr val="F2F2F2">
                <a:lumMod val="10000"/>
              </a:srgbClr>
            </a:solidFill>
            <a:latin typeface="Segoe UI Semilight"/>
            <a:ea typeface="Open Sans" panose="020B0606030504020204" pitchFamily="34" charset="0"/>
            <a:cs typeface="Open Sans" panose="020B0606030504020204" pitchFamily="34" charset="0"/>
          </a:endParaRPr>
        </a:p>
      </dgm:t>
    </dgm:pt>
    <dgm:pt modelId="{6040AA4F-D690-463B-8439-5844AA06C81F}" type="parTrans" cxnId="{F6E6D3F1-E987-4025-A7AD-649EB7B40C70}">
      <dgm:prSet/>
      <dgm:spPr/>
      <dgm:t>
        <a:bodyPr/>
        <a:lstStyle/>
        <a:p>
          <a:endParaRPr lang="en-CA"/>
        </a:p>
      </dgm:t>
    </dgm:pt>
    <dgm:pt modelId="{A8E8CAB7-A9FE-41FF-BE5C-1CE71A9DE9D8}" type="sibTrans" cxnId="{F6E6D3F1-E987-4025-A7AD-649EB7B40C70}">
      <dgm:prSet/>
      <dgm:spPr/>
      <dgm:t>
        <a:bodyPr/>
        <a:lstStyle/>
        <a:p>
          <a:endParaRPr lang="en-CA"/>
        </a:p>
      </dgm:t>
    </dgm:pt>
    <dgm:pt modelId="{5E9F8DDB-1E2C-47A9-9609-77B45B939E48}">
      <dgm:prSet custT="1"/>
      <dgm:spPr/>
      <dgm:t>
        <a:bodyPr/>
        <a:lstStyle/>
        <a:p>
          <a:pPr marL="173038" lvl="1" indent="-173038" algn="l" defTabSz="533400">
            <a:lnSpc>
              <a:spcPct val="90000"/>
            </a:lnSpc>
            <a:spcBef>
              <a:spcPct val="0"/>
            </a:spcBef>
            <a:spcAft>
              <a:spcPct val="15000"/>
            </a:spcAft>
            <a:buClrTx/>
            <a:buSzPct val="100000"/>
            <a:buFont typeface="Arial" panose="020B0604020202020204" pitchFamily="34" charset="0"/>
            <a:buChar char="•"/>
          </a:pPr>
          <a:r>
            <a:rPr lang="en-CA" sz="1300" b="1" kern="1200" noProof="0" dirty="0">
              <a:solidFill>
                <a:srgbClr val="F2F2F2">
                  <a:lumMod val="10000"/>
                </a:srgbClr>
              </a:solidFill>
              <a:latin typeface="Segoe UI Semilight"/>
              <a:ea typeface="Open Sans" panose="020B0606030504020204" pitchFamily="34" charset="0"/>
              <a:cs typeface="Open Sans" panose="020B0606030504020204" pitchFamily="34" charset="0"/>
            </a:rPr>
            <a:t>Leverage geographical availability </a:t>
          </a:r>
          <a:r>
            <a:rPr lang="en-CA" sz="1300" kern="1200" noProof="0" dirty="0">
              <a:solidFill>
                <a:srgbClr val="F2F2F2">
                  <a:lumMod val="10000"/>
                </a:srgbClr>
              </a:solidFill>
              <a:latin typeface="Segoe UI Semilight"/>
              <a:ea typeface="Open Sans" panose="020B0606030504020204" pitchFamily="34" charset="0"/>
              <a:cs typeface="Open Sans" panose="020B0606030504020204" pitchFamily="34" charset="0"/>
            </a:rPr>
            <a:t>of persons with disabilities</a:t>
          </a:r>
        </a:p>
      </dgm:t>
    </dgm:pt>
    <dgm:pt modelId="{59B0D8DD-6B19-4C8C-B82A-A35C2893DFC1}" type="parTrans" cxnId="{0E230E41-6EDB-4E53-9287-D67040704702}">
      <dgm:prSet/>
      <dgm:spPr/>
      <dgm:t>
        <a:bodyPr/>
        <a:lstStyle/>
        <a:p>
          <a:endParaRPr lang="en-CA"/>
        </a:p>
      </dgm:t>
    </dgm:pt>
    <dgm:pt modelId="{A7CBFE26-5719-41BE-9FD6-1D6F22095803}" type="sibTrans" cxnId="{0E230E41-6EDB-4E53-9287-D67040704702}">
      <dgm:prSet/>
      <dgm:spPr/>
      <dgm:t>
        <a:bodyPr/>
        <a:lstStyle/>
        <a:p>
          <a:endParaRPr lang="en-CA"/>
        </a:p>
      </dgm:t>
    </dgm:pt>
    <dgm:pt modelId="{115DA4BF-95D3-4613-977F-1949B454455B}">
      <dgm:prSet custT="1"/>
      <dgm:spPr/>
      <dgm:t>
        <a:bodyPr/>
        <a:lstStyle/>
        <a:p>
          <a:pPr marL="173038" lvl="1" indent="-173038" algn="l" defTabSz="533400">
            <a:lnSpc>
              <a:spcPct val="90000"/>
            </a:lnSpc>
            <a:spcBef>
              <a:spcPct val="0"/>
            </a:spcBef>
            <a:spcAft>
              <a:spcPct val="15000"/>
            </a:spcAft>
            <a:buClrTx/>
            <a:buSzPct val="100000"/>
            <a:buFont typeface="Arial" panose="020B0604020202020204" pitchFamily="34" charset="0"/>
            <a:buChar char="•"/>
          </a:pPr>
          <a:r>
            <a:rPr lang="en-US" sz="1300" b="1" dirty="0">
              <a:solidFill>
                <a:schemeClr val="bg2">
                  <a:lumMod val="10000"/>
                </a:schemeClr>
              </a:solidFill>
              <a:ea typeface="Open Sans" panose="020B0606030504020204" pitchFamily="34" charset="0"/>
              <a:cs typeface="Open Sans" panose="020B0606030504020204" pitchFamily="34" charset="0"/>
            </a:rPr>
            <a:t>Collaborate</a:t>
          </a:r>
          <a:r>
            <a:rPr lang="en-US" sz="1300" dirty="0">
              <a:solidFill>
                <a:schemeClr val="bg2">
                  <a:lumMod val="10000"/>
                </a:schemeClr>
              </a:solidFill>
              <a:ea typeface="Open Sans" panose="020B0606030504020204" pitchFamily="34" charset="0"/>
              <a:cs typeface="Open Sans" panose="020B0606030504020204" pitchFamily="34" charset="0"/>
            </a:rPr>
            <a:t> with other departments / agencies​</a:t>
          </a:r>
        </a:p>
      </dgm:t>
    </dgm:pt>
    <dgm:pt modelId="{1C3D88DE-8B6F-49A8-A574-B058FB37893A}" type="parTrans" cxnId="{D614B2D9-BB66-435E-AB6A-4A437D381AAC}">
      <dgm:prSet/>
      <dgm:spPr/>
      <dgm:t>
        <a:bodyPr/>
        <a:lstStyle/>
        <a:p>
          <a:endParaRPr lang="en-CA"/>
        </a:p>
      </dgm:t>
    </dgm:pt>
    <dgm:pt modelId="{795862F1-6049-4BC2-B6DE-25C894FE1CC7}" type="sibTrans" cxnId="{D614B2D9-BB66-435E-AB6A-4A437D381AAC}">
      <dgm:prSet/>
      <dgm:spPr/>
      <dgm:t>
        <a:bodyPr/>
        <a:lstStyle/>
        <a:p>
          <a:endParaRPr lang="en-CA"/>
        </a:p>
      </dgm:t>
    </dgm:pt>
    <dgm:pt modelId="{DB84DB67-20E1-40DB-AF47-4AAE374195FB}">
      <dgm:prSet custT="1"/>
      <dgm:spPr/>
      <dgm:t>
        <a:bodyPr/>
        <a:lstStyle/>
        <a:p>
          <a:pPr marL="173038" lvl="1" indent="-173038" algn="l" defTabSz="533400">
            <a:lnSpc>
              <a:spcPct val="90000"/>
            </a:lnSpc>
            <a:spcBef>
              <a:spcPct val="0"/>
            </a:spcBef>
            <a:spcAft>
              <a:spcPct val="15000"/>
            </a:spcAft>
            <a:buClrTx/>
            <a:buSzPct val="100000"/>
            <a:buFont typeface="Arial" panose="020B0604020202020204" pitchFamily="34" charset="0"/>
            <a:buChar char="•"/>
          </a:pPr>
          <a:r>
            <a:rPr lang="en-US" sz="1300" dirty="0">
              <a:solidFill>
                <a:schemeClr val="bg2">
                  <a:lumMod val="10000"/>
                </a:schemeClr>
              </a:solidFill>
              <a:ea typeface="Open Sans" panose="020B0606030504020204" pitchFamily="34" charset="0"/>
              <a:cs typeface="Open Sans" panose="020B0606030504020204" pitchFamily="34" charset="0"/>
            </a:rPr>
            <a:t>Design job opportunities specifically for persons with disabilities</a:t>
          </a:r>
        </a:p>
      </dgm:t>
    </dgm:pt>
    <dgm:pt modelId="{0A881762-0E39-4E4D-9368-DA04F4F7795D}" type="parTrans" cxnId="{79103BC7-92C6-4B64-B8A8-D20FB27F46FC}">
      <dgm:prSet/>
      <dgm:spPr/>
      <dgm:t>
        <a:bodyPr/>
        <a:lstStyle/>
        <a:p>
          <a:endParaRPr lang="en-CA"/>
        </a:p>
      </dgm:t>
    </dgm:pt>
    <dgm:pt modelId="{68984107-1658-46F6-A331-981A9E7F209E}" type="sibTrans" cxnId="{79103BC7-92C6-4B64-B8A8-D20FB27F46FC}">
      <dgm:prSet/>
      <dgm:spPr/>
      <dgm:t>
        <a:bodyPr/>
        <a:lstStyle/>
        <a:p>
          <a:endParaRPr lang="en-CA"/>
        </a:p>
      </dgm:t>
    </dgm:pt>
    <dgm:pt modelId="{30113888-EB5F-4AEF-B42E-68C02151E55A}">
      <dgm:prSet custT="1"/>
      <dgm:spPr/>
      <dgm:t>
        <a:bodyPr/>
        <a:lstStyle/>
        <a:p>
          <a:pPr marL="174625" indent="-174625"/>
          <a:r>
            <a:rPr lang="en-CA" sz="1300" kern="1200" dirty="0">
              <a:solidFill>
                <a:srgbClr val="F2F2F2">
                  <a:lumMod val="10000"/>
                </a:srgbClr>
              </a:solidFill>
              <a:latin typeface="Segoe UI Semilight"/>
              <a:ea typeface="Open Sans" panose="020B0606030504020204" pitchFamily="34" charset="0"/>
              <a:cs typeface="Open Sans" panose="020B0606030504020204" pitchFamily="34" charset="0"/>
            </a:rPr>
            <a:t>Access the Personnel Psychology Centre’s </a:t>
          </a:r>
          <a:r>
            <a:rPr lang="en-CA" sz="1300" kern="1200" dirty="0">
              <a:solidFill>
                <a:schemeClr val="accent3"/>
              </a:solidFill>
              <a:latin typeface="Segoe UI Semilight"/>
              <a:ea typeface="Open Sans" panose="020B0606030504020204" pitchFamily="34" charset="0"/>
              <a:cs typeface="Open Sans" panose="020B0606030504020204" pitchFamily="34" charset="0"/>
              <a:hlinkClick xmlns:r="http://schemas.openxmlformats.org/officeDocument/2006/relationships" r:id="rId3">
                <a:extLst>
                  <a:ext uri="{A12FA001-AC4F-418D-AE19-62706E023703}">
                    <ahyp:hlinkClr xmlns:ahyp="http://schemas.microsoft.com/office/drawing/2018/hyperlinkcolor" val="tx"/>
                  </a:ext>
                </a:extLst>
              </a:hlinkClick>
            </a:rPr>
            <a:t>assessment services</a:t>
          </a:r>
          <a:r>
            <a:rPr lang="en-CA" sz="1300" kern="1200" dirty="0">
              <a:solidFill>
                <a:schemeClr val="accent3"/>
              </a:solidFill>
              <a:latin typeface="Segoe UI Semilight"/>
              <a:ea typeface="Open Sans" panose="020B0606030504020204" pitchFamily="34" charset="0"/>
              <a:cs typeface="Open Sans" panose="020B0606030504020204" pitchFamily="34" charset="0"/>
            </a:rPr>
            <a:t> </a:t>
          </a:r>
          <a:r>
            <a:rPr lang="en-CA" sz="1300" kern="1200" dirty="0">
              <a:solidFill>
                <a:srgbClr val="F2F2F2">
                  <a:lumMod val="10000"/>
                </a:srgbClr>
              </a:solidFill>
              <a:latin typeface="Segoe UI Semilight"/>
              <a:ea typeface="Open Sans" panose="020B0606030504020204" pitchFamily="34" charset="0"/>
              <a:cs typeface="Open Sans" panose="020B0606030504020204" pitchFamily="34" charset="0"/>
            </a:rPr>
            <a:t>or use the </a:t>
          </a:r>
          <a:r>
            <a:rPr lang="en-CA" sz="1300" kern="1200" dirty="0">
              <a:solidFill>
                <a:schemeClr val="accent3"/>
              </a:solidFill>
              <a:latin typeface="Segoe UI Semilight"/>
              <a:ea typeface="Open Sans" panose="020B0606030504020204" pitchFamily="34" charset="0"/>
              <a:cs typeface="Open Sans" panose="020B0606030504020204" pitchFamily="34" charset="0"/>
              <a:hlinkClick xmlns:r="http://schemas.openxmlformats.org/officeDocument/2006/relationships" r:id="rId4">
                <a:extLst>
                  <a:ext uri="{A12FA001-AC4F-418D-AE19-62706E023703}">
                    <ahyp:hlinkClr xmlns:ahyp="http://schemas.microsoft.com/office/drawing/2018/hyperlinkcolor" val="tx"/>
                  </a:ext>
                </a:extLst>
              </a:hlinkClick>
            </a:rPr>
            <a:t>Fairness Review Checklist</a:t>
          </a:r>
          <a:r>
            <a:rPr lang="en-CA" sz="1300" kern="1200" dirty="0">
              <a:solidFill>
                <a:schemeClr val="accent3"/>
              </a:solidFill>
              <a:latin typeface="Segoe UI Semilight"/>
              <a:ea typeface="Open Sans" panose="020B0606030504020204" pitchFamily="34" charset="0"/>
              <a:cs typeface="Open Sans" panose="020B0606030504020204" pitchFamily="34" charset="0"/>
            </a:rPr>
            <a:t> </a:t>
          </a:r>
          <a:r>
            <a:rPr lang="en-CA" sz="1300" kern="1200" dirty="0">
              <a:solidFill>
                <a:srgbClr val="F2F2F2">
                  <a:lumMod val="10000"/>
                </a:srgbClr>
              </a:solidFill>
              <a:latin typeface="Segoe UI Semilight"/>
              <a:ea typeface="Open Sans" panose="020B0606030504020204" pitchFamily="34" charset="0"/>
              <a:cs typeface="Open Sans" panose="020B0606030504020204" pitchFamily="34" charset="0"/>
            </a:rPr>
            <a:t>to </a:t>
          </a:r>
          <a:r>
            <a:rPr lang="en-CA" sz="1300" b="1" kern="1200" dirty="0">
              <a:solidFill>
                <a:srgbClr val="F2F2F2">
                  <a:lumMod val="10000"/>
                </a:srgbClr>
              </a:solidFill>
              <a:latin typeface="Segoe UI Semilight"/>
              <a:ea typeface="Open Sans" panose="020B0606030504020204" pitchFamily="34" charset="0"/>
              <a:cs typeface="Open Sans" panose="020B0606030504020204" pitchFamily="34" charset="0"/>
            </a:rPr>
            <a:t>identify and mitigate potential adverse impacts</a:t>
          </a:r>
          <a:endParaRPr lang="en-US" sz="1300" b="1" kern="1200" dirty="0">
            <a:solidFill>
              <a:srgbClr val="F2F2F2">
                <a:lumMod val="10000"/>
              </a:srgbClr>
            </a:solidFill>
            <a:latin typeface="Segoe UI Semilight"/>
            <a:ea typeface="Open Sans" panose="020B0606030504020204" pitchFamily="34" charset="0"/>
            <a:cs typeface="Open Sans" panose="020B0606030504020204" pitchFamily="34" charset="0"/>
          </a:endParaRPr>
        </a:p>
      </dgm:t>
    </dgm:pt>
    <dgm:pt modelId="{18906B96-4D1C-403E-B827-76FDFA1B97D7}" type="parTrans" cxnId="{6BBC7986-D3EA-4618-AD05-0562D52A914F}">
      <dgm:prSet/>
      <dgm:spPr/>
      <dgm:t>
        <a:bodyPr/>
        <a:lstStyle/>
        <a:p>
          <a:endParaRPr lang="en-CA"/>
        </a:p>
      </dgm:t>
    </dgm:pt>
    <dgm:pt modelId="{B34FA732-B572-4E3B-B718-C4928E52F77C}" type="sibTrans" cxnId="{6BBC7986-D3EA-4618-AD05-0562D52A914F}">
      <dgm:prSet/>
      <dgm:spPr/>
      <dgm:t>
        <a:bodyPr/>
        <a:lstStyle/>
        <a:p>
          <a:endParaRPr lang="en-CA"/>
        </a:p>
      </dgm:t>
    </dgm:pt>
    <dgm:pt modelId="{910D3089-9CC0-4E3D-A932-E8B7D0929078}">
      <dgm:prSet custT="1"/>
      <dgm:spPr/>
      <dgm:t>
        <a:bodyPr/>
        <a:lstStyle/>
        <a:p>
          <a:pPr marL="174625" indent="-174625"/>
          <a:r>
            <a:rPr lang="en-US" sz="1300" kern="1200" dirty="0">
              <a:solidFill>
                <a:srgbClr val="F2F2F2">
                  <a:lumMod val="10000"/>
                </a:srgbClr>
              </a:solidFill>
              <a:latin typeface="Segoe UI Semilight"/>
              <a:ea typeface="Open Sans" panose="020B0606030504020204" pitchFamily="34" charset="0"/>
              <a:cs typeface="Open Sans" panose="020B0606030504020204" pitchFamily="34" charset="0"/>
            </a:rPr>
            <a:t>​</a:t>
          </a:r>
          <a:r>
            <a:rPr lang="en-CA" sz="1300" kern="1200" dirty="0">
              <a:solidFill>
                <a:srgbClr val="F2F2F2">
                  <a:lumMod val="10000"/>
                </a:srgbClr>
              </a:solidFill>
              <a:latin typeface="Segoe UI Semilight"/>
              <a:ea typeface="Open Sans" panose="020B0606030504020204" pitchFamily="34" charset="0"/>
              <a:cs typeface="Open Sans" panose="020B0606030504020204" pitchFamily="34" charset="0"/>
            </a:rPr>
            <a:t>Experiment with new and </a:t>
          </a:r>
          <a:r>
            <a:rPr lang="en-CA" sz="1300" kern="1200" dirty="0">
              <a:solidFill>
                <a:schemeClr val="accent3"/>
              </a:solidFill>
              <a:latin typeface="Segoe UI Semilight"/>
              <a:ea typeface="Open Sans" panose="020B0606030504020204" pitchFamily="34" charset="0"/>
              <a:cs typeface="Open Sans" panose="020B0606030504020204" pitchFamily="34" charset="0"/>
              <a:hlinkClick xmlns:r="http://schemas.openxmlformats.org/officeDocument/2006/relationships" r:id="rId5">
                <a:extLst>
                  <a:ext uri="{A12FA001-AC4F-418D-AE19-62706E023703}">
                    <ahyp:hlinkClr xmlns:ahyp="http://schemas.microsoft.com/office/drawing/2018/hyperlinkcolor" val="tx"/>
                  </a:ext>
                </a:extLst>
              </a:hlinkClick>
            </a:rPr>
            <a:t>flexible recruitment and assessment approaches</a:t>
          </a:r>
          <a:r>
            <a:rPr lang="en-US" sz="1300" kern="1200" dirty="0">
              <a:solidFill>
                <a:srgbClr val="F2F2F2">
                  <a:lumMod val="10000"/>
                </a:srgbClr>
              </a:solidFill>
              <a:latin typeface="Segoe UI Semilight"/>
              <a:ea typeface="Open Sans" panose="020B0606030504020204" pitchFamily="34" charset="0"/>
              <a:cs typeface="Open Sans" panose="020B0606030504020204" pitchFamily="34" charset="0"/>
            </a:rPr>
            <a:t>​</a:t>
          </a:r>
        </a:p>
      </dgm:t>
    </dgm:pt>
    <dgm:pt modelId="{2D980167-130B-4765-8E4E-C7C7D378D0A6}" type="parTrans" cxnId="{BC0EDD32-B2FB-4C03-A708-D7C317E1F225}">
      <dgm:prSet/>
      <dgm:spPr/>
      <dgm:t>
        <a:bodyPr/>
        <a:lstStyle/>
        <a:p>
          <a:endParaRPr lang="en-CA"/>
        </a:p>
      </dgm:t>
    </dgm:pt>
    <dgm:pt modelId="{8620BA65-7BF7-4C86-81D8-091410CBBC51}" type="sibTrans" cxnId="{BC0EDD32-B2FB-4C03-A708-D7C317E1F225}">
      <dgm:prSet/>
      <dgm:spPr/>
      <dgm:t>
        <a:bodyPr/>
        <a:lstStyle/>
        <a:p>
          <a:endParaRPr lang="en-CA"/>
        </a:p>
      </dgm:t>
    </dgm:pt>
    <dgm:pt modelId="{C68FD75A-4456-453A-A178-66023D94B33E}">
      <dgm:prSet phldrT="[Text]" custT="1"/>
      <dgm:spPr>
        <a:solidFill>
          <a:srgbClr val="D5FBFF">
            <a:alpha val="90000"/>
          </a:srgbClr>
        </a:solidFill>
      </dgm:spPr>
      <dgm:t>
        <a:bodyPr/>
        <a:lstStyle/>
        <a:p>
          <a:pPr marL="173038" lvl="1" indent="-173038" algn="l" defTabSz="533400">
            <a:lnSpc>
              <a:spcPct val="90000"/>
            </a:lnSpc>
            <a:spcBef>
              <a:spcPct val="0"/>
            </a:spcBef>
            <a:spcAft>
              <a:spcPct val="15000"/>
            </a:spcAft>
            <a:buClrTx/>
            <a:buSzPct val="100000"/>
            <a:buFont typeface="Arial" panose="020B0604020202020204" pitchFamily="34" charset="0"/>
            <a:buChar char="•"/>
          </a:pPr>
          <a:endParaRPr lang="en-CA" sz="1400" kern="1200" dirty="0">
            <a:latin typeface="+mn-lt"/>
          </a:endParaRPr>
        </a:p>
      </dgm:t>
    </dgm:pt>
    <dgm:pt modelId="{17A60322-2248-4407-A61A-65CB2BA4CB61}" type="parTrans" cxnId="{2D5DDD0F-EA26-4AEF-92AB-9CAF098EAD1C}">
      <dgm:prSet/>
      <dgm:spPr/>
      <dgm:t>
        <a:bodyPr/>
        <a:lstStyle/>
        <a:p>
          <a:endParaRPr lang="en-CA"/>
        </a:p>
      </dgm:t>
    </dgm:pt>
    <dgm:pt modelId="{53CFC45C-F5DF-4B8D-97BA-90AA179B3AAF}" type="sibTrans" cxnId="{2D5DDD0F-EA26-4AEF-92AB-9CAF098EAD1C}">
      <dgm:prSet/>
      <dgm:spPr/>
      <dgm:t>
        <a:bodyPr/>
        <a:lstStyle/>
        <a:p>
          <a:endParaRPr lang="en-CA"/>
        </a:p>
      </dgm:t>
    </dgm:pt>
    <dgm:pt modelId="{841F6447-32EE-4623-83B7-2B1C738E3E85}" type="pres">
      <dgm:prSet presAssocID="{2355C5E3-A4AB-4A66-A666-572AE2CAAF93}" presName="Name0" presStyleCnt="0">
        <dgm:presLayoutVars>
          <dgm:dir/>
          <dgm:animLvl val="lvl"/>
          <dgm:resizeHandles val="exact"/>
        </dgm:presLayoutVars>
      </dgm:prSet>
      <dgm:spPr/>
    </dgm:pt>
    <dgm:pt modelId="{5533B2E2-51E3-4954-AE89-12A53CE1A6DB}" type="pres">
      <dgm:prSet presAssocID="{18AD1AF3-0164-4671-AEBE-23BF7D505AD3}" presName="linNode" presStyleCnt="0"/>
      <dgm:spPr/>
    </dgm:pt>
    <dgm:pt modelId="{28A959BA-A38B-4449-87ED-3D0A8646033F}" type="pres">
      <dgm:prSet presAssocID="{18AD1AF3-0164-4671-AEBE-23BF7D505AD3}" presName="parentText" presStyleLbl="node1" presStyleIdx="0" presStyleCnt="4" custScaleX="46225">
        <dgm:presLayoutVars>
          <dgm:chMax val="1"/>
          <dgm:bulletEnabled val="1"/>
        </dgm:presLayoutVars>
      </dgm:prSet>
      <dgm:spPr/>
    </dgm:pt>
    <dgm:pt modelId="{93312860-4768-4678-9CEE-1B51E3666624}" type="pres">
      <dgm:prSet presAssocID="{18AD1AF3-0164-4671-AEBE-23BF7D505AD3}" presName="descendantText" presStyleLbl="alignAccFollowNode1" presStyleIdx="0" presStyleCnt="4" custScaleX="124326" custScaleY="120427" custLinFactNeighborX="66" custLinFactNeighborY="754">
        <dgm:presLayoutVars>
          <dgm:bulletEnabled val="1"/>
        </dgm:presLayoutVars>
      </dgm:prSet>
      <dgm:spPr/>
    </dgm:pt>
    <dgm:pt modelId="{A20E8171-5DC7-4FD7-8BCB-55D25D0D4370}" type="pres">
      <dgm:prSet presAssocID="{863B496C-9A46-4C74-B9A2-332EF492F5E0}" presName="sp" presStyleCnt="0"/>
      <dgm:spPr/>
    </dgm:pt>
    <dgm:pt modelId="{2AD15DDE-CFDF-4255-B363-8ABA88E2ACC5}" type="pres">
      <dgm:prSet presAssocID="{112705F0-89F5-44FF-B5B6-174C1C8AED64}" presName="linNode" presStyleCnt="0"/>
      <dgm:spPr/>
    </dgm:pt>
    <dgm:pt modelId="{2AF424AA-61FD-470F-AD72-C8DC67A91CAD}" type="pres">
      <dgm:prSet presAssocID="{112705F0-89F5-44FF-B5B6-174C1C8AED64}" presName="parentText" presStyleLbl="node1" presStyleIdx="1" presStyleCnt="4" custScaleX="46225" custScaleY="92973">
        <dgm:presLayoutVars>
          <dgm:chMax val="1"/>
          <dgm:bulletEnabled val="1"/>
        </dgm:presLayoutVars>
      </dgm:prSet>
      <dgm:spPr/>
    </dgm:pt>
    <dgm:pt modelId="{C350B745-E23B-495F-AAA6-1BF9EBA95DDE}" type="pres">
      <dgm:prSet presAssocID="{112705F0-89F5-44FF-B5B6-174C1C8AED64}" presName="descendantText" presStyleLbl="alignAccFollowNode1" presStyleIdx="1" presStyleCnt="4" custScaleX="124326">
        <dgm:presLayoutVars>
          <dgm:bulletEnabled val="1"/>
        </dgm:presLayoutVars>
      </dgm:prSet>
      <dgm:spPr/>
    </dgm:pt>
    <dgm:pt modelId="{51D2D2ED-3847-4760-B8A5-C7D33C21FE7D}" type="pres">
      <dgm:prSet presAssocID="{316539BE-875B-4846-8143-D74B6E3F4EAB}" presName="sp" presStyleCnt="0"/>
      <dgm:spPr/>
    </dgm:pt>
    <dgm:pt modelId="{0045A79F-1737-4C06-BFAE-86E99EE82ED0}" type="pres">
      <dgm:prSet presAssocID="{CAE68B99-BB74-4384-B736-2D4CBE108AF9}" presName="linNode" presStyleCnt="0"/>
      <dgm:spPr/>
    </dgm:pt>
    <dgm:pt modelId="{8678B3FF-A854-4B4A-AFC1-5778DB113C6F}" type="pres">
      <dgm:prSet presAssocID="{CAE68B99-BB74-4384-B736-2D4CBE108AF9}" presName="parentText" presStyleLbl="node1" presStyleIdx="2" presStyleCnt="4" custScaleX="45693" custScaleY="102019">
        <dgm:presLayoutVars>
          <dgm:chMax val="1"/>
          <dgm:bulletEnabled val="1"/>
        </dgm:presLayoutVars>
      </dgm:prSet>
      <dgm:spPr/>
    </dgm:pt>
    <dgm:pt modelId="{E679945E-B664-40C2-BF23-2BFABB523C93}" type="pres">
      <dgm:prSet presAssocID="{CAE68B99-BB74-4384-B736-2D4CBE108AF9}" presName="descendantText" presStyleLbl="alignAccFollowNode1" presStyleIdx="2" presStyleCnt="4" custScaleX="124488" custScaleY="137752">
        <dgm:presLayoutVars>
          <dgm:bulletEnabled val="1"/>
        </dgm:presLayoutVars>
      </dgm:prSet>
      <dgm:spPr/>
    </dgm:pt>
    <dgm:pt modelId="{FD2FC626-286F-456F-BC09-C6A5B00350FB}" type="pres">
      <dgm:prSet presAssocID="{34C1CDCE-B67A-4FDA-ADF2-CA79626DF424}" presName="sp" presStyleCnt="0"/>
      <dgm:spPr/>
    </dgm:pt>
    <dgm:pt modelId="{218F3BF7-259A-4050-A45A-356B90DF5DAB}" type="pres">
      <dgm:prSet presAssocID="{E8CE9F47-C1B2-4BB1-A4CC-7CD00816C029}" presName="linNode" presStyleCnt="0"/>
      <dgm:spPr/>
    </dgm:pt>
    <dgm:pt modelId="{8E1A10D7-2EDD-45F7-A265-859AE77DF91F}" type="pres">
      <dgm:prSet presAssocID="{E8CE9F47-C1B2-4BB1-A4CC-7CD00816C029}" presName="parentText" presStyleLbl="node1" presStyleIdx="3" presStyleCnt="4" custScaleX="44011">
        <dgm:presLayoutVars>
          <dgm:chMax val="1"/>
          <dgm:bulletEnabled val="1"/>
        </dgm:presLayoutVars>
      </dgm:prSet>
      <dgm:spPr/>
    </dgm:pt>
    <dgm:pt modelId="{A24B7026-8D49-4ECD-80AB-594BD69FA0F7}" type="pres">
      <dgm:prSet presAssocID="{E8CE9F47-C1B2-4BB1-A4CC-7CD00816C029}" presName="descendantText" presStyleLbl="alignAccFollowNode1" presStyleIdx="3" presStyleCnt="4" custScaleX="123442">
        <dgm:presLayoutVars>
          <dgm:bulletEnabled val="1"/>
        </dgm:presLayoutVars>
      </dgm:prSet>
      <dgm:spPr/>
    </dgm:pt>
  </dgm:ptLst>
  <dgm:cxnLst>
    <dgm:cxn modelId="{6C0B2E03-0E49-47AB-9003-7A972ADEACEC}" srcId="{CAE68B99-BB74-4384-B736-2D4CBE108AF9}" destId="{F27C06CA-3081-40D5-A174-8530C6C44BE2}" srcOrd="0" destOrd="0" parTransId="{AEF7ED0C-AC78-46A3-8EFA-6A5A72B85AC6}" sibTransId="{EADAEE2D-3EFE-458B-8DED-F97E2F46BE9C}"/>
    <dgm:cxn modelId="{DF0A2209-93A4-4BF1-825F-7CCAF15411B4}" type="presOf" srcId="{CAE68B99-BB74-4384-B736-2D4CBE108AF9}" destId="{8678B3FF-A854-4B4A-AFC1-5778DB113C6F}" srcOrd="0" destOrd="0" presId="urn:microsoft.com/office/officeart/2005/8/layout/vList5"/>
    <dgm:cxn modelId="{D117E20A-065F-44CE-9365-11B46D4CAD07}" type="presOf" srcId="{115DA4BF-95D3-4613-977F-1949B454455B}" destId="{C350B745-E23B-495F-AAA6-1BF9EBA95DDE}" srcOrd="0" destOrd="2" presId="urn:microsoft.com/office/officeart/2005/8/layout/vList5"/>
    <dgm:cxn modelId="{2D5DDD0F-EA26-4AEF-92AB-9CAF098EAD1C}" srcId="{112705F0-89F5-44FF-B5B6-174C1C8AED64}" destId="{C68FD75A-4456-453A-A178-66023D94B33E}" srcOrd="0" destOrd="0" parTransId="{17A60322-2248-4407-A61A-65CB2BA4CB61}" sibTransId="{53CFC45C-F5DF-4B8D-97BA-90AA179B3AAF}"/>
    <dgm:cxn modelId="{01E05112-A689-4D9D-9B04-BCC3540E842B}" srcId="{18AD1AF3-0164-4671-AEBE-23BF7D505AD3}" destId="{4C46B8BC-CAE9-4D44-AB18-CABC5575E778}" srcOrd="0" destOrd="0" parTransId="{A826B41E-8612-4905-89F7-7C11E6D0D411}" sibTransId="{62A3C32B-FB8B-4107-904E-F140C4D7B53D}"/>
    <dgm:cxn modelId="{FCF00A18-7701-4E5B-A89E-0DC9B61350F4}" type="presOf" srcId="{18AD1AF3-0164-4671-AEBE-23BF7D505AD3}" destId="{28A959BA-A38B-4449-87ED-3D0A8646033F}" srcOrd="0" destOrd="0" presId="urn:microsoft.com/office/officeart/2005/8/layout/vList5"/>
    <dgm:cxn modelId="{BC0EDD32-B2FB-4C03-A708-D7C317E1F225}" srcId="{CAE68B99-BB74-4384-B736-2D4CBE108AF9}" destId="{910D3089-9CC0-4E3D-A932-E8B7D0929078}" srcOrd="2" destOrd="0" parTransId="{2D980167-130B-4765-8E4E-C7C7D378D0A6}" sibTransId="{8620BA65-7BF7-4C86-81D8-091410CBBC51}"/>
    <dgm:cxn modelId="{8C639439-3488-4FBA-9331-C98FFA0E4013}" type="presOf" srcId="{C68FD75A-4456-453A-A178-66023D94B33E}" destId="{C350B745-E23B-495F-AAA6-1BF9EBA95DDE}" srcOrd="0" destOrd="0" presId="urn:microsoft.com/office/officeart/2005/8/layout/vList5"/>
    <dgm:cxn modelId="{0E230E41-6EDB-4E53-9287-D67040704702}" srcId="{18AD1AF3-0164-4671-AEBE-23BF7D505AD3}" destId="{5E9F8DDB-1E2C-47A9-9609-77B45B939E48}" srcOrd="3" destOrd="0" parTransId="{59B0D8DD-6B19-4C8C-B82A-A35C2893DFC1}" sibTransId="{A7CBFE26-5719-41BE-9FD6-1D6F22095803}"/>
    <dgm:cxn modelId="{E3F48F45-526B-40B9-8E65-425F3D03D370}" type="presOf" srcId="{5E9F8DDB-1E2C-47A9-9609-77B45B939E48}" destId="{93312860-4768-4678-9CEE-1B51E3666624}" srcOrd="0" destOrd="3" presId="urn:microsoft.com/office/officeart/2005/8/layout/vList5"/>
    <dgm:cxn modelId="{AC178349-895A-4392-BED1-71650F9463CE}" srcId="{2355C5E3-A4AB-4A66-A666-572AE2CAAF93}" destId="{112705F0-89F5-44FF-B5B6-174C1C8AED64}" srcOrd="1" destOrd="0" parTransId="{E1F9B0DC-BF00-4205-ADB1-B1E118A2D5A7}" sibTransId="{316539BE-875B-4846-8143-D74B6E3F4EAB}"/>
    <dgm:cxn modelId="{E8036555-9B31-4E74-8E5E-99A5789BB159}" type="presOf" srcId="{E8CE9F47-C1B2-4BB1-A4CC-7CD00816C029}" destId="{8E1A10D7-2EDD-45F7-A265-859AE77DF91F}" srcOrd="0" destOrd="0" presId="urn:microsoft.com/office/officeart/2005/8/layout/vList5"/>
    <dgm:cxn modelId="{10D0EF55-68ED-4127-843E-412F876F3559}" srcId="{112705F0-89F5-44FF-B5B6-174C1C8AED64}" destId="{A9C5026D-49BD-48B4-B1A9-6040F2399269}" srcOrd="4" destOrd="0" parTransId="{BA963EC1-AD7F-403E-B106-E95D2D2F3AB5}" sibTransId="{54122ECC-C5D5-462F-83B4-8168896F96BD}"/>
    <dgm:cxn modelId="{2D6E5258-AC69-4BB7-86EF-6513F4F34EE0}" srcId="{E8CE9F47-C1B2-4BB1-A4CC-7CD00816C029}" destId="{E8E813B9-3816-4D26-BA55-CEB35990E6CB}" srcOrd="0" destOrd="0" parTransId="{F0A5E83B-03EF-424C-8310-8AA0301FAC2B}" sibTransId="{CA2217A7-1D5C-49EB-9B3B-59DF620C11A0}"/>
    <dgm:cxn modelId="{49EC9B78-CD43-4B36-8AAE-65B1EF39D929}" type="presOf" srcId="{910D3089-9CC0-4E3D-A932-E8B7D0929078}" destId="{E679945E-B664-40C2-BF23-2BFABB523C93}" srcOrd="0" destOrd="2" presId="urn:microsoft.com/office/officeart/2005/8/layout/vList5"/>
    <dgm:cxn modelId="{3C95077D-6A6B-45FF-935F-DF3E82C5095C}" type="presOf" srcId="{280FE986-0561-4B86-907B-02347FD4AE5E}" destId="{C350B745-E23B-495F-AAA6-1BF9EBA95DDE}" srcOrd="0" destOrd="1" presId="urn:microsoft.com/office/officeart/2005/8/layout/vList5"/>
    <dgm:cxn modelId="{6BBC7986-D3EA-4618-AD05-0562D52A914F}" srcId="{CAE68B99-BB74-4384-B736-2D4CBE108AF9}" destId="{30113888-EB5F-4AEF-B42E-68C02151E55A}" srcOrd="1" destOrd="0" parTransId="{18906B96-4D1C-403E-B827-76FDFA1B97D7}" sibTransId="{B34FA732-B572-4E3B-B718-C4928E52F77C}"/>
    <dgm:cxn modelId="{02223B87-DDBD-4079-A9B1-4A3F31938756}" srcId="{2355C5E3-A4AB-4A66-A666-572AE2CAAF93}" destId="{CAE68B99-BB74-4384-B736-2D4CBE108AF9}" srcOrd="2" destOrd="0" parTransId="{F9BFBC09-E299-4B7F-8041-CA0E6EC63B67}" sibTransId="{34C1CDCE-B67A-4FDA-ADF2-CA79626DF424}"/>
    <dgm:cxn modelId="{51A22A8C-F0A8-446D-B5AB-42F80B5BD024}" type="presOf" srcId="{2355C5E3-A4AB-4A66-A666-572AE2CAAF93}" destId="{841F6447-32EE-4623-83B7-2B1C738E3E85}" srcOrd="0" destOrd="0" presId="urn:microsoft.com/office/officeart/2005/8/layout/vList5"/>
    <dgm:cxn modelId="{3D296E92-B587-469F-AFEC-AA1DEFEF676C}" type="presOf" srcId="{F27C06CA-3081-40D5-A174-8530C6C44BE2}" destId="{E679945E-B664-40C2-BF23-2BFABB523C93}" srcOrd="0" destOrd="0" presId="urn:microsoft.com/office/officeart/2005/8/layout/vList5"/>
    <dgm:cxn modelId="{D825C3A5-FE10-4465-ACFC-2C30DF06F3D7}" type="presOf" srcId="{DB84DB67-20E1-40DB-AF47-4AAE374195FB}" destId="{C350B745-E23B-495F-AAA6-1BF9EBA95DDE}" srcOrd="0" destOrd="3" presId="urn:microsoft.com/office/officeart/2005/8/layout/vList5"/>
    <dgm:cxn modelId="{93828FB0-7BB8-40F1-9A76-8996512540FC}" type="presOf" srcId="{30113888-EB5F-4AEF-B42E-68C02151E55A}" destId="{E679945E-B664-40C2-BF23-2BFABB523C93}" srcOrd="0" destOrd="1" presId="urn:microsoft.com/office/officeart/2005/8/layout/vList5"/>
    <dgm:cxn modelId="{6EBC5BB1-EEC2-41B3-AE33-5381E1A655B7}" type="presOf" srcId="{E8E813B9-3816-4D26-BA55-CEB35990E6CB}" destId="{A24B7026-8D49-4ECD-80AB-594BD69FA0F7}" srcOrd="0" destOrd="0" presId="urn:microsoft.com/office/officeart/2005/8/layout/vList5"/>
    <dgm:cxn modelId="{D05801C4-04D8-474D-A9E0-D47E62BCA3BF}" type="presOf" srcId="{A9C5026D-49BD-48B4-B1A9-6040F2399269}" destId="{C350B745-E23B-495F-AAA6-1BF9EBA95DDE}" srcOrd="0" destOrd="4" presId="urn:microsoft.com/office/officeart/2005/8/layout/vList5"/>
    <dgm:cxn modelId="{A9A4FAC4-9701-44AB-92FC-178A71DD6DB7}" type="presOf" srcId="{112705F0-89F5-44FF-B5B6-174C1C8AED64}" destId="{2AF424AA-61FD-470F-AD72-C8DC67A91CAD}" srcOrd="0" destOrd="0" presId="urn:microsoft.com/office/officeart/2005/8/layout/vList5"/>
    <dgm:cxn modelId="{79103BC7-92C6-4B64-B8A8-D20FB27F46FC}" srcId="{112705F0-89F5-44FF-B5B6-174C1C8AED64}" destId="{DB84DB67-20E1-40DB-AF47-4AAE374195FB}" srcOrd="3" destOrd="0" parTransId="{0A881762-0E39-4E4D-9368-DA04F4F7795D}" sibTransId="{68984107-1658-46F6-A331-981A9E7F209E}"/>
    <dgm:cxn modelId="{4FC64DCD-116C-4024-BF20-7C952901CDE7}" srcId="{2355C5E3-A4AB-4A66-A666-572AE2CAAF93}" destId="{E8CE9F47-C1B2-4BB1-A4CC-7CD00816C029}" srcOrd="3" destOrd="0" parTransId="{9F3DD538-E16C-4FAF-A15A-23E09E8B7484}" sibTransId="{E7D7EEBA-D922-4C9F-A6AE-6A02B9288AF6}"/>
    <dgm:cxn modelId="{94B9F1CD-D37E-4018-8229-E17CAEB29534}" type="presOf" srcId="{67F9014A-0741-44AE-B658-4419E10BCFBB}" destId="{93312860-4768-4678-9CEE-1B51E3666624}" srcOrd="0" destOrd="1" presId="urn:microsoft.com/office/officeart/2005/8/layout/vList5"/>
    <dgm:cxn modelId="{D614B2D9-BB66-435E-AB6A-4A437D381AAC}" srcId="{112705F0-89F5-44FF-B5B6-174C1C8AED64}" destId="{115DA4BF-95D3-4613-977F-1949B454455B}" srcOrd="2" destOrd="0" parTransId="{1C3D88DE-8B6F-49A8-A574-B058FB37893A}" sibTransId="{795862F1-6049-4BC2-B6DE-25C894FE1CC7}"/>
    <dgm:cxn modelId="{91B44FE7-88D3-4E57-A689-65E3823A512D}" srcId="{2355C5E3-A4AB-4A66-A666-572AE2CAAF93}" destId="{18AD1AF3-0164-4671-AEBE-23BF7D505AD3}" srcOrd="0" destOrd="0" parTransId="{2C269B2D-F0AE-471B-8DA9-97E185E6C5C7}" sibTransId="{863B496C-9A46-4C74-B9A2-332EF492F5E0}"/>
    <dgm:cxn modelId="{81B52EEA-F9A7-49D5-A0C8-7F4076A2AFB5}" type="presOf" srcId="{E1B4BEA7-3F71-4855-82FC-9759DFFDDBF7}" destId="{93312860-4768-4678-9CEE-1B51E3666624}" srcOrd="0" destOrd="2" presId="urn:microsoft.com/office/officeart/2005/8/layout/vList5"/>
    <dgm:cxn modelId="{F6E6D3F1-E987-4025-A7AD-649EB7B40C70}" srcId="{18AD1AF3-0164-4671-AEBE-23BF7D505AD3}" destId="{E1B4BEA7-3F71-4855-82FC-9759DFFDDBF7}" srcOrd="2" destOrd="0" parTransId="{6040AA4F-D690-463B-8439-5844AA06C81F}" sibTransId="{A8E8CAB7-A9FE-41FF-BE5C-1CE71A9DE9D8}"/>
    <dgm:cxn modelId="{E1E5A8F8-B028-4B46-A8DB-2DA849B4C31D}" type="presOf" srcId="{4C46B8BC-CAE9-4D44-AB18-CABC5575E778}" destId="{93312860-4768-4678-9CEE-1B51E3666624}" srcOrd="0" destOrd="0" presId="urn:microsoft.com/office/officeart/2005/8/layout/vList5"/>
    <dgm:cxn modelId="{6069B8F9-9D51-441E-A0BC-CA2C079B999D}" srcId="{18AD1AF3-0164-4671-AEBE-23BF7D505AD3}" destId="{67F9014A-0741-44AE-B658-4419E10BCFBB}" srcOrd="1" destOrd="0" parTransId="{A7D6F726-1D8E-4562-9787-0B1800878994}" sibTransId="{835241EA-D786-42FA-AD2C-01D4DEA5D82C}"/>
    <dgm:cxn modelId="{F0EDB9F9-FF3F-451F-ADEA-435A6112E92B}" srcId="{112705F0-89F5-44FF-B5B6-174C1C8AED64}" destId="{280FE986-0561-4B86-907B-02347FD4AE5E}" srcOrd="1" destOrd="0" parTransId="{C853B0D5-0F15-4AB9-BB29-6F8241A27119}" sibTransId="{717946F7-A9EE-4909-934E-7F7DD248A7A3}"/>
    <dgm:cxn modelId="{2FAAAEB5-38B5-4030-A183-5DB8A18F6683}" type="presParOf" srcId="{841F6447-32EE-4623-83B7-2B1C738E3E85}" destId="{5533B2E2-51E3-4954-AE89-12A53CE1A6DB}" srcOrd="0" destOrd="0" presId="urn:microsoft.com/office/officeart/2005/8/layout/vList5"/>
    <dgm:cxn modelId="{0A734112-6776-4C84-9013-7E8D47A9920F}" type="presParOf" srcId="{5533B2E2-51E3-4954-AE89-12A53CE1A6DB}" destId="{28A959BA-A38B-4449-87ED-3D0A8646033F}" srcOrd="0" destOrd="0" presId="urn:microsoft.com/office/officeart/2005/8/layout/vList5"/>
    <dgm:cxn modelId="{7D8BAB7B-5137-4ACC-8834-6A57848DB56A}" type="presParOf" srcId="{5533B2E2-51E3-4954-AE89-12A53CE1A6DB}" destId="{93312860-4768-4678-9CEE-1B51E3666624}" srcOrd="1" destOrd="0" presId="urn:microsoft.com/office/officeart/2005/8/layout/vList5"/>
    <dgm:cxn modelId="{DF969AE2-C3B3-4B5E-9589-631B6A0373B6}" type="presParOf" srcId="{841F6447-32EE-4623-83B7-2B1C738E3E85}" destId="{A20E8171-5DC7-4FD7-8BCB-55D25D0D4370}" srcOrd="1" destOrd="0" presId="urn:microsoft.com/office/officeart/2005/8/layout/vList5"/>
    <dgm:cxn modelId="{C2D84364-33F0-4E7A-9CDD-FAD46ED8E471}" type="presParOf" srcId="{841F6447-32EE-4623-83B7-2B1C738E3E85}" destId="{2AD15DDE-CFDF-4255-B363-8ABA88E2ACC5}" srcOrd="2" destOrd="0" presId="urn:microsoft.com/office/officeart/2005/8/layout/vList5"/>
    <dgm:cxn modelId="{A9786245-5B4E-4D1B-B6CC-46258AF81717}" type="presParOf" srcId="{2AD15DDE-CFDF-4255-B363-8ABA88E2ACC5}" destId="{2AF424AA-61FD-470F-AD72-C8DC67A91CAD}" srcOrd="0" destOrd="0" presId="urn:microsoft.com/office/officeart/2005/8/layout/vList5"/>
    <dgm:cxn modelId="{7D99B20E-AEC9-4BEE-A61C-06AC05B0945D}" type="presParOf" srcId="{2AD15DDE-CFDF-4255-B363-8ABA88E2ACC5}" destId="{C350B745-E23B-495F-AAA6-1BF9EBA95DDE}" srcOrd="1" destOrd="0" presId="urn:microsoft.com/office/officeart/2005/8/layout/vList5"/>
    <dgm:cxn modelId="{22DA5D2D-026C-4169-BE7C-426DBD45CEB7}" type="presParOf" srcId="{841F6447-32EE-4623-83B7-2B1C738E3E85}" destId="{51D2D2ED-3847-4760-B8A5-C7D33C21FE7D}" srcOrd="3" destOrd="0" presId="urn:microsoft.com/office/officeart/2005/8/layout/vList5"/>
    <dgm:cxn modelId="{B9C59D43-2406-42CB-9FAA-C52CE8F5AF9E}" type="presParOf" srcId="{841F6447-32EE-4623-83B7-2B1C738E3E85}" destId="{0045A79F-1737-4C06-BFAE-86E99EE82ED0}" srcOrd="4" destOrd="0" presId="urn:microsoft.com/office/officeart/2005/8/layout/vList5"/>
    <dgm:cxn modelId="{EA25324C-3384-4596-A8A2-A4848F74C128}" type="presParOf" srcId="{0045A79F-1737-4C06-BFAE-86E99EE82ED0}" destId="{8678B3FF-A854-4B4A-AFC1-5778DB113C6F}" srcOrd="0" destOrd="0" presId="urn:microsoft.com/office/officeart/2005/8/layout/vList5"/>
    <dgm:cxn modelId="{D03D848A-7FBC-4F54-BE2C-8628BDED7F55}" type="presParOf" srcId="{0045A79F-1737-4C06-BFAE-86E99EE82ED0}" destId="{E679945E-B664-40C2-BF23-2BFABB523C93}" srcOrd="1" destOrd="0" presId="urn:microsoft.com/office/officeart/2005/8/layout/vList5"/>
    <dgm:cxn modelId="{37B2D5CB-BAFA-4BED-B1D1-240C632DF29F}" type="presParOf" srcId="{841F6447-32EE-4623-83B7-2B1C738E3E85}" destId="{FD2FC626-286F-456F-BC09-C6A5B00350FB}" srcOrd="5" destOrd="0" presId="urn:microsoft.com/office/officeart/2005/8/layout/vList5"/>
    <dgm:cxn modelId="{7E687222-D369-459D-B3C0-B351738DDC2E}" type="presParOf" srcId="{841F6447-32EE-4623-83B7-2B1C738E3E85}" destId="{218F3BF7-259A-4050-A45A-356B90DF5DAB}" srcOrd="6" destOrd="0" presId="urn:microsoft.com/office/officeart/2005/8/layout/vList5"/>
    <dgm:cxn modelId="{DE433D61-5B31-4B6F-884B-A2FC1558DF72}" type="presParOf" srcId="{218F3BF7-259A-4050-A45A-356B90DF5DAB}" destId="{8E1A10D7-2EDD-45F7-A265-859AE77DF91F}" srcOrd="0" destOrd="0" presId="urn:microsoft.com/office/officeart/2005/8/layout/vList5"/>
    <dgm:cxn modelId="{5AE703F3-F02E-4247-94C6-8EED56A841D4}" type="presParOf" srcId="{218F3BF7-259A-4050-A45A-356B90DF5DAB}" destId="{A24B7026-8D49-4ECD-80AB-594BD69FA0F7}"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312860-4768-4678-9CEE-1B51E3666624}">
      <dsp:nvSpPr>
        <dsp:cNvPr id="0" name=""/>
        <dsp:cNvSpPr/>
      </dsp:nvSpPr>
      <dsp:spPr>
        <a:xfrm rot="5400000">
          <a:off x="6500936" y="-3739260"/>
          <a:ext cx="1234560" cy="8778131"/>
        </a:xfrm>
        <a:prstGeom prst="round2SameRect">
          <a:avLst/>
        </a:prstGeom>
        <a:solidFill>
          <a:srgbClr val="D5FBFF">
            <a:alpha val="89804"/>
          </a:srgb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3038" lvl="1" indent="-173038" algn="l" defTabSz="533400">
            <a:lnSpc>
              <a:spcPct val="90000"/>
            </a:lnSpc>
            <a:spcBef>
              <a:spcPct val="0"/>
            </a:spcBef>
            <a:spcAft>
              <a:spcPct val="15000"/>
            </a:spcAft>
            <a:buClr>
              <a:schemeClr val="bg2">
                <a:lumMod val="10000"/>
              </a:schemeClr>
            </a:buClr>
            <a:buSzPct val="150000"/>
            <a:buFont typeface="Arial" panose="020B0604020202020204" pitchFamily="34" charset="0"/>
            <a:buChar char="•"/>
          </a:pPr>
          <a:r>
            <a:rPr lang="en-CA" sz="1200" b="0" kern="1200" dirty="0">
              <a:solidFill>
                <a:schemeClr val="accent3"/>
              </a:solidFill>
              <a:latin typeface="+mn-lt"/>
              <a:ea typeface="Open Sans" panose="020B0606030504020204" pitchFamily="34" charset="0"/>
              <a:cs typeface="Open Sans" panose="020B0606030504020204" pitchFamily="34" charset="0"/>
              <a:hlinkClick xmlns:r="http://schemas.openxmlformats.org/officeDocument/2006/relationships" r:id="rId1">
                <a:extLst>
                  <a:ext uri="{A12FA001-AC4F-418D-AE19-62706E023703}">
                    <ahyp:hlinkClr xmlns:ahyp="http://schemas.microsoft.com/office/drawing/2018/hyperlinkcolor" val="tx"/>
                  </a:ext>
                </a:extLst>
              </a:hlinkClick>
            </a:rPr>
            <a:t>Federal Internship Program for Canadians with Disabilities</a:t>
          </a:r>
          <a:endParaRPr lang="en-CA" sz="1200" b="0" kern="1200" dirty="0">
            <a:solidFill>
              <a:schemeClr val="accent3"/>
            </a:solidFill>
            <a:latin typeface="+mn-lt"/>
          </a:endParaRPr>
        </a:p>
        <a:p>
          <a:pPr marL="173038" lvl="1" indent="-173038" algn="l" defTabSz="533400">
            <a:lnSpc>
              <a:spcPct val="90000"/>
            </a:lnSpc>
            <a:spcBef>
              <a:spcPct val="0"/>
            </a:spcBef>
            <a:spcAft>
              <a:spcPct val="15000"/>
            </a:spcAft>
            <a:buClr>
              <a:schemeClr val="bg2">
                <a:lumMod val="10000"/>
              </a:schemeClr>
            </a:buClr>
            <a:buFont typeface="Arial" panose="020B0604020202020204" pitchFamily="34" charset="0"/>
            <a:buChar char="•"/>
          </a:pPr>
          <a:r>
            <a:rPr lang="en-CA" sz="1200" b="0" kern="1200" dirty="0">
              <a:solidFill>
                <a:schemeClr val="accent3"/>
              </a:solidFill>
              <a:latin typeface="+mn-lt"/>
              <a:ea typeface="Open Sans" panose="020B0606030504020204" pitchFamily="34" charset="0"/>
              <a:cs typeface="Open Sans" panose="020B0606030504020204" pitchFamily="34" charset="0"/>
              <a:hlinkClick xmlns:r="http://schemas.openxmlformats.org/officeDocument/2006/relationships" r:id="rId2">
                <a:extLst>
                  <a:ext uri="{A12FA001-AC4F-418D-AE19-62706E023703}">
                    <ahyp:hlinkClr xmlns:ahyp="http://schemas.microsoft.com/office/drawing/2018/hyperlinkcolor" val="tx"/>
                  </a:ext>
                </a:extLst>
              </a:hlinkClick>
            </a:rPr>
            <a:t>Employment Opportunity for Students with Disabilities</a:t>
          </a:r>
          <a:endParaRPr lang="en-CA" sz="1200" b="0" kern="1200" dirty="0">
            <a:solidFill>
              <a:schemeClr val="accent3"/>
            </a:solidFill>
            <a:latin typeface="+mn-lt"/>
            <a:ea typeface="Open Sans" panose="020B0606030504020204" pitchFamily="34" charset="0"/>
            <a:cs typeface="Open Sans" panose="020B0606030504020204" pitchFamily="34" charset="0"/>
          </a:endParaRPr>
        </a:p>
        <a:p>
          <a:pPr marL="173038" lvl="1" indent="-173038" algn="l" defTabSz="533400">
            <a:lnSpc>
              <a:spcPct val="90000"/>
            </a:lnSpc>
            <a:spcBef>
              <a:spcPct val="0"/>
            </a:spcBef>
            <a:spcAft>
              <a:spcPct val="15000"/>
            </a:spcAft>
            <a:buClr>
              <a:schemeClr val="bg2">
                <a:lumMod val="10000"/>
              </a:schemeClr>
            </a:buClr>
            <a:buFont typeface="Arial" panose="020B0604020202020204" pitchFamily="34" charset="0"/>
            <a:buChar char="•"/>
          </a:pPr>
          <a:r>
            <a:rPr lang="en-CA" sz="1200" b="0" kern="1200" dirty="0">
              <a:solidFill>
                <a:schemeClr val="bg2">
                  <a:lumMod val="10000"/>
                </a:schemeClr>
              </a:solidFill>
              <a:latin typeface="+mn-lt"/>
              <a:ea typeface="Open Sans" panose="020B0606030504020204" pitchFamily="34" charset="0"/>
              <a:cs typeface="Open Sans" panose="020B0606030504020204" pitchFamily="34" charset="0"/>
            </a:rPr>
            <a:t>Targeted inventories for persons with disabilities (HRC and PSC joint initiative for EC, CS, FI positions)</a:t>
          </a:r>
        </a:p>
        <a:p>
          <a:pPr marL="173038" lvl="1" indent="-173038" algn="l" defTabSz="533400">
            <a:lnSpc>
              <a:spcPct val="90000"/>
            </a:lnSpc>
            <a:spcBef>
              <a:spcPct val="0"/>
            </a:spcBef>
            <a:spcAft>
              <a:spcPct val="15000"/>
            </a:spcAft>
            <a:buClr>
              <a:schemeClr val="bg2">
                <a:lumMod val="10000"/>
              </a:schemeClr>
            </a:buClr>
            <a:buFont typeface="Arial" panose="020B0604020202020204" pitchFamily="34" charset="0"/>
            <a:buChar char="•"/>
          </a:pPr>
          <a:r>
            <a:rPr lang="en-CA" sz="1200" b="0" kern="1200" dirty="0">
              <a:solidFill>
                <a:schemeClr val="bg2">
                  <a:lumMod val="10000"/>
                </a:schemeClr>
              </a:solidFill>
              <a:latin typeface="+mn-lt"/>
              <a:ea typeface="Open Sans" panose="020B0606030504020204" pitchFamily="34" charset="0"/>
              <a:cs typeface="Open Sans" panose="020B0606030504020204" pitchFamily="34" charset="0"/>
            </a:rPr>
            <a:t>Post secondary recruitment (with candidates who have self-declared as </a:t>
          </a:r>
          <a:r>
            <a:rPr lang="en-CA" sz="1200" b="0" kern="1200" dirty="0" err="1">
              <a:solidFill>
                <a:schemeClr val="bg2">
                  <a:lumMod val="10000"/>
                </a:schemeClr>
              </a:solidFill>
              <a:latin typeface="+mn-lt"/>
              <a:ea typeface="Open Sans" panose="020B0606030504020204" pitchFamily="34" charset="0"/>
              <a:cs typeface="Open Sans" panose="020B0606030504020204" pitchFamily="34" charset="0"/>
            </a:rPr>
            <a:t>PwD</a:t>
          </a:r>
          <a:r>
            <a:rPr lang="en-CA" sz="1200" b="0" kern="1200" dirty="0">
              <a:solidFill>
                <a:schemeClr val="bg2">
                  <a:lumMod val="10000"/>
                </a:schemeClr>
              </a:solidFill>
              <a:latin typeface="+mn-lt"/>
              <a:ea typeface="Open Sans" panose="020B0606030504020204" pitchFamily="34" charset="0"/>
              <a:cs typeface="Open Sans" panose="020B0606030504020204" pitchFamily="34" charset="0"/>
            </a:rPr>
            <a:t>)</a:t>
          </a:r>
        </a:p>
        <a:p>
          <a:pPr marL="173038" lvl="1" indent="-173038" algn="l" defTabSz="533400">
            <a:lnSpc>
              <a:spcPct val="90000"/>
            </a:lnSpc>
            <a:spcBef>
              <a:spcPct val="0"/>
            </a:spcBef>
            <a:spcAft>
              <a:spcPct val="15000"/>
            </a:spcAft>
            <a:buClr>
              <a:schemeClr val="bg2">
                <a:lumMod val="10000"/>
              </a:schemeClr>
            </a:buClr>
            <a:buFont typeface="Arial" panose="020B0604020202020204" pitchFamily="34" charset="0"/>
            <a:buChar char="•"/>
          </a:pPr>
          <a:r>
            <a:rPr lang="en-CA" sz="1200" b="0" kern="1200" dirty="0">
              <a:solidFill>
                <a:schemeClr val="accent3"/>
              </a:solidFill>
              <a:latin typeface="+mn-lt"/>
              <a:ea typeface="Open Sans" panose="020B0606030504020204" pitchFamily="34" charset="0"/>
              <a:cs typeface="Open Sans" panose="020B0606030504020204" pitchFamily="34" charset="0"/>
              <a:hlinkClick xmlns:r="http://schemas.openxmlformats.org/officeDocument/2006/relationships" r:id="rId3">
                <a:extLst>
                  <a:ext uri="{A12FA001-AC4F-418D-AE19-62706E023703}">
                    <ahyp:hlinkClr xmlns:ahyp="http://schemas.microsoft.com/office/drawing/2018/hyperlinkcolor" val="tx"/>
                  </a:ext>
                </a:extLst>
              </a:hlinkClick>
            </a:rPr>
            <a:t>The Virtual Door to Talent with Disabilities</a:t>
          </a:r>
          <a:endParaRPr lang="en-US" sz="1200" b="0" kern="1200" dirty="0">
            <a:solidFill>
              <a:schemeClr val="accent3"/>
            </a:solidFill>
            <a:latin typeface="+mn-lt"/>
            <a:ea typeface="Open Sans" panose="020B0606030504020204" pitchFamily="34" charset="0"/>
            <a:cs typeface="Open Sans" panose="020B0606030504020204" pitchFamily="34" charset="0"/>
          </a:endParaRPr>
        </a:p>
      </dsp:txBody>
      <dsp:txXfrm rot="-5400000">
        <a:off x="2729151" y="92791"/>
        <a:ext cx="8717865" cy="1114028"/>
      </dsp:txXfrm>
    </dsp:sp>
    <dsp:sp modelId="{28A959BA-A38B-4449-87ED-3D0A8646033F}">
      <dsp:nvSpPr>
        <dsp:cNvPr id="0" name=""/>
        <dsp:cNvSpPr/>
      </dsp:nvSpPr>
      <dsp:spPr>
        <a:xfrm>
          <a:off x="288030" y="1355"/>
          <a:ext cx="2438282" cy="128144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fr-CA" sz="2000" b="1" kern="1200" dirty="0">
              <a:solidFill>
                <a:sysClr val="window" lastClr="FFFFFF"/>
              </a:solidFill>
              <a:latin typeface="Segoe UI Semilight"/>
              <a:ea typeface="+mn-ea"/>
              <a:cs typeface="+mn-cs"/>
            </a:rPr>
            <a:t>Recruitment </a:t>
          </a:r>
          <a:br>
            <a:rPr lang="fr-CA" sz="2000" b="1" kern="1200" dirty="0">
              <a:solidFill>
                <a:sysClr val="window" lastClr="FFFFFF"/>
              </a:solidFill>
              <a:latin typeface="Segoe UI Semilight"/>
              <a:ea typeface="+mn-ea"/>
              <a:cs typeface="+mn-cs"/>
            </a:rPr>
          </a:br>
          <a:r>
            <a:rPr lang="fr-CA" sz="2000" b="1" kern="1200" dirty="0">
              <a:solidFill>
                <a:sysClr val="window" lastClr="FFFFFF"/>
              </a:solidFill>
              <a:latin typeface="Segoe UI Semilight"/>
              <a:ea typeface="+mn-ea"/>
              <a:cs typeface="+mn-cs"/>
            </a:rPr>
            <a:t>programs</a:t>
          </a:r>
          <a:endParaRPr lang="en-CA" sz="2000" b="1" kern="1200" dirty="0"/>
        </a:p>
      </dsp:txBody>
      <dsp:txXfrm>
        <a:off x="350585" y="63910"/>
        <a:ext cx="2313172" cy="1156330"/>
      </dsp:txXfrm>
    </dsp:sp>
    <dsp:sp modelId="{C350B745-E23B-495F-AAA6-1BF9EBA95DDE}">
      <dsp:nvSpPr>
        <dsp:cNvPr id="0" name=""/>
        <dsp:cNvSpPr/>
      </dsp:nvSpPr>
      <dsp:spPr>
        <a:xfrm rot="5400000">
          <a:off x="6633183" y="-2476882"/>
          <a:ext cx="1025152" cy="8838893"/>
        </a:xfrm>
        <a:prstGeom prst="round2SameRect">
          <a:avLst/>
        </a:prstGeom>
        <a:solidFill>
          <a:srgbClr val="D5FBFF">
            <a:alpha val="90000"/>
          </a:srgb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3038" lvl="1" indent="-173038" algn="l" defTabSz="533400">
            <a:lnSpc>
              <a:spcPct val="90000"/>
            </a:lnSpc>
            <a:spcBef>
              <a:spcPct val="0"/>
            </a:spcBef>
            <a:spcAft>
              <a:spcPct val="15000"/>
            </a:spcAft>
            <a:buClr>
              <a:schemeClr val="bg2">
                <a:lumMod val="10000"/>
              </a:schemeClr>
            </a:buClr>
            <a:buSzPct val="150000"/>
            <a:buFont typeface="Arial" panose="020B0604020202020204" pitchFamily="34" charset="0"/>
            <a:buChar char="•"/>
          </a:pPr>
          <a:r>
            <a:rPr lang="en-CA" sz="1200" kern="1200" dirty="0">
              <a:solidFill>
                <a:schemeClr val="accent3"/>
              </a:solidFill>
              <a:latin typeface="+mn-lt"/>
              <a:ea typeface="Open Sans" panose="020B0606030504020204" pitchFamily="34" charset="0"/>
              <a:cs typeface="Open Sans" panose="020B0606030504020204" pitchFamily="34" charset="0"/>
              <a:hlinkClick xmlns:r="http://schemas.openxmlformats.org/officeDocument/2006/relationships" r:id="rId4">
                <a:extLst>
                  <a:ext uri="{A12FA001-AC4F-418D-AE19-62706E023703}">
                    <ahyp:hlinkClr xmlns:ahyp="http://schemas.microsoft.com/office/drawing/2018/hyperlinkcolor" val="tx"/>
                  </a:ext>
                </a:extLst>
              </a:hlinkClick>
            </a:rPr>
            <a:t>Assessment Accommodation Services</a:t>
          </a:r>
          <a:r>
            <a:rPr lang="en-CA" sz="1200" kern="1200" dirty="0">
              <a:solidFill>
                <a:schemeClr val="accent3"/>
              </a:solidFill>
              <a:latin typeface="+mn-lt"/>
              <a:ea typeface="Open Sans" panose="020B0606030504020204" pitchFamily="34" charset="0"/>
              <a:cs typeface="Open Sans" panose="020B0606030504020204" pitchFamily="34" charset="0"/>
            </a:rPr>
            <a:t> </a:t>
          </a:r>
          <a:r>
            <a:rPr lang="en-CA" sz="1200" kern="1200" dirty="0">
              <a:solidFill>
                <a:schemeClr val="bg2">
                  <a:lumMod val="10000"/>
                </a:schemeClr>
              </a:solidFill>
              <a:latin typeface="+mn-lt"/>
              <a:ea typeface="Open Sans" panose="020B0606030504020204" pitchFamily="34" charset="0"/>
              <a:cs typeface="Open Sans" panose="020B0606030504020204" pitchFamily="34" charset="0"/>
            </a:rPr>
            <a:t>and</a:t>
          </a:r>
          <a:r>
            <a:rPr lang="en-CA" sz="1200" kern="1200" dirty="0">
              <a:solidFill>
                <a:srgbClr val="54575A">
                  <a:hueOff val="0"/>
                  <a:satOff val="0"/>
                  <a:lumOff val="0"/>
                  <a:alphaOff val="0"/>
                </a:srgbClr>
              </a:solidFill>
              <a:latin typeface="+mn-lt"/>
              <a:ea typeface="Open Sans" panose="020B0606030504020204" pitchFamily="34" charset="0"/>
              <a:cs typeface="Open Sans" panose="020B0606030504020204" pitchFamily="34" charset="0"/>
            </a:rPr>
            <a:t> </a:t>
          </a:r>
          <a:r>
            <a:rPr lang="en-CA" sz="1200" kern="1200" dirty="0">
              <a:solidFill>
                <a:schemeClr val="accent3"/>
              </a:solidFill>
              <a:latin typeface="+mn-lt"/>
              <a:ea typeface="Open Sans" panose="020B0606030504020204" pitchFamily="34" charset="0"/>
              <a:cs typeface="Open Sans" panose="020B0606030504020204" pitchFamily="34" charset="0"/>
              <a:hlinkClick xmlns:r="http://schemas.openxmlformats.org/officeDocument/2006/relationships" r:id="rId5">
                <a:extLst>
                  <a:ext uri="{A12FA001-AC4F-418D-AE19-62706E023703}">
                    <ahyp:hlinkClr xmlns:ahyp="http://schemas.microsoft.com/office/drawing/2018/hyperlinkcolor" val="tx"/>
                  </a:ext>
                </a:extLst>
              </a:hlinkClick>
            </a:rPr>
            <a:t>training</a:t>
          </a:r>
          <a:r>
            <a:rPr lang="en-CA" sz="1200" kern="1200" dirty="0">
              <a:solidFill>
                <a:schemeClr val="accent3"/>
              </a:solidFill>
              <a:latin typeface="+mn-lt"/>
              <a:ea typeface="Open Sans" panose="020B0606030504020204" pitchFamily="34" charset="0"/>
              <a:cs typeface="Open Sans" panose="020B0606030504020204" pitchFamily="34" charset="0"/>
            </a:rPr>
            <a:t> </a:t>
          </a:r>
          <a:endParaRPr lang="en-CA" sz="1200" kern="1200" dirty="0">
            <a:solidFill>
              <a:schemeClr val="accent3"/>
            </a:solidFill>
            <a:latin typeface="+mn-lt"/>
          </a:endParaRPr>
        </a:p>
        <a:p>
          <a:pPr marL="173038" lvl="1" indent="-173038" algn="l" defTabSz="533400">
            <a:lnSpc>
              <a:spcPct val="90000"/>
            </a:lnSpc>
            <a:spcBef>
              <a:spcPct val="0"/>
            </a:spcBef>
            <a:spcAft>
              <a:spcPct val="15000"/>
            </a:spcAft>
            <a:buClr>
              <a:schemeClr val="bg2">
                <a:lumMod val="10000"/>
              </a:schemeClr>
            </a:buClr>
            <a:buFont typeface="Arial" panose="020B0604020202020204" pitchFamily="34" charset="0"/>
            <a:buChar char="•"/>
          </a:pPr>
          <a:r>
            <a:rPr lang="en-US" sz="1200" kern="1200" dirty="0">
              <a:solidFill>
                <a:schemeClr val="accent3"/>
              </a:solidFill>
              <a:latin typeface="+mn-lt"/>
              <a:ea typeface="Open Sans" panose="020B0606030504020204" pitchFamily="34" charset="0"/>
              <a:cs typeface="Open Sans" panose="020B0606030504020204" pitchFamily="34" charset="0"/>
              <a:hlinkClick xmlns:r="http://schemas.openxmlformats.org/officeDocument/2006/relationships" r:id="rId6">
                <a:extLst>
                  <a:ext uri="{A12FA001-AC4F-418D-AE19-62706E023703}">
                    <ahyp:hlinkClr xmlns:ahyp="http://schemas.microsoft.com/office/drawing/2018/hyperlinkcolor" val="tx"/>
                  </a:ext>
                </a:extLst>
              </a:hlinkClick>
            </a:rPr>
            <a:t>Outreach and partnership</a:t>
          </a:r>
          <a:r>
            <a:rPr lang="en-US" sz="1200" kern="1200" dirty="0">
              <a:solidFill>
                <a:schemeClr val="accent3"/>
              </a:solidFill>
              <a:latin typeface="+mn-lt"/>
              <a:ea typeface="Open Sans" panose="020B0606030504020204" pitchFamily="34" charset="0"/>
              <a:cs typeface="Open Sans" panose="020B0606030504020204" pitchFamily="34" charset="0"/>
            </a:rPr>
            <a:t> </a:t>
          </a:r>
          <a:r>
            <a:rPr lang="en-US" sz="1200" kern="1200" dirty="0">
              <a:solidFill>
                <a:schemeClr val="bg2">
                  <a:lumMod val="10000"/>
                </a:schemeClr>
              </a:solidFill>
              <a:latin typeface="+mn-lt"/>
              <a:ea typeface="Open Sans" panose="020B0606030504020204" pitchFamily="34" charset="0"/>
              <a:cs typeface="Open Sans" panose="020B0606030504020204" pitchFamily="34" charset="0"/>
            </a:rPr>
            <a:t>services</a:t>
          </a:r>
        </a:p>
        <a:p>
          <a:pPr marL="173038" lvl="1" indent="-173038" algn="l" defTabSz="533400">
            <a:lnSpc>
              <a:spcPct val="90000"/>
            </a:lnSpc>
            <a:spcBef>
              <a:spcPct val="0"/>
            </a:spcBef>
            <a:spcAft>
              <a:spcPct val="15000"/>
            </a:spcAft>
            <a:buClr>
              <a:schemeClr val="bg2">
                <a:lumMod val="10000"/>
              </a:schemeClr>
            </a:buClr>
            <a:buFont typeface="Arial" panose="020B0604020202020204" pitchFamily="34" charset="0"/>
            <a:buChar char="•"/>
          </a:pPr>
          <a:r>
            <a:rPr lang="en-CA" sz="1200" b="0" kern="1200" dirty="0">
              <a:solidFill>
                <a:srgbClr val="F2F2F2">
                  <a:lumMod val="10000"/>
                </a:srgbClr>
              </a:solidFill>
              <a:latin typeface="+mn-lt"/>
              <a:ea typeface="Open Sans" panose="020B0606030504020204" pitchFamily="34" charset="0"/>
              <a:cs typeface="Open Sans" panose="020B0606030504020204" pitchFamily="34" charset="0"/>
            </a:rPr>
            <a:t>Integrated staffing and assessment solutions (i.e., targeted inventories)</a:t>
          </a:r>
          <a:endParaRPr lang="en-US" sz="1200" b="0" kern="1200" dirty="0">
            <a:solidFill>
              <a:srgbClr val="F2F2F2">
                <a:lumMod val="10000"/>
              </a:srgbClr>
            </a:solidFill>
            <a:latin typeface="+mn-lt"/>
            <a:ea typeface="Open Sans" panose="020B0606030504020204" pitchFamily="34" charset="0"/>
            <a:cs typeface="Open Sans" panose="020B0606030504020204" pitchFamily="34" charset="0"/>
          </a:endParaRPr>
        </a:p>
      </dsp:txBody>
      <dsp:txXfrm rot="-5400000">
        <a:off x="2726313" y="1480032"/>
        <a:ext cx="8788849" cy="925064"/>
      </dsp:txXfrm>
    </dsp:sp>
    <dsp:sp modelId="{2AF424AA-61FD-470F-AD72-C8DC67A91CAD}">
      <dsp:nvSpPr>
        <dsp:cNvPr id="0" name=""/>
        <dsp:cNvSpPr/>
      </dsp:nvSpPr>
      <dsp:spPr>
        <a:xfrm>
          <a:off x="288030" y="1346867"/>
          <a:ext cx="2438282" cy="1191393"/>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1066800">
            <a:lnSpc>
              <a:spcPct val="90000"/>
            </a:lnSpc>
            <a:spcBef>
              <a:spcPct val="0"/>
            </a:spcBef>
            <a:spcAft>
              <a:spcPct val="35000"/>
            </a:spcAft>
            <a:buNone/>
          </a:pPr>
          <a:r>
            <a:rPr lang="fr-CA" sz="2000" b="1" kern="1200" dirty="0">
              <a:solidFill>
                <a:sysClr val="window" lastClr="FFFFFF"/>
              </a:solidFill>
              <a:latin typeface="Segoe UI Semilight"/>
              <a:ea typeface="+mn-ea"/>
              <a:cs typeface="+mn-cs"/>
            </a:rPr>
            <a:t>Support</a:t>
          </a:r>
          <a:br>
            <a:rPr lang="fr-CA" sz="2000" b="1" kern="1200" dirty="0">
              <a:solidFill>
                <a:sysClr val="window" lastClr="FFFFFF"/>
              </a:solidFill>
              <a:latin typeface="Segoe UI Semilight"/>
              <a:ea typeface="+mn-ea"/>
              <a:cs typeface="+mn-cs"/>
            </a:rPr>
          </a:br>
          <a:r>
            <a:rPr lang="fr-CA" sz="2000" b="1" kern="1200" dirty="0">
              <a:solidFill>
                <a:sysClr val="window" lastClr="FFFFFF"/>
              </a:solidFill>
              <a:latin typeface="Segoe UI Semilight"/>
              <a:ea typeface="+mn-ea"/>
              <a:cs typeface="+mn-cs"/>
            </a:rPr>
            <a:t>services</a:t>
          </a:r>
          <a:endParaRPr lang="en-CA" sz="2000" b="1" kern="1200" dirty="0">
            <a:solidFill>
              <a:sysClr val="window" lastClr="FFFFFF"/>
            </a:solidFill>
            <a:latin typeface="Segoe UI Semilight"/>
            <a:ea typeface="+mn-ea"/>
            <a:cs typeface="+mn-cs"/>
          </a:endParaRPr>
        </a:p>
      </dsp:txBody>
      <dsp:txXfrm>
        <a:off x="346189" y="1405026"/>
        <a:ext cx="2321964" cy="1075075"/>
      </dsp:txXfrm>
    </dsp:sp>
    <dsp:sp modelId="{E679945E-B664-40C2-BF23-2BFABB523C93}">
      <dsp:nvSpPr>
        <dsp:cNvPr id="0" name=""/>
        <dsp:cNvSpPr/>
      </dsp:nvSpPr>
      <dsp:spPr>
        <a:xfrm rot="5400000">
          <a:off x="6499985" y="-1139661"/>
          <a:ext cx="1412167" cy="8896156"/>
        </a:xfrm>
        <a:prstGeom prst="round2SameRect">
          <a:avLst/>
        </a:prstGeom>
        <a:solidFill>
          <a:srgbClr val="D5FBFF">
            <a:alpha val="90000"/>
          </a:srgb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4625" lvl="1" indent="-174625" algn="l" defTabSz="533400">
            <a:lnSpc>
              <a:spcPct val="90000"/>
            </a:lnSpc>
            <a:spcBef>
              <a:spcPct val="0"/>
            </a:spcBef>
            <a:spcAft>
              <a:spcPct val="15000"/>
            </a:spcAft>
            <a:buClr>
              <a:schemeClr val="bg2">
                <a:lumMod val="10000"/>
              </a:schemeClr>
            </a:buClr>
            <a:buFont typeface="Arial" panose="020B0604020202020204" pitchFamily="34" charset="0"/>
            <a:buChar char="•"/>
          </a:pPr>
          <a:r>
            <a:rPr lang="en-CA" sz="1200" kern="1200" dirty="0">
              <a:solidFill>
                <a:schemeClr val="accent3"/>
              </a:solidFill>
              <a:latin typeface="+mn-lt"/>
              <a:ea typeface="Open Sans" panose="020B0606030504020204" pitchFamily="34" charset="0"/>
              <a:cs typeface="Open Sans" panose="020B0606030504020204" pitchFamily="34" charset="0"/>
              <a:hlinkClick xmlns:r="http://schemas.openxmlformats.org/officeDocument/2006/relationships" r:id="rId7">
                <a:extLst>
                  <a:ext uri="{A12FA001-AC4F-418D-AE19-62706E023703}">
                    <ahyp:hlinkClr xmlns:ahyp="http://schemas.microsoft.com/office/drawing/2018/hyperlinkcolor" val="tx"/>
                  </a:ext>
                </a:extLst>
              </a:hlinkClick>
            </a:rPr>
            <a:t>Staffing options to support employment equity, and diversity and inclusion, under the Public Service Employment Act</a:t>
          </a:r>
          <a:endParaRPr lang="en-CA" sz="1200" kern="1200" dirty="0">
            <a:solidFill>
              <a:schemeClr val="bg2">
                <a:lumMod val="10000"/>
              </a:schemeClr>
            </a:solidFill>
            <a:latin typeface="+mn-lt"/>
          </a:endParaRPr>
        </a:p>
        <a:p>
          <a:pPr marL="174625" lvl="1" indent="-174625" algn="l" defTabSz="533400">
            <a:lnSpc>
              <a:spcPct val="90000"/>
            </a:lnSpc>
            <a:spcBef>
              <a:spcPct val="0"/>
            </a:spcBef>
            <a:spcAft>
              <a:spcPct val="15000"/>
            </a:spcAft>
            <a:buClr>
              <a:schemeClr val="bg2">
                <a:lumMod val="10000"/>
              </a:schemeClr>
            </a:buClr>
            <a:buChar char="•"/>
          </a:pPr>
          <a:r>
            <a:rPr lang="en-CA" sz="1200" kern="1200" dirty="0">
              <a:solidFill>
                <a:srgbClr val="0099A8"/>
              </a:solidFill>
              <a:latin typeface="Segoe UI Semilight"/>
              <a:ea typeface="Open Sans" panose="020B0606030504020204" pitchFamily="34" charset="0"/>
              <a:cs typeface="Open Sans" panose="020B0606030504020204" pitchFamily="34" charset="0"/>
              <a:hlinkClick xmlns:r="http://schemas.openxmlformats.org/officeDocument/2006/relationships" r:id="rId8">
                <a:extLst>
                  <a:ext uri="{A12FA001-AC4F-418D-AE19-62706E023703}">
                    <ahyp:hlinkClr xmlns:ahyp="http://schemas.microsoft.com/office/drawing/2018/hyperlinkcolor" val="tx"/>
                  </a:ext>
                </a:extLst>
              </a:hlinkClick>
            </a:rPr>
            <a:t>Federal Public Service Inclusive Appointment Lens</a:t>
          </a:r>
          <a:endParaRPr lang="en-CA" sz="1200" kern="1200" dirty="0">
            <a:solidFill>
              <a:schemeClr val="bg2">
                <a:lumMod val="10000"/>
              </a:schemeClr>
            </a:solidFill>
            <a:latin typeface="+mn-lt"/>
          </a:endParaRPr>
        </a:p>
        <a:p>
          <a:pPr marL="174625" lvl="1" indent="-174625" algn="l" defTabSz="533400">
            <a:lnSpc>
              <a:spcPct val="90000"/>
            </a:lnSpc>
            <a:spcBef>
              <a:spcPct val="0"/>
            </a:spcBef>
            <a:spcAft>
              <a:spcPct val="15000"/>
            </a:spcAft>
            <a:buClr>
              <a:schemeClr val="bg2">
                <a:lumMod val="10000"/>
              </a:schemeClr>
            </a:buClr>
            <a:buChar char="•"/>
          </a:pPr>
          <a:r>
            <a:rPr lang="en-CA" sz="1200" kern="1200" dirty="0">
              <a:solidFill>
                <a:schemeClr val="accent3"/>
              </a:solidFill>
              <a:latin typeface="+mn-lt"/>
              <a:ea typeface="Open Sans" panose="020B0606030504020204" pitchFamily="34" charset="0"/>
              <a:cs typeface="Open Sans" panose="020B0606030504020204" pitchFamily="34" charset="0"/>
              <a:hlinkClick xmlns:r="http://schemas.openxmlformats.org/officeDocument/2006/relationships" r:id="rId9">
                <a:extLst>
                  <a:ext uri="{A12FA001-AC4F-418D-AE19-62706E023703}">
                    <ahyp:hlinkClr xmlns:ahyp="http://schemas.microsoft.com/office/drawing/2018/hyperlinkcolor" val="tx"/>
                  </a:ext>
                </a:extLst>
              </a:hlinkClick>
            </a:rPr>
            <a:t>Hiring </a:t>
          </a:r>
          <a:r>
            <a:rPr lang="en-CA" sz="1200" kern="1200" dirty="0" err="1">
              <a:solidFill>
                <a:schemeClr val="accent3"/>
              </a:solidFill>
              <a:latin typeface="+mn-lt"/>
              <a:ea typeface="Open Sans" panose="020B0606030504020204" pitchFamily="34" charset="0"/>
              <a:cs typeface="Open Sans" panose="020B0606030504020204" pitchFamily="34" charset="0"/>
              <a:hlinkClick xmlns:r="http://schemas.openxmlformats.org/officeDocument/2006/relationships" r:id="rId9">
                <a:extLst>
                  <a:ext uri="{A12FA001-AC4F-418D-AE19-62706E023703}">
                    <ahyp:hlinkClr xmlns:ahyp="http://schemas.microsoft.com/office/drawing/2018/hyperlinkcolor" val="tx"/>
                  </a:ext>
                </a:extLst>
              </a:hlinkClick>
            </a:rPr>
            <a:t>PwD</a:t>
          </a:r>
          <a:r>
            <a:rPr lang="en-CA" sz="1200" kern="1200" dirty="0">
              <a:solidFill>
                <a:schemeClr val="accent3"/>
              </a:solidFill>
              <a:latin typeface="+mn-lt"/>
              <a:ea typeface="Open Sans" panose="020B0606030504020204" pitchFamily="34" charset="0"/>
              <a:cs typeface="Open Sans" panose="020B0606030504020204" pitchFamily="34" charset="0"/>
              <a:hlinkClick xmlns:r="http://schemas.openxmlformats.org/officeDocument/2006/relationships" r:id="rId9">
                <a:extLst>
                  <a:ext uri="{A12FA001-AC4F-418D-AE19-62706E023703}">
                    <ahyp:hlinkClr xmlns:ahyp="http://schemas.microsoft.com/office/drawing/2018/hyperlinkcolor" val="tx"/>
                  </a:ext>
                </a:extLst>
              </a:hlinkClick>
            </a:rPr>
            <a:t> Managers’ Toolkit</a:t>
          </a:r>
          <a:endParaRPr lang="en-US" sz="1200" kern="1200" dirty="0">
            <a:solidFill>
              <a:schemeClr val="accent3"/>
            </a:solidFill>
            <a:latin typeface="Segoe UI Semilight"/>
            <a:ea typeface="Open Sans" panose="020B0606030504020204" pitchFamily="34" charset="0"/>
            <a:cs typeface="Open Sans" panose="020B0606030504020204" pitchFamily="34" charset="0"/>
          </a:endParaRPr>
        </a:p>
        <a:p>
          <a:pPr marL="174625" lvl="1" indent="-174625" algn="l" defTabSz="533400">
            <a:lnSpc>
              <a:spcPct val="90000"/>
            </a:lnSpc>
            <a:spcBef>
              <a:spcPct val="0"/>
            </a:spcBef>
            <a:spcAft>
              <a:spcPct val="15000"/>
            </a:spcAft>
            <a:buClr>
              <a:schemeClr val="bg2">
                <a:lumMod val="10000"/>
              </a:schemeClr>
            </a:buClr>
            <a:buChar char="•"/>
          </a:pPr>
          <a:r>
            <a:rPr lang="en-CA" sz="1200" kern="1200" dirty="0">
              <a:solidFill>
                <a:srgbClr val="0099A8"/>
              </a:solidFill>
              <a:latin typeface="Segoe UI Semilight"/>
              <a:ea typeface="Open Sans" panose="020B0606030504020204" pitchFamily="34" charset="0"/>
              <a:cs typeface="Open Sans" panose="020B0606030504020204" pitchFamily="34" charset="0"/>
              <a:hlinkClick xmlns:r="http://schemas.openxmlformats.org/officeDocument/2006/relationships" r:id="rId10">
                <a:extLst>
                  <a:ext uri="{A12FA001-AC4F-418D-AE19-62706E023703}">
                    <ahyp:hlinkClr xmlns:ahyp="http://schemas.microsoft.com/office/drawing/2018/hyperlinkcolor" val="tx"/>
                  </a:ext>
                </a:extLst>
              </a:hlinkClick>
            </a:rPr>
            <a:t>Guide for Assessing Persons with Disabilities</a:t>
          </a:r>
          <a:endParaRPr lang="en-US" sz="1200" kern="1200" dirty="0">
            <a:solidFill>
              <a:srgbClr val="0099A8"/>
            </a:solidFill>
            <a:latin typeface="Segoe UI Semilight"/>
            <a:ea typeface="Open Sans" panose="020B0606030504020204" pitchFamily="34" charset="0"/>
            <a:cs typeface="Open Sans" panose="020B0606030504020204" pitchFamily="34" charset="0"/>
          </a:endParaRPr>
        </a:p>
        <a:p>
          <a:pPr marL="174625" lvl="1" indent="-174625" algn="l" defTabSz="533400">
            <a:lnSpc>
              <a:spcPct val="90000"/>
            </a:lnSpc>
            <a:spcBef>
              <a:spcPct val="0"/>
            </a:spcBef>
            <a:spcAft>
              <a:spcPct val="15000"/>
            </a:spcAft>
            <a:buClr>
              <a:schemeClr val="bg2">
                <a:lumMod val="10000"/>
              </a:schemeClr>
            </a:buClr>
            <a:buChar char="•"/>
          </a:pPr>
          <a:r>
            <a:rPr lang="en-CA" sz="1200" kern="1200" dirty="0">
              <a:solidFill>
                <a:srgbClr val="0099A8"/>
              </a:solidFill>
              <a:latin typeface="Segoe UI Semilight"/>
              <a:ea typeface="Open Sans" panose="020B0606030504020204" pitchFamily="34" charset="0"/>
              <a:cs typeface="Open Sans" panose="020B0606030504020204" pitchFamily="34" charset="0"/>
              <a:hlinkClick xmlns:r="http://schemas.openxmlformats.org/officeDocument/2006/relationships" r:id="rId11">
                <a:extLst>
                  <a:ext uri="{A12FA001-AC4F-418D-AE19-62706E023703}">
                    <ahyp:hlinkClr xmlns:ahyp="http://schemas.microsoft.com/office/drawing/2018/hyperlinkcolor" val="tx"/>
                  </a:ext>
                </a:extLst>
              </a:hlinkClick>
            </a:rPr>
            <a:t>Assessment Accessibility Ambassadors (AAA) Network</a:t>
          </a:r>
          <a:r>
            <a:rPr lang="en-CA" sz="1200" kern="1200" dirty="0">
              <a:solidFill>
                <a:schemeClr val="bg2">
                  <a:lumMod val="10000"/>
                </a:schemeClr>
              </a:solidFill>
              <a:latin typeface="+mn-lt"/>
              <a:ea typeface="Open Sans" panose="020B0606030504020204" pitchFamily="34" charset="0"/>
              <a:cs typeface="Open Sans" panose="020B0606030504020204" pitchFamily="34" charset="0"/>
            </a:rPr>
            <a:t> (trained ambassadors representing 24 departments and agencies)</a:t>
          </a:r>
          <a:endParaRPr lang="en-US" sz="1200" kern="1200" dirty="0">
            <a:solidFill>
              <a:schemeClr val="bg2">
                <a:lumMod val="10000"/>
              </a:schemeClr>
            </a:solidFill>
            <a:latin typeface="+mn-lt"/>
            <a:ea typeface="Open Sans" panose="020B0606030504020204" pitchFamily="34" charset="0"/>
            <a:cs typeface="Open Sans" panose="020B0606030504020204" pitchFamily="34" charset="0"/>
          </a:endParaRPr>
        </a:p>
      </dsp:txBody>
      <dsp:txXfrm rot="-5400000">
        <a:off x="2757991" y="2671269"/>
        <a:ext cx="8827220" cy="1274295"/>
      </dsp:txXfrm>
    </dsp:sp>
    <dsp:sp modelId="{8678B3FF-A854-4B4A-AFC1-5778DB113C6F}">
      <dsp:nvSpPr>
        <dsp:cNvPr id="0" name=""/>
        <dsp:cNvSpPr/>
      </dsp:nvSpPr>
      <dsp:spPr>
        <a:xfrm>
          <a:off x="288030" y="2654760"/>
          <a:ext cx="2469960" cy="1307312"/>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1066800">
            <a:lnSpc>
              <a:spcPct val="90000"/>
            </a:lnSpc>
            <a:spcBef>
              <a:spcPct val="0"/>
            </a:spcBef>
            <a:spcAft>
              <a:spcPct val="35000"/>
            </a:spcAft>
            <a:buNone/>
          </a:pPr>
          <a:r>
            <a:rPr lang="fr-CA" sz="2000" b="1" kern="1200" dirty="0">
              <a:solidFill>
                <a:sysClr val="window" lastClr="FFFFFF"/>
              </a:solidFill>
              <a:latin typeface="Segoe UI Semilight"/>
              <a:ea typeface="+mn-ea"/>
              <a:cs typeface="+mn-cs"/>
            </a:rPr>
            <a:t>Guidance, </a:t>
          </a:r>
          <a:br>
            <a:rPr lang="fr-CA" sz="2000" b="1" kern="1200" dirty="0">
              <a:solidFill>
                <a:sysClr val="window" lastClr="FFFFFF"/>
              </a:solidFill>
              <a:latin typeface="Segoe UI Semilight"/>
              <a:ea typeface="+mn-ea"/>
              <a:cs typeface="+mn-cs"/>
            </a:rPr>
          </a:br>
          <a:r>
            <a:rPr lang="fr-CA" sz="2000" b="1" kern="1200" dirty="0" err="1">
              <a:solidFill>
                <a:sysClr val="window" lastClr="FFFFFF"/>
              </a:solidFill>
              <a:latin typeface="Segoe UI Semilight"/>
              <a:ea typeface="+mn-ea"/>
              <a:cs typeface="+mn-cs"/>
            </a:rPr>
            <a:t>awareness</a:t>
          </a:r>
          <a:br>
            <a:rPr lang="fr-CA" sz="2000" b="1" kern="1200" dirty="0">
              <a:solidFill>
                <a:sysClr val="window" lastClr="FFFFFF"/>
              </a:solidFill>
              <a:latin typeface="Segoe UI Semilight"/>
              <a:ea typeface="+mn-ea"/>
              <a:cs typeface="+mn-cs"/>
            </a:rPr>
          </a:br>
          <a:r>
            <a:rPr lang="fr-CA" sz="2000" b="1" kern="1200" dirty="0">
              <a:solidFill>
                <a:sysClr val="window" lastClr="FFFFFF"/>
              </a:solidFill>
              <a:latin typeface="Segoe UI Semilight"/>
              <a:ea typeface="+mn-ea"/>
              <a:cs typeface="+mn-cs"/>
            </a:rPr>
            <a:t>and </a:t>
          </a:r>
          <a:r>
            <a:rPr lang="fr-CA" sz="2000" b="1" kern="1200" dirty="0" err="1">
              <a:solidFill>
                <a:sysClr val="window" lastClr="FFFFFF"/>
              </a:solidFill>
              <a:latin typeface="Segoe UI Semilight"/>
              <a:ea typeface="+mn-ea"/>
              <a:cs typeface="+mn-cs"/>
            </a:rPr>
            <a:t>tools</a:t>
          </a:r>
          <a:endParaRPr lang="en-CA" sz="2000" b="1" kern="1200" dirty="0">
            <a:solidFill>
              <a:sysClr val="window" lastClr="FFFFFF"/>
            </a:solidFill>
            <a:latin typeface="Segoe UI Semilight"/>
            <a:ea typeface="+mn-ea"/>
            <a:cs typeface="+mn-cs"/>
          </a:endParaRPr>
        </a:p>
      </dsp:txBody>
      <dsp:txXfrm>
        <a:off x="351848" y="2718578"/>
        <a:ext cx="2342324" cy="1179676"/>
      </dsp:txXfrm>
    </dsp:sp>
    <dsp:sp modelId="{A24B7026-8D49-4ECD-80AB-594BD69FA0F7}">
      <dsp:nvSpPr>
        <dsp:cNvPr id="0" name=""/>
        <dsp:cNvSpPr/>
      </dsp:nvSpPr>
      <dsp:spPr>
        <a:xfrm rot="5400000">
          <a:off x="6666206" y="306419"/>
          <a:ext cx="1025152" cy="8825747"/>
        </a:xfrm>
        <a:prstGeom prst="round2SameRect">
          <a:avLst/>
        </a:prstGeom>
        <a:solidFill>
          <a:srgbClr val="D5FBFF">
            <a:alpha val="90000"/>
          </a:srgb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lr>
              <a:schemeClr val="bg2">
                <a:lumMod val="10000"/>
              </a:schemeClr>
            </a:buClr>
            <a:buChar char="•"/>
          </a:pPr>
          <a:r>
            <a:rPr lang="en-CA" sz="1200" kern="1200" dirty="0">
              <a:solidFill>
                <a:srgbClr val="0099A8"/>
              </a:solidFill>
              <a:latin typeface="Segoe UI Semilight"/>
              <a:ea typeface="Open Sans" panose="020B0606030504020204" pitchFamily="34" charset="0"/>
              <a:cs typeface="Open Sans" panose="020B0606030504020204" pitchFamily="34" charset="0"/>
              <a:hlinkClick xmlns:r="http://schemas.openxmlformats.org/officeDocument/2006/relationships" r:id="rId12">
                <a:extLst>
                  <a:ext uri="{A12FA001-AC4F-418D-AE19-62706E023703}">
                    <ahyp:hlinkClr xmlns:ahyp="http://schemas.microsoft.com/office/drawing/2018/hyperlinkcolor" val="tx"/>
                  </a:ext>
                </a:extLst>
              </a:hlinkClick>
            </a:rPr>
            <a:t>Job fairs and events</a:t>
          </a:r>
          <a:endParaRPr lang="en-US" sz="1200" kern="1200" dirty="0">
            <a:solidFill>
              <a:srgbClr val="0099A8"/>
            </a:solidFill>
            <a:latin typeface="Segoe UI Semilight"/>
            <a:ea typeface="Open Sans" panose="020B0606030504020204" pitchFamily="34" charset="0"/>
            <a:cs typeface="Open Sans" panose="020B0606030504020204" pitchFamily="34" charset="0"/>
          </a:endParaRPr>
        </a:p>
        <a:p>
          <a:pPr marL="114300" lvl="1" indent="-114300" algn="l" defTabSz="533400">
            <a:lnSpc>
              <a:spcPct val="90000"/>
            </a:lnSpc>
            <a:spcBef>
              <a:spcPct val="0"/>
            </a:spcBef>
            <a:spcAft>
              <a:spcPct val="15000"/>
            </a:spcAft>
            <a:buClr>
              <a:schemeClr val="bg2">
                <a:lumMod val="10000"/>
              </a:schemeClr>
            </a:buClr>
            <a:buChar char="•"/>
          </a:pPr>
          <a:r>
            <a:rPr lang="en-CA" sz="1200" kern="1200" dirty="0">
              <a:solidFill>
                <a:schemeClr val="bg2">
                  <a:lumMod val="10000"/>
                </a:schemeClr>
              </a:solidFill>
              <a:latin typeface="+mn-lt"/>
              <a:ea typeface="Open Sans" panose="020B0606030504020204" pitchFamily="34" charset="0"/>
              <a:cs typeface="Open Sans" panose="020B0606030504020204" pitchFamily="34" charset="0"/>
            </a:rPr>
            <a:t>Self-declaration promotional </a:t>
          </a:r>
          <a:r>
            <a:rPr lang="en-CA" sz="1200" kern="1200" dirty="0">
              <a:solidFill>
                <a:srgbClr val="0099A8"/>
              </a:solidFill>
              <a:latin typeface="Segoe UI Semilight"/>
              <a:ea typeface="Open Sans" panose="020B0606030504020204" pitchFamily="34" charset="0"/>
              <a:cs typeface="Open Sans" panose="020B0606030504020204" pitchFamily="34" charset="0"/>
              <a:hlinkClick xmlns:r="http://schemas.openxmlformats.org/officeDocument/2006/relationships" r:id="rId13">
                <a:extLst>
                  <a:ext uri="{A12FA001-AC4F-418D-AE19-62706E023703}">
                    <ahyp:hlinkClr xmlns:ahyp="http://schemas.microsoft.com/office/drawing/2018/hyperlinkcolor" val="tx"/>
                  </a:ext>
                </a:extLst>
              </a:hlinkClick>
            </a:rPr>
            <a:t>campaign</a:t>
          </a:r>
          <a:r>
            <a:rPr lang="en-CA" sz="1200" kern="1200" dirty="0">
              <a:solidFill>
                <a:srgbClr val="0099A8"/>
              </a:solidFill>
              <a:latin typeface="Segoe UI Semilight"/>
              <a:ea typeface="Open Sans" panose="020B0606030504020204" pitchFamily="34" charset="0"/>
              <a:cs typeface="Open Sans" panose="020B0606030504020204" pitchFamily="34" charset="0"/>
            </a:rPr>
            <a:t> </a:t>
          </a:r>
          <a:r>
            <a:rPr lang="en-CA" sz="1200" kern="1200" dirty="0">
              <a:solidFill>
                <a:schemeClr val="bg2">
                  <a:lumMod val="10000"/>
                </a:schemeClr>
              </a:solidFill>
              <a:latin typeface="+mn-lt"/>
              <a:ea typeface="Open Sans" panose="020B0606030504020204" pitchFamily="34" charset="0"/>
              <a:cs typeface="Open Sans" panose="020B0606030504020204" pitchFamily="34" charset="0"/>
            </a:rPr>
            <a:t>and messaging</a:t>
          </a:r>
        </a:p>
        <a:p>
          <a:pPr marL="114300" lvl="1" indent="-114300" algn="l" defTabSz="533400">
            <a:lnSpc>
              <a:spcPct val="90000"/>
            </a:lnSpc>
            <a:spcBef>
              <a:spcPct val="0"/>
            </a:spcBef>
            <a:spcAft>
              <a:spcPct val="15000"/>
            </a:spcAft>
            <a:buClr>
              <a:schemeClr val="bg2">
                <a:lumMod val="10000"/>
              </a:schemeClr>
            </a:buClr>
            <a:buChar char="•"/>
          </a:pPr>
          <a:r>
            <a:rPr lang="en-CA" sz="1200" kern="1200" dirty="0">
              <a:solidFill>
                <a:schemeClr val="bg2">
                  <a:lumMod val="10000"/>
                </a:schemeClr>
              </a:solidFill>
              <a:latin typeface="+mn-lt"/>
              <a:ea typeface="Open Sans" panose="020B0606030504020204" pitchFamily="34" charset="0"/>
              <a:cs typeface="Open Sans" panose="020B0606030504020204" pitchFamily="34" charset="0"/>
            </a:rPr>
            <a:t>Partnerships with associations (for instance: National Educational Association of Disabled Students)</a:t>
          </a:r>
          <a:endParaRPr lang="en-CA" sz="1200" kern="1200" dirty="0">
            <a:solidFill>
              <a:schemeClr val="bg2">
                <a:lumMod val="10000"/>
              </a:schemeClr>
            </a:solidFill>
            <a:latin typeface="+mn-lt"/>
          </a:endParaRPr>
        </a:p>
      </dsp:txBody>
      <dsp:txXfrm rot="-5400000">
        <a:off x="2765909" y="4256760"/>
        <a:ext cx="8775703" cy="925064"/>
      </dsp:txXfrm>
    </dsp:sp>
    <dsp:sp modelId="{8E1A10D7-2EDD-45F7-A265-859AE77DF91F}">
      <dsp:nvSpPr>
        <dsp:cNvPr id="0" name=""/>
        <dsp:cNvSpPr/>
      </dsp:nvSpPr>
      <dsp:spPr>
        <a:xfrm>
          <a:off x="288030" y="4078572"/>
          <a:ext cx="2477877" cy="128144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1066800">
            <a:lnSpc>
              <a:spcPct val="90000"/>
            </a:lnSpc>
            <a:spcBef>
              <a:spcPct val="0"/>
            </a:spcBef>
            <a:spcAft>
              <a:spcPct val="35000"/>
            </a:spcAft>
            <a:buNone/>
          </a:pPr>
          <a:r>
            <a:rPr lang="fr-CA" sz="2000" b="1" kern="1200" dirty="0">
              <a:solidFill>
                <a:sysClr val="window" lastClr="FFFFFF"/>
              </a:solidFill>
              <a:latin typeface="Segoe UI Semilight"/>
              <a:ea typeface="+mn-ea"/>
              <a:cs typeface="+mn-cs"/>
            </a:rPr>
            <a:t>Outreach &amp; </a:t>
          </a:r>
          <a:br>
            <a:rPr lang="fr-CA" sz="2000" b="1" kern="1200" dirty="0">
              <a:solidFill>
                <a:sysClr val="window" lastClr="FFFFFF"/>
              </a:solidFill>
              <a:latin typeface="Segoe UI Semilight"/>
              <a:ea typeface="+mn-ea"/>
              <a:cs typeface="+mn-cs"/>
            </a:rPr>
          </a:br>
          <a:r>
            <a:rPr lang="fr-CA" sz="2000" b="1" kern="1200" dirty="0">
              <a:solidFill>
                <a:sysClr val="window" lastClr="FFFFFF"/>
              </a:solidFill>
              <a:latin typeface="Segoe UI Semilight"/>
              <a:ea typeface="+mn-ea"/>
              <a:cs typeface="+mn-cs"/>
            </a:rPr>
            <a:t>communications</a:t>
          </a:r>
          <a:endParaRPr lang="en-CA" sz="2000" b="1" kern="1200" dirty="0">
            <a:solidFill>
              <a:sysClr val="window" lastClr="FFFFFF"/>
            </a:solidFill>
            <a:latin typeface="Segoe UI Semilight"/>
            <a:ea typeface="+mn-ea"/>
            <a:cs typeface="+mn-cs"/>
          </a:endParaRPr>
        </a:p>
      </dsp:txBody>
      <dsp:txXfrm>
        <a:off x="350585" y="4141127"/>
        <a:ext cx="2352767" cy="11563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1CAA11-891E-4ACC-8E83-909E3029154D}">
      <dsp:nvSpPr>
        <dsp:cNvPr id="0" name=""/>
        <dsp:cNvSpPr/>
      </dsp:nvSpPr>
      <dsp:spPr>
        <a:xfrm>
          <a:off x="0" y="1740064"/>
          <a:ext cx="3109884" cy="1649241"/>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8183" tIns="229108" rIns="298183" bIns="99568" numCol="1" spcCol="1270" anchor="t" anchorCtr="0">
          <a:noAutofit/>
        </a:bodyPr>
        <a:lstStyle/>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r>
            <a:rPr lang="en-CA" sz="1400" kern="1200" dirty="0"/>
            <a:t>New and experienced hiring managers </a:t>
          </a:r>
          <a:endParaRPr lang="en-US" sz="1400" kern="1200" dirty="0"/>
        </a:p>
        <a:p>
          <a:pPr marL="114300" lvl="1" indent="-114300" algn="l" defTabSz="622300">
            <a:lnSpc>
              <a:spcPct val="90000"/>
            </a:lnSpc>
            <a:spcBef>
              <a:spcPct val="0"/>
            </a:spcBef>
            <a:spcAft>
              <a:spcPct val="15000"/>
            </a:spcAft>
            <a:buChar char="•"/>
          </a:pPr>
          <a:r>
            <a:rPr lang="en-CA" sz="1400" kern="1200" dirty="0"/>
            <a:t>Those working in D&amp;I</a:t>
          </a:r>
          <a:endParaRPr lang="en-US" sz="1400" kern="1200" dirty="0"/>
        </a:p>
        <a:p>
          <a:pPr marL="114300" lvl="1" indent="-114300" algn="l" defTabSz="622300">
            <a:lnSpc>
              <a:spcPct val="90000"/>
            </a:lnSpc>
            <a:spcBef>
              <a:spcPct val="0"/>
            </a:spcBef>
            <a:spcAft>
              <a:spcPct val="15000"/>
            </a:spcAft>
            <a:buChar char="•"/>
          </a:pPr>
          <a:r>
            <a:rPr lang="en-CA" sz="1400" kern="1200" dirty="0"/>
            <a:t>Human resources specialists</a:t>
          </a:r>
          <a:endParaRPr lang="en-US" sz="1400" kern="1200" dirty="0"/>
        </a:p>
      </dsp:txBody>
      <dsp:txXfrm>
        <a:off x="0" y="1740064"/>
        <a:ext cx="3109884" cy="1649241"/>
      </dsp:txXfrm>
    </dsp:sp>
    <dsp:sp modelId="{ABC9D6B2-AF9C-413A-9679-09D283096EBD}">
      <dsp:nvSpPr>
        <dsp:cNvPr id="0" name=""/>
        <dsp:cNvSpPr/>
      </dsp:nvSpPr>
      <dsp:spPr>
        <a:xfrm>
          <a:off x="200699" y="1187052"/>
          <a:ext cx="2689414" cy="872734"/>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1653" tIns="0" rIns="101653" bIns="0" numCol="1" spcCol="1270" anchor="ctr" anchorCtr="0">
          <a:noAutofit/>
        </a:bodyPr>
        <a:lstStyle/>
        <a:p>
          <a:pPr marL="0" lvl="0" indent="0" algn="l" defTabSz="711200">
            <a:lnSpc>
              <a:spcPct val="90000"/>
            </a:lnSpc>
            <a:spcBef>
              <a:spcPct val="0"/>
            </a:spcBef>
            <a:spcAft>
              <a:spcPct val="35000"/>
            </a:spcAft>
            <a:buNone/>
          </a:pPr>
          <a:r>
            <a:rPr lang="en-CA" sz="1600" kern="1200" dirty="0"/>
            <a:t>Who</a:t>
          </a:r>
          <a:r>
            <a:rPr lang="en-CA" sz="1800" kern="1200" dirty="0"/>
            <a:t> the toolkit is for</a:t>
          </a:r>
          <a:endParaRPr lang="en-US" sz="1800" kern="1200" dirty="0"/>
        </a:p>
      </dsp:txBody>
      <dsp:txXfrm>
        <a:off x="243302" y="1229655"/>
        <a:ext cx="2604208" cy="787528"/>
      </dsp:txXfrm>
    </dsp:sp>
    <dsp:sp modelId="{FBDE43FA-A48C-4EBA-A7D4-24E460E26B14}">
      <dsp:nvSpPr>
        <dsp:cNvPr id="0" name=""/>
        <dsp:cNvSpPr/>
      </dsp:nvSpPr>
      <dsp:spPr>
        <a:xfrm>
          <a:off x="0" y="3743491"/>
          <a:ext cx="3144232" cy="2529893"/>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8183" tIns="229108" rIns="298183" bIns="92456" numCol="1" spcCol="1270" anchor="t" anchorCtr="0">
          <a:noAutofit/>
        </a:bodyPr>
        <a:lstStyle/>
        <a:p>
          <a:pPr marL="114300" lvl="1" indent="-114300" algn="l" defTabSz="577850">
            <a:lnSpc>
              <a:spcPct val="90000"/>
            </a:lnSpc>
            <a:spcBef>
              <a:spcPct val="0"/>
            </a:spcBef>
            <a:spcAft>
              <a:spcPct val="15000"/>
            </a:spcAft>
            <a:buChar char="•"/>
          </a:pPr>
          <a:endParaRPr lang="en-US" sz="1300" kern="1200" dirty="0"/>
        </a:p>
        <a:p>
          <a:pPr marL="114300" lvl="1" indent="-114300" algn="l" defTabSz="577850">
            <a:lnSpc>
              <a:spcPct val="90000"/>
            </a:lnSpc>
            <a:spcBef>
              <a:spcPct val="0"/>
            </a:spcBef>
            <a:spcAft>
              <a:spcPct val="15000"/>
            </a:spcAft>
            <a:buChar char="•"/>
          </a:pPr>
          <a:endParaRPr lang="en-US" sz="1300" kern="1200" dirty="0"/>
        </a:p>
        <a:p>
          <a:pPr marL="114300" lvl="1" indent="-114300" algn="l" defTabSz="577850">
            <a:lnSpc>
              <a:spcPct val="90000"/>
            </a:lnSpc>
            <a:spcBef>
              <a:spcPct val="0"/>
            </a:spcBef>
            <a:spcAft>
              <a:spcPct val="15000"/>
            </a:spcAft>
            <a:buChar char="•"/>
          </a:pPr>
          <a:r>
            <a:rPr lang="en-US" sz="1300" kern="1200" dirty="0"/>
            <a:t>Information for each step of the recruitment life cycle</a:t>
          </a:r>
        </a:p>
        <a:p>
          <a:pPr marL="114300" lvl="1" indent="-114300" algn="l" defTabSz="577850">
            <a:lnSpc>
              <a:spcPct val="90000"/>
            </a:lnSpc>
            <a:spcBef>
              <a:spcPct val="0"/>
            </a:spcBef>
            <a:spcAft>
              <a:spcPct val="15000"/>
            </a:spcAft>
            <a:buChar char="•"/>
          </a:pPr>
          <a:r>
            <a:rPr lang="en-CA" sz="1300" kern="1200" dirty="0"/>
            <a:t>Practical advice and tips</a:t>
          </a:r>
          <a:endParaRPr lang="en-US" sz="1300" kern="1200" dirty="0"/>
        </a:p>
        <a:p>
          <a:pPr marL="114300" lvl="1" indent="-114300" algn="l" defTabSz="577850">
            <a:lnSpc>
              <a:spcPct val="90000"/>
            </a:lnSpc>
            <a:spcBef>
              <a:spcPct val="0"/>
            </a:spcBef>
            <a:spcAft>
              <a:spcPct val="15000"/>
            </a:spcAft>
            <a:buChar char="•"/>
          </a:pPr>
          <a:r>
            <a:rPr lang="en-CA" sz="1300" kern="1200" dirty="0"/>
            <a:t>Tools and guidance</a:t>
          </a:r>
          <a:endParaRPr lang="en-US" sz="1300" kern="1200" dirty="0"/>
        </a:p>
        <a:p>
          <a:pPr marL="114300" lvl="1" indent="-114300" algn="l" defTabSz="577850">
            <a:lnSpc>
              <a:spcPct val="90000"/>
            </a:lnSpc>
            <a:spcBef>
              <a:spcPct val="0"/>
            </a:spcBef>
            <a:spcAft>
              <a:spcPct val="15000"/>
            </a:spcAft>
            <a:buChar char="•"/>
          </a:pPr>
          <a:r>
            <a:rPr lang="en-CA" sz="1300" kern="1200" dirty="0"/>
            <a:t>Resources and supports</a:t>
          </a:r>
          <a:endParaRPr lang="en-US" sz="1300" kern="1200" dirty="0"/>
        </a:p>
        <a:p>
          <a:pPr marL="114300" lvl="1" indent="-114300" algn="l" defTabSz="577850">
            <a:lnSpc>
              <a:spcPct val="90000"/>
            </a:lnSpc>
            <a:spcBef>
              <a:spcPct val="0"/>
            </a:spcBef>
            <a:spcAft>
              <a:spcPct val="15000"/>
            </a:spcAft>
            <a:buChar char="•"/>
          </a:pPr>
          <a:r>
            <a:rPr lang="en-CA" sz="1300" kern="1200" dirty="0"/>
            <a:t>Talent acquisition </a:t>
          </a:r>
          <a:r>
            <a:rPr lang="en-CA" sz="1300" kern="1200" dirty="0">
              <a:solidFill>
                <a:srgbClr val="54575A">
                  <a:hueOff val="0"/>
                  <a:satOff val="0"/>
                  <a:lumOff val="0"/>
                  <a:alphaOff val="0"/>
                </a:srgbClr>
              </a:solidFill>
              <a:latin typeface="Segoe UI Semilight"/>
              <a:ea typeface="+mn-ea"/>
              <a:cs typeface="+mn-cs"/>
            </a:rPr>
            <a:t>strategies </a:t>
          </a:r>
          <a:endParaRPr lang="en-US" sz="1300" kern="1200" dirty="0">
            <a:solidFill>
              <a:srgbClr val="54575A">
                <a:hueOff val="0"/>
                <a:satOff val="0"/>
                <a:lumOff val="0"/>
                <a:alphaOff val="0"/>
              </a:srgbClr>
            </a:solidFill>
            <a:latin typeface="Segoe UI Semilight"/>
            <a:ea typeface="+mn-ea"/>
            <a:cs typeface="+mn-cs"/>
          </a:endParaRPr>
        </a:p>
        <a:p>
          <a:pPr marL="114300" lvl="1" indent="-114300" algn="l" defTabSz="577850">
            <a:lnSpc>
              <a:spcPct val="90000"/>
            </a:lnSpc>
            <a:spcBef>
              <a:spcPct val="0"/>
            </a:spcBef>
            <a:spcAft>
              <a:spcPct val="15000"/>
            </a:spcAft>
            <a:buChar char="•"/>
          </a:pPr>
          <a:r>
            <a:rPr lang="en-CA" sz="1300" kern="1200" dirty="0">
              <a:solidFill>
                <a:srgbClr val="54575A">
                  <a:hueOff val="0"/>
                  <a:satOff val="0"/>
                  <a:lumOff val="0"/>
                  <a:alphaOff val="0"/>
                </a:srgbClr>
              </a:solidFill>
              <a:latin typeface="Segoe UI Semilight"/>
              <a:ea typeface="+mn-ea"/>
              <a:cs typeface="+mn-cs"/>
            </a:rPr>
            <a:t>Success stories and lessons learned</a:t>
          </a:r>
          <a:endParaRPr lang="en-US" sz="1300" kern="1200" dirty="0">
            <a:solidFill>
              <a:srgbClr val="54575A">
                <a:hueOff val="0"/>
                <a:satOff val="0"/>
                <a:lumOff val="0"/>
                <a:alphaOff val="0"/>
              </a:srgbClr>
            </a:solidFill>
            <a:latin typeface="Segoe UI Semilight"/>
            <a:ea typeface="+mn-ea"/>
            <a:cs typeface="+mn-cs"/>
          </a:endParaRPr>
        </a:p>
      </dsp:txBody>
      <dsp:txXfrm>
        <a:off x="0" y="3743491"/>
        <a:ext cx="3144232" cy="2529893"/>
      </dsp:txXfrm>
    </dsp:sp>
    <dsp:sp modelId="{1D2ED88A-16B4-4A01-A596-CE944C42E9F3}">
      <dsp:nvSpPr>
        <dsp:cNvPr id="0" name=""/>
        <dsp:cNvSpPr/>
      </dsp:nvSpPr>
      <dsp:spPr>
        <a:xfrm>
          <a:off x="145802" y="3505697"/>
          <a:ext cx="2689414" cy="854351"/>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1653" tIns="0" rIns="101653" bIns="0" numCol="1" spcCol="1270" anchor="ctr" anchorCtr="0">
          <a:noAutofit/>
        </a:bodyPr>
        <a:lstStyle/>
        <a:p>
          <a:pPr marL="0" lvl="0" indent="0" algn="l" defTabSz="711200">
            <a:lnSpc>
              <a:spcPct val="90000"/>
            </a:lnSpc>
            <a:spcBef>
              <a:spcPct val="0"/>
            </a:spcBef>
            <a:spcAft>
              <a:spcPct val="35000"/>
            </a:spcAft>
            <a:buNone/>
          </a:pPr>
          <a:r>
            <a:rPr lang="en-CA" sz="1600" kern="1200" dirty="0"/>
            <a:t>What is included in the toolkit</a:t>
          </a:r>
          <a:endParaRPr lang="en-US" sz="1600" kern="1200" dirty="0"/>
        </a:p>
      </dsp:txBody>
      <dsp:txXfrm>
        <a:off x="187508" y="3547403"/>
        <a:ext cx="2606002" cy="7709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312860-4768-4678-9CEE-1B51E3666624}">
      <dsp:nvSpPr>
        <dsp:cNvPr id="0" name=""/>
        <dsp:cNvSpPr/>
      </dsp:nvSpPr>
      <dsp:spPr>
        <a:xfrm rot="5400000">
          <a:off x="6165663" y="-3969262"/>
          <a:ext cx="1267722" cy="9273045"/>
        </a:xfrm>
        <a:prstGeom prst="round2SameRect">
          <a:avLst/>
        </a:prstGeom>
        <a:solidFill>
          <a:srgbClr val="D5FBFF">
            <a:alpha val="89804"/>
          </a:srgb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3038" lvl="1" indent="-173038" algn="l" defTabSz="533400">
            <a:lnSpc>
              <a:spcPct val="90000"/>
            </a:lnSpc>
            <a:spcBef>
              <a:spcPct val="0"/>
            </a:spcBef>
            <a:spcAft>
              <a:spcPct val="15000"/>
            </a:spcAft>
            <a:buClrTx/>
            <a:buSzPct val="100000"/>
            <a:buFont typeface="Arial" panose="020B0604020202020204" pitchFamily="34" charset="0"/>
            <a:buChar char="•"/>
          </a:pPr>
          <a:r>
            <a:rPr lang="en-CA" sz="1300" kern="1200" noProof="0" dirty="0">
              <a:solidFill>
                <a:srgbClr val="F2F2F2">
                  <a:lumMod val="10000"/>
                </a:srgbClr>
              </a:solidFill>
              <a:latin typeface="Segoe UI Semilight"/>
              <a:ea typeface="Open Sans" panose="020B0606030504020204" pitchFamily="34" charset="0"/>
              <a:cs typeface="Open Sans" panose="020B0606030504020204" pitchFamily="34" charset="0"/>
            </a:rPr>
            <a:t>Implement </a:t>
          </a:r>
          <a:r>
            <a:rPr lang="en-CA" sz="1300" b="1" kern="1200" noProof="0" dirty="0">
              <a:solidFill>
                <a:srgbClr val="F2F2F2">
                  <a:lumMod val="10000"/>
                </a:srgbClr>
              </a:solidFill>
              <a:latin typeface="Segoe UI Semilight"/>
              <a:ea typeface="Open Sans" panose="020B0606030504020204" pitchFamily="34" charset="0"/>
              <a:cs typeface="Open Sans" panose="020B0606030504020204" pitchFamily="34" charset="0"/>
            </a:rPr>
            <a:t>recruitment and hiring strategies </a:t>
          </a:r>
          <a:r>
            <a:rPr lang="en-CA" sz="1300" kern="1200" noProof="0" dirty="0">
              <a:solidFill>
                <a:srgbClr val="F2F2F2">
                  <a:lumMod val="10000"/>
                </a:srgbClr>
              </a:solidFill>
              <a:latin typeface="Segoe UI Semilight"/>
              <a:ea typeface="Open Sans" panose="020B0606030504020204" pitchFamily="34" charset="0"/>
              <a:cs typeface="Open Sans" panose="020B0606030504020204" pitchFamily="34" charset="0"/>
            </a:rPr>
            <a:t>for occupational groups where employment equity gaps are identified.​</a:t>
          </a:r>
          <a:endParaRPr lang="en-CA" sz="1300" kern="1200" dirty="0">
            <a:solidFill>
              <a:srgbClr val="F2F2F2">
                <a:lumMod val="10000"/>
              </a:srgbClr>
            </a:solidFill>
            <a:latin typeface="Segoe UI Semilight"/>
            <a:ea typeface="Open Sans" panose="020B0606030504020204" pitchFamily="34" charset="0"/>
            <a:cs typeface="Open Sans" panose="020B0606030504020204" pitchFamily="34" charset="0"/>
          </a:endParaRPr>
        </a:p>
        <a:p>
          <a:pPr marL="173038" lvl="1" indent="-173038" algn="l" defTabSz="533400">
            <a:lnSpc>
              <a:spcPct val="90000"/>
            </a:lnSpc>
            <a:spcBef>
              <a:spcPct val="0"/>
            </a:spcBef>
            <a:spcAft>
              <a:spcPct val="15000"/>
            </a:spcAft>
            <a:buClrTx/>
            <a:buSzPct val="100000"/>
            <a:buFont typeface="Arial" panose="020B0604020202020204" pitchFamily="34" charset="0"/>
            <a:buChar char="•"/>
          </a:pPr>
          <a:r>
            <a:rPr lang="en-CA" sz="1300" kern="1200" noProof="0" dirty="0">
              <a:solidFill>
                <a:srgbClr val="F2F2F2">
                  <a:lumMod val="10000"/>
                </a:srgbClr>
              </a:solidFill>
              <a:latin typeface="Segoe UI Semilight"/>
              <a:ea typeface="Open Sans" panose="020B0606030504020204" pitchFamily="34" charset="0"/>
              <a:cs typeface="Open Sans" panose="020B0606030504020204" pitchFamily="34" charset="0"/>
            </a:rPr>
            <a:t>Consider the various </a:t>
          </a:r>
          <a:r>
            <a:rPr lang="en-CA" sz="1300" kern="1200" noProof="0" dirty="0">
              <a:solidFill>
                <a:schemeClr val="accent3"/>
              </a:solidFill>
              <a:latin typeface="Segoe UI Semilight"/>
              <a:ea typeface="Open Sans" panose="020B0606030504020204" pitchFamily="34" charset="0"/>
              <a:cs typeface="Open Sans" panose="020B0606030504020204" pitchFamily="34" charset="0"/>
              <a:hlinkClick xmlns:r="http://schemas.openxmlformats.org/officeDocument/2006/relationships" r:id="rId1">
                <a:extLst>
                  <a:ext uri="{A12FA001-AC4F-418D-AE19-62706E023703}">
                    <ahyp:hlinkClr xmlns:ahyp="http://schemas.microsoft.com/office/drawing/2018/hyperlinkcolor" val="tx"/>
                  </a:ext>
                </a:extLst>
              </a:hlinkClick>
            </a:rPr>
            <a:t>staffing options</a:t>
          </a:r>
          <a:r>
            <a:rPr lang="en-CA" sz="1300" kern="1200" noProof="0" dirty="0">
              <a:solidFill>
                <a:schemeClr val="accent3"/>
              </a:solidFill>
              <a:latin typeface="Segoe UI Semilight"/>
              <a:ea typeface="Open Sans" panose="020B0606030504020204" pitchFamily="34" charset="0"/>
              <a:cs typeface="Open Sans" panose="020B0606030504020204" pitchFamily="34" charset="0"/>
            </a:rPr>
            <a:t> </a:t>
          </a:r>
          <a:r>
            <a:rPr lang="en-CA" sz="1300" kern="1200" noProof="0" dirty="0">
              <a:solidFill>
                <a:srgbClr val="F2F2F2">
                  <a:lumMod val="10000"/>
                </a:srgbClr>
              </a:solidFill>
              <a:latin typeface="Segoe UI Semilight"/>
              <a:ea typeface="Open Sans" panose="020B0606030504020204" pitchFamily="34" charset="0"/>
              <a:cs typeface="Open Sans" panose="020B0606030504020204" pitchFamily="34" charset="0"/>
            </a:rPr>
            <a:t>available when planning to staff a vacant position. </a:t>
          </a:r>
        </a:p>
        <a:p>
          <a:pPr marL="173038" lvl="1" indent="-173038" algn="l" defTabSz="533400">
            <a:lnSpc>
              <a:spcPct val="90000"/>
            </a:lnSpc>
            <a:spcBef>
              <a:spcPct val="0"/>
            </a:spcBef>
            <a:spcAft>
              <a:spcPct val="15000"/>
            </a:spcAft>
            <a:buClrTx/>
            <a:buSzPct val="100000"/>
            <a:buFont typeface="Arial" panose="020B0604020202020204" pitchFamily="34" charset="0"/>
            <a:buChar char="•"/>
          </a:pPr>
          <a:r>
            <a:rPr lang="en-US" sz="1300" b="1" kern="1200" dirty="0">
              <a:solidFill>
                <a:srgbClr val="F2F2F2">
                  <a:lumMod val="10000"/>
                </a:srgbClr>
              </a:solidFill>
              <a:latin typeface="Segoe UI Semilight"/>
              <a:ea typeface="Open Sans" panose="020B0606030504020204" pitchFamily="34" charset="0"/>
              <a:cs typeface="Open Sans" panose="020B0606030504020204" pitchFamily="34" charset="0"/>
            </a:rPr>
            <a:t>Maximize flexibilities </a:t>
          </a:r>
          <a:r>
            <a:rPr lang="en-US" sz="1300" kern="1200" dirty="0">
              <a:solidFill>
                <a:srgbClr val="F2F2F2">
                  <a:lumMod val="10000"/>
                </a:srgbClr>
              </a:solidFill>
              <a:latin typeface="Segoe UI Semilight"/>
              <a:ea typeface="Open Sans" panose="020B0606030504020204" pitchFamily="34" charset="0"/>
              <a:cs typeface="Open Sans" panose="020B0606030504020204" pitchFamily="34" charset="0"/>
            </a:rPr>
            <a:t>in staffing, such as the option to restrict the area of selection to persons with disabilities only.</a:t>
          </a:r>
          <a:endParaRPr lang="en-CA" sz="1300" kern="1200" noProof="0" dirty="0">
            <a:solidFill>
              <a:srgbClr val="F2F2F2">
                <a:lumMod val="10000"/>
              </a:srgbClr>
            </a:solidFill>
            <a:latin typeface="Segoe UI Semilight"/>
            <a:ea typeface="Open Sans" panose="020B0606030504020204" pitchFamily="34" charset="0"/>
            <a:cs typeface="Open Sans" panose="020B0606030504020204" pitchFamily="34" charset="0"/>
          </a:endParaRPr>
        </a:p>
        <a:p>
          <a:pPr marL="173038" lvl="1" indent="-173038" algn="l" defTabSz="533400">
            <a:lnSpc>
              <a:spcPct val="90000"/>
            </a:lnSpc>
            <a:spcBef>
              <a:spcPct val="0"/>
            </a:spcBef>
            <a:spcAft>
              <a:spcPct val="15000"/>
            </a:spcAft>
            <a:buClrTx/>
            <a:buSzPct val="100000"/>
            <a:buFont typeface="Arial" panose="020B0604020202020204" pitchFamily="34" charset="0"/>
            <a:buChar char="•"/>
          </a:pPr>
          <a:r>
            <a:rPr lang="en-CA" sz="1300" b="1" kern="1200" noProof="0" dirty="0">
              <a:solidFill>
                <a:srgbClr val="F2F2F2">
                  <a:lumMod val="10000"/>
                </a:srgbClr>
              </a:solidFill>
              <a:latin typeface="Segoe UI Semilight"/>
              <a:ea typeface="Open Sans" panose="020B0606030504020204" pitchFamily="34" charset="0"/>
              <a:cs typeface="Open Sans" panose="020B0606030504020204" pitchFamily="34" charset="0"/>
            </a:rPr>
            <a:t>Leverage geographical availability </a:t>
          </a:r>
          <a:r>
            <a:rPr lang="en-CA" sz="1300" kern="1200" noProof="0" dirty="0">
              <a:solidFill>
                <a:srgbClr val="F2F2F2">
                  <a:lumMod val="10000"/>
                </a:srgbClr>
              </a:solidFill>
              <a:latin typeface="Segoe UI Semilight"/>
              <a:ea typeface="Open Sans" panose="020B0606030504020204" pitchFamily="34" charset="0"/>
              <a:cs typeface="Open Sans" panose="020B0606030504020204" pitchFamily="34" charset="0"/>
            </a:rPr>
            <a:t>of persons with disabilities</a:t>
          </a:r>
        </a:p>
      </dsp:txBody>
      <dsp:txXfrm rot="-5400000">
        <a:off x="2163002" y="95284"/>
        <a:ext cx="9211160" cy="1143952"/>
      </dsp:txXfrm>
    </dsp:sp>
    <dsp:sp modelId="{28A959BA-A38B-4449-87ED-3D0A8646033F}">
      <dsp:nvSpPr>
        <dsp:cNvPr id="0" name=""/>
        <dsp:cNvSpPr/>
      </dsp:nvSpPr>
      <dsp:spPr>
        <a:xfrm>
          <a:off x="220867" y="1391"/>
          <a:ext cx="1939366" cy="1315862"/>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fr-CA" sz="2000" b="1" kern="1200" dirty="0" err="1">
              <a:solidFill>
                <a:sysClr val="window" lastClr="FFFFFF"/>
              </a:solidFill>
              <a:latin typeface="Segoe UI Semilight"/>
              <a:ea typeface="+mn-ea"/>
              <a:cs typeface="+mn-cs"/>
            </a:rPr>
            <a:t>Strategize</a:t>
          </a:r>
          <a:endParaRPr lang="en-CA" sz="2000" b="1" kern="1200" dirty="0"/>
        </a:p>
      </dsp:txBody>
      <dsp:txXfrm>
        <a:off x="285102" y="65626"/>
        <a:ext cx="1810896" cy="1187392"/>
      </dsp:txXfrm>
    </dsp:sp>
    <dsp:sp modelId="{C350B745-E23B-495F-AAA6-1BF9EBA95DDE}">
      <dsp:nvSpPr>
        <dsp:cNvPr id="0" name=""/>
        <dsp:cNvSpPr/>
      </dsp:nvSpPr>
      <dsp:spPr>
        <a:xfrm rot="5400000">
          <a:off x="6270411" y="-2641777"/>
          <a:ext cx="1052689" cy="9273045"/>
        </a:xfrm>
        <a:prstGeom prst="round2SameRect">
          <a:avLst/>
        </a:prstGeom>
        <a:solidFill>
          <a:srgbClr val="D5FBFF">
            <a:alpha val="90000"/>
          </a:srgb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3038" lvl="1" indent="-173038" algn="l" defTabSz="533400">
            <a:lnSpc>
              <a:spcPct val="90000"/>
            </a:lnSpc>
            <a:spcBef>
              <a:spcPct val="0"/>
            </a:spcBef>
            <a:spcAft>
              <a:spcPct val="15000"/>
            </a:spcAft>
            <a:buClrTx/>
            <a:buSzPct val="100000"/>
            <a:buFont typeface="Arial" panose="020B0604020202020204" pitchFamily="34" charset="0"/>
            <a:buChar char="•"/>
          </a:pPr>
          <a:endParaRPr lang="en-CA" sz="1400" kern="1200" dirty="0">
            <a:latin typeface="+mn-lt"/>
          </a:endParaRPr>
        </a:p>
        <a:p>
          <a:pPr marL="173038" lvl="1" indent="-173038" algn="l" defTabSz="533400">
            <a:lnSpc>
              <a:spcPct val="90000"/>
            </a:lnSpc>
            <a:spcBef>
              <a:spcPct val="0"/>
            </a:spcBef>
            <a:spcAft>
              <a:spcPct val="15000"/>
            </a:spcAft>
            <a:buClrTx/>
            <a:buSzPct val="100000"/>
            <a:buFont typeface="Arial" panose="020B0604020202020204" pitchFamily="34" charset="0"/>
            <a:buChar char="•"/>
          </a:pPr>
          <a:r>
            <a:rPr lang="en-US" sz="1300" kern="1200" dirty="0">
              <a:solidFill>
                <a:schemeClr val="bg2">
                  <a:lumMod val="10000"/>
                </a:schemeClr>
              </a:solidFill>
              <a:ea typeface="Open Sans" panose="020B0606030504020204" pitchFamily="34" charset="0"/>
              <a:cs typeface="Open Sans" panose="020B0606030504020204" pitchFamily="34" charset="0"/>
            </a:rPr>
            <a:t>Apply </a:t>
          </a:r>
          <a:r>
            <a:rPr lang="en-US" sz="1300" b="1" kern="1200" dirty="0">
              <a:solidFill>
                <a:schemeClr val="bg2">
                  <a:lumMod val="10000"/>
                </a:schemeClr>
              </a:solidFill>
              <a:ea typeface="Open Sans" panose="020B0606030504020204" pitchFamily="34" charset="0"/>
              <a:cs typeface="Open Sans" panose="020B0606030504020204" pitchFamily="34" charset="0"/>
            </a:rPr>
            <a:t>inclusiveness by design </a:t>
          </a:r>
          <a:r>
            <a:rPr lang="en-US" sz="1300" kern="1200" dirty="0">
              <a:solidFill>
                <a:schemeClr val="bg2">
                  <a:lumMod val="10000"/>
                </a:schemeClr>
              </a:solidFill>
              <a:ea typeface="Open Sans" panose="020B0606030504020204" pitchFamily="34" charset="0"/>
              <a:cs typeface="Open Sans" panose="020B0606030504020204" pitchFamily="34" charset="0"/>
            </a:rPr>
            <a:t>from the beginning of hiring processes​ </a:t>
          </a:r>
          <a:endParaRPr lang="en-CA" sz="1300" kern="1200" dirty="0">
            <a:latin typeface="+mn-lt"/>
          </a:endParaRPr>
        </a:p>
        <a:p>
          <a:pPr marL="173038" lvl="1" indent="-173038" algn="l" defTabSz="533400">
            <a:lnSpc>
              <a:spcPct val="90000"/>
            </a:lnSpc>
            <a:spcBef>
              <a:spcPct val="0"/>
            </a:spcBef>
            <a:spcAft>
              <a:spcPct val="15000"/>
            </a:spcAft>
            <a:buClrTx/>
            <a:buSzPct val="100000"/>
            <a:buFont typeface="Arial" panose="020B0604020202020204" pitchFamily="34" charset="0"/>
            <a:buChar char="•"/>
          </a:pPr>
          <a:r>
            <a:rPr lang="en-US" sz="1300" b="1" kern="1200" dirty="0">
              <a:solidFill>
                <a:schemeClr val="bg2">
                  <a:lumMod val="10000"/>
                </a:schemeClr>
              </a:solidFill>
              <a:ea typeface="Open Sans" panose="020B0606030504020204" pitchFamily="34" charset="0"/>
              <a:cs typeface="Open Sans" panose="020B0606030504020204" pitchFamily="34" charset="0"/>
            </a:rPr>
            <a:t>Collaborate</a:t>
          </a:r>
          <a:r>
            <a:rPr lang="en-US" sz="1300" kern="1200" dirty="0">
              <a:solidFill>
                <a:schemeClr val="bg2">
                  <a:lumMod val="10000"/>
                </a:schemeClr>
              </a:solidFill>
              <a:ea typeface="Open Sans" panose="020B0606030504020204" pitchFamily="34" charset="0"/>
              <a:cs typeface="Open Sans" panose="020B0606030504020204" pitchFamily="34" charset="0"/>
            </a:rPr>
            <a:t> with other departments / agencies​</a:t>
          </a:r>
        </a:p>
        <a:p>
          <a:pPr marL="173038" lvl="1" indent="-173038" algn="l" defTabSz="533400">
            <a:lnSpc>
              <a:spcPct val="90000"/>
            </a:lnSpc>
            <a:spcBef>
              <a:spcPct val="0"/>
            </a:spcBef>
            <a:spcAft>
              <a:spcPct val="15000"/>
            </a:spcAft>
            <a:buClrTx/>
            <a:buSzPct val="100000"/>
            <a:buFont typeface="Arial" panose="020B0604020202020204" pitchFamily="34" charset="0"/>
            <a:buChar char="•"/>
          </a:pPr>
          <a:r>
            <a:rPr lang="en-US" sz="1300" kern="1200" dirty="0">
              <a:solidFill>
                <a:schemeClr val="bg2">
                  <a:lumMod val="10000"/>
                </a:schemeClr>
              </a:solidFill>
              <a:ea typeface="Open Sans" panose="020B0606030504020204" pitchFamily="34" charset="0"/>
              <a:cs typeface="Open Sans" panose="020B0606030504020204" pitchFamily="34" charset="0"/>
            </a:rPr>
            <a:t>Design job opportunities specifically for persons with disabilities</a:t>
          </a:r>
        </a:p>
        <a:p>
          <a:pPr marL="173038" lvl="1" indent="-173038" algn="l" defTabSz="533400">
            <a:lnSpc>
              <a:spcPct val="90000"/>
            </a:lnSpc>
            <a:spcBef>
              <a:spcPct val="0"/>
            </a:spcBef>
            <a:spcAft>
              <a:spcPct val="15000"/>
            </a:spcAft>
            <a:buClr>
              <a:srgbClr val="F2F2F2">
                <a:lumMod val="10000"/>
              </a:srgbClr>
            </a:buClr>
            <a:buFont typeface="Arial" panose="020B0604020202020204" pitchFamily="34" charset="0"/>
            <a:buChar char="•"/>
          </a:pPr>
          <a:endParaRPr lang="en-US" sz="1200" b="0" kern="1200" dirty="0">
            <a:solidFill>
              <a:srgbClr val="F2F2F2">
                <a:lumMod val="10000"/>
              </a:srgbClr>
            </a:solidFill>
            <a:latin typeface="+mn-lt"/>
            <a:ea typeface="Open Sans" panose="020B0606030504020204" pitchFamily="34" charset="0"/>
            <a:cs typeface="Open Sans" panose="020B0606030504020204" pitchFamily="34" charset="0"/>
          </a:endParaRPr>
        </a:p>
      </dsp:txBody>
      <dsp:txXfrm rot="-5400000">
        <a:off x="2160233" y="1519789"/>
        <a:ext cx="9221657" cy="949913"/>
      </dsp:txXfrm>
    </dsp:sp>
    <dsp:sp modelId="{2AF424AA-61FD-470F-AD72-C8DC67A91CAD}">
      <dsp:nvSpPr>
        <dsp:cNvPr id="0" name=""/>
        <dsp:cNvSpPr/>
      </dsp:nvSpPr>
      <dsp:spPr>
        <a:xfrm>
          <a:off x="220867" y="1383046"/>
          <a:ext cx="1939366" cy="1223396"/>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1066800">
            <a:lnSpc>
              <a:spcPct val="90000"/>
            </a:lnSpc>
            <a:spcBef>
              <a:spcPct val="0"/>
            </a:spcBef>
            <a:spcAft>
              <a:spcPct val="35000"/>
            </a:spcAft>
            <a:buNone/>
          </a:pPr>
          <a:r>
            <a:rPr lang="fr-CA" sz="2000" b="1" kern="1200" dirty="0" err="1">
              <a:solidFill>
                <a:sysClr val="window" lastClr="FFFFFF"/>
              </a:solidFill>
              <a:latin typeface="Segoe UI Semilight"/>
              <a:ea typeface="+mn-ea"/>
              <a:cs typeface="+mn-cs"/>
            </a:rPr>
            <a:t>Attract</a:t>
          </a:r>
          <a:endParaRPr lang="en-CA" sz="2000" b="1" kern="1200" dirty="0">
            <a:solidFill>
              <a:sysClr val="window" lastClr="FFFFFF"/>
            </a:solidFill>
            <a:latin typeface="Segoe UI Semilight"/>
            <a:ea typeface="+mn-ea"/>
            <a:cs typeface="+mn-cs"/>
          </a:endParaRPr>
        </a:p>
      </dsp:txBody>
      <dsp:txXfrm>
        <a:off x="280588" y="1442767"/>
        <a:ext cx="1819924" cy="1103954"/>
      </dsp:txXfrm>
    </dsp:sp>
    <dsp:sp modelId="{E679945E-B664-40C2-BF23-2BFABB523C93}">
      <dsp:nvSpPr>
        <dsp:cNvPr id="0" name=""/>
        <dsp:cNvSpPr/>
      </dsp:nvSpPr>
      <dsp:spPr>
        <a:xfrm rot="5400000">
          <a:off x="6049021" y="-1240743"/>
          <a:ext cx="1450101" cy="9276060"/>
        </a:xfrm>
        <a:prstGeom prst="round2SameRect">
          <a:avLst/>
        </a:prstGeom>
        <a:solidFill>
          <a:srgbClr val="D5FBFF">
            <a:alpha val="90000"/>
          </a:srgb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4625" lvl="1" indent="-174625" algn="l" defTabSz="577850">
            <a:lnSpc>
              <a:spcPct val="90000"/>
            </a:lnSpc>
            <a:spcBef>
              <a:spcPct val="0"/>
            </a:spcBef>
            <a:spcAft>
              <a:spcPct val="15000"/>
            </a:spcAft>
            <a:buChar char="•"/>
          </a:pPr>
          <a:r>
            <a:rPr lang="en-CA" sz="1300" kern="1200" dirty="0">
              <a:solidFill>
                <a:srgbClr val="F2F2F2">
                  <a:lumMod val="10000"/>
                </a:srgbClr>
              </a:solidFill>
              <a:latin typeface="Segoe UI Semilight"/>
              <a:ea typeface="Open Sans" panose="020B0606030504020204" pitchFamily="34" charset="0"/>
              <a:cs typeface="Open Sans" panose="020B0606030504020204" pitchFamily="34" charset="0"/>
            </a:rPr>
            <a:t>Leverage </a:t>
          </a:r>
          <a:r>
            <a:rPr lang="en-CA" sz="1300" kern="1200" dirty="0">
              <a:solidFill>
                <a:schemeClr val="accent3"/>
              </a:solidFill>
              <a:latin typeface="Segoe UI Semilight"/>
              <a:ea typeface="Open Sans" panose="020B0606030504020204" pitchFamily="34" charset="0"/>
              <a:cs typeface="Open Sans" panose="020B0606030504020204" pitchFamily="34" charset="0"/>
              <a:hlinkClick xmlns:r="http://schemas.openxmlformats.org/officeDocument/2006/relationships" r:id="rId2">
                <a:extLst>
                  <a:ext uri="{A12FA001-AC4F-418D-AE19-62706E023703}">
                    <ahyp:hlinkClr xmlns:ahyp="http://schemas.microsoft.com/office/drawing/2018/hyperlinkcolor" val="tx"/>
                  </a:ext>
                </a:extLst>
              </a:hlinkClick>
            </a:rPr>
            <a:t>Assessment Accessibility Ambassadors </a:t>
          </a:r>
          <a:endParaRPr lang="en-CA" sz="1300" kern="1200" dirty="0">
            <a:solidFill>
              <a:schemeClr val="accent3"/>
            </a:solidFill>
            <a:latin typeface="Segoe UI Semilight"/>
            <a:ea typeface="Open Sans" panose="020B0606030504020204" pitchFamily="34" charset="0"/>
            <a:cs typeface="Open Sans" panose="020B0606030504020204" pitchFamily="34" charset="0"/>
          </a:endParaRPr>
        </a:p>
        <a:p>
          <a:pPr marL="174625" lvl="1" indent="-174625" algn="l" defTabSz="577850">
            <a:lnSpc>
              <a:spcPct val="90000"/>
            </a:lnSpc>
            <a:spcBef>
              <a:spcPct val="0"/>
            </a:spcBef>
            <a:spcAft>
              <a:spcPct val="15000"/>
            </a:spcAft>
            <a:buChar char="•"/>
          </a:pPr>
          <a:r>
            <a:rPr lang="en-CA" sz="1300" kern="1200" dirty="0">
              <a:solidFill>
                <a:srgbClr val="F2F2F2">
                  <a:lumMod val="10000"/>
                </a:srgbClr>
              </a:solidFill>
              <a:latin typeface="Segoe UI Semilight"/>
              <a:ea typeface="Open Sans" panose="020B0606030504020204" pitchFamily="34" charset="0"/>
              <a:cs typeface="Open Sans" panose="020B0606030504020204" pitchFamily="34" charset="0"/>
            </a:rPr>
            <a:t>Access the Personnel Psychology Centre’s </a:t>
          </a:r>
          <a:r>
            <a:rPr lang="en-CA" sz="1300" kern="1200" dirty="0">
              <a:solidFill>
                <a:schemeClr val="accent3"/>
              </a:solidFill>
              <a:latin typeface="Segoe UI Semilight"/>
              <a:ea typeface="Open Sans" panose="020B0606030504020204" pitchFamily="34" charset="0"/>
              <a:cs typeface="Open Sans" panose="020B0606030504020204" pitchFamily="34" charset="0"/>
              <a:hlinkClick xmlns:r="http://schemas.openxmlformats.org/officeDocument/2006/relationships" r:id="rId3">
                <a:extLst>
                  <a:ext uri="{A12FA001-AC4F-418D-AE19-62706E023703}">
                    <ahyp:hlinkClr xmlns:ahyp="http://schemas.microsoft.com/office/drawing/2018/hyperlinkcolor" val="tx"/>
                  </a:ext>
                </a:extLst>
              </a:hlinkClick>
            </a:rPr>
            <a:t>assessment services</a:t>
          </a:r>
          <a:r>
            <a:rPr lang="en-CA" sz="1300" kern="1200" dirty="0">
              <a:solidFill>
                <a:schemeClr val="accent3"/>
              </a:solidFill>
              <a:latin typeface="Segoe UI Semilight"/>
              <a:ea typeface="Open Sans" panose="020B0606030504020204" pitchFamily="34" charset="0"/>
              <a:cs typeface="Open Sans" panose="020B0606030504020204" pitchFamily="34" charset="0"/>
            </a:rPr>
            <a:t> </a:t>
          </a:r>
          <a:r>
            <a:rPr lang="en-CA" sz="1300" kern="1200" dirty="0">
              <a:solidFill>
                <a:srgbClr val="F2F2F2">
                  <a:lumMod val="10000"/>
                </a:srgbClr>
              </a:solidFill>
              <a:latin typeface="Segoe UI Semilight"/>
              <a:ea typeface="Open Sans" panose="020B0606030504020204" pitchFamily="34" charset="0"/>
              <a:cs typeface="Open Sans" panose="020B0606030504020204" pitchFamily="34" charset="0"/>
            </a:rPr>
            <a:t>or use the </a:t>
          </a:r>
          <a:r>
            <a:rPr lang="en-CA" sz="1300" kern="1200" dirty="0">
              <a:solidFill>
                <a:schemeClr val="accent3"/>
              </a:solidFill>
              <a:latin typeface="Segoe UI Semilight"/>
              <a:ea typeface="Open Sans" panose="020B0606030504020204" pitchFamily="34" charset="0"/>
              <a:cs typeface="Open Sans" panose="020B0606030504020204" pitchFamily="34" charset="0"/>
              <a:hlinkClick xmlns:r="http://schemas.openxmlformats.org/officeDocument/2006/relationships" r:id="rId4">
                <a:extLst>
                  <a:ext uri="{A12FA001-AC4F-418D-AE19-62706E023703}">
                    <ahyp:hlinkClr xmlns:ahyp="http://schemas.microsoft.com/office/drawing/2018/hyperlinkcolor" val="tx"/>
                  </a:ext>
                </a:extLst>
              </a:hlinkClick>
            </a:rPr>
            <a:t>Fairness Review Checklist</a:t>
          </a:r>
          <a:r>
            <a:rPr lang="en-CA" sz="1300" kern="1200" dirty="0">
              <a:solidFill>
                <a:schemeClr val="accent3"/>
              </a:solidFill>
              <a:latin typeface="Segoe UI Semilight"/>
              <a:ea typeface="Open Sans" panose="020B0606030504020204" pitchFamily="34" charset="0"/>
              <a:cs typeface="Open Sans" panose="020B0606030504020204" pitchFamily="34" charset="0"/>
            </a:rPr>
            <a:t> </a:t>
          </a:r>
          <a:r>
            <a:rPr lang="en-CA" sz="1300" kern="1200" dirty="0">
              <a:solidFill>
                <a:srgbClr val="F2F2F2">
                  <a:lumMod val="10000"/>
                </a:srgbClr>
              </a:solidFill>
              <a:latin typeface="Segoe UI Semilight"/>
              <a:ea typeface="Open Sans" panose="020B0606030504020204" pitchFamily="34" charset="0"/>
              <a:cs typeface="Open Sans" panose="020B0606030504020204" pitchFamily="34" charset="0"/>
            </a:rPr>
            <a:t>to </a:t>
          </a:r>
          <a:r>
            <a:rPr lang="en-CA" sz="1300" b="1" kern="1200" dirty="0">
              <a:solidFill>
                <a:srgbClr val="F2F2F2">
                  <a:lumMod val="10000"/>
                </a:srgbClr>
              </a:solidFill>
              <a:latin typeface="Segoe UI Semilight"/>
              <a:ea typeface="Open Sans" panose="020B0606030504020204" pitchFamily="34" charset="0"/>
              <a:cs typeface="Open Sans" panose="020B0606030504020204" pitchFamily="34" charset="0"/>
            </a:rPr>
            <a:t>identify and mitigate potential adverse impacts</a:t>
          </a:r>
          <a:endParaRPr lang="en-US" sz="1300" b="1" kern="1200" dirty="0">
            <a:solidFill>
              <a:srgbClr val="F2F2F2">
                <a:lumMod val="10000"/>
              </a:srgbClr>
            </a:solidFill>
            <a:latin typeface="Segoe UI Semilight"/>
            <a:ea typeface="Open Sans" panose="020B0606030504020204" pitchFamily="34" charset="0"/>
            <a:cs typeface="Open Sans" panose="020B0606030504020204" pitchFamily="34" charset="0"/>
          </a:endParaRPr>
        </a:p>
        <a:p>
          <a:pPr marL="174625" lvl="1" indent="-174625" algn="l" defTabSz="577850">
            <a:lnSpc>
              <a:spcPct val="90000"/>
            </a:lnSpc>
            <a:spcBef>
              <a:spcPct val="0"/>
            </a:spcBef>
            <a:spcAft>
              <a:spcPct val="15000"/>
            </a:spcAft>
            <a:buChar char="•"/>
          </a:pPr>
          <a:r>
            <a:rPr lang="en-US" sz="1300" kern="1200" dirty="0">
              <a:solidFill>
                <a:srgbClr val="F2F2F2">
                  <a:lumMod val="10000"/>
                </a:srgbClr>
              </a:solidFill>
              <a:latin typeface="Segoe UI Semilight"/>
              <a:ea typeface="Open Sans" panose="020B0606030504020204" pitchFamily="34" charset="0"/>
              <a:cs typeface="Open Sans" panose="020B0606030504020204" pitchFamily="34" charset="0"/>
            </a:rPr>
            <a:t>​</a:t>
          </a:r>
          <a:r>
            <a:rPr lang="en-CA" sz="1300" kern="1200" dirty="0">
              <a:solidFill>
                <a:srgbClr val="F2F2F2">
                  <a:lumMod val="10000"/>
                </a:srgbClr>
              </a:solidFill>
              <a:latin typeface="Segoe UI Semilight"/>
              <a:ea typeface="Open Sans" panose="020B0606030504020204" pitchFamily="34" charset="0"/>
              <a:cs typeface="Open Sans" panose="020B0606030504020204" pitchFamily="34" charset="0"/>
            </a:rPr>
            <a:t>Experiment with new and </a:t>
          </a:r>
          <a:r>
            <a:rPr lang="en-CA" sz="1300" kern="1200" dirty="0">
              <a:solidFill>
                <a:schemeClr val="accent3"/>
              </a:solidFill>
              <a:latin typeface="Segoe UI Semilight"/>
              <a:ea typeface="Open Sans" panose="020B0606030504020204" pitchFamily="34" charset="0"/>
              <a:cs typeface="Open Sans" panose="020B0606030504020204" pitchFamily="34" charset="0"/>
              <a:hlinkClick xmlns:r="http://schemas.openxmlformats.org/officeDocument/2006/relationships" r:id="rId5">
                <a:extLst>
                  <a:ext uri="{A12FA001-AC4F-418D-AE19-62706E023703}">
                    <ahyp:hlinkClr xmlns:ahyp="http://schemas.microsoft.com/office/drawing/2018/hyperlinkcolor" val="tx"/>
                  </a:ext>
                </a:extLst>
              </a:hlinkClick>
            </a:rPr>
            <a:t>flexible recruitment and assessment approaches</a:t>
          </a:r>
          <a:r>
            <a:rPr lang="en-US" sz="1300" kern="1200" dirty="0">
              <a:solidFill>
                <a:srgbClr val="F2F2F2">
                  <a:lumMod val="10000"/>
                </a:srgbClr>
              </a:solidFill>
              <a:latin typeface="Segoe UI Semilight"/>
              <a:ea typeface="Open Sans" panose="020B0606030504020204" pitchFamily="34" charset="0"/>
              <a:cs typeface="Open Sans" panose="020B0606030504020204" pitchFamily="34" charset="0"/>
            </a:rPr>
            <a:t>​</a:t>
          </a:r>
        </a:p>
      </dsp:txBody>
      <dsp:txXfrm rot="-5400000">
        <a:off x="2136042" y="2743024"/>
        <a:ext cx="9205272" cy="1308525"/>
      </dsp:txXfrm>
    </dsp:sp>
    <dsp:sp modelId="{8678B3FF-A854-4B4A-AFC1-5778DB113C6F}">
      <dsp:nvSpPr>
        <dsp:cNvPr id="0" name=""/>
        <dsp:cNvSpPr/>
      </dsp:nvSpPr>
      <dsp:spPr>
        <a:xfrm>
          <a:off x="220867" y="2726072"/>
          <a:ext cx="1915174" cy="1342429"/>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1066800">
            <a:lnSpc>
              <a:spcPct val="90000"/>
            </a:lnSpc>
            <a:spcBef>
              <a:spcPct val="0"/>
            </a:spcBef>
            <a:spcAft>
              <a:spcPct val="35000"/>
            </a:spcAft>
            <a:buNone/>
          </a:pPr>
          <a:r>
            <a:rPr lang="fr-CA" sz="2000" b="1" kern="1200" dirty="0" err="1">
              <a:solidFill>
                <a:sysClr val="window" lastClr="FFFFFF"/>
              </a:solidFill>
              <a:latin typeface="Segoe UI Semilight"/>
              <a:ea typeface="+mn-ea"/>
              <a:cs typeface="+mn-cs"/>
            </a:rPr>
            <a:t>Assess</a:t>
          </a:r>
          <a:endParaRPr lang="en-CA" sz="2000" b="1" kern="1200" dirty="0">
            <a:solidFill>
              <a:sysClr val="window" lastClr="FFFFFF"/>
            </a:solidFill>
            <a:latin typeface="Segoe UI Semilight"/>
            <a:ea typeface="+mn-ea"/>
            <a:cs typeface="+mn-cs"/>
          </a:endParaRPr>
        </a:p>
      </dsp:txBody>
      <dsp:txXfrm>
        <a:off x="286399" y="2791604"/>
        <a:ext cx="1784110" cy="1211365"/>
      </dsp:txXfrm>
    </dsp:sp>
    <dsp:sp modelId="{A24B7026-8D49-4ECD-80AB-594BD69FA0F7}">
      <dsp:nvSpPr>
        <dsp:cNvPr id="0" name=""/>
        <dsp:cNvSpPr/>
      </dsp:nvSpPr>
      <dsp:spPr>
        <a:xfrm rot="5400000">
          <a:off x="6144555" y="242505"/>
          <a:ext cx="1052689" cy="9207110"/>
        </a:xfrm>
        <a:prstGeom prst="round2SameRect">
          <a:avLst/>
        </a:prstGeom>
        <a:solidFill>
          <a:srgbClr val="D5FBFF">
            <a:alpha val="90000"/>
          </a:srgb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4625" lvl="1" indent="-174625" algn="l" defTabSz="622300">
            <a:lnSpc>
              <a:spcPct val="90000"/>
            </a:lnSpc>
            <a:spcBef>
              <a:spcPct val="0"/>
            </a:spcBef>
            <a:spcAft>
              <a:spcPct val="15000"/>
            </a:spcAft>
            <a:buChar char="•"/>
          </a:pPr>
          <a:r>
            <a:rPr lang="en-CA" sz="1300" b="1" kern="1200" dirty="0">
              <a:solidFill>
                <a:srgbClr val="F2F2F2">
                  <a:lumMod val="10000"/>
                </a:srgbClr>
              </a:solidFill>
              <a:latin typeface="Segoe UI Semilight"/>
              <a:ea typeface="Open Sans" panose="020B0606030504020204" pitchFamily="34" charset="0"/>
              <a:cs typeface="Open Sans" panose="020B0606030504020204" pitchFamily="34" charset="0"/>
            </a:rPr>
            <a:t>Create conditions for success </a:t>
          </a:r>
          <a:r>
            <a:rPr lang="en-CA" sz="1300" kern="1200" dirty="0">
              <a:solidFill>
                <a:srgbClr val="F2F2F2">
                  <a:lumMod val="10000"/>
                </a:srgbClr>
              </a:solidFill>
              <a:latin typeface="Segoe UI Semilight"/>
              <a:ea typeface="Open Sans" panose="020B0606030504020204" pitchFamily="34" charset="0"/>
              <a:cs typeface="Open Sans" panose="020B0606030504020204" pitchFamily="34" charset="0"/>
            </a:rPr>
            <a:t>(accessible work environment, effective onboarding, retention and career development)</a:t>
          </a:r>
          <a:endParaRPr lang="en-US" sz="1300" kern="1200" dirty="0">
            <a:solidFill>
              <a:srgbClr val="F2F2F2">
                <a:lumMod val="10000"/>
              </a:srgbClr>
            </a:solidFill>
            <a:latin typeface="Segoe UI Semilight"/>
            <a:ea typeface="Open Sans" panose="020B0606030504020204" pitchFamily="34" charset="0"/>
            <a:cs typeface="Open Sans" panose="020B0606030504020204" pitchFamily="34" charset="0"/>
          </a:endParaRPr>
        </a:p>
      </dsp:txBody>
      <dsp:txXfrm rot="-5400000">
        <a:off x="2067345" y="4371103"/>
        <a:ext cx="9155722" cy="949913"/>
      </dsp:txXfrm>
    </dsp:sp>
    <dsp:sp modelId="{8E1A10D7-2EDD-45F7-A265-859AE77DF91F}">
      <dsp:nvSpPr>
        <dsp:cNvPr id="0" name=""/>
        <dsp:cNvSpPr/>
      </dsp:nvSpPr>
      <dsp:spPr>
        <a:xfrm>
          <a:off x="220867" y="4188130"/>
          <a:ext cx="1846478" cy="1315862"/>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1066800">
            <a:lnSpc>
              <a:spcPct val="90000"/>
            </a:lnSpc>
            <a:spcBef>
              <a:spcPct val="0"/>
            </a:spcBef>
            <a:spcAft>
              <a:spcPct val="35000"/>
            </a:spcAft>
            <a:buNone/>
          </a:pPr>
          <a:r>
            <a:rPr lang="fr-CA" sz="2000" b="1" kern="1200" dirty="0" err="1">
              <a:solidFill>
                <a:sysClr val="window" lastClr="FFFFFF"/>
              </a:solidFill>
              <a:latin typeface="Segoe UI Semilight"/>
              <a:ea typeface="+mn-ea"/>
              <a:cs typeface="+mn-cs"/>
            </a:rPr>
            <a:t>Hire</a:t>
          </a:r>
          <a:endParaRPr lang="en-CA" sz="2000" b="1" kern="1200" dirty="0">
            <a:solidFill>
              <a:sysClr val="window" lastClr="FFFFFF"/>
            </a:solidFill>
            <a:latin typeface="Segoe UI Semilight"/>
            <a:ea typeface="+mn-ea"/>
            <a:cs typeface="+mn-cs"/>
          </a:endParaRPr>
        </a:p>
      </dsp:txBody>
      <dsp:txXfrm>
        <a:off x="285102" y="4252365"/>
        <a:ext cx="1718008" cy="1187392"/>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4E7A65-83FB-4315-A2A2-ACDB827CA8F6}" type="datetimeFigureOut">
              <a:rPr lang="en-CA" smtClean="0"/>
              <a:t>2022/07/21</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7F415C-D0E8-4695-A17F-F749C89EEF3E}" type="slidenum">
              <a:rPr lang="en-CA" smtClean="0"/>
              <a:t>‹#›</a:t>
            </a:fld>
            <a:endParaRPr lang="en-CA"/>
          </a:p>
        </p:txBody>
      </p:sp>
    </p:spTree>
    <p:extLst>
      <p:ext uri="{BB962C8B-B14F-4D97-AF65-F5344CB8AC3E}">
        <p14:creationId xmlns:p14="http://schemas.microsoft.com/office/powerpoint/2010/main" val="654898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fr-CA" sz="1200" b="1" kern="1200" baseline="0" noProof="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77F415C-D0E8-4695-A17F-F749C89EEF3E}" type="slidenum">
              <a:rPr lang="en-CA" smtClean="0"/>
              <a:t>1</a:t>
            </a:fld>
            <a:endParaRPr lang="en-CA"/>
          </a:p>
        </p:txBody>
      </p:sp>
    </p:spTree>
    <p:extLst>
      <p:ext uri="{BB962C8B-B14F-4D97-AF65-F5344CB8AC3E}">
        <p14:creationId xmlns:p14="http://schemas.microsoft.com/office/powerpoint/2010/main" val="12423487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877F415C-D0E8-4695-A17F-F749C89EEF3E}" type="slidenum">
              <a:rPr lang="en-CA" smtClean="0"/>
              <a:t>10</a:t>
            </a:fld>
            <a:endParaRPr lang="en-CA"/>
          </a:p>
        </p:txBody>
      </p:sp>
    </p:spTree>
    <p:extLst>
      <p:ext uri="{BB962C8B-B14F-4D97-AF65-F5344CB8AC3E}">
        <p14:creationId xmlns:p14="http://schemas.microsoft.com/office/powerpoint/2010/main" val="29454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1"/>
            <a:ext cx="5608320" cy="4050983"/>
          </a:xfrm>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CA" sz="1200" b="0" kern="1200" baseline="0" noProof="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B25BD1B-8B54-4742-946D-5FDA6AF3F81F}" type="slidenum">
              <a:rPr lang="en-CA" smtClean="0"/>
              <a:t>2</a:t>
            </a:fld>
            <a:endParaRPr lang="en-CA" dirty="0"/>
          </a:p>
        </p:txBody>
      </p:sp>
    </p:spTree>
    <p:extLst>
      <p:ext uri="{BB962C8B-B14F-4D97-AF65-F5344CB8AC3E}">
        <p14:creationId xmlns:p14="http://schemas.microsoft.com/office/powerpoint/2010/main" val="16691604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solidFill>
                    <a:srgbClr val="00000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0" kern="1200" baseline="0" noProof="0" dirty="0">
                  <a:solidFill>
                    <a:srgbClr val="00000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CA" sz="1200" b="0" kern="1200" baseline="0" noProof="0" dirty="0">
                  <a:solidFill>
                    <a:schemeClr val="tx1"/>
                  </a:solidFill>
                  <a:effectLst/>
                  <a:latin typeface="+mn-lt"/>
                  <a:ea typeface="+mn-ea"/>
                  <a:cs typeface="+mn-cs"/>
                </a:endParaRPr>
              </a:p>
              <a:p>
                <a:pPr marL="0" lvl="0" indent="0">
                  <a:buFont typeface="Arial" panose="020B0604020202020204" pitchFamily="34" charset="0"/>
                  <a:buNone/>
                </a:pPr>
                <a:endParaRPr lang="en-CA" sz="1200" kern="1200" dirty="0">
                  <a:solidFill>
                    <a:schemeClr val="tx1"/>
                  </a:solidFill>
                  <a:effectLst/>
                  <a:latin typeface="+mn-lt"/>
                  <a:ea typeface="+mn-ea"/>
                  <a:cs typeface="+mn-cs"/>
                </a:endParaRPr>
              </a:p>
            </p:txBody>
          </p:sp>
        </mc:Choice>
        <mc:Fallback xmlns="">
          <p:sp>
            <p:nvSpPr>
              <p:cNvPr id="3" name="Notes Placeholder 2"/>
              <p:cNvSpPr>
                <a:spLocks noGrp="1"/>
              </p:cNvSpPr>
              <p:nvPr>
                <p:ph type="body" idx="1"/>
              </p:nvPr>
            </p:nvSpPr>
            <p:spPr/>
            <p:txBody>
              <a:bodyPr/>
              <a:lstStyle/>
              <a:p>
                <a:r>
                  <a:rPr lang="en-CA" dirty="0" smtClean="0">
                    <a:solidFill>
                      <a:schemeClr val="tx1">
                        <a:lumMod val="50000"/>
                      </a:schemeClr>
                    </a:solidFill>
                  </a:rPr>
                  <a:t>Factors to consider:</a:t>
                </a:r>
              </a:p>
              <a:p>
                <a:pPr lvl="1"/>
                <a:r>
                  <a:rPr lang="en-CA" dirty="0" smtClean="0">
                    <a:solidFill>
                      <a:schemeClr val="tx1">
                        <a:lumMod val="50000"/>
                      </a:schemeClr>
                    </a:solidFill>
                  </a:rPr>
                  <a:t>Size of department (Larger organizations contribute more to the 5,000 net new hires)</a:t>
                </a:r>
              </a:p>
              <a:p>
                <a:pPr lvl="1"/>
                <a:r>
                  <a:rPr lang="en-CA" dirty="0" smtClean="0">
                    <a:solidFill>
                      <a:schemeClr val="tx1">
                        <a:lumMod val="50000"/>
                      </a:schemeClr>
                    </a:solidFill>
                  </a:rPr>
                  <a:t>Departmental WFA (Organizations with a larger WFA contribute more due to occupational makeup)</a:t>
                </a:r>
              </a:p>
              <a:p>
                <a:pPr lvl="1"/>
                <a:r>
                  <a:rPr lang="en-CA" dirty="0" smtClean="0">
                    <a:solidFill>
                      <a:schemeClr val="tx1">
                        <a:lumMod val="50000"/>
                      </a:schemeClr>
                    </a:solidFill>
                  </a:rPr>
                  <a:t>Representation gap (Organizations with a larger gap between current representation and WFA will require greater recruitment effort)</a:t>
                </a:r>
              </a:p>
              <a:p>
                <a:endParaRPr lang="fr-CA" dirty="0" smtClean="0"/>
              </a:p>
              <a:p>
                <a:endParaRPr lang="fr-CA" dirty="0" smtClean="0"/>
              </a:p>
              <a:p>
                <a:r>
                  <a:rPr lang="fr-CA" dirty="0" smtClean="0"/>
                  <a:t>Allocation formula:</a:t>
                </a:r>
              </a:p>
              <a:p>
                <a:endParaRPr lang="fr-CA" dirty="0" smtClean="0"/>
              </a:p>
              <a:p>
                <a:pPr marL="0" indent="0" algn="ctr">
                  <a:buNone/>
                </a:pPr>
                <a:r>
                  <a:rPr lang="en-CA" b="0" dirty="0" smtClean="0">
                    <a:latin typeface="Cambria Math" panose="02040503050406030204" pitchFamily="18" charset="0"/>
                    <a:ea typeface="Cambria Math" panose="02040503050406030204" pitchFamily="18" charset="0"/>
                  </a:rPr>
                  <a:t> </a:t>
                </a:r>
                <a:r>
                  <a:rPr lang="en-CA" b="0" i="0" smtClean="0">
                    <a:latin typeface="Cambria Math" panose="02040503050406030204" pitchFamily="18" charset="0"/>
                    <a:ea typeface="Cambria Math" panose="02040503050406030204" pitchFamily="18" charset="0"/>
                  </a:rPr>
                  <a:t>𝑥="Population"∙"Workforce availability"∙("Workforce availability"−"Representation")</a:t>
                </a:r>
                <a:endParaRPr lang="en-CA" dirty="0" smtClean="0">
                  <a:latin typeface="Cambria Math" panose="02040503050406030204" pitchFamily="18" charset="0"/>
                  <a:ea typeface="Cambria Math" panose="02040503050406030204" pitchFamily="18" charset="0"/>
                </a:endParaRPr>
              </a:p>
              <a:p>
                <a:pPr marL="0" indent="0">
                  <a:buNone/>
                </a:pPr>
                <a:endParaRPr lang="en-CA" dirty="0"/>
              </a:p>
              <a:p>
                <a:pPr marL="0" indent="0">
                  <a:buNone/>
                </a:pPr>
                <a:r>
                  <a:rPr lang="en-CA" b="0" i="0" smtClean="0">
                    <a:latin typeface="Cambria Math" panose="02040503050406030204" pitchFamily="18" charset="0"/>
                  </a:rPr>
                  <a:t>Departmental allocation=</a:t>
                </a:r>
                <a:r>
                  <a:rPr lang="en-CA" i="0">
                    <a:latin typeface="Cambria Math" panose="02040503050406030204" pitchFamily="18" charset="0"/>
                  </a:rPr>
                  <a:t>𝑥</a:t>
                </a:r>
                <a:r>
                  <a:rPr lang="en-CA" b="0" i="0" smtClean="0">
                    <a:latin typeface="Cambria Math" panose="02040503050406030204" pitchFamily="18" charset="0"/>
                    <a:ea typeface="Cambria Math" panose="02040503050406030204" pitchFamily="18" charset="0"/>
                  </a:rPr>
                  <a:t>∙</a:t>
                </a:r>
                <a:r>
                  <a:rPr lang="en-CA" b="0" i="0" smtClean="0">
                    <a:latin typeface="Cambria Math" panose="02040503050406030204" pitchFamily="18" charset="0"/>
                  </a:rPr>
                  <a:t>5,000/("sum of " 𝑥 "for all departments" )</a:t>
                </a:r>
                <a:endParaRPr lang="en-CA" dirty="0"/>
              </a:p>
            </p:txBody>
          </p:sp>
        </mc:Fallback>
      </mc:AlternateContent>
      <p:sp>
        <p:nvSpPr>
          <p:cNvPr id="4" name="Slide Number Placeholder 3"/>
          <p:cNvSpPr>
            <a:spLocks noGrp="1"/>
          </p:cNvSpPr>
          <p:nvPr>
            <p:ph type="sldNum" sz="quarter" idx="10"/>
          </p:nvPr>
        </p:nvSpPr>
        <p:spPr/>
        <p:txBody>
          <a:bodyPr/>
          <a:lstStyle/>
          <a:p>
            <a:fld id="{BB25BD1B-8B54-4742-946D-5FDA6AF3F81F}" type="slidenum">
              <a:rPr lang="en-CA" smtClean="0"/>
              <a:t>3</a:t>
            </a:fld>
            <a:endParaRPr lang="en-CA" dirty="0"/>
          </a:p>
        </p:txBody>
      </p:sp>
    </p:spTree>
    <p:extLst>
      <p:ext uri="{BB962C8B-B14F-4D97-AF65-F5344CB8AC3E}">
        <p14:creationId xmlns:p14="http://schemas.microsoft.com/office/powerpoint/2010/main" val="2729583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CB3C556-8B87-49DD-896F-4238EB789435}" type="slidenum">
              <a:rPr lang="en-CA" smtClean="0"/>
              <a:t>4</a:t>
            </a:fld>
            <a:endParaRPr lang="en-CA"/>
          </a:p>
        </p:txBody>
      </p:sp>
    </p:spTree>
    <p:extLst>
      <p:ext uri="{BB962C8B-B14F-4D97-AF65-F5344CB8AC3E}">
        <p14:creationId xmlns:p14="http://schemas.microsoft.com/office/powerpoint/2010/main" val="1638847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920490"/>
          </a:xfrm>
        </p:spPr>
        <p:txBody>
          <a:bodyPr/>
          <a:lstStyle/>
          <a:p>
            <a:pPr>
              <a:lnSpc>
                <a:spcPct val="107000"/>
              </a:lnSpc>
              <a:spcAft>
                <a:spcPts val="800"/>
              </a:spcAft>
            </a:pPr>
            <a:endParaRPr lang="en-CA" sz="1800" dirty="0">
              <a:solidFill>
                <a:srgbClr val="54575A"/>
              </a:solidFill>
              <a:effectLst/>
              <a:latin typeface="Segoe UI Semilight" panose="020B0402040204020203" pitchFamily="34" charset="0"/>
              <a:ea typeface="Segoe UI Semilight" panose="020B0402040204020203"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877F415C-D0E8-4695-A17F-F749C89EEF3E}" type="slidenum">
              <a:rPr lang="en-CA" smtClean="0"/>
              <a:t>5</a:t>
            </a:fld>
            <a:endParaRPr lang="en-CA"/>
          </a:p>
        </p:txBody>
      </p:sp>
    </p:spTree>
    <p:extLst>
      <p:ext uri="{BB962C8B-B14F-4D97-AF65-F5344CB8AC3E}">
        <p14:creationId xmlns:p14="http://schemas.microsoft.com/office/powerpoint/2010/main" val="7978418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CB3C556-8B87-49DD-896F-4238EB789435}" type="slidenum">
              <a:rPr lang="en-CA" smtClean="0"/>
              <a:t>6</a:t>
            </a:fld>
            <a:endParaRPr lang="en-CA"/>
          </a:p>
        </p:txBody>
      </p:sp>
    </p:spTree>
    <p:extLst>
      <p:ext uri="{BB962C8B-B14F-4D97-AF65-F5344CB8AC3E}">
        <p14:creationId xmlns:p14="http://schemas.microsoft.com/office/powerpoint/2010/main" val="31689272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920490"/>
          </a:xfrm>
        </p:spPr>
        <p:txBody>
          <a:bodyPr/>
          <a:lstStyle/>
          <a:p>
            <a:pPr>
              <a:lnSpc>
                <a:spcPct val="107000"/>
              </a:lnSpc>
              <a:spcAft>
                <a:spcPts val="800"/>
              </a:spcAft>
            </a:pPr>
            <a:endParaRPr lang="en-CA" sz="1800" dirty="0">
              <a:solidFill>
                <a:srgbClr val="54575A"/>
              </a:solidFill>
              <a:effectLst/>
              <a:latin typeface="Segoe UI Semilight" panose="020B0402040204020203" pitchFamily="34" charset="0"/>
              <a:ea typeface="Segoe UI Semilight" panose="020B0402040204020203"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877F415C-D0E8-4695-A17F-F749C89EEF3E}" type="slidenum">
              <a:rPr lang="en-CA" smtClean="0"/>
              <a:t>7</a:t>
            </a:fld>
            <a:endParaRPr lang="en-CA"/>
          </a:p>
        </p:txBody>
      </p:sp>
    </p:spTree>
    <p:extLst>
      <p:ext uri="{BB962C8B-B14F-4D97-AF65-F5344CB8AC3E}">
        <p14:creationId xmlns:p14="http://schemas.microsoft.com/office/powerpoint/2010/main" val="28752631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endParaRPr lang="en-CA" dirty="0"/>
          </a:p>
        </p:txBody>
      </p:sp>
      <p:sp>
        <p:nvSpPr>
          <p:cNvPr id="4" name="Slide Number Placeholder 3"/>
          <p:cNvSpPr>
            <a:spLocks noGrp="1"/>
          </p:cNvSpPr>
          <p:nvPr>
            <p:ph type="sldNum" sz="quarter" idx="5"/>
          </p:nvPr>
        </p:nvSpPr>
        <p:spPr/>
        <p:txBody>
          <a:bodyPr/>
          <a:lstStyle/>
          <a:p>
            <a:fld id="{877F415C-D0E8-4695-A17F-F749C89EEF3E}" type="slidenum">
              <a:rPr lang="en-CA" smtClean="0"/>
              <a:t>8</a:t>
            </a:fld>
            <a:endParaRPr lang="en-CA"/>
          </a:p>
        </p:txBody>
      </p:sp>
    </p:spTree>
    <p:extLst>
      <p:ext uri="{BB962C8B-B14F-4D97-AF65-F5344CB8AC3E}">
        <p14:creationId xmlns:p14="http://schemas.microsoft.com/office/powerpoint/2010/main" val="35816844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CB3C556-8B87-49DD-896F-4238EB789435}" type="slidenum">
              <a:rPr lang="en-CA" smtClean="0"/>
              <a:t>9</a:t>
            </a:fld>
            <a:endParaRPr lang="en-CA"/>
          </a:p>
        </p:txBody>
      </p:sp>
    </p:spTree>
    <p:extLst>
      <p:ext uri="{BB962C8B-B14F-4D97-AF65-F5344CB8AC3E}">
        <p14:creationId xmlns:p14="http://schemas.microsoft.com/office/powerpoint/2010/main" val="5054229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ge couverture - FR">
    <p:spTree>
      <p:nvGrpSpPr>
        <p:cNvPr id="1" name=""/>
        <p:cNvGrpSpPr/>
        <p:nvPr/>
      </p:nvGrpSpPr>
      <p:grpSpPr>
        <a:xfrm>
          <a:off x="0" y="0"/>
          <a:ext cx="0" cy="0"/>
          <a:chOff x="0" y="0"/>
          <a:chExt cx="0" cy="0"/>
        </a:xfrm>
      </p:grpSpPr>
      <p:sp>
        <p:nvSpPr>
          <p:cNvPr id="2" name="Title 1"/>
          <p:cNvSpPr>
            <a:spLocks noGrp="1"/>
          </p:cNvSpPr>
          <p:nvPr>
            <p:ph type="ctrTitle"/>
          </p:nvPr>
        </p:nvSpPr>
        <p:spPr>
          <a:xfrm>
            <a:off x="1247775" y="1122363"/>
            <a:ext cx="10297766" cy="2387600"/>
          </a:xfrm>
        </p:spPr>
        <p:txBody>
          <a:bodyPr anchor="t"/>
          <a:lstStyle>
            <a:lvl1pPr algn="l">
              <a:defRPr sz="6000"/>
            </a:lvl1pPr>
          </a:lstStyle>
          <a:p>
            <a:r>
              <a:rPr lang="en-US"/>
              <a:t>Click to edit Master title style</a:t>
            </a:r>
            <a:endParaRPr lang="en-CA"/>
          </a:p>
        </p:txBody>
      </p:sp>
      <p:sp>
        <p:nvSpPr>
          <p:cNvPr id="3" name="Subtitle 2"/>
          <p:cNvSpPr>
            <a:spLocks noGrp="1"/>
          </p:cNvSpPr>
          <p:nvPr>
            <p:ph type="subTitle" idx="1"/>
          </p:nvPr>
        </p:nvSpPr>
        <p:spPr>
          <a:xfrm>
            <a:off x="1247775" y="3582988"/>
            <a:ext cx="6362700" cy="13890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018817"/>
            <a:ext cx="12200592" cy="2848708"/>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46458" y="376654"/>
            <a:ext cx="10899083" cy="360097"/>
          </a:xfrm>
          <a:prstGeom prst="rect">
            <a:avLst/>
          </a:prstGeom>
        </p:spPr>
      </p:pic>
    </p:spTree>
    <p:extLst>
      <p:ext uri="{BB962C8B-B14F-4D97-AF65-F5344CB8AC3E}">
        <p14:creationId xmlns:p14="http://schemas.microsoft.com/office/powerpoint/2010/main" val="2974647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599624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21990417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3244873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Cover-Page-EN">
    <p:spTree>
      <p:nvGrpSpPr>
        <p:cNvPr id="1" name=""/>
        <p:cNvGrpSpPr/>
        <p:nvPr/>
      </p:nvGrpSpPr>
      <p:grpSpPr>
        <a:xfrm>
          <a:off x="0" y="0"/>
          <a:ext cx="0" cy="0"/>
          <a:chOff x="0" y="0"/>
          <a:chExt cx="0" cy="0"/>
        </a:xfrm>
      </p:grpSpPr>
      <p:sp>
        <p:nvSpPr>
          <p:cNvPr id="2" name="Title 1"/>
          <p:cNvSpPr>
            <a:spLocks noGrp="1"/>
          </p:cNvSpPr>
          <p:nvPr>
            <p:ph type="ctrTitle"/>
          </p:nvPr>
        </p:nvSpPr>
        <p:spPr>
          <a:xfrm>
            <a:off x="1247775" y="1122363"/>
            <a:ext cx="10297766" cy="2387600"/>
          </a:xfrm>
        </p:spPr>
        <p:txBody>
          <a:bodyPr anchor="t"/>
          <a:lstStyle>
            <a:lvl1pPr algn="l">
              <a:defRPr sz="6000"/>
            </a:lvl1pPr>
          </a:lstStyle>
          <a:p>
            <a:r>
              <a:rPr lang="en-US"/>
              <a:t>Click to edit Master title style</a:t>
            </a:r>
            <a:endParaRPr lang="en-CA"/>
          </a:p>
        </p:txBody>
      </p:sp>
      <p:sp>
        <p:nvSpPr>
          <p:cNvPr id="3" name="Subtitle 2"/>
          <p:cNvSpPr>
            <a:spLocks noGrp="1"/>
          </p:cNvSpPr>
          <p:nvPr>
            <p:ph type="subTitle" idx="1"/>
          </p:nvPr>
        </p:nvSpPr>
        <p:spPr>
          <a:xfrm>
            <a:off x="1247775" y="3582988"/>
            <a:ext cx="6362700" cy="13890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018817"/>
            <a:ext cx="12200592" cy="2848708"/>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46458" y="377509"/>
            <a:ext cx="10899083" cy="358387"/>
          </a:xfrm>
          <a:prstGeom prst="rect">
            <a:avLst/>
          </a:prstGeom>
        </p:spPr>
      </p:pic>
    </p:spTree>
    <p:extLst>
      <p:ext uri="{BB962C8B-B14F-4D97-AF65-F5344CB8AC3E}">
        <p14:creationId xmlns:p14="http://schemas.microsoft.com/office/powerpoint/2010/main" val="2212856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2597049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671513"/>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3551238"/>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3573481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1068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1068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10782300" y="6418263"/>
            <a:ext cx="1219200" cy="365125"/>
          </a:xfrm>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2865067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4274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4274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1338624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1077783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1800942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9E7B19F-562E-4687-915F-44F4066EA527}" type="slidenum">
              <a:rPr lang="en-CA" smtClean="0"/>
              <a:t>‹#›</a:t>
            </a:fld>
            <a:endParaRPr lang="en-CA"/>
          </a:p>
        </p:txBody>
      </p:sp>
    </p:spTree>
    <p:extLst>
      <p:ext uri="{BB962C8B-B14F-4D97-AF65-F5344CB8AC3E}">
        <p14:creationId xmlns:p14="http://schemas.microsoft.com/office/powerpoint/2010/main" val="3666506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1068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5932488"/>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CA"/>
          </a:p>
        </p:txBody>
      </p:sp>
      <p:sp>
        <p:nvSpPr>
          <p:cNvPr id="5" name="Footer Placeholder 4"/>
          <p:cNvSpPr>
            <a:spLocks noGrp="1"/>
          </p:cNvSpPr>
          <p:nvPr>
            <p:ph type="ftr" sz="quarter" idx="3"/>
          </p:nvPr>
        </p:nvSpPr>
        <p:spPr>
          <a:xfrm>
            <a:off x="4038600" y="5932488"/>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pic>
        <p:nvPicPr>
          <p:cNvPr id="7" name="Picture 6"/>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778" y="6025960"/>
            <a:ext cx="12194778" cy="832040"/>
          </a:xfrm>
          <a:prstGeom prst="rect">
            <a:avLst/>
          </a:prstGeom>
        </p:spPr>
      </p:pic>
      <p:sp>
        <p:nvSpPr>
          <p:cNvPr id="6" name="Slide Number Placeholder 5"/>
          <p:cNvSpPr>
            <a:spLocks noGrp="1"/>
          </p:cNvSpPr>
          <p:nvPr>
            <p:ph type="sldNum" sz="quarter" idx="4"/>
          </p:nvPr>
        </p:nvSpPr>
        <p:spPr>
          <a:xfrm>
            <a:off x="10801350" y="6418263"/>
            <a:ext cx="12001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E7B19F-562E-4687-915F-44F4066EA527}" type="slidenum">
              <a:rPr lang="en-CA" smtClean="0"/>
              <a:t>‹#›</a:t>
            </a:fld>
            <a:endParaRPr lang="en-CA"/>
          </a:p>
        </p:txBody>
      </p:sp>
    </p:spTree>
    <p:extLst>
      <p:ext uri="{BB962C8B-B14F-4D97-AF65-F5344CB8AC3E}">
        <p14:creationId xmlns:p14="http://schemas.microsoft.com/office/powerpoint/2010/main" val="846385033"/>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anada.ca/en/public-service-commission/services/staffing-assessment-tools-resources/contact-us.html"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hyperlink" Target="https://www.canada.ca/en/public-service-commission/services/staffing-assessment-tools-resources/human-resources-specialists-hiring-managers.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hyperlink" Target="https://www.canada.ca/en/privy-council/programs/appointments/governor-council-appointments/performance-management/dm-commitments.html" TargetMode="External"/><Relationship Id="rId3" Type="http://schemas.openxmlformats.org/officeDocument/2006/relationships/hyperlink" Target="https://www.canada.ca/en/privy-council/corporate/clerk/call-to-action-anti-racism-equity-inclusion-federal-public-service.html" TargetMode="External"/><Relationship Id="rId7" Type="http://schemas.openxmlformats.org/officeDocument/2006/relationships/hyperlink" Target="https://www.canada.ca/en/treasury-board-secretariat/corporate/reports/building-diverse-inclusive-public-service-final-report-joint-union-management-task-force-diversity-inclusion.html#toc1"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hyperlink" Target="https://www.canada.ca/en/government/publicservice/wellness-inclusion-diversity-public-service/diversity-inclusion-public-service/accessibility-public-service/accessibility-strategy-public-service-toc.html" TargetMode="External"/><Relationship Id="rId5" Type="http://schemas.openxmlformats.org/officeDocument/2006/relationships/hyperlink" Target="https://nctr.ca/records/reports/#trc-reports" TargetMode="External"/><Relationship Id="rId4" Type="http://schemas.openxmlformats.org/officeDocument/2006/relationships/hyperlink" Target="https://www.canada.ca/en/privy-council/corporate/clerk/publications/many-voices.html" TargetMode="Externa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canada.ca/en/public-service-commission/services/staffing-assessment-tools-resources/human-resources-specialists-hiring-managers/recruitment-options-managers/student-recruitment/federal-student-work-experience-program.html" TargetMode="External"/><Relationship Id="rId7" Type="http://schemas.openxmlformats.org/officeDocument/2006/relationships/hyperlink" Target="mailto:cfp.cea-ace.psc@canada.ca"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hyperlink" Target="https://wiki.gccollab.ca/National_Indigenous_Student_Circle_(NISC)" TargetMode="External"/><Relationship Id="rId5" Type="http://schemas.openxmlformats.org/officeDocument/2006/relationships/hyperlink" Target="http://extranet.psc-cfp.gc.ca/sib-dgsi/indigenous-recruitment-toolbox-eng.htm" TargetMode="External"/><Relationship Id="rId4" Type="http://schemas.openxmlformats.org/officeDocument/2006/relationships/hyperlink" Target="https://www.gcpedia.gc.ca/wiki/Indigenous_Career_Pathways_%E2%80%93_Inventory_of_Indigenous_Applicants"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www.canada.ca/en/public-service-commission/services/information-priority-administration/priority-entitlements-toolkit-managers-hr-specialists.html" TargetMode="External"/><Relationship Id="rId3" Type="http://schemas.openxmlformats.org/officeDocument/2006/relationships/hyperlink" Target="https://www.canada.ca/en/public-service-commission/jobs/services/recruitment/federal-internship-program-canadians-disabilities.html" TargetMode="External"/><Relationship Id="rId7" Type="http://schemas.openxmlformats.org/officeDocument/2006/relationships/hyperlink" Target="https://www.canada.ca/en/treasury-board-secretariat/topics/information-technology-project-management/working-information-management-information-technology-government-canada/digital-careers-for-persons-with-disabilities-recruitment-campaign.html"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hyperlink" Target="https://www.canada.ca/en/public-service-commission/services/staffing-assessment-tools-resources/human-resources-specialists-hiring-managers/recruitment-options-managers/graduate-general-recruitment/post-secondary-recruitment.html" TargetMode="External"/><Relationship Id="rId5" Type="http://schemas.openxmlformats.org/officeDocument/2006/relationships/hyperlink" Target="https://emploisfp-psjobs.cfp-psc.gc.ca/psrs-srfp/applicant/page1800?toggleLanguage=en&amp;poster=1672759" TargetMode="External"/><Relationship Id="rId10" Type="http://schemas.openxmlformats.org/officeDocument/2006/relationships/hyperlink" Target="https://emploisfp-psjobs.cfp-psc.gc.ca/srs-sre/page01.htm?poster=1&amp;lang=en" TargetMode="External"/><Relationship Id="rId4" Type="http://schemas.openxmlformats.org/officeDocument/2006/relationships/hyperlink" Target="https://emploisfp-psjobs.cfp-psc.gc.ca/psrs-srfp/applicant/page1800?poster=1679366" TargetMode="External"/><Relationship Id="rId9" Type="http://schemas.openxmlformats.org/officeDocument/2006/relationships/hyperlink" Target="https://www.gcpedia.gc.ca/wiki/The_Virtual_Door_to_Talent_with_Disabilities" TargetMode="External"/></Relationships>
</file>

<file path=ppt/slides/_rels/slide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hyperlink" Target="https://www.canada.ca/en/public-service-commission/news/2021/01/audit-of-employment-equity-representation-in-recruitment.html" TargetMode="External"/><Relationship Id="rId7" Type="http://schemas.openxmlformats.org/officeDocument/2006/relationships/diagramColors" Target="../diagrams/colors2.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3" Type="http://schemas.openxmlformats.org/officeDocument/2006/relationships/hyperlink" Target="https://www.canada.ca/en/public-service-commission/services/staffing-assessment-tools-resources/human-resources-specialists-hiring-managers/recruitment-options-managers/graduate-general-recruitment/post-secondary-recruitment.html"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hyperlink" Target="https://www.gcpedia.gc.ca/gcwiki/index.php?title=Employment_Opportunities_for_Talent_with_Disabilities_Resource_Page&amp;redirect=no" TargetMode="External"/><Relationship Id="rId4" Type="http://schemas.openxmlformats.org/officeDocument/2006/relationships/hyperlink" Target="https://www.gcpedia.gc.ca/wiki/PSC_%E2%80%94_Tools_for_Hiring_Managers" TargetMode="Externa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02436" y="1199136"/>
            <a:ext cx="10332202" cy="3772913"/>
          </a:xfrm>
        </p:spPr>
        <p:txBody>
          <a:bodyPr>
            <a:noAutofit/>
          </a:bodyPr>
          <a:lstStyle/>
          <a:p>
            <a:pPr algn="ctr"/>
            <a:r>
              <a:rPr lang="en-CA" sz="4800" b="1" dirty="0">
                <a:solidFill>
                  <a:schemeClr val="accent2"/>
                </a:solidFill>
                <a:latin typeface="+mn-lt"/>
                <a:cs typeface="Arial" panose="020B0604020202020204" pitchFamily="34" charset="0"/>
              </a:rPr>
              <a:t>Public Service Commission</a:t>
            </a:r>
            <a:br>
              <a:rPr lang="en-CA" sz="4800" b="1" dirty="0">
                <a:solidFill>
                  <a:schemeClr val="accent2"/>
                </a:solidFill>
                <a:latin typeface="+mn-lt"/>
                <a:cs typeface="Arial" panose="020B0604020202020204" pitchFamily="34" charset="0"/>
              </a:rPr>
            </a:br>
            <a:r>
              <a:rPr lang="en-CA" sz="4800" b="1" dirty="0">
                <a:solidFill>
                  <a:schemeClr val="accent2"/>
                </a:solidFill>
                <a:latin typeface="+mn-lt"/>
                <a:cs typeface="Arial" panose="020B0604020202020204" pitchFamily="34" charset="0"/>
              </a:rPr>
              <a:t>Supports for Inclusive Recruitment</a:t>
            </a:r>
            <a:br>
              <a:rPr lang="en-CA" sz="4800" dirty="0">
                <a:solidFill>
                  <a:srgbClr val="000000"/>
                </a:solidFill>
                <a:latin typeface="+mn-lt"/>
                <a:cs typeface="Arial" panose="020B0604020202020204" pitchFamily="34" charset="0"/>
              </a:rPr>
            </a:br>
            <a:br>
              <a:rPr lang="en-CA" sz="1800" dirty="0">
                <a:solidFill>
                  <a:srgbClr val="000000"/>
                </a:solidFill>
                <a:latin typeface="+mn-lt"/>
                <a:cs typeface="Arial" panose="020B0604020202020204" pitchFamily="34" charset="0"/>
              </a:rPr>
            </a:br>
            <a:br>
              <a:rPr lang="en-CA" sz="1800" dirty="0">
                <a:solidFill>
                  <a:srgbClr val="000000"/>
                </a:solidFill>
                <a:latin typeface="+mn-lt"/>
                <a:cs typeface="Arial" panose="020B0604020202020204" pitchFamily="34" charset="0"/>
              </a:rPr>
            </a:br>
            <a:br>
              <a:rPr lang="en-CA" sz="1800" dirty="0">
                <a:solidFill>
                  <a:srgbClr val="000000"/>
                </a:solidFill>
                <a:latin typeface="+mn-lt"/>
                <a:cs typeface="Arial" panose="020B0604020202020204" pitchFamily="34" charset="0"/>
              </a:rPr>
            </a:br>
            <a:r>
              <a:rPr lang="en-CA" sz="2000" b="1" dirty="0">
                <a:solidFill>
                  <a:srgbClr val="000000"/>
                </a:solidFill>
                <a:latin typeface="+mn-lt"/>
                <a:cs typeface="Arial" panose="020B0604020202020204" pitchFamily="34" charset="0"/>
              </a:rPr>
              <a:t>Diversity and Inclusion Centre of Expertise</a:t>
            </a:r>
            <a:br>
              <a:rPr lang="en-CA" sz="2000" dirty="0">
                <a:solidFill>
                  <a:srgbClr val="000000"/>
                </a:solidFill>
                <a:latin typeface="+mn-lt"/>
                <a:cs typeface="Arial" panose="020B0604020202020204" pitchFamily="34" charset="0"/>
              </a:rPr>
            </a:br>
            <a:br>
              <a:rPr lang="en-CA" sz="3600" dirty="0">
                <a:solidFill>
                  <a:srgbClr val="FF0000"/>
                </a:solidFill>
                <a:latin typeface="+mn-lt"/>
                <a:cs typeface="Arial" panose="020B0604020202020204" pitchFamily="34" charset="0"/>
              </a:rPr>
            </a:br>
            <a:br>
              <a:rPr lang="en-CA" sz="2400" dirty="0">
                <a:solidFill>
                  <a:srgbClr val="000000"/>
                </a:solidFill>
                <a:latin typeface="+mn-lt"/>
                <a:cs typeface="Arial" panose="020B0604020202020204" pitchFamily="34" charset="0"/>
              </a:rPr>
            </a:br>
            <a:br>
              <a:rPr lang="en-CA" sz="1800" dirty="0">
                <a:solidFill>
                  <a:srgbClr val="000000"/>
                </a:solidFill>
                <a:latin typeface="+mn-lt"/>
                <a:cs typeface="Arial" panose="020B0604020202020204" pitchFamily="34" charset="0"/>
              </a:rPr>
            </a:br>
            <a:br>
              <a:rPr lang="en-CA" sz="3600" dirty="0">
                <a:solidFill>
                  <a:srgbClr val="000000"/>
                </a:solidFill>
                <a:latin typeface="Arial" panose="020B0604020202020204" pitchFamily="34" charset="0"/>
                <a:cs typeface="Arial" panose="020B0604020202020204" pitchFamily="34" charset="0"/>
              </a:rPr>
            </a:br>
            <a:endParaRPr lang="en-CA" sz="3600" dirty="0">
              <a:solidFill>
                <a:srgbClr val="000000"/>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31E2C64A-87C9-4277-9756-44B1B161BD23}"/>
              </a:ext>
            </a:extLst>
          </p:cNvPr>
          <p:cNvSpPr txBox="1"/>
          <p:nvPr/>
        </p:nvSpPr>
        <p:spPr>
          <a:xfrm>
            <a:off x="602436" y="6464655"/>
            <a:ext cx="721672" cy="246221"/>
          </a:xfrm>
          <a:prstGeom prst="rect">
            <a:avLst/>
          </a:prstGeom>
          <a:noFill/>
        </p:spPr>
        <p:txBody>
          <a:bodyPr wrap="none" lIns="91440" tIns="45720" rIns="91440" bIns="45720" anchor="ctr" anchorCtr="0">
            <a:spAutoFit/>
          </a:bodyPr>
          <a:lstStyle>
            <a:defPPr>
              <a:defRPr lang="en-US"/>
            </a:defPPr>
            <a:lvl1pPr marR="0" lvl="0" indent="0" fontAlgn="auto">
              <a:lnSpc>
                <a:spcPct val="100000"/>
              </a:lnSpc>
              <a:spcBef>
                <a:spcPct val="20000"/>
              </a:spcBef>
              <a:spcAft>
                <a:spcPts val="0"/>
              </a:spcAft>
              <a:buClrTx/>
              <a:buSzTx/>
              <a:buFont typeface="Arial" pitchFamily="34" charset="0"/>
              <a:buNone/>
              <a:tabLst/>
              <a:defRPr sz="1000">
                <a:solidFill>
                  <a:srgbClr val="000000"/>
                </a:solidFill>
                <a:effectLst/>
                <a:latin typeface="Segoe UI" panose="020B0502040204020203" pitchFamily="34" charset="0"/>
              </a:defRPr>
            </a:lvl1pPr>
          </a:lstStyle>
          <a:p>
            <a:r>
              <a:rPr lang="fr-CA" dirty="0" err="1"/>
              <a:t>GcDocs</a:t>
            </a:r>
            <a:r>
              <a:rPr lang="fr-CA" dirty="0"/>
              <a:t> #</a:t>
            </a:r>
            <a:endParaRPr lang="en-CA" dirty="0"/>
          </a:p>
        </p:txBody>
      </p:sp>
      <p:sp>
        <p:nvSpPr>
          <p:cNvPr id="12" name="Rectangle 11"/>
          <p:cNvSpPr/>
          <p:nvPr/>
        </p:nvSpPr>
        <p:spPr>
          <a:xfrm>
            <a:off x="7357492" y="6464655"/>
            <a:ext cx="4490332" cy="246221"/>
          </a:xfrm>
          <a:prstGeom prst="rect">
            <a:avLst/>
          </a:prstGeom>
          <a:noFill/>
        </p:spPr>
        <p:txBody>
          <a:bodyPr wrap="none" lIns="91440" tIns="45720" rIns="91440" bIns="45720" anchor="ctr" anchorCtr="0">
            <a:sp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fr-FR" sz="1000" dirty="0">
                <a:solidFill>
                  <a:srgbClr val="000000"/>
                </a:solidFill>
                <a:effectLst/>
                <a:latin typeface="Segoe UI" panose="020B0502040204020203" pitchFamily="34" charset="0"/>
              </a:rPr>
              <a:t>Diffusion possible - Gouvernement ouvert / Candidate for Open </a:t>
            </a:r>
            <a:r>
              <a:rPr lang="fr-FR" sz="1000" dirty="0" err="1">
                <a:solidFill>
                  <a:srgbClr val="000000"/>
                </a:solidFill>
                <a:effectLst/>
                <a:latin typeface="Segoe UI" panose="020B0502040204020203" pitchFamily="34" charset="0"/>
              </a:rPr>
              <a:t>Government</a:t>
            </a:r>
            <a:endParaRPr lang="fr-FR" sz="100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2811539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2A1D0C-1F8B-4AB9-8ACE-5A1DC6DE800B}"/>
              </a:ext>
            </a:extLst>
          </p:cNvPr>
          <p:cNvSpPr>
            <a:spLocks noGrp="1"/>
          </p:cNvSpPr>
          <p:nvPr>
            <p:ph type="title"/>
          </p:nvPr>
        </p:nvSpPr>
        <p:spPr>
          <a:xfrm>
            <a:off x="187202" y="401633"/>
            <a:ext cx="10515600" cy="1325563"/>
          </a:xfrm>
        </p:spPr>
        <p:txBody>
          <a:bodyPr>
            <a:normAutofit/>
          </a:bodyPr>
          <a:lstStyle/>
          <a:p>
            <a:r>
              <a:rPr lang="en-CA" sz="3200" b="1" dirty="0">
                <a:solidFill>
                  <a:schemeClr val="accent2"/>
                </a:solidFill>
                <a:latin typeface="+mn-lt"/>
                <a:cs typeface="Arial" panose="020B0604020202020204" pitchFamily="34" charset="0"/>
              </a:rPr>
              <a:t>For more information or questions</a:t>
            </a:r>
          </a:p>
        </p:txBody>
      </p:sp>
      <p:sp>
        <p:nvSpPr>
          <p:cNvPr id="4" name="Slide Number Placeholder 3">
            <a:extLst>
              <a:ext uri="{FF2B5EF4-FFF2-40B4-BE49-F238E27FC236}">
                <a16:creationId xmlns:a16="http://schemas.microsoft.com/office/drawing/2014/main" id="{C28A8A80-F756-414F-910A-8B19C8601951}"/>
              </a:ext>
            </a:extLst>
          </p:cNvPr>
          <p:cNvSpPr>
            <a:spLocks noGrp="1"/>
          </p:cNvSpPr>
          <p:nvPr>
            <p:ph type="sldNum" sz="quarter" idx="12"/>
          </p:nvPr>
        </p:nvSpPr>
        <p:spPr/>
        <p:txBody>
          <a:bodyPr/>
          <a:lstStyle/>
          <a:p>
            <a:fld id="{C9E7B19F-562E-4687-915F-44F4066EA527}" type="slidenum">
              <a:rPr lang="en-CA" smtClean="0"/>
              <a:t>10</a:t>
            </a:fld>
            <a:endParaRPr lang="en-CA"/>
          </a:p>
        </p:txBody>
      </p:sp>
      <p:sp>
        <p:nvSpPr>
          <p:cNvPr id="5" name="Rectangle 1">
            <a:extLst>
              <a:ext uri="{FF2B5EF4-FFF2-40B4-BE49-F238E27FC236}">
                <a16:creationId xmlns:a16="http://schemas.microsoft.com/office/drawing/2014/main" id="{47D6E3BA-CBB4-4C7D-83FF-BC9BBC781F4A}"/>
              </a:ext>
            </a:extLst>
          </p:cNvPr>
          <p:cNvSpPr>
            <a:spLocks noGrp="1" noChangeArrowheads="1"/>
          </p:cNvSpPr>
          <p:nvPr>
            <p:ph idx="1"/>
          </p:nvPr>
        </p:nvSpPr>
        <p:spPr bwMode="auto">
          <a:xfrm>
            <a:off x="746760" y="1913543"/>
            <a:ext cx="10373139"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eaLnBrk="0" fontAlgn="base" hangingPunct="0">
              <a:lnSpc>
                <a:spcPct val="100000"/>
              </a:lnSpc>
              <a:spcBef>
                <a:spcPct val="0"/>
              </a:spcBef>
              <a:spcAft>
                <a:spcPct val="0"/>
              </a:spcAft>
              <a:buNone/>
            </a:pPr>
            <a:r>
              <a:rPr kumimoji="0" lang="en-US" altLang="en-US" b="0" i="0" u="none" strike="noStrike" kern="1200" cap="none" spc="0" normalizeH="0" baseline="0" noProof="0" dirty="0">
                <a:ln>
                  <a:noFill/>
                </a:ln>
                <a:solidFill>
                  <a:srgbClr val="000000"/>
                </a:solidFill>
                <a:effectLst/>
                <a:uLnTx/>
                <a:uFillTx/>
                <a:ea typeface="+mn-ea"/>
                <a:cs typeface="+mn-cs"/>
              </a:rPr>
              <a:t>HR specialists and managers can contact their nearest </a:t>
            </a:r>
            <a:r>
              <a:rPr kumimoji="0" lang="en-US" altLang="en-US" b="0" i="0" u="none" strike="noStrike" kern="1200" cap="none" spc="0" normalizeH="0" baseline="0" noProof="0" dirty="0">
                <a:ln>
                  <a:noFill/>
                </a:ln>
                <a:solidFill>
                  <a:srgbClr val="30ACB8"/>
                </a:solidFill>
                <a:effectLst/>
                <a:uLnTx/>
                <a:uFillTx/>
                <a:ea typeface="+mn-ea"/>
                <a:cs typeface="+mn-cs"/>
                <a:hlinkClick r:id="rId3">
                  <a:extLst>
                    <a:ext uri="{A12FA001-AC4F-418D-AE19-62706E023703}">
                      <ahyp:hlinkClr xmlns:ahyp="http://schemas.microsoft.com/office/drawing/2018/hyperlinkcolor" val="tx"/>
                    </a:ext>
                  </a:extLst>
                </a:hlinkClick>
              </a:rPr>
              <a:t>PSC office</a:t>
            </a:r>
            <a:r>
              <a:rPr kumimoji="0" lang="en-US" altLang="en-US" b="0" i="0" u="none" strike="noStrike" kern="1200" cap="none" spc="0" normalizeH="0" baseline="0" noProof="0" dirty="0">
                <a:ln>
                  <a:noFill/>
                </a:ln>
                <a:solidFill>
                  <a:srgbClr val="30ACB8"/>
                </a:solidFill>
                <a:effectLst/>
                <a:uLnTx/>
                <a:uFillTx/>
                <a:ea typeface="+mn-ea"/>
                <a:cs typeface="+mn-cs"/>
              </a:rPr>
              <a:t> </a:t>
            </a:r>
            <a:r>
              <a:rPr kumimoji="0" lang="en-US" altLang="en-US" b="0" i="0" u="none" strike="noStrike" kern="1200" cap="none" spc="0" normalizeH="0" baseline="0" noProof="0" dirty="0">
                <a:ln>
                  <a:noFill/>
                </a:ln>
                <a:solidFill>
                  <a:srgbClr val="000000"/>
                </a:solidFill>
                <a:effectLst/>
                <a:uLnTx/>
                <a:uFillTx/>
                <a:ea typeface="+mn-ea"/>
                <a:cs typeface="+mn-cs"/>
              </a:rPr>
              <a:t>for</a:t>
            </a:r>
            <a:r>
              <a:rPr kumimoji="0" lang="en-US" altLang="en-US" b="0" i="0" u="none" strike="noStrike" kern="1200" cap="none" spc="0" normalizeH="0" baseline="0" noProof="0" dirty="0">
                <a:ln>
                  <a:noFill/>
                </a:ln>
                <a:solidFill>
                  <a:srgbClr val="54575A"/>
                </a:solidFill>
                <a:effectLst/>
                <a:uLnTx/>
                <a:uFillTx/>
                <a:ea typeface="+mn-ea"/>
                <a:cs typeface="+mn-cs"/>
              </a:rPr>
              <a:t> </a:t>
            </a:r>
            <a:r>
              <a:rPr kumimoji="0" lang="en-US" altLang="en-US" b="0" i="0" u="none" strike="noStrike" kern="1200" cap="none" spc="0" normalizeH="0" baseline="0" noProof="0" dirty="0">
                <a:ln>
                  <a:noFill/>
                </a:ln>
                <a:solidFill>
                  <a:srgbClr val="23A7B4"/>
                </a:solidFill>
                <a:effectLst/>
                <a:uLnTx/>
                <a:uFillTx/>
                <a:ea typeface="+mn-ea"/>
                <a:cs typeface="+mn-cs"/>
                <a:hlinkClick r:id="rId4">
                  <a:extLst>
                    <a:ext uri="{A12FA001-AC4F-418D-AE19-62706E023703}">
                      <ahyp:hlinkClr xmlns:ahyp="http://schemas.microsoft.com/office/drawing/2018/hyperlinkcolor" val="tx"/>
                    </a:ext>
                  </a:extLst>
                </a:hlinkClick>
              </a:rPr>
              <a:t>staffing a</a:t>
            </a:r>
            <a:r>
              <a:rPr kumimoji="0" lang="en-US" altLang="en-US" b="0" i="0" u="none" strike="noStrike" kern="1200" cap="none" spc="0" normalizeH="0" baseline="0" noProof="0" dirty="0">
                <a:ln>
                  <a:noFill/>
                </a:ln>
                <a:solidFill>
                  <a:srgbClr val="0099A8"/>
                </a:solidFill>
                <a:effectLst/>
                <a:uLnTx/>
                <a:uFillTx/>
                <a:ea typeface="+mn-ea"/>
                <a:cs typeface="+mn-cs"/>
                <a:hlinkClick r:id="rId4">
                  <a:extLst>
                    <a:ext uri="{A12FA001-AC4F-418D-AE19-62706E023703}">
                      <ahyp:hlinkClr xmlns:ahyp="http://schemas.microsoft.com/office/drawing/2018/hyperlinkcolor" val="tx"/>
                    </a:ext>
                  </a:extLst>
                </a:hlinkClick>
              </a:rPr>
              <a:t>nd assessment services</a:t>
            </a:r>
            <a:r>
              <a:rPr kumimoji="0" lang="en-US" altLang="en-US" b="0" i="0" u="none" strike="noStrike" kern="1200" cap="none" spc="0" normalizeH="0" baseline="0" noProof="0" dirty="0">
                <a:ln>
                  <a:noFill/>
                </a:ln>
                <a:solidFill>
                  <a:srgbClr val="000000"/>
                </a:solidFill>
                <a:effectLst/>
                <a:uLnTx/>
                <a:uFillTx/>
                <a:ea typeface="+mn-ea"/>
                <a:cs typeface="+mn-cs"/>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42860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C183D7F6-B498-43B3-948B-1728B52AA6E4}">
                <adec:decorative xmlns:adec="http://schemas.microsoft.com/office/drawing/2017/decorative" val="0"/>
              </a:ext>
            </a:extLst>
          </p:cNvPr>
          <p:cNvSpPr>
            <a:spLocks noGrp="1"/>
          </p:cNvSpPr>
          <p:nvPr>
            <p:ph type="title"/>
          </p:nvPr>
        </p:nvSpPr>
        <p:spPr>
          <a:xfrm>
            <a:off x="423747" y="288110"/>
            <a:ext cx="10515600" cy="990599"/>
          </a:xfrm>
        </p:spPr>
        <p:txBody>
          <a:bodyPr>
            <a:normAutofit/>
          </a:bodyPr>
          <a:lstStyle/>
          <a:p>
            <a:r>
              <a:rPr lang="en-CA" sz="3200" b="1" dirty="0">
                <a:solidFill>
                  <a:schemeClr val="accent2"/>
                </a:solidFill>
                <a:latin typeface="+mn-lt"/>
                <a:cs typeface="Arial" panose="020B0604020202020204" pitchFamily="34" charset="0"/>
              </a:rPr>
              <a:t>Purpose</a:t>
            </a:r>
          </a:p>
        </p:txBody>
      </p:sp>
      <p:sp>
        <p:nvSpPr>
          <p:cNvPr id="4" name="Slide Number Placeholder 3">
            <a:extLst>
              <a:ext uri="{C183D7F6-B498-43B3-948B-1728B52AA6E4}">
                <adec:decorative xmlns:adec="http://schemas.microsoft.com/office/drawing/2017/decorative" val="0"/>
              </a:ext>
            </a:extLst>
          </p:cNvPr>
          <p:cNvSpPr>
            <a:spLocks noGrp="1"/>
          </p:cNvSpPr>
          <p:nvPr>
            <p:ph type="sldNum" sz="quarter" idx="12"/>
          </p:nvPr>
        </p:nvSpPr>
        <p:spPr/>
        <p:txBody>
          <a:bodyPr/>
          <a:lstStyle/>
          <a:p>
            <a:fld id="{C9E7B19F-562E-4687-915F-44F4066EA527}" type="slidenum">
              <a:rPr lang="en-CA" smtClean="0"/>
              <a:t>2</a:t>
            </a:fld>
            <a:endParaRPr lang="en-CA" dirty="0"/>
          </a:p>
        </p:txBody>
      </p:sp>
      <p:sp>
        <p:nvSpPr>
          <p:cNvPr id="3" name="Content Placeholder 2">
            <a:extLst>
              <a:ext uri="{C183D7F6-B498-43B3-948B-1728B52AA6E4}">
                <adec:decorative xmlns:adec="http://schemas.microsoft.com/office/drawing/2017/decorative" val="0"/>
              </a:ext>
            </a:extLst>
          </p:cNvPr>
          <p:cNvSpPr>
            <a:spLocks noGrp="1"/>
          </p:cNvSpPr>
          <p:nvPr>
            <p:ph idx="1"/>
          </p:nvPr>
        </p:nvSpPr>
        <p:spPr>
          <a:xfrm>
            <a:off x="423747" y="1413163"/>
            <a:ext cx="11251580" cy="4468001"/>
          </a:xfrm>
        </p:spPr>
        <p:txBody>
          <a:bodyPr>
            <a:noAutofit/>
          </a:bodyPr>
          <a:lstStyle/>
          <a:p>
            <a:pPr>
              <a:lnSpc>
                <a:spcPct val="100000"/>
              </a:lnSpc>
              <a:spcBef>
                <a:spcPts val="1200"/>
              </a:spcBef>
              <a:spcAft>
                <a:spcPts val="1200"/>
              </a:spcAft>
            </a:pPr>
            <a:r>
              <a:rPr lang="en-CA" dirty="0">
                <a:solidFill>
                  <a:schemeClr val="tx1">
                    <a:lumMod val="50000"/>
                  </a:schemeClr>
                </a:solidFill>
                <a:ea typeface="+mj-ea"/>
                <a:cs typeface="Arial" panose="020B0604020202020204" pitchFamily="34" charset="0"/>
              </a:rPr>
              <a:t>To outline the Public Service Commission (PSC) inclusive recruitment supports available to departments and agencies</a:t>
            </a:r>
          </a:p>
          <a:p>
            <a:pPr>
              <a:lnSpc>
                <a:spcPct val="100000"/>
              </a:lnSpc>
              <a:spcBef>
                <a:spcPts val="1200"/>
              </a:spcBef>
              <a:spcAft>
                <a:spcPts val="1200"/>
              </a:spcAft>
            </a:pPr>
            <a:r>
              <a:rPr lang="en-CA" dirty="0">
                <a:solidFill>
                  <a:schemeClr val="tx1">
                    <a:lumMod val="50000"/>
                  </a:schemeClr>
                </a:solidFill>
                <a:ea typeface="+mj-ea"/>
                <a:cs typeface="Arial" panose="020B0604020202020204" pitchFamily="34" charset="0"/>
              </a:rPr>
              <a:t>To highlight PSC guidance, tools, and inventories with a focus on hiring Indigenous Peoples and Persons with Disabilities</a:t>
            </a:r>
          </a:p>
          <a:p>
            <a:pPr marL="457200" lvl="1" indent="0">
              <a:lnSpc>
                <a:spcPct val="100000"/>
              </a:lnSpc>
              <a:spcBef>
                <a:spcPts val="1200"/>
              </a:spcBef>
              <a:spcAft>
                <a:spcPts val="1200"/>
              </a:spcAft>
              <a:buNone/>
            </a:pPr>
            <a:endParaRPr lang="en-CA" sz="2000" i="1" dirty="0">
              <a:solidFill>
                <a:schemeClr val="tx1">
                  <a:lumMod val="50000"/>
                </a:schemeClr>
              </a:solidFill>
              <a:latin typeface="Arial" panose="020B0604020202020204" pitchFamily="34" charset="0"/>
              <a:ea typeface="+mj-ea"/>
              <a:cs typeface="Arial" panose="020B0604020202020204" pitchFamily="34" charset="0"/>
            </a:endParaRPr>
          </a:p>
          <a:p>
            <a:pPr marL="457200" lvl="1" indent="0">
              <a:lnSpc>
                <a:spcPct val="100000"/>
              </a:lnSpc>
              <a:spcBef>
                <a:spcPts val="1200"/>
              </a:spcBef>
              <a:spcAft>
                <a:spcPts val="1200"/>
              </a:spcAft>
              <a:buNone/>
            </a:pPr>
            <a:r>
              <a:rPr lang="en-CA" sz="2000" i="1" dirty="0">
                <a:solidFill>
                  <a:schemeClr val="accent3">
                    <a:lumMod val="75000"/>
                  </a:schemeClr>
                </a:solidFill>
                <a:ea typeface="+mj-ea"/>
                <a:cs typeface="Arial" panose="020B0604020202020204" pitchFamily="34" charset="0"/>
              </a:rPr>
              <a:t>“Building a diverse, equitable and inclusive Public Service is both an obligation and an opportunity we all share. We must advance this objective together, acting both individually and collectively, and recognizing that our progress will rely on amplifying the voices of those within our organizations to help lead the way.” </a:t>
            </a:r>
            <a:r>
              <a:rPr lang="en-CA" sz="2000" dirty="0">
                <a:solidFill>
                  <a:schemeClr val="accent3">
                    <a:lumMod val="75000"/>
                  </a:schemeClr>
                </a:solidFill>
                <a:ea typeface="+mj-ea"/>
                <a:cs typeface="Arial" panose="020B0604020202020204" pitchFamily="34" charset="0"/>
              </a:rPr>
              <a:t>– Clerk’s Call to Action</a:t>
            </a:r>
          </a:p>
          <a:p>
            <a:pPr marL="457200" lvl="1" indent="0">
              <a:lnSpc>
                <a:spcPct val="100000"/>
              </a:lnSpc>
              <a:spcBef>
                <a:spcPts val="1200"/>
              </a:spcBef>
              <a:spcAft>
                <a:spcPts val="1200"/>
              </a:spcAft>
              <a:buNone/>
            </a:pPr>
            <a:endParaRPr lang="en-CA" sz="2400" b="0" i="0" dirty="0">
              <a:solidFill>
                <a:srgbClr val="252525"/>
              </a:solidFill>
              <a:effectLst/>
              <a:latin typeface="Arial" panose="020B0604020202020204" pitchFamily="34" charset="0"/>
            </a:endParaRPr>
          </a:p>
        </p:txBody>
      </p:sp>
    </p:spTree>
    <p:extLst>
      <p:ext uri="{BB962C8B-B14F-4D97-AF65-F5344CB8AC3E}">
        <p14:creationId xmlns:p14="http://schemas.microsoft.com/office/powerpoint/2010/main" val="751672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50" y="-116377"/>
            <a:ext cx="10515600" cy="1060960"/>
          </a:xfrm>
        </p:spPr>
        <p:txBody>
          <a:bodyPr>
            <a:normAutofit/>
          </a:bodyPr>
          <a:lstStyle/>
          <a:p>
            <a:r>
              <a:rPr lang="en-CA" sz="3200" b="1" dirty="0">
                <a:solidFill>
                  <a:schemeClr val="accent2"/>
                </a:solidFill>
                <a:latin typeface="+mn-lt"/>
                <a:cs typeface="Arial" panose="020B0604020202020204" pitchFamily="34" charset="0"/>
              </a:rPr>
              <a:t>Diversity and Inclusion Commitments</a:t>
            </a:r>
          </a:p>
        </p:txBody>
      </p:sp>
      <p:sp>
        <p:nvSpPr>
          <p:cNvPr id="4" name="Slide Number Placeholder 3">
            <a:extLst>
              <a:ext uri="{C183D7F6-B498-43B3-948B-1728B52AA6E4}">
                <adec:decorative xmlns:adec="http://schemas.microsoft.com/office/drawing/2017/decorative" val="0"/>
              </a:ext>
            </a:extLst>
          </p:cNvPr>
          <p:cNvSpPr>
            <a:spLocks noGrp="1"/>
          </p:cNvSpPr>
          <p:nvPr>
            <p:ph type="sldNum" sz="quarter" idx="12"/>
          </p:nvPr>
        </p:nvSpPr>
        <p:spPr/>
        <p:txBody>
          <a:bodyPr/>
          <a:lstStyle/>
          <a:p>
            <a:fld id="{C9E7B19F-562E-4687-915F-44F4066EA527}" type="slidenum">
              <a:rPr lang="en-CA" smtClean="0"/>
              <a:t>3</a:t>
            </a:fld>
            <a:endParaRPr lang="en-CA" dirty="0"/>
          </a:p>
        </p:txBody>
      </p:sp>
      <p:sp>
        <p:nvSpPr>
          <p:cNvPr id="3" name="Content Placeholder 2"/>
          <p:cNvSpPr>
            <a:spLocks noGrp="1"/>
          </p:cNvSpPr>
          <p:nvPr>
            <p:ph idx="1"/>
          </p:nvPr>
        </p:nvSpPr>
        <p:spPr>
          <a:xfrm>
            <a:off x="105681" y="780459"/>
            <a:ext cx="11895819" cy="4968836"/>
          </a:xfrm>
        </p:spPr>
        <p:txBody>
          <a:bodyPr>
            <a:normAutofit fontScale="25000" lnSpcReduction="20000"/>
          </a:bodyPr>
          <a:lstStyle/>
          <a:p>
            <a:pPr marL="0" indent="0">
              <a:lnSpc>
                <a:spcPct val="120000"/>
              </a:lnSpc>
              <a:spcBef>
                <a:spcPts val="0"/>
              </a:spcBef>
              <a:buNone/>
            </a:pPr>
            <a:r>
              <a:rPr lang="en-CA" sz="6400" dirty="0">
                <a:solidFill>
                  <a:srgbClr val="000000"/>
                </a:solidFill>
                <a:cs typeface="Arial" panose="020B0604020202020204" pitchFamily="34" charset="0"/>
              </a:rPr>
              <a:t>As public servants, we are all working towards an inclusive public service and to meet commitments under several key drivers:</a:t>
            </a:r>
          </a:p>
          <a:p>
            <a:pPr>
              <a:lnSpc>
                <a:spcPct val="120000"/>
              </a:lnSpc>
            </a:pPr>
            <a:r>
              <a:rPr lang="en-US" sz="6400" dirty="0">
                <a:solidFill>
                  <a:srgbClr val="000000"/>
                </a:solidFill>
              </a:rPr>
              <a:t>The Clerk of the Privy Council’s </a:t>
            </a:r>
            <a:r>
              <a:rPr lang="en-CA" sz="6400" b="1" dirty="0">
                <a:solidFill>
                  <a:srgbClr val="23A7B4"/>
                </a:solidFill>
                <a:hlinkClick r:id="rId3"/>
              </a:rPr>
              <a:t>Call to action on anti-racism, equity, and inclusion in the Federal Public Service</a:t>
            </a:r>
            <a:r>
              <a:rPr lang="en-US" sz="6400" dirty="0">
                <a:solidFill>
                  <a:srgbClr val="000000"/>
                </a:solidFill>
              </a:rPr>
              <a:t>, which, among other things, calls all Public Service leaders to </a:t>
            </a:r>
            <a:r>
              <a:rPr lang="en-US" sz="6400" b="1" dirty="0">
                <a:solidFill>
                  <a:srgbClr val="000000"/>
                </a:solidFill>
              </a:rPr>
              <a:t>recruit highly qualified candidates from Indigenous communities and Black and other racialized communities from across all regions of Canada</a:t>
            </a:r>
          </a:p>
          <a:p>
            <a:pPr>
              <a:lnSpc>
                <a:spcPct val="120000"/>
              </a:lnSpc>
              <a:spcBef>
                <a:spcPts val="0"/>
              </a:spcBef>
            </a:pPr>
            <a:endParaRPr lang="en-CA" sz="6400" dirty="0">
              <a:solidFill>
                <a:srgbClr val="000000"/>
              </a:solidFill>
              <a:cs typeface="Arial" panose="020B0604020202020204" pitchFamily="34" charset="0"/>
            </a:endParaRPr>
          </a:p>
          <a:p>
            <a:pPr>
              <a:lnSpc>
                <a:spcPct val="120000"/>
              </a:lnSpc>
              <a:spcBef>
                <a:spcPts val="0"/>
              </a:spcBef>
            </a:pPr>
            <a:r>
              <a:rPr lang="en-CA" sz="6400" dirty="0">
                <a:solidFill>
                  <a:srgbClr val="000000"/>
                </a:solidFill>
                <a:cs typeface="Arial" panose="020B0604020202020204" pitchFamily="34" charset="0"/>
              </a:rPr>
              <a:t>The </a:t>
            </a:r>
            <a:r>
              <a:rPr lang="en-CA" sz="6400" b="1" dirty="0">
                <a:solidFill>
                  <a:srgbClr val="23A7B4"/>
                </a:solidFill>
                <a:cs typeface="Arial" panose="020B0604020202020204" pitchFamily="34" charset="0"/>
                <a:hlinkClick r:id="rId4">
                  <a:extLst>
                    <a:ext uri="{A12FA001-AC4F-418D-AE19-62706E023703}">
                      <ahyp:hlinkClr xmlns:ahyp="http://schemas.microsoft.com/office/drawing/2018/hyperlinkcolor" val="tx"/>
                    </a:ext>
                  </a:extLst>
                </a:hlinkClick>
              </a:rPr>
              <a:t>Many Voices One Mind – Reconciliation in the Public Service</a:t>
            </a:r>
            <a:r>
              <a:rPr lang="en-CA" sz="6400" b="1" dirty="0">
                <a:solidFill>
                  <a:srgbClr val="23A7B4"/>
                </a:solidFill>
                <a:cs typeface="Arial" panose="020B0604020202020204" pitchFamily="34" charset="0"/>
              </a:rPr>
              <a:t> </a:t>
            </a:r>
            <a:r>
              <a:rPr lang="en-CA" sz="6400" dirty="0">
                <a:solidFill>
                  <a:srgbClr val="000000"/>
                </a:solidFill>
                <a:cs typeface="Arial" panose="020B0604020202020204" pitchFamily="34" charset="0"/>
              </a:rPr>
              <a:t>report recommendation to </a:t>
            </a:r>
            <a:r>
              <a:rPr lang="en-CA" sz="6400" b="1" dirty="0">
                <a:solidFill>
                  <a:srgbClr val="000000"/>
                </a:solidFill>
              </a:rPr>
              <a:t>encourage and support Indigenous Peoples to join the Public Service</a:t>
            </a:r>
          </a:p>
          <a:p>
            <a:pPr>
              <a:lnSpc>
                <a:spcPct val="120000"/>
              </a:lnSpc>
              <a:spcBef>
                <a:spcPts val="0"/>
              </a:spcBef>
            </a:pPr>
            <a:endParaRPr lang="en-CA" sz="6400" dirty="0">
              <a:solidFill>
                <a:srgbClr val="000000"/>
              </a:solidFill>
              <a:cs typeface="Arial" panose="020B0604020202020204" pitchFamily="34" charset="0"/>
            </a:endParaRPr>
          </a:p>
          <a:p>
            <a:pPr>
              <a:lnSpc>
                <a:spcPct val="120000"/>
              </a:lnSpc>
              <a:spcBef>
                <a:spcPts val="0"/>
              </a:spcBef>
            </a:pPr>
            <a:r>
              <a:rPr lang="en-CA" sz="6400" dirty="0">
                <a:solidFill>
                  <a:srgbClr val="000000"/>
                </a:solidFill>
                <a:cs typeface="Arial" panose="020B0604020202020204" pitchFamily="34" charset="0"/>
              </a:rPr>
              <a:t>The </a:t>
            </a:r>
            <a:r>
              <a:rPr lang="en-CA" sz="6400" b="1" dirty="0">
                <a:solidFill>
                  <a:srgbClr val="23A7B4"/>
                </a:solidFill>
                <a:cs typeface="Arial" panose="020B0604020202020204" pitchFamily="34" charset="0"/>
                <a:hlinkClick r:id="rId5"/>
              </a:rPr>
              <a:t>Truth and Reconciliation Commission - Call to Action # 7</a:t>
            </a:r>
            <a:r>
              <a:rPr lang="en-CA" sz="6400" b="1" dirty="0">
                <a:solidFill>
                  <a:srgbClr val="000000"/>
                </a:solidFill>
                <a:cs typeface="Arial" panose="020B0604020202020204" pitchFamily="34" charset="0"/>
              </a:rPr>
              <a:t> </a:t>
            </a:r>
            <a:r>
              <a:rPr lang="en-CA" sz="6400" dirty="0">
                <a:solidFill>
                  <a:srgbClr val="000000"/>
                </a:solidFill>
                <a:cs typeface="Arial" panose="020B0604020202020204" pitchFamily="34" charset="0"/>
              </a:rPr>
              <a:t>which </a:t>
            </a:r>
            <a:r>
              <a:rPr lang="en-CA" sz="6400" dirty="0">
                <a:solidFill>
                  <a:srgbClr val="000000"/>
                </a:solidFill>
              </a:rPr>
              <a:t>calls upon the federal government to </a:t>
            </a:r>
            <a:r>
              <a:rPr lang="en-CA" sz="6400" b="1" dirty="0">
                <a:solidFill>
                  <a:srgbClr val="000000"/>
                </a:solidFill>
              </a:rPr>
              <a:t>develop with Aboriginal groups a joint strategy to eliminate educational and employment gaps between Aboriginal and non-Aboriginal Canadians</a:t>
            </a:r>
          </a:p>
          <a:p>
            <a:pPr>
              <a:lnSpc>
                <a:spcPct val="120000"/>
              </a:lnSpc>
              <a:spcBef>
                <a:spcPts val="0"/>
              </a:spcBef>
            </a:pPr>
            <a:endParaRPr lang="en-CA" sz="6400" dirty="0">
              <a:solidFill>
                <a:srgbClr val="000000"/>
              </a:solidFill>
              <a:hlinkClick r:id="rId6">
                <a:extLst>
                  <a:ext uri="{A12FA001-AC4F-418D-AE19-62706E023703}">
                    <ahyp:hlinkClr xmlns:ahyp="http://schemas.microsoft.com/office/drawing/2018/hyperlinkcolor" val="tx"/>
                  </a:ext>
                </a:extLst>
              </a:hlinkClick>
            </a:endParaRPr>
          </a:p>
          <a:p>
            <a:pPr>
              <a:lnSpc>
                <a:spcPct val="120000"/>
              </a:lnSpc>
              <a:spcBef>
                <a:spcPts val="0"/>
              </a:spcBef>
            </a:pPr>
            <a:r>
              <a:rPr lang="en-CA" sz="6400" dirty="0">
                <a:solidFill>
                  <a:srgbClr val="000000"/>
                </a:solidFill>
                <a:cs typeface="Arial" panose="020B0604020202020204" pitchFamily="34" charset="0"/>
              </a:rPr>
              <a:t>Goal 1 of </a:t>
            </a:r>
            <a:r>
              <a:rPr lang="en-CA" sz="6400" b="1" dirty="0">
                <a:solidFill>
                  <a:srgbClr val="23A7B4"/>
                </a:solidFill>
                <a:cs typeface="Arial" panose="020B0604020202020204" pitchFamily="34" charset="0"/>
                <a:hlinkClick r:id="rId6">
                  <a:extLst>
                    <a:ext uri="{A12FA001-AC4F-418D-AE19-62706E023703}">
                      <ahyp:hlinkClr xmlns:ahyp="http://schemas.microsoft.com/office/drawing/2018/hyperlinkcolor" val="tx"/>
                    </a:ext>
                  </a:extLst>
                </a:hlinkClick>
              </a:rPr>
              <a:t>The </a:t>
            </a:r>
            <a:r>
              <a:rPr lang="en-CA" sz="6400" b="1" i="0" dirty="0">
                <a:solidFill>
                  <a:srgbClr val="23A7B4"/>
                </a:solidFill>
                <a:effectLst/>
                <a:hlinkClick r:id="rId6">
                  <a:extLst>
                    <a:ext uri="{A12FA001-AC4F-418D-AE19-62706E023703}">
                      <ahyp:hlinkClr xmlns:ahyp="http://schemas.microsoft.com/office/drawing/2018/hyperlinkcolor" val="tx"/>
                    </a:ext>
                  </a:extLst>
                </a:hlinkClick>
              </a:rPr>
              <a:t>Accessibility Strategy for the Public Service of Canada</a:t>
            </a:r>
            <a:r>
              <a:rPr lang="en-CA" sz="6400" b="1" i="0" dirty="0">
                <a:solidFill>
                  <a:srgbClr val="23A7B4"/>
                </a:solidFill>
                <a:effectLst/>
              </a:rPr>
              <a:t> </a:t>
            </a:r>
            <a:r>
              <a:rPr lang="en-CA" sz="6400" b="0" i="0" dirty="0">
                <a:solidFill>
                  <a:srgbClr val="000000"/>
                </a:solidFill>
                <a:effectLst/>
              </a:rPr>
              <a:t>to </a:t>
            </a:r>
            <a:r>
              <a:rPr lang="en-CA" sz="6400" b="1" dirty="0">
                <a:solidFill>
                  <a:srgbClr val="000000"/>
                </a:solidFill>
              </a:rPr>
              <a:t>remove barriers to the recruitment of persons with disabilities</a:t>
            </a:r>
            <a:r>
              <a:rPr lang="en-CA" sz="6400" dirty="0">
                <a:solidFill>
                  <a:srgbClr val="000000"/>
                </a:solidFill>
              </a:rPr>
              <a:t> and </a:t>
            </a:r>
            <a:r>
              <a:rPr lang="en-CA" sz="6400" b="1" dirty="0">
                <a:solidFill>
                  <a:srgbClr val="000000"/>
                </a:solidFill>
              </a:rPr>
              <a:t>support departments for the hiring of 5,000 net new persons with disabilities over the next five years</a:t>
            </a:r>
          </a:p>
          <a:p>
            <a:pPr marL="0" indent="0">
              <a:lnSpc>
                <a:spcPct val="120000"/>
              </a:lnSpc>
              <a:spcBef>
                <a:spcPts val="0"/>
              </a:spcBef>
              <a:buNone/>
            </a:pPr>
            <a:endParaRPr lang="en-CA" sz="6400" b="1" dirty="0">
              <a:solidFill>
                <a:srgbClr val="000000"/>
              </a:solidFill>
            </a:endParaRPr>
          </a:p>
          <a:p>
            <a:pPr>
              <a:lnSpc>
                <a:spcPct val="120000"/>
              </a:lnSpc>
              <a:spcBef>
                <a:spcPts val="0"/>
              </a:spcBef>
            </a:pPr>
            <a:r>
              <a:rPr lang="en-CA" sz="6400" b="1" dirty="0">
                <a:solidFill>
                  <a:srgbClr val="000000"/>
                </a:solidFill>
                <a:hlinkClick r:id="rId7"/>
              </a:rPr>
              <a:t>Building a Diverse and Inclusive Public Service: Final Report of the Joint Union/Management Task Force on Diversity and Inclusion </a:t>
            </a:r>
            <a:r>
              <a:rPr lang="en-CA" sz="6400" b="1" dirty="0">
                <a:solidFill>
                  <a:srgbClr val="000000"/>
                </a:solidFill>
              </a:rPr>
              <a:t>establishes the case for diversity and inclusion </a:t>
            </a:r>
            <a:r>
              <a:rPr lang="en-CA" sz="6400" dirty="0">
                <a:solidFill>
                  <a:srgbClr val="000000"/>
                </a:solidFill>
              </a:rPr>
              <a:t>and </a:t>
            </a:r>
            <a:r>
              <a:rPr lang="en-CA" sz="6400" b="1" dirty="0">
                <a:solidFill>
                  <a:srgbClr val="000000"/>
                </a:solidFill>
              </a:rPr>
              <a:t>makes recommendations </a:t>
            </a:r>
            <a:r>
              <a:rPr lang="en-CA" sz="6400" dirty="0">
                <a:solidFill>
                  <a:srgbClr val="000000"/>
                </a:solidFill>
              </a:rPr>
              <a:t>for the public service.</a:t>
            </a:r>
          </a:p>
          <a:p>
            <a:pPr marL="0" indent="0">
              <a:lnSpc>
                <a:spcPct val="120000"/>
              </a:lnSpc>
              <a:spcBef>
                <a:spcPts val="0"/>
              </a:spcBef>
              <a:buNone/>
            </a:pPr>
            <a:endParaRPr lang="en-CA" sz="6400" dirty="0">
              <a:solidFill>
                <a:srgbClr val="000000"/>
              </a:solidFill>
            </a:endParaRPr>
          </a:p>
          <a:p>
            <a:pPr>
              <a:lnSpc>
                <a:spcPct val="120000"/>
              </a:lnSpc>
            </a:pPr>
            <a:r>
              <a:rPr lang="en-US" sz="6400" dirty="0">
                <a:solidFill>
                  <a:srgbClr val="000000"/>
                </a:solidFill>
                <a:cs typeface="Arial" panose="020B0604020202020204" pitchFamily="34" charset="0"/>
              </a:rPr>
              <a:t>The</a:t>
            </a:r>
            <a:r>
              <a:rPr lang="en-US" sz="6400" dirty="0">
                <a:solidFill>
                  <a:srgbClr val="000000"/>
                </a:solidFill>
              </a:rPr>
              <a:t> </a:t>
            </a:r>
            <a:r>
              <a:rPr lang="en-US" sz="6400" b="1" dirty="0">
                <a:solidFill>
                  <a:srgbClr val="23A7B4"/>
                </a:solidFill>
                <a:hlinkClick r:id="rId8">
                  <a:extLst>
                    <a:ext uri="{A12FA001-AC4F-418D-AE19-62706E023703}">
                      <ahyp:hlinkClr xmlns:ahyp="http://schemas.microsoft.com/office/drawing/2018/hyperlinkcolor" val="tx"/>
                    </a:ext>
                  </a:extLst>
                </a:hlinkClick>
              </a:rPr>
              <a:t>2021/2022 Deputy Minister Commitments on Diversity and Inclusion</a:t>
            </a:r>
            <a:r>
              <a:rPr lang="en-CA" sz="6400" dirty="0">
                <a:solidFill>
                  <a:srgbClr val="000000"/>
                </a:solidFill>
              </a:rPr>
              <a:t>, which were just updated, include calls to: </a:t>
            </a:r>
          </a:p>
          <a:p>
            <a:pPr marL="685800" lvl="2">
              <a:lnSpc>
                <a:spcPct val="120000"/>
              </a:lnSpc>
              <a:spcBef>
                <a:spcPts val="0"/>
              </a:spcBef>
            </a:pPr>
            <a:r>
              <a:rPr lang="en-CA" sz="6400" b="1" dirty="0">
                <a:solidFill>
                  <a:srgbClr val="000000"/>
                </a:solidFill>
              </a:rPr>
              <a:t>Increase the representation of Black people and other racialized groups, Indigenous People, and persons with disabilities within all levels of the organization</a:t>
            </a:r>
            <a:endParaRPr lang="en-US" sz="6400" b="1" dirty="0">
              <a:solidFill>
                <a:srgbClr val="000000"/>
              </a:solidFill>
            </a:endParaRPr>
          </a:p>
          <a:p>
            <a:pPr marL="685800" lvl="2">
              <a:lnSpc>
                <a:spcPct val="120000"/>
              </a:lnSpc>
              <a:spcBef>
                <a:spcPts val="0"/>
              </a:spcBef>
            </a:pPr>
            <a:r>
              <a:rPr lang="en-CA" sz="6400" b="1" dirty="0">
                <a:solidFill>
                  <a:srgbClr val="000000"/>
                </a:solidFill>
              </a:rPr>
              <a:t>Ensure that internal and external policies and programs are inclusive and free of systemic racism and barriers</a:t>
            </a:r>
            <a:endParaRPr lang="en-US" sz="6400" b="1" dirty="0">
              <a:solidFill>
                <a:srgbClr val="000000"/>
              </a:solidFill>
            </a:endParaRPr>
          </a:p>
          <a:p>
            <a:pPr marL="457200" lvl="1" indent="-457200">
              <a:lnSpc>
                <a:spcPct val="120000"/>
              </a:lnSpc>
              <a:buFont typeface="+mj-lt"/>
              <a:buAutoNum type="arabicPeriod"/>
            </a:pPr>
            <a:endParaRPr lang="en-US" sz="5600" b="0" i="0" dirty="0">
              <a:solidFill>
                <a:srgbClr val="000000"/>
              </a:solidFill>
              <a:effectLst/>
              <a:hlinkClick r:id="rId6">
                <a:extLst>
                  <a:ext uri="{A12FA001-AC4F-418D-AE19-62706E023703}">
                    <ahyp:hlinkClr xmlns:ahyp="http://schemas.microsoft.com/office/drawing/2018/hyperlinkcolor" val="tx"/>
                  </a:ext>
                </a:extLst>
              </a:hlinkClick>
            </a:endParaRPr>
          </a:p>
          <a:p>
            <a:pPr marL="0" indent="0">
              <a:buNone/>
            </a:pPr>
            <a:endParaRPr lang="fr-CA" sz="4400" b="1" i="1" dirty="0">
              <a:solidFill>
                <a:srgbClr val="000000"/>
              </a:solidFill>
              <a:cs typeface="Arial" panose="020B0604020202020204" pitchFamily="34" charset="0"/>
            </a:endParaRPr>
          </a:p>
          <a:p>
            <a:pPr marL="457200" lvl="1" indent="0">
              <a:lnSpc>
                <a:spcPct val="120000"/>
              </a:lnSpc>
              <a:spcBef>
                <a:spcPts val="0"/>
              </a:spcBef>
              <a:buNone/>
            </a:pPr>
            <a:endParaRPr lang="en-CA" sz="6400" dirty="0">
              <a:latin typeface="Arial" panose="020B0604020202020204" pitchFamily="34" charset="0"/>
              <a:cs typeface="Arial" panose="020B0604020202020204" pitchFamily="34" charset="0"/>
            </a:endParaRPr>
          </a:p>
          <a:p>
            <a:pPr>
              <a:lnSpc>
                <a:spcPct val="120000"/>
              </a:lnSpc>
            </a:pPr>
            <a:endParaRPr lang="fr-CA" sz="6400" dirty="0">
              <a:latin typeface="Arial" panose="020B0604020202020204" pitchFamily="34" charset="0"/>
              <a:cs typeface="Arial" panose="020B0604020202020204" pitchFamily="34" charset="0"/>
            </a:endParaRPr>
          </a:p>
          <a:p>
            <a:endParaRPr lang="en-CA" sz="3300" dirty="0">
              <a:solidFill>
                <a:schemeClr val="bg2">
                  <a:lumMod val="25000"/>
                </a:schemeClr>
              </a:solidFill>
            </a:endParaRPr>
          </a:p>
        </p:txBody>
      </p:sp>
    </p:spTree>
    <p:extLst>
      <p:ext uri="{BB962C8B-B14F-4D97-AF65-F5344CB8AC3E}">
        <p14:creationId xmlns:p14="http://schemas.microsoft.com/office/powerpoint/2010/main" val="213048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2FFEFFC-EEAF-4F06-9DA6-59E9A526CD27}"/>
              </a:ext>
            </a:extLst>
          </p:cNvPr>
          <p:cNvSpPr>
            <a:spLocks noGrp="1"/>
          </p:cNvSpPr>
          <p:nvPr>
            <p:ph type="title"/>
          </p:nvPr>
        </p:nvSpPr>
        <p:spPr>
          <a:xfrm>
            <a:off x="335360" y="35609"/>
            <a:ext cx="10515600" cy="1325563"/>
          </a:xfrm>
        </p:spPr>
        <p:txBody>
          <a:bodyPr>
            <a:normAutofit/>
          </a:bodyPr>
          <a:lstStyle/>
          <a:p>
            <a:r>
              <a:rPr lang="en-CA" sz="3600" b="1" dirty="0">
                <a:solidFill>
                  <a:schemeClr val="accent2"/>
                </a:solidFill>
                <a:latin typeface="+mn-lt"/>
                <a:cs typeface="Arial" panose="020B0604020202020204" pitchFamily="34" charset="0"/>
              </a:rPr>
              <a:t>How the PSC Supports Departments</a:t>
            </a:r>
            <a:br>
              <a:rPr lang="en-US" sz="3600" dirty="0">
                <a:solidFill>
                  <a:srgbClr val="004D85"/>
                </a:solidFill>
                <a:latin typeface="Open Sans" panose="020B0606030504020204" pitchFamily="34" charset="0"/>
                <a:ea typeface="Open Sans" panose="020B0606030504020204" pitchFamily="34" charset="0"/>
                <a:cs typeface="Open Sans" panose="020B0606030504020204" pitchFamily="34" charset="0"/>
              </a:rPr>
            </a:br>
            <a:endParaRPr lang="fr-CA" sz="3600" dirty="0"/>
          </a:p>
        </p:txBody>
      </p:sp>
      <p:graphicFrame>
        <p:nvGraphicFramePr>
          <p:cNvPr id="2" name="Diagram 1">
            <a:extLst>
              <a:ext uri="{FF2B5EF4-FFF2-40B4-BE49-F238E27FC236}">
                <a16:creationId xmlns:a16="http://schemas.microsoft.com/office/drawing/2014/main" id="{A4ACD90C-D456-4184-AF18-E3AA6C54205D}"/>
              </a:ext>
            </a:extLst>
          </p:cNvPr>
          <p:cNvGraphicFramePr/>
          <p:nvPr>
            <p:extLst>
              <p:ext uri="{D42A27DB-BD31-4B8C-83A1-F6EECF244321}">
                <p14:modId xmlns:p14="http://schemas.microsoft.com/office/powerpoint/2010/main" val="3330508164"/>
              </p:ext>
            </p:extLst>
          </p:nvPr>
        </p:nvGraphicFramePr>
        <p:xfrm>
          <a:off x="-85538" y="908720"/>
          <a:ext cx="11942178" cy="53613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09386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881" y="0"/>
            <a:ext cx="10647829" cy="888886"/>
          </a:xfrm>
        </p:spPr>
        <p:txBody>
          <a:bodyPr>
            <a:normAutofit fontScale="90000"/>
          </a:bodyPr>
          <a:lstStyle/>
          <a:p>
            <a:r>
              <a:rPr lang="en-CA" sz="3200" b="1" dirty="0">
                <a:solidFill>
                  <a:schemeClr val="accent2"/>
                </a:solidFill>
                <a:latin typeface="+mn-lt"/>
                <a:cs typeface="Arial" panose="020B0604020202020204" pitchFamily="34" charset="0"/>
              </a:rPr>
              <a:t>How the PSC Can Help – </a:t>
            </a:r>
            <a:r>
              <a:rPr lang="en-CA" sz="3200" b="1" dirty="0">
                <a:solidFill>
                  <a:schemeClr val="accent3"/>
                </a:solidFill>
                <a:latin typeface="+mn-lt"/>
                <a:cs typeface="Arial" panose="020B0604020202020204" pitchFamily="34" charset="0"/>
              </a:rPr>
              <a:t>Recruitment of Indigenous Peoples</a:t>
            </a:r>
          </a:p>
        </p:txBody>
      </p:sp>
      <p:sp>
        <p:nvSpPr>
          <p:cNvPr id="4" name="Slide Number Placeholder 3"/>
          <p:cNvSpPr>
            <a:spLocks noGrp="1"/>
          </p:cNvSpPr>
          <p:nvPr>
            <p:ph type="sldNum" sz="quarter" idx="12"/>
          </p:nvPr>
        </p:nvSpPr>
        <p:spPr/>
        <p:txBody>
          <a:bodyPr/>
          <a:lstStyle/>
          <a:p>
            <a:fld id="{C9E7B19F-562E-4687-915F-44F4066EA527}" type="slidenum">
              <a:rPr lang="en-CA" smtClean="0"/>
              <a:t>5</a:t>
            </a:fld>
            <a:endParaRPr lang="en-CA"/>
          </a:p>
        </p:txBody>
      </p:sp>
      <p:sp>
        <p:nvSpPr>
          <p:cNvPr id="8" name="Content Placeholder 2"/>
          <p:cNvSpPr>
            <a:spLocks noGrp="1"/>
          </p:cNvSpPr>
          <p:nvPr>
            <p:ph idx="1"/>
          </p:nvPr>
        </p:nvSpPr>
        <p:spPr>
          <a:xfrm>
            <a:off x="259181" y="888887"/>
            <a:ext cx="8243551" cy="5211844"/>
          </a:xfrm>
        </p:spPr>
        <p:txBody>
          <a:bodyPr>
            <a:normAutofit fontScale="25000" lnSpcReduction="20000"/>
          </a:bodyPr>
          <a:lstStyle/>
          <a:p>
            <a:pPr marL="0" indent="0">
              <a:lnSpc>
                <a:spcPct val="120000"/>
              </a:lnSpc>
              <a:spcBef>
                <a:spcPts val="0"/>
              </a:spcBef>
              <a:buNone/>
            </a:pPr>
            <a:r>
              <a:rPr lang="en-CA" sz="6400" b="1" dirty="0">
                <a:solidFill>
                  <a:srgbClr val="000000"/>
                </a:solidFill>
                <a:cs typeface="Arial" panose="020B0604020202020204" pitchFamily="34" charset="0"/>
              </a:rPr>
              <a:t>Inventories</a:t>
            </a:r>
          </a:p>
          <a:p>
            <a:pPr>
              <a:lnSpc>
                <a:spcPct val="120000"/>
              </a:lnSpc>
              <a:spcBef>
                <a:spcPts val="0"/>
              </a:spcBef>
            </a:pPr>
            <a:r>
              <a:rPr lang="en-CA" sz="6400" b="1" dirty="0">
                <a:solidFill>
                  <a:schemeClr val="tx1">
                    <a:lumMod val="50000"/>
                  </a:schemeClr>
                </a:solidFill>
                <a:cs typeface="Arial" panose="020B0604020202020204" pitchFamily="34" charset="0"/>
                <a:hlinkClick r:id="rId3"/>
              </a:rPr>
              <a:t>Indigenous Student Employment Opportunity (ISEO)</a:t>
            </a:r>
            <a:r>
              <a:rPr lang="en-CA" sz="6400" b="1" dirty="0">
                <a:solidFill>
                  <a:schemeClr val="tx1">
                    <a:lumMod val="50000"/>
                  </a:schemeClr>
                </a:solidFill>
                <a:cs typeface="Arial" panose="020B0604020202020204" pitchFamily="34" charset="0"/>
              </a:rPr>
              <a:t> </a:t>
            </a:r>
            <a:r>
              <a:rPr lang="en-CA" sz="6400" dirty="0">
                <a:solidFill>
                  <a:srgbClr val="000000"/>
                </a:solidFill>
                <a:cs typeface="Arial" panose="020B0604020202020204" pitchFamily="34" charset="0"/>
              </a:rPr>
              <a:t>- </a:t>
            </a:r>
            <a:r>
              <a:rPr lang="en-CA" sz="6400" b="0" i="0" dirty="0">
                <a:solidFill>
                  <a:srgbClr val="000000"/>
                </a:solidFill>
                <a:effectLst/>
              </a:rPr>
              <a:t>a national recruitment initiative for students who self-declare as Aboriginal under the Federal Student Work Experience Program (FSWEP), ISEO features an onboarding process, training, activities, and support services designed for students and managers/supervisors.</a:t>
            </a:r>
          </a:p>
          <a:p>
            <a:pPr>
              <a:lnSpc>
                <a:spcPct val="120000"/>
              </a:lnSpc>
              <a:spcBef>
                <a:spcPts val="0"/>
              </a:spcBef>
            </a:pPr>
            <a:endParaRPr lang="en-CA" sz="2000" dirty="0">
              <a:solidFill>
                <a:srgbClr val="000000"/>
              </a:solidFill>
              <a:cs typeface="Arial" panose="020B0604020202020204" pitchFamily="34" charset="0"/>
              <a:hlinkClick r:id="rId4"/>
            </a:endParaRPr>
          </a:p>
          <a:p>
            <a:pPr>
              <a:lnSpc>
                <a:spcPct val="120000"/>
              </a:lnSpc>
              <a:spcBef>
                <a:spcPts val="0"/>
              </a:spcBef>
            </a:pPr>
            <a:r>
              <a:rPr lang="en-CA" sz="6400" b="1" dirty="0">
                <a:solidFill>
                  <a:srgbClr val="000000"/>
                </a:solidFill>
                <a:cs typeface="Arial" panose="020B0604020202020204" pitchFamily="34" charset="0"/>
                <a:hlinkClick r:id="rId4"/>
              </a:rPr>
              <a:t>Indigenous Career Pathway (ICP)</a:t>
            </a:r>
            <a:r>
              <a:rPr lang="en-CA" sz="6400" dirty="0">
                <a:solidFill>
                  <a:srgbClr val="000000"/>
                </a:solidFill>
                <a:cs typeface="Arial" panose="020B0604020202020204" pitchFamily="34" charset="0"/>
              </a:rPr>
              <a:t> - an </a:t>
            </a:r>
            <a:r>
              <a:rPr lang="en-CA" sz="6400" dirty="0">
                <a:solidFill>
                  <a:srgbClr val="252525"/>
                </a:solidFill>
                <a:cs typeface="Arial" panose="020B0604020202020204" pitchFamily="34" charset="0"/>
              </a:rPr>
              <a:t>i</a:t>
            </a:r>
            <a:r>
              <a:rPr lang="en-CA" sz="6400" b="0" i="0" dirty="0">
                <a:solidFill>
                  <a:srgbClr val="252525"/>
                </a:solidFill>
                <a:effectLst/>
              </a:rPr>
              <a:t>nventory of Indigenous candidates with varying academic backgrounds, career interests and skill sets to increase Indigenous public service representation and facilitate the matching between managers and Indigenous candidates.</a:t>
            </a:r>
            <a:endParaRPr lang="en-CA" sz="6400" dirty="0">
              <a:solidFill>
                <a:srgbClr val="000000"/>
              </a:solidFill>
              <a:cs typeface="Arial" panose="020B0604020202020204" pitchFamily="34" charset="0"/>
            </a:endParaRPr>
          </a:p>
          <a:p>
            <a:pPr marL="0" indent="0">
              <a:lnSpc>
                <a:spcPct val="120000"/>
              </a:lnSpc>
              <a:spcBef>
                <a:spcPts val="0"/>
              </a:spcBef>
              <a:buNone/>
            </a:pPr>
            <a:endParaRPr lang="en-CA" sz="6400" b="1" dirty="0">
              <a:cs typeface="Arial" panose="020B0604020202020204" pitchFamily="34" charset="0"/>
            </a:endParaRPr>
          </a:p>
          <a:p>
            <a:pPr marL="0" indent="0">
              <a:lnSpc>
                <a:spcPct val="120000"/>
              </a:lnSpc>
              <a:spcBef>
                <a:spcPts val="0"/>
              </a:spcBef>
              <a:buNone/>
            </a:pPr>
            <a:r>
              <a:rPr lang="en-CA" sz="6400" b="1" dirty="0">
                <a:solidFill>
                  <a:srgbClr val="000000"/>
                </a:solidFill>
                <a:cs typeface="Arial" panose="020B0604020202020204" pitchFamily="34" charset="0"/>
              </a:rPr>
              <a:t>Tools and Supports</a:t>
            </a:r>
          </a:p>
          <a:p>
            <a:pPr>
              <a:lnSpc>
                <a:spcPct val="120000"/>
              </a:lnSpc>
              <a:spcBef>
                <a:spcPts val="0"/>
              </a:spcBef>
            </a:pPr>
            <a:r>
              <a:rPr lang="en-CA" sz="6400" b="1" dirty="0">
                <a:solidFill>
                  <a:srgbClr val="000000"/>
                </a:solidFill>
                <a:cs typeface="Arial" panose="020B0604020202020204" pitchFamily="34" charset="0"/>
                <a:hlinkClick r:id="rId5"/>
              </a:rPr>
              <a:t>Indigenous Recruitment Toolbox</a:t>
            </a:r>
            <a:r>
              <a:rPr lang="en-CA" sz="6400" b="1" dirty="0">
                <a:solidFill>
                  <a:srgbClr val="000000"/>
                </a:solidFill>
                <a:cs typeface="Arial" panose="020B0604020202020204" pitchFamily="34" charset="0"/>
              </a:rPr>
              <a:t> </a:t>
            </a:r>
            <a:r>
              <a:rPr lang="en-CA" sz="6400" dirty="0">
                <a:solidFill>
                  <a:srgbClr val="000000"/>
                </a:solidFill>
                <a:cs typeface="Arial" panose="020B0604020202020204" pitchFamily="34" charset="0"/>
              </a:rPr>
              <a:t>- </a:t>
            </a:r>
            <a:r>
              <a:rPr lang="en-CA" sz="6400" b="0" i="0" dirty="0">
                <a:solidFill>
                  <a:srgbClr val="000000"/>
                </a:solidFill>
                <a:effectLst/>
              </a:rPr>
              <a:t>This repository of resources will better equip hiring managers and human resources (HR) advisors for recruiting, and hiring Indigenous peoples in the federal public service. The toolbox will provide tools, resources, advice on Indigenous recruitment, and outreach and initiatives the Public Service Commission and other departments offer.</a:t>
            </a:r>
            <a:endParaRPr lang="en-CA" sz="6400" dirty="0">
              <a:solidFill>
                <a:srgbClr val="000000"/>
              </a:solidFill>
              <a:cs typeface="Arial" panose="020B0604020202020204" pitchFamily="34" charset="0"/>
            </a:endParaRPr>
          </a:p>
          <a:p>
            <a:pPr marL="0" indent="0">
              <a:lnSpc>
                <a:spcPct val="120000"/>
              </a:lnSpc>
              <a:spcBef>
                <a:spcPts val="0"/>
              </a:spcBef>
              <a:buNone/>
            </a:pPr>
            <a:endParaRPr lang="en-CA" sz="2000" dirty="0">
              <a:solidFill>
                <a:srgbClr val="23A7B4"/>
              </a:solidFill>
              <a:cs typeface="Arial" panose="020B0604020202020204" pitchFamily="34" charset="0"/>
              <a:hlinkClick r:id="rId6">
                <a:extLst>
                  <a:ext uri="{A12FA001-AC4F-418D-AE19-62706E023703}">
                    <ahyp:hlinkClr xmlns:ahyp="http://schemas.microsoft.com/office/drawing/2018/hyperlinkcolor" val="tx"/>
                  </a:ext>
                </a:extLst>
              </a:hlinkClick>
            </a:endParaRPr>
          </a:p>
          <a:p>
            <a:pPr>
              <a:lnSpc>
                <a:spcPct val="120000"/>
              </a:lnSpc>
              <a:spcBef>
                <a:spcPts val="0"/>
              </a:spcBef>
              <a:buClr>
                <a:srgbClr val="000000"/>
              </a:buClr>
            </a:pPr>
            <a:r>
              <a:rPr lang="en-CA" sz="6400" b="1" dirty="0">
                <a:solidFill>
                  <a:srgbClr val="23A7B4"/>
                </a:solidFill>
                <a:cs typeface="Arial" panose="020B0604020202020204" pitchFamily="34" charset="0"/>
                <a:hlinkClick r:id="rId6">
                  <a:extLst>
                    <a:ext uri="{A12FA001-AC4F-418D-AE19-62706E023703}">
                      <ahyp:hlinkClr xmlns:ahyp="http://schemas.microsoft.com/office/drawing/2018/hyperlinkcolor" val="tx"/>
                    </a:ext>
                  </a:extLst>
                </a:hlinkClick>
              </a:rPr>
              <a:t>National Indigenous Student Circle (NISC)</a:t>
            </a:r>
            <a:r>
              <a:rPr lang="en-CA" sz="6400" b="1" dirty="0">
                <a:solidFill>
                  <a:srgbClr val="23A7B4"/>
                </a:solidFill>
                <a:cs typeface="Arial" panose="020B0604020202020204" pitchFamily="34" charset="0"/>
              </a:rPr>
              <a:t> </a:t>
            </a:r>
            <a:r>
              <a:rPr lang="en-CA" sz="6400" dirty="0">
                <a:solidFill>
                  <a:srgbClr val="000000"/>
                </a:solidFill>
                <a:cs typeface="Arial" panose="020B0604020202020204" pitchFamily="34" charset="0"/>
              </a:rPr>
              <a:t>- f</a:t>
            </a:r>
            <a:r>
              <a:rPr lang="en-CA" sz="6400" b="0" i="0" dirty="0">
                <a:solidFill>
                  <a:srgbClr val="000000"/>
                </a:solidFill>
                <a:effectLst/>
              </a:rPr>
              <a:t>ounded by Indigenous students in the Public Service, this network works closely with the PSC’s Indigenous Center of Expertise (ICE) </a:t>
            </a:r>
            <a:r>
              <a:rPr lang="en-CA" sz="6400" dirty="0">
                <a:solidFill>
                  <a:srgbClr val="000000"/>
                </a:solidFill>
              </a:rPr>
              <a:t>to p</a:t>
            </a:r>
            <a:r>
              <a:rPr lang="en-CA" sz="6400" b="0" i="0" dirty="0">
                <a:solidFill>
                  <a:srgbClr val="000000"/>
                </a:solidFill>
                <a:effectLst/>
              </a:rPr>
              <a:t>rovide networking opportunities and information sharing, improve the Indigenous student employment experience and gain valuable feedback on the Indigenous student/youth experience.</a:t>
            </a:r>
            <a:endParaRPr lang="en-CA" sz="6400" b="1" dirty="0">
              <a:cs typeface="Arial" panose="020B0604020202020204" pitchFamily="34" charset="0"/>
            </a:endParaRPr>
          </a:p>
          <a:p>
            <a:pPr marL="0" indent="0">
              <a:lnSpc>
                <a:spcPct val="120000"/>
              </a:lnSpc>
              <a:spcBef>
                <a:spcPts val="0"/>
              </a:spcBef>
              <a:buNone/>
            </a:pPr>
            <a:endParaRPr lang="en-CA" sz="4900" b="1" dirty="0">
              <a:cs typeface="Arial" panose="020B0604020202020204" pitchFamily="34" charset="0"/>
            </a:endParaRPr>
          </a:p>
          <a:p>
            <a:pPr marL="457200" lvl="1" indent="0">
              <a:lnSpc>
                <a:spcPct val="120000"/>
              </a:lnSpc>
              <a:buNone/>
            </a:pPr>
            <a:endParaRPr lang="en-CA" sz="1800" dirty="0">
              <a:solidFill>
                <a:srgbClr val="000000"/>
              </a:solidFill>
            </a:endParaRPr>
          </a:p>
        </p:txBody>
      </p:sp>
      <p:sp>
        <p:nvSpPr>
          <p:cNvPr id="9" name="TextBox 8">
            <a:extLst>
              <a:ext uri="{FF2B5EF4-FFF2-40B4-BE49-F238E27FC236}">
                <a16:creationId xmlns:a16="http://schemas.microsoft.com/office/drawing/2014/main" id="{AF838EF6-1585-4AAA-850B-52D2F95C8C37}"/>
              </a:ext>
            </a:extLst>
          </p:cNvPr>
          <p:cNvSpPr txBox="1"/>
          <p:nvPr/>
        </p:nvSpPr>
        <p:spPr>
          <a:xfrm>
            <a:off x="8860053" y="1611028"/>
            <a:ext cx="2911509" cy="2862322"/>
          </a:xfrm>
          <a:prstGeom prst="rect">
            <a:avLst/>
          </a:prstGeom>
          <a:noFill/>
          <a:ln>
            <a:solidFill>
              <a:srgbClr val="30ACB8"/>
            </a:solidFill>
          </a:ln>
        </p:spPr>
        <p:txBody>
          <a:bodyPr wrap="square">
            <a:spAutoFit/>
          </a:bodyPr>
          <a:lstStyle/>
          <a:p>
            <a:r>
              <a:rPr lang="en-CA" sz="1800" dirty="0">
                <a:solidFill>
                  <a:srgbClr val="333333"/>
                </a:solidFill>
                <a:effectLst/>
                <a:ea typeface="Times New Roman" panose="02020603050405020304" pitchFamily="18" charset="0"/>
              </a:rPr>
              <a:t>The </a:t>
            </a:r>
            <a:r>
              <a:rPr lang="en-CA" sz="1800" b="1" dirty="0">
                <a:solidFill>
                  <a:srgbClr val="333333"/>
                </a:solidFill>
                <a:effectLst/>
                <a:ea typeface="Times New Roman" panose="02020603050405020304" pitchFamily="18" charset="0"/>
              </a:rPr>
              <a:t>Indigenous Centre of Expertise</a:t>
            </a:r>
            <a:r>
              <a:rPr lang="en-CA" sz="1800" dirty="0">
                <a:solidFill>
                  <a:srgbClr val="333333"/>
                </a:solidFill>
                <a:effectLst/>
                <a:ea typeface="Times New Roman" panose="02020603050405020304" pitchFamily="18" charset="0"/>
              </a:rPr>
              <a:t>, within the PSC, has the mandate to supports and facilitates the recruitment and staffing of qualified Indigenous candidates throughout the public service. </a:t>
            </a:r>
          </a:p>
          <a:p>
            <a:endParaRPr lang="en-CA" sz="1800" dirty="0">
              <a:solidFill>
                <a:srgbClr val="333333"/>
              </a:solidFill>
              <a:ea typeface="Times New Roman" panose="02020603050405020304" pitchFamily="18" charset="0"/>
            </a:endParaRPr>
          </a:p>
          <a:p>
            <a:r>
              <a:rPr lang="en-CA" b="1" dirty="0">
                <a:solidFill>
                  <a:schemeClr val="bg2">
                    <a:lumMod val="10000"/>
                  </a:schemeClr>
                </a:solidFill>
                <a:hlinkClick r:id="rId7">
                  <a:extLst>
                    <a:ext uri="{A12FA001-AC4F-418D-AE19-62706E023703}">
                      <ahyp:hlinkClr xmlns:ahyp="http://schemas.microsoft.com/office/drawing/2018/hyperlinkcolor" val="tx"/>
                    </a:ext>
                  </a:extLst>
                </a:hlinkClick>
              </a:rPr>
              <a:t>cfp.cea-ace.psc@canada.ca</a:t>
            </a:r>
            <a:endParaRPr lang="en-CA" sz="1800" b="1" dirty="0">
              <a:solidFill>
                <a:schemeClr val="bg2">
                  <a:lumMod val="10000"/>
                </a:schemeClr>
              </a:solidFill>
              <a:effectLst/>
              <a:highlight>
                <a:srgbClr val="FFFF00"/>
              </a:highlight>
              <a:ea typeface="Times New Roman" panose="02020603050405020304" pitchFamily="18" charset="0"/>
            </a:endParaRPr>
          </a:p>
        </p:txBody>
      </p:sp>
    </p:spTree>
    <p:extLst>
      <p:ext uri="{BB962C8B-B14F-4D97-AF65-F5344CB8AC3E}">
        <p14:creationId xmlns:p14="http://schemas.microsoft.com/office/powerpoint/2010/main" val="258883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2FFEFFC-EEAF-4F06-9DA6-59E9A526CD27}"/>
              </a:ext>
            </a:extLst>
          </p:cNvPr>
          <p:cNvSpPr>
            <a:spLocks noGrp="1"/>
          </p:cNvSpPr>
          <p:nvPr>
            <p:ph type="title"/>
          </p:nvPr>
        </p:nvSpPr>
        <p:spPr>
          <a:xfrm>
            <a:off x="335360" y="-14805"/>
            <a:ext cx="10515600" cy="851517"/>
          </a:xfrm>
        </p:spPr>
        <p:txBody>
          <a:bodyPr>
            <a:normAutofit/>
          </a:bodyPr>
          <a:lstStyle/>
          <a:p>
            <a:r>
              <a:rPr lang="en-CA" sz="4000" b="1" dirty="0">
                <a:solidFill>
                  <a:schemeClr val="accent2"/>
                </a:solidFill>
                <a:latin typeface="+mn-lt"/>
                <a:cs typeface="Arial" panose="020B0604020202020204" pitchFamily="34" charset="0"/>
              </a:rPr>
              <a:t>How the PSC Can Help - </a:t>
            </a:r>
            <a:r>
              <a:rPr lang="en-US" sz="4000" b="1" dirty="0" err="1">
                <a:solidFill>
                  <a:schemeClr val="accent3"/>
                </a:solidFill>
                <a:latin typeface="+mn-lt"/>
                <a:ea typeface="Open Sans" panose="020B0606030504020204" pitchFamily="34" charset="0"/>
                <a:cs typeface="Open Sans" panose="020B0606030504020204" pitchFamily="34" charset="0"/>
              </a:rPr>
              <a:t>PwD</a:t>
            </a:r>
            <a:r>
              <a:rPr lang="en-US" sz="4000" b="1" dirty="0">
                <a:solidFill>
                  <a:schemeClr val="accent3"/>
                </a:solidFill>
                <a:latin typeface="+mn-lt"/>
                <a:ea typeface="Open Sans" panose="020B0606030504020204" pitchFamily="34" charset="0"/>
                <a:cs typeface="Open Sans" panose="020B0606030504020204" pitchFamily="34" charset="0"/>
              </a:rPr>
              <a:t> hiring</a:t>
            </a:r>
            <a:endParaRPr lang="fr-CA" sz="4000" b="1" dirty="0">
              <a:solidFill>
                <a:schemeClr val="accent3"/>
              </a:solidFill>
              <a:latin typeface="+mn-lt"/>
            </a:endParaRPr>
          </a:p>
        </p:txBody>
      </p:sp>
      <p:graphicFrame>
        <p:nvGraphicFramePr>
          <p:cNvPr id="2" name="Table 2">
            <a:extLst>
              <a:ext uri="{FF2B5EF4-FFF2-40B4-BE49-F238E27FC236}">
                <a16:creationId xmlns:a16="http://schemas.microsoft.com/office/drawing/2014/main" id="{1CB46150-AB03-4E4C-A2EB-40ACA0279198}"/>
              </a:ext>
            </a:extLst>
          </p:cNvPr>
          <p:cNvGraphicFramePr>
            <a:graphicFrameLocks noGrp="1"/>
          </p:cNvGraphicFramePr>
          <p:nvPr>
            <p:extLst>
              <p:ext uri="{D42A27DB-BD31-4B8C-83A1-F6EECF244321}">
                <p14:modId xmlns:p14="http://schemas.microsoft.com/office/powerpoint/2010/main" val="2599463503"/>
              </p:ext>
            </p:extLst>
          </p:nvPr>
        </p:nvGraphicFramePr>
        <p:xfrm>
          <a:off x="167082" y="861476"/>
          <a:ext cx="11857836" cy="5514950"/>
        </p:xfrm>
        <a:graphic>
          <a:graphicData uri="http://schemas.openxmlformats.org/drawingml/2006/table">
            <a:tbl>
              <a:tblPr firstRow="1" bandRow="1">
                <a:tableStyleId>{F5AB1C69-6EDB-4FF4-983F-18BD219EF322}</a:tableStyleId>
              </a:tblPr>
              <a:tblGrid>
                <a:gridCol w="4200726">
                  <a:extLst>
                    <a:ext uri="{9D8B030D-6E8A-4147-A177-3AD203B41FA5}">
                      <a16:colId xmlns:a16="http://schemas.microsoft.com/office/drawing/2014/main" val="2213477595"/>
                    </a:ext>
                  </a:extLst>
                </a:gridCol>
                <a:gridCol w="2520280">
                  <a:extLst>
                    <a:ext uri="{9D8B030D-6E8A-4147-A177-3AD203B41FA5}">
                      <a16:colId xmlns:a16="http://schemas.microsoft.com/office/drawing/2014/main" val="1381276055"/>
                    </a:ext>
                  </a:extLst>
                </a:gridCol>
                <a:gridCol w="1800200">
                  <a:extLst>
                    <a:ext uri="{9D8B030D-6E8A-4147-A177-3AD203B41FA5}">
                      <a16:colId xmlns:a16="http://schemas.microsoft.com/office/drawing/2014/main" val="3329212143"/>
                    </a:ext>
                  </a:extLst>
                </a:gridCol>
                <a:gridCol w="3336630">
                  <a:extLst>
                    <a:ext uri="{9D8B030D-6E8A-4147-A177-3AD203B41FA5}">
                      <a16:colId xmlns:a16="http://schemas.microsoft.com/office/drawing/2014/main" val="3085247993"/>
                    </a:ext>
                  </a:extLst>
                </a:gridCol>
              </a:tblGrid>
              <a:tr h="463855">
                <a:tc>
                  <a:txBody>
                    <a:bodyPr/>
                    <a:lstStyle/>
                    <a:p>
                      <a:pPr algn="ctr"/>
                      <a:r>
                        <a:rPr lang="en-US" sz="1600" dirty="0">
                          <a:solidFill>
                            <a:schemeClr val="bg2"/>
                          </a:solidFill>
                          <a:latin typeface="+mn-lt"/>
                        </a:rPr>
                        <a:t>Recruitment initiative or program  </a:t>
                      </a:r>
                      <a:endParaRPr lang="en-US" sz="1600" dirty="0">
                        <a:solidFill>
                          <a:schemeClr val="bg2"/>
                        </a:solidFill>
                        <a:latin typeface="+mn-lt"/>
                        <a:ea typeface="Open Sans" panose="020B0606030504020204" pitchFamily="34" charset="0"/>
                        <a:cs typeface="Open Sans" panose="020B0606030504020204" pitchFamily="34" charset="0"/>
                      </a:endParaRPr>
                    </a:p>
                  </a:txBody>
                  <a:tcPr anchor="ctr"/>
                </a:tc>
                <a:tc>
                  <a:txBody>
                    <a:bodyPr/>
                    <a:lstStyle/>
                    <a:p>
                      <a:pPr algn="ctr"/>
                      <a:r>
                        <a:rPr lang="en-US" sz="1600" dirty="0">
                          <a:solidFill>
                            <a:schemeClr val="bg2"/>
                          </a:solidFill>
                          <a:latin typeface="+mn-lt"/>
                        </a:rPr>
                        <a:t>Group(s) and level(s)</a:t>
                      </a:r>
                      <a:endParaRPr lang="en-US" sz="1600" dirty="0">
                        <a:solidFill>
                          <a:schemeClr val="bg2"/>
                        </a:solidFill>
                        <a:latin typeface="+mn-lt"/>
                        <a:ea typeface="Open Sans" panose="020B0606030504020204" pitchFamily="34" charset="0"/>
                        <a:cs typeface="Open Sans" panose="020B0606030504020204" pitchFamily="34" charset="0"/>
                      </a:endParaRPr>
                    </a:p>
                  </a:txBody>
                  <a:tcPr anchor="ctr"/>
                </a:tc>
                <a:tc>
                  <a:txBody>
                    <a:bodyPr/>
                    <a:lstStyle/>
                    <a:p>
                      <a:pPr algn="ctr"/>
                      <a:r>
                        <a:rPr lang="en-US" sz="1600" dirty="0">
                          <a:solidFill>
                            <a:schemeClr val="bg2"/>
                          </a:solidFill>
                          <a:latin typeface="+mn-lt"/>
                        </a:rPr>
                        <a:t>Type of assessment</a:t>
                      </a:r>
                      <a:endParaRPr lang="en-US" sz="1600" dirty="0">
                        <a:solidFill>
                          <a:schemeClr val="bg2"/>
                        </a:solidFill>
                        <a:latin typeface="+mn-lt"/>
                        <a:ea typeface="Open Sans" panose="020B0606030504020204" pitchFamily="34" charset="0"/>
                        <a:cs typeface="Open Sans" panose="020B0606030504020204" pitchFamily="34" charset="0"/>
                      </a:endParaRPr>
                    </a:p>
                  </a:txBody>
                  <a:tcPr anchor="ctr"/>
                </a:tc>
                <a:tc>
                  <a:txBody>
                    <a:bodyPr/>
                    <a:lstStyle/>
                    <a:p>
                      <a:pPr algn="ctr"/>
                      <a:r>
                        <a:rPr lang="en-US" sz="1600" dirty="0">
                          <a:solidFill>
                            <a:schemeClr val="bg2"/>
                          </a:solidFill>
                          <a:latin typeface="+mn-lt"/>
                        </a:rPr>
                        <a:t>Availability</a:t>
                      </a:r>
                      <a:endParaRPr lang="en-US" sz="1600" dirty="0">
                        <a:solidFill>
                          <a:schemeClr val="bg2"/>
                        </a:solidFill>
                        <a:latin typeface="+mn-lt"/>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364725933"/>
                  </a:ext>
                </a:extLst>
              </a:tr>
              <a:tr h="463855">
                <a:tc>
                  <a:txBody>
                    <a:bodyPr/>
                    <a:lstStyle/>
                    <a:p>
                      <a:r>
                        <a:rPr lang="en-US" sz="1300" dirty="0">
                          <a:solidFill>
                            <a:schemeClr val="bg2">
                              <a:lumMod val="10000"/>
                            </a:schemeClr>
                          </a:solidFill>
                          <a:latin typeface="+mn-lt"/>
                        </a:rPr>
                        <a:t>The </a:t>
                      </a:r>
                      <a:r>
                        <a:rPr lang="en-US" sz="1300" dirty="0">
                          <a:solidFill>
                            <a:schemeClr val="accent3"/>
                          </a:solidFill>
                          <a:latin typeface="+mn-lt"/>
                          <a:hlinkClick r:id="rId3">
                            <a:extLst>
                              <a:ext uri="{A12FA001-AC4F-418D-AE19-62706E023703}">
                                <ahyp:hlinkClr xmlns:ahyp="http://schemas.microsoft.com/office/drawing/2018/hyperlinkcolor" val="tx"/>
                              </a:ext>
                            </a:extLst>
                          </a:hlinkClick>
                        </a:rPr>
                        <a:t>Federal Internship Program for Canadians with Disabilities</a:t>
                      </a:r>
                      <a:endParaRPr lang="en-US" sz="1300" dirty="0">
                        <a:solidFill>
                          <a:schemeClr val="accent3"/>
                        </a:solidFill>
                        <a:latin typeface="+mn-lt"/>
                        <a:ea typeface="Open Sans" panose="020B0606030504020204" pitchFamily="34" charset="0"/>
                        <a:cs typeface="Open Sans" panose="020B0606030504020204" pitchFamily="34" charset="0"/>
                      </a:endParaRPr>
                    </a:p>
                  </a:txBody>
                  <a:tcPr anchor="ctr"/>
                </a:tc>
                <a:tc>
                  <a:txBody>
                    <a:bodyPr/>
                    <a:lstStyle/>
                    <a:p>
                      <a:r>
                        <a:rPr lang="en-US" sz="1300" dirty="0">
                          <a:solidFill>
                            <a:schemeClr val="bg2">
                              <a:lumMod val="10000"/>
                            </a:schemeClr>
                          </a:solidFill>
                          <a:latin typeface="+mn-lt"/>
                        </a:rPr>
                        <a:t>Various</a:t>
                      </a:r>
                      <a:endParaRPr lang="en-US" sz="1300" dirty="0">
                        <a:solidFill>
                          <a:schemeClr val="bg2">
                            <a:lumMod val="10000"/>
                          </a:schemeClr>
                        </a:solidFill>
                        <a:latin typeface="+mn-lt"/>
                        <a:ea typeface="Open Sans" panose="020B0606030504020204" pitchFamily="34" charset="0"/>
                        <a:cs typeface="Open Sans" panose="020B0606030504020204" pitchFamily="34" charset="0"/>
                      </a:endParaRPr>
                    </a:p>
                  </a:txBody>
                  <a:tcPr anchor="ctr"/>
                </a:tc>
                <a:tc>
                  <a:txBody>
                    <a:bodyPr/>
                    <a:lstStyle/>
                    <a:p>
                      <a:r>
                        <a:rPr lang="en-US" sz="1300" dirty="0">
                          <a:solidFill>
                            <a:schemeClr val="bg2">
                              <a:lumMod val="10000"/>
                            </a:schemeClr>
                          </a:solidFill>
                          <a:latin typeface="+mn-lt"/>
                        </a:rPr>
                        <a:t>Ready to be assessed </a:t>
                      </a:r>
                      <a:endParaRPr lang="en-US" sz="1300" dirty="0">
                        <a:solidFill>
                          <a:schemeClr val="bg2">
                            <a:lumMod val="10000"/>
                          </a:schemeClr>
                        </a:solidFill>
                        <a:latin typeface="+mn-lt"/>
                        <a:ea typeface="Open Sans" panose="020B0606030504020204" pitchFamily="34" charset="0"/>
                        <a:cs typeface="Open Sans" panose="020B0606030504020204" pitchFamily="34" charset="0"/>
                      </a:endParaRPr>
                    </a:p>
                  </a:txBody>
                  <a:tcPr anchor="ctr"/>
                </a:tc>
                <a:tc>
                  <a:txBody>
                    <a:bodyPr/>
                    <a:lstStyle/>
                    <a:p>
                      <a:pPr marL="171450" indent="-171450">
                        <a:buFont typeface="Arial" panose="020B0604020202020204" pitchFamily="34" charset="0"/>
                        <a:buChar char="•"/>
                      </a:pPr>
                      <a:r>
                        <a:rPr lang="en-US" sz="1300" dirty="0">
                          <a:solidFill>
                            <a:schemeClr val="bg2">
                              <a:lumMod val="10000"/>
                            </a:schemeClr>
                          </a:solidFill>
                          <a:latin typeface="+mn-lt"/>
                        </a:rPr>
                        <a:t>Spring 2022 (25), Fall (25). </a:t>
                      </a:r>
                    </a:p>
                    <a:p>
                      <a:pPr marL="171450" indent="-171450">
                        <a:buFont typeface="Arial" panose="020B0604020202020204" pitchFamily="34" charset="0"/>
                        <a:buChar char="•"/>
                      </a:pPr>
                      <a:r>
                        <a:rPr lang="en-US" sz="1300" dirty="0">
                          <a:solidFill>
                            <a:schemeClr val="bg2">
                              <a:lumMod val="10000"/>
                            </a:schemeClr>
                          </a:solidFill>
                          <a:latin typeface="+mn-lt"/>
                        </a:rPr>
                        <a:t>By participating organizations only. </a:t>
                      </a:r>
                    </a:p>
                    <a:p>
                      <a:pPr marL="171450" indent="-171450">
                        <a:buFont typeface="Arial" panose="020B0604020202020204" pitchFamily="34" charset="0"/>
                        <a:buChar char="•"/>
                      </a:pPr>
                      <a:r>
                        <a:rPr lang="en-US" sz="1300" dirty="0">
                          <a:solidFill>
                            <a:schemeClr val="bg2">
                              <a:lumMod val="10000"/>
                            </a:schemeClr>
                          </a:solidFill>
                          <a:latin typeface="+mn-lt"/>
                        </a:rPr>
                        <a:t>75 interns from cohorts 1 and 2 will become available as internships close (or come to an end)</a:t>
                      </a:r>
                      <a:endParaRPr lang="en-US" sz="1300" dirty="0">
                        <a:solidFill>
                          <a:schemeClr val="bg2">
                            <a:lumMod val="10000"/>
                          </a:schemeClr>
                        </a:solidFill>
                        <a:latin typeface="+mn-lt"/>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3809031079"/>
                  </a:ext>
                </a:extLst>
              </a:tr>
              <a:tr h="463855">
                <a:tc>
                  <a:txBody>
                    <a:bodyPr/>
                    <a:lstStyle/>
                    <a:p>
                      <a:r>
                        <a:rPr lang="en-CA" sz="1300" b="0" noProof="0" dirty="0">
                          <a:solidFill>
                            <a:schemeClr val="bg2">
                              <a:lumMod val="10000"/>
                            </a:schemeClr>
                          </a:solidFill>
                          <a:latin typeface="+mn-lt"/>
                        </a:rPr>
                        <a:t>Post secondary recruitment </a:t>
                      </a:r>
                      <a:r>
                        <a:rPr lang="en-CA" sz="1300" kern="1200" noProof="0" dirty="0">
                          <a:solidFill>
                            <a:schemeClr val="bg2">
                              <a:lumMod val="10000"/>
                            </a:schemeClr>
                          </a:solidFill>
                          <a:latin typeface="+mn-lt"/>
                        </a:rPr>
                        <a:t>in </a:t>
                      </a:r>
                      <a:r>
                        <a:rPr lang="en-CA" sz="1300" kern="1200" noProof="0" dirty="0">
                          <a:solidFill>
                            <a:schemeClr val="accent3"/>
                          </a:solidFill>
                          <a:latin typeface="+mn-lt"/>
                          <a:ea typeface="+mn-ea"/>
                          <a:cs typeface="+mn-cs"/>
                          <a:hlinkClick r:id="rId4">
                            <a:extLst>
                              <a:ext uri="{A12FA001-AC4F-418D-AE19-62706E023703}">
                                <ahyp:hlinkClr xmlns:ahyp="http://schemas.microsoft.com/office/drawing/2018/hyperlinkcolor" val="tx"/>
                              </a:ext>
                            </a:extLst>
                          </a:hlinkClick>
                        </a:rPr>
                        <a:t>Business, Program Management and Governance Programs </a:t>
                      </a:r>
                      <a:endParaRPr lang="en-CA" sz="1300" kern="1200" noProof="0" dirty="0">
                        <a:solidFill>
                          <a:schemeClr val="accent3"/>
                        </a:solidFill>
                        <a:latin typeface="+mn-lt"/>
                        <a:ea typeface="+mn-ea"/>
                        <a:cs typeface="+mn-cs"/>
                      </a:endParaRPr>
                    </a:p>
                  </a:txBody>
                  <a:tcPr anchor="ctr"/>
                </a:tc>
                <a:tc>
                  <a:txBody>
                    <a:bodyPr/>
                    <a:lstStyle/>
                    <a:p>
                      <a:r>
                        <a:rPr lang="en-US" sz="1300" dirty="0">
                          <a:solidFill>
                            <a:schemeClr val="bg2">
                              <a:lumMod val="10000"/>
                            </a:schemeClr>
                          </a:solidFill>
                          <a:latin typeface="+mn-lt"/>
                        </a:rPr>
                        <a:t>EC, FI, PM, AS, MA, CO, FS, PE, ED, IS,LS, PS, LP</a:t>
                      </a:r>
                      <a:endParaRPr lang="en-US" sz="1300" dirty="0">
                        <a:solidFill>
                          <a:schemeClr val="bg2">
                            <a:lumMod val="10000"/>
                          </a:schemeClr>
                        </a:solidFill>
                        <a:latin typeface="+mn-lt"/>
                        <a:ea typeface="Open Sans" panose="020B0606030504020204" pitchFamily="34" charset="0"/>
                        <a:cs typeface="Open Sans" panose="020B0606030504020204" pitchFamily="34" charset="0"/>
                      </a:endParaRPr>
                    </a:p>
                  </a:txBody>
                  <a:tcPr anchor="ctr"/>
                </a:tc>
                <a:tc>
                  <a:txBody>
                    <a:bodyPr/>
                    <a:lstStyle/>
                    <a:p>
                      <a:r>
                        <a:rPr lang="en-US" sz="1300" dirty="0">
                          <a:solidFill>
                            <a:schemeClr val="bg2">
                              <a:lumMod val="10000"/>
                            </a:schemeClr>
                          </a:solidFill>
                          <a:latin typeface="+mn-lt"/>
                        </a:rPr>
                        <a:t>Partially assessed</a:t>
                      </a:r>
                      <a:endParaRPr lang="en-US" sz="1300" dirty="0">
                        <a:solidFill>
                          <a:schemeClr val="bg2">
                            <a:lumMod val="10000"/>
                          </a:schemeClr>
                        </a:solidFill>
                        <a:latin typeface="+mn-lt"/>
                        <a:ea typeface="Open Sans" panose="020B0606030504020204" pitchFamily="34" charset="0"/>
                        <a:cs typeface="Open Sans" panose="020B0606030504020204" pitchFamily="34" charset="0"/>
                      </a:endParaRPr>
                    </a:p>
                  </a:txBody>
                  <a:tcPr anchor="ctr"/>
                </a:tc>
                <a:tc>
                  <a:txBody>
                    <a:bodyPr/>
                    <a:lstStyle/>
                    <a:p>
                      <a:r>
                        <a:rPr lang="en-US" sz="1300" dirty="0">
                          <a:solidFill>
                            <a:schemeClr val="bg2">
                              <a:lumMod val="10000"/>
                            </a:schemeClr>
                          </a:solidFill>
                          <a:latin typeface="+mn-lt"/>
                        </a:rPr>
                        <a:t>Spring 2022</a:t>
                      </a:r>
                      <a:endParaRPr lang="en-US" sz="1300" dirty="0">
                        <a:solidFill>
                          <a:schemeClr val="bg2">
                            <a:lumMod val="10000"/>
                          </a:schemeClr>
                        </a:solidFill>
                        <a:latin typeface="+mn-lt"/>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866155921"/>
                  </a:ext>
                </a:extLst>
              </a:tr>
              <a:tr h="463855">
                <a:tc>
                  <a:txBody>
                    <a:bodyPr/>
                    <a:lstStyle/>
                    <a:p>
                      <a:r>
                        <a:rPr lang="en-CA" sz="1300" b="0" noProof="0" dirty="0">
                          <a:solidFill>
                            <a:schemeClr val="bg2">
                              <a:lumMod val="10000"/>
                            </a:schemeClr>
                          </a:solidFill>
                          <a:latin typeface="+mn-lt"/>
                        </a:rPr>
                        <a:t>Post secondary recruitment </a:t>
                      </a:r>
                      <a:r>
                        <a:rPr lang="en-CA" sz="1300" kern="1200" noProof="0" dirty="0">
                          <a:solidFill>
                            <a:schemeClr val="bg2">
                              <a:lumMod val="10000"/>
                            </a:schemeClr>
                          </a:solidFill>
                          <a:latin typeface="+mn-lt"/>
                        </a:rPr>
                        <a:t>in </a:t>
                      </a:r>
                      <a:r>
                        <a:rPr lang="en-CA" sz="1300" kern="1200" noProof="0" dirty="0">
                          <a:solidFill>
                            <a:schemeClr val="accent3"/>
                          </a:solidFill>
                          <a:latin typeface="+mn-lt"/>
                          <a:ea typeface="+mn-ea"/>
                          <a:cs typeface="+mn-cs"/>
                          <a:hlinkClick r:id="rId5">
                            <a:extLst>
                              <a:ext uri="{A12FA001-AC4F-418D-AE19-62706E023703}">
                                <ahyp:hlinkClr xmlns:ahyp="http://schemas.microsoft.com/office/drawing/2018/hyperlinkcolor" val="tx"/>
                              </a:ext>
                            </a:extLst>
                          </a:hlinkClick>
                        </a:rPr>
                        <a:t>Programs and Services </a:t>
                      </a:r>
                      <a:endParaRPr lang="en-CA" sz="1300" kern="1200" noProof="0" dirty="0">
                        <a:solidFill>
                          <a:schemeClr val="accent3"/>
                        </a:solidFill>
                        <a:latin typeface="+mn-lt"/>
                        <a:ea typeface="+mn-ea"/>
                        <a:cs typeface="+mn-cs"/>
                      </a:endParaRPr>
                    </a:p>
                  </a:txBody>
                  <a:tcPr anchor="ctr"/>
                </a:tc>
                <a:tc>
                  <a:txBody>
                    <a:bodyPr/>
                    <a:lstStyle/>
                    <a:p>
                      <a:r>
                        <a:rPr lang="en-US" sz="1300" dirty="0">
                          <a:solidFill>
                            <a:schemeClr val="bg2">
                              <a:lumMod val="10000"/>
                            </a:schemeClr>
                          </a:solidFill>
                          <a:latin typeface="+mn-lt"/>
                        </a:rPr>
                        <a:t>PM-01</a:t>
                      </a:r>
                      <a:endParaRPr lang="en-US" sz="1300" dirty="0">
                        <a:solidFill>
                          <a:schemeClr val="bg2">
                            <a:lumMod val="10000"/>
                          </a:schemeClr>
                        </a:solidFill>
                        <a:latin typeface="+mn-lt"/>
                        <a:ea typeface="Open Sans" panose="020B0606030504020204" pitchFamily="34" charset="0"/>
                        <a:cs typeface="Open Sans" panose="020B0606030504020204" pitchFamily="34" charset="0"/>
                      </a:endParaRPr>
                    </a:p>
                  </a:txBody>
                  <a:tcPr anchor="ctr"/>
                </a:tc>
                <a:tc>
                  <a:txBody>
                    <a:bodyPr/>
                    <a:lstStyle/>
                    <a:p>
                      <a:r>
                        <a:rPr lang="en-US" sz="1300" dirty="0">
                          <a:solidFill>
                            <a:schemeClr val="bg2">
                              <a:lumMod val="10000"/>
                            </a:schemeClr>
                          </a:solidFill>
                          <a:latin typeface="+mn-lt"/>
                        </a:rPr>
                        <a:t>Partially or ready to be assessed</a:t>
                      </a:r>
                      <a:endParaRPr lang="en-US" sz="1300" dirty="0">
                        <a:solidFill>
                          <a:schemeClr val="bg2">
                            <a:lumMod val="10000"/>
                          </a:schemeClr>
                        </a:solidFill>
                        <a:latin typeface="+mn-lt"/>
                        <a:ea typeface="Open Sans" panose="020B0606030504020204" pitchFamily="34" charset="0"/>
                        <a:cs typeface="Open Sans" panose="020B0606030504020204" pitchFamily="34" charset="0"/>
                      </a:endParaRPr>
                    </a:p>
                  </a:txBody>
                  <a:tcPr anchor="ctr"/>
                </a:tc>
                <a:tc>
                  <a:txBody>
                    <a:bodyPr/>
                    <a:lstStyle/>
                    <a:p>
                      <a:r>
                        <a:rPr lang="en-US" sz="1300" dirty="0">
                          <a:solidFill>
                            <a:schemeClr val="bg2">
                              <a:lumMod val="10000"/>
                            </a:schemeClr>
                          </a:solidFill>
                          <a:latin typeface="+mn-lt"/>
                        </a:rPr>
                        <a:t>Spring 2022 </a:t>
                      </a:r>
                      <a:endParaRPr lang="en-US" sz="1300" dirty="0">
                        <a:solidFill>
                          <a:schemeClr val="bg2">
                            <a:lumMod val="10000"/>
                          </a:schemeClr>
                        </a:solidFill>
                        <a:latin typeface="+mn-lt"/>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2757795319"/>
                  </a:ext>
                </a:extLst>
              </a:tr>
              <a:tr h="463855">
                <a:tc>
                  <a:txBody>
                    <a:bodyPr/>
                    <a:lstStyle/>
                    <a:p>
                      <a:r>
                        <a:rPr lang="en-US" sz="1300" dirty="0">
                          <a:solidFill>
                            <a:schemeClr val="bg2">
                              <a:lumMod val="10000"/>
                            </a:schemeClr>
                          </a:solidFill>
                          <a:latin typeface="+mn-lt"/>
                        </a:rPr>
                        <a:t>Post secondary recruitment </a:t>
                      </a:r>
                      <a:r>
                        <a:rPr lang="en-US" sz="1300" kern="1200" dirty="0">
                          <a:solidFill>
                            <a:schemeClr val="accent3"/>
                          </a:solidFill>
                          <a:latin typeface="+mn-lt"/>
                          <a:ea typeface="+mn-ea"/>
                          <a:cs typeface="+mn-cs"/>
                          <a:hlinkClick r:id="rId6">
                            <a:extLst>
                              <a:ext uri="{A12FA001-AC4F-418D-AE19-62706E023703}">
                                <ahyp:hlinkClr xmlns:ahyp="http://schemas.microsoft.com/office/drawing/2018/hyperlinkcolor" val="tx"/>
                              </a:ext>
                            </a:extLst>
                          </a:hlinkClick>
                        </a:rPr>
                        <a:t>inventories</a:t>
                      </a:r>
                      <a:r>
                        <a:rPr lang="en-US" sz="1300" kern="1200" dirty="0">
                          <a:solidFill>
                            <a:schemeClr val="accent3"/>
                          </a:solidFill>
                          <a:latin typeface="+mn-lt"/>
                          <a:ea typeface="+mn-ea"/>
                          <a:cs typeface="+mn-cs"/>
                        </a:rPr>
                        <a:t> </a:t>
                      </a:r>
                    </a:p>
                  </a:txBody>
                  <a:tcPr anchor="ctr"/>
                </a:tc>
                <a:tc>
                  <a:txBody>
                    <a:bodyPr/>
                    <a:lstStyle/>
                    <a:p>
                      <a:r>
                        <a:rPr lang="en-US" sz="1300" dirty="0">
                          <a:solidFill>
                            <a:schemeClr val="bg2">
                              <a:lumMod val="10000"/>
                            </a:schemeClr>
                          </a:solidFill>
                          <a:latin typeface="+mn-lt"/>
                        </a:rPr>
                        <a:t>Various</a:t>
                      </a:r>
                      <a:endParaRPr lang="en-US" sz="1300" dirty="0">
                        <a:solidFill>
                          <a:schemeClr val="bg2">
                            <a:lumMod val="10000"/>
                          </a:schemeClr>
                        </a:solidFill>
                        <a:latin typeface="+mn-lt"/>
                        <a:ea typeface="Open Sans" panose="020B0606030504020204" pitchFamily="34" charset="0"/>
                        <a:cs typeface="Open Sans" panose="020B060603050402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dirty="0">
                          <a:solidFill>
                            <a:schemeClr val="bg2">
                              <a:lumMod val="10000"/>
                            </a:schemeClr>
                          </a:solidFill>
                          <a:latin typeface="+mn-lt"/>
                        </a:rPr>
                        <a:t>Partially or ready to be assessed</a:t>
                      </a:r>
                      <a:endParaRPr lang="en-US" sz="1300" dirty="0">
                        <a:solidFill>
                          <a:schemeClr val="bg2">
                            <a:lumMod val="10000"/>
                          </a:schemeClr>
                        </a:solidFill>
                        <a:latin typeface="+mn-lt"/>
                        <a:ea typeface="Open Sans" panose="020B0606030504020204" pitchFamily="34" charset="0"/>
                        <a:cs typeface="Open Sans" panose="020B0606030504020204" pitchFamily="34" charset="0"/>
                      </a:endParaRPr>
                    </a:p>
                  </a:txBody>
                  <a:tcPr anchor="ctr"/>
                </a:tc>
                <a:tc>
                  <a:txBody>
                    <a:bodyPr/>
                    <a:lstStyle/>
                    <a:p>
                      <a:r>
                        <a:rPr lang="en-US" sz="1300" dirty="0">
                          <a:solidFill>
                            <a:schemeClr val="bg2">
                              <a:lumMod val="10000"/>
                            </a:schemeClr>
                          </a:solidFill>
                          <a:latin typeface="+mn-lt"/>
                        </a:rPr>
                        <a:t>Available now</a:t>
                      </a:r>
                      <a:endParaRPr lang="en-US" sz="1300" dirty="0">
                        <a:solidFill>
                          <a:schemeClr val="bg2">
                            <a:lumMod val="10000"/>
                          </a:schemeClr>
                        </a:solidFill>
                        <a:latin typeface="+mn-lt"/>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2245514996"/>
                  </a:ext>
                </a:extLst>
              </a:tr>
              <a:tr h="463855">
                <a:tc>
                  <a:txBody>
                    <a:bodyPr/>
                    <a:lstStyle/>
                    <a:p>
                      <a:r>
                        <a:rPr lang="en-US" sz="1300" kern="1200" dirty="0">
                          <a:solidFill>
                            <a:schemeClr val="accent3"/>
                          </a:solidFill>
                          <a:latin typeface="+mn-lt"/>
                          <a:ea typeface="+mn-ea"/>
                          <a:cs typeface="+mn-cs"/>
                          <a:hlinkClick r:id="rId7">
                            <a:extLst>
                              <a:ext uri="{A12FA001-AC4F-418D-AE19-62706E023703}">
                                <ahyp:hlinkClr xmlns:ahyp="http://schemas.microsoft.com/office/drawing/2018/hyperlinkcolor" val="tx"/>
                              </a:ext>
                            </a:extLst>
                          </a:hlinkClick>
                        </a:rPr>
                        <a:t>Careers in digital and computer sciences for persons with disabilities</a:t>
                      </a:r>
                      <a:r>
                        <a:rPr lang="en-US" sz="1300" kern="1200" dirty="0">
                          <a:solidFill>
                            <a:schemeClr val="accent3"/>
                          </a:solidFill>
                          <a:latin typeface="+mn-lt"/>
                          <a:ea typeface="+mn-ea"/>
                          <a:cs typeface="+mn-cs"/>
                        </a:rPr>
                        <a:t> </a:t>
                      </a:r>
                      <a:r>
                        <a:rPr lang="en-US" sz="1300" dirty="0">
                          <a:solidFill>
                            <a:schemeClr val="bg2">
                              <a:lumMod val="10000"/>
                            </a:schemeClr>
                          </a:solidFill>
                          <a:latin typeface="+mn-lt"/>
                        </a:rPr>
                        <a:t>(continuous intake)</a:t>
                      </a:r>
                      <a:endParaRPr lang="en-US" sz="1300" dirty="0">
                        <a:solidFill>
                          <a:schemeClr val="bg2">
                            <a:lumMod val="10000"/>
                          </a:schemeClr>
                        </a:solidFill>
                        <a:latin typeface="+mn-lt"/>
                        <a:ea typeface="Open Sans" panose="020B0606030504020204" pitchFamily="34" charset="0"/>
                        <a:cs typeface="Open Sans" panose="020B0606030504020204" pitchFamily="34" charset="0"/>
                      </a:endParaRPr>
                    </a:p>
                  </a:txBody>
                  <a:tcPr anchor="ctr"/>
                </a:tc>
                <a:tc>
                  <a:txBody>
                    <a:bodyPr/>
                    <a:lstStyle/>
                    <a:p>
                      <a:r>
                        <a:rPr lang="en-US" sz="1300" dirty="0">
                          <a:solidFill>
                            <a:schemeClr val="bg2">
                              <a:lumMod val="10000"/>
                            </a:schemeClr>
                          </a:solidFill>
                          <a:latin typeface="+mn-lt"/>
                        </a:rPr>
                        <a:t>CS-01, CS-02, CS-03, CS-04</a:t>
                      </a:r>
                      <a:endParaRPr lang="en-US" sz="1300" dirty="0">
                        <a:solidFill>
                          <a:schemeClr val="bg2">
                            <a:lumMod val="10000"/>
                          </a:schemeClr>
                        </a:solidFill>
                        <a:latin typeface="+mn-lt"/>
                        <a:ea typeface="Open Sans" panose="020B0606030504020204" pitchFamily="34" charset="0"/>
                        <a:cs typeface="Open Sans" panose="020B0606030504020204" pitchFamily="34" charset="0"/>
                      </a:endParaRPr>
                    </a:p>
                  </a:txBody>
                  <a:tcPr anchor="ctr"/>
                </a:tc>
                <a:tc>
                  <a:txBody>
                    <a:bodyPr/>
                    <a:lstStyle/>
                    <a:p>
                      <a:r>
                        <a:rPr lang="en-US" sz="1300" dirty="0">
                          <a:solidFill>
                            <a:schemeClr val="bg2">
                              <a:lumMod val="10000"/>
                            </a:schemeClr>
                          </a:solidFill>
                          <a:latin typeface="+mn-lt"/>
                        </a:rPr>
                        <a:t>Partially assessed </a:t>
                      </a:r>
                      <a:endParaRPr lang="en-US" sz="1300" dirty="0">
                        <a:solidFill>
                          <a:schemeClr val="bg2">
                            <a:lumMod val="10000"/>
                          </a:schemeClr>
                        </a:solidFill>
                        <a:latin typeface="+mn-lt"/>
                        <a:ea typeface="Open Sans" panose="020B0606030504020204" pitchFamily="34" charset="0"/>
                        <a:cs typeface="Open Sans" panose="020B0606030504020204" pitchFamily="34" charset="0"/>
                      </a:endParaRPr>
                    </a:p>
                  </a:txBody>
                  <a:tcPr anchor="ctr"/>
                </a:tc>
                <a:tc>
                  <a:txBody>
                    <a:bodyPr/>
                    <a:lstStyle/>
                    <a:p>
                      <a:r>
                        <a:rPr lang="en-US" sz="1300" dirty="0">
                          <a:solidFill>
                            <a:schemeClr val="bg2">
                              <a:lumMod val="10000"/>
                            </a:schemeClr>
                          </a:solidFill>
                          <a:latin typeface="+mn-lt"/>
                        </a:rPr>
                        <a:t>Available now</a:t>
                      </a:r>
                      <a:endParaRPr lang="en-US" sz="1300" dirty="0">
                        <a:solidFill>
                          <a:schemeClr val="bg2">
                            <a:lumMod val="10000"/>
                          </a:schemeClr>
                        </a:solidFill>
                        <a:latin typeface="+mn-lt"/>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4129555727"/>
                  </a:ext>
                </a:extLst>
              </a:tr>
              <a:tr h="463855">
                <a:tc>
                  <a:txBody>
                    <a:bodyPr/>
                    <a:lstStyle/>
                    <a:p>
                      <a:r>
                        <a:rPr lang="en-US" sz="1300" kern="1200" dirty="0">
                          <a:solidFill>
                            <a:schemeClr val="accent3"/>
                          </a:solidFill>
                          <a:latin typeface="+mn-lt"/>
                          <a:ea typeface="+mn-ea"/>
                          <a:cs typeface="+mn-cs"/>
                          <a:hlinkClick r:id="rId6">
                            <a:extLst>
                              <a:ext uri="{A12FA001-AC4F-418D-AE19-62706E023703}">
                                <ahyp:hlinkClr xmlns:ahyp="http://schemas.microsoft.com/office/drawing/2018/hyperlinkcolor" val="tx"/>
                              </a:ext>
                            </a:extLst>
                          </a:hlinkClick>
                        </a:rPr>
                        <a:t>Careers in policy and data analysis for persons with disabilities </a:t>
                      </a:r>
                      <a:endParaRPr lang="en-US" sz="1300" kern="1200" dirty="0">
                        <a:solidFill>
                          <a:schemeClr val="accent3"/>
                        </a:solidFill>
                        <a:latin typeface="+mn-lt"/>
                        <a:ea typeface="+mn-ea"/>
                        <a:cs typeface="+mn-cs"/>
                      </a:endParaRPr>
                    </a:p>
                  </a:txBody>
                  <a:tcPr anchor="ctr"/>
                </a:tc>
                <a:tc>
                  <a:txBody>
                    <a:bodyPr/>
                    <a:lstStyle/>
                    <a:p>
                      <a:r>
                        <a:rPr lang="en-US" sz="1300" dirty="0">
                          <a:solidFill>
                            <a:schemeClr val="bg2">
                              <a:lumMod val="10000"/>
                            </a:schemeClr>
                          </a:solidFill>
                          <a:latin typeface="+mn-lt"/>
                        </a:rPr>
                        <a:t>EC-01, EC-02, EC-03, EC-04, EC-05</a:t>
                      </a:r>
                      <a:endParaRPr lang="en-US" sz="1300" dirty="0">
                        <a:solidFill>
                          <a:schemeClr val="bg2">
                            <a:lumMod val="10000"/>
                          </a:schemeClr>
                        </a:solidFill>
                        <a:latin typeface="+mn-lt"/>
                        <a:ea typeface="Open Sans" panose="020B0606030504020204" pitchFamily="34" charset="0"/>
                        <a:cs typeface="Open Sans" panose="020B0606030504020204" pitchFamily="34" charset="0"/>
                      </a:endParaRPr>
                    </a:p>
                  </a:txBody>
                  <a:tcPr anchor="ctr"/>
                </a:tc>
                <a:tc>
                  <a:txBody>
                    <a:bodyPr/>
                    <a:lstStyle/>
                    <a:p>
                      <a:r>
                        <a:rPr lang="en-US" sz="1300" dirty="0">
                          <a:solidFill>
                            <a:schemeClr val="bg2">
                              <a:lumMod val="10000"/>
                            </a:schemeClr>
                          </a:solidFill>
                          <a:latin typeface="+mn-lt"/>
                        </a:rPr>
                        <a:t>Partially assessed</a:t>
                      </a:r>
                      <a:endParaRPr lang="en-US" sz="1300" dirty="0">
                        <a:solidFill>
                          <a:schemeClr val="bg2">
                            <a:lumMod val="10000"/>
                          </a:schemeClr>
                        </a:solidFill>
                        <a:latin typeface="+mn-lt"/>
                        <a:ea typeface="Open Sans" panose="020B0606030504020204" pitchFamily="34" charset="0"/>
                        <a:cs typeface="Open Sans" panose="020B0606030504020204" pitchFamily="34" charset="0"/>
                      </a:endParaRPr>
                    </a:p>
                  </a:txBody>
                  <a:tcPr anchor="ctr"/>
                </a:tc>
                <a:tc>
                  <a:txBody>
                    <a:bodyPr/>
                    <a:lstStyle/>
                    <a:p>
                      <a:r>
                        <a:rPr lang="en-US" sz="1300" dirty="0">
                          <a:solidFill>
                            <a:schemeClr val="bg2">
                              <a:lumMod val="10000"/>
                            </a:schemeClr>
                          </a:solidFill>
                          <a:latin typeface="+mn-lt"/>
                        </a:rPr>
                        <a:t>Available now</a:t>
                      </a:r>
                      <a:endParaRPr lang="en-US" sz="1300" dirty="0">
                        <a:solidFill>
                          <a:schemeClr val="bg2">
                            <a:lumMod val="10000"/>
                          </a:schemeClr>
                        </a:solidFill>
                        <a:latin typeface="+mn-lt"/>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3982753575"/>
                  </a:ext>
                </a:extLst>
              </a:tr>
              <a:tr h="463855">
                <a:tc>
                  <a:txBody>
                    <a:bodyPr/>
                    <a:lstStyle/>
                    <a:p>
                      <a:r>
                        <a:rPr lang="en-US" sz="1300" kern="1200" dirty="0">
                          <a:solidFill>
                            <a:schemeClr val="accent3"/>
                          </a:solidFill>
                          <a:latin typeface="+mn-lt"/>
                          <a:ea typeface="+mn-ea"/>
                          <a:cs typeface="+mn-cs"/>
                          <a:hlinkClick r:id="rId8">
                            <a:extLst>
                              <a:ext uri="{A12FA001-AC4F-418D-AE19-62706E023703}">
                                <ahyp:hlinkClr xmlns:ahyp="http://schemas.microsoft.com/office/drawing/2018/hyperlinkcolor" val="tx"/>
                              </a:ext>
                            </a:extLst>
                          </a:hlinkClick>
                        </a:rPr>
                        <a:t>Priority Talent Pool</a:t>
                      </a:r>
                      <a:r>
                        <a:rPr lang="en-US" sz="1300" kern="1200" dirty="0">
                          <a:solidFill>
                            <a:schemeClr val="accent3"/>
                          </a:solidFill>
                          <a:latin typeface="+mn-lt"/>
                          <a:ea typeface="+mn-ea"/>
                          <a:cs typeface="+mn-cs"/>
                        </a:rPr>
                        <a:t> </a:t>
                      </a:r>
                      <a:r>
                        <a:rPr lang="en-US" sz="1300" dirty="0">
                          <a:solidFill>
                            <a:schemeClr val="bg2">
                              <a:lumMod val="10000"/>
                            </a:schemeClr>
                          </a:solidFill>
                          <a:latin typeface="+mn-lt"/>
                        </a:rPr>
                        <a:t>(continuous intake)</a:t>
                      </a:r>
                      <a:endParaRPr lang="en-US" sz="1300" dirty="0">
                        <a:solidFill>
                          <a:schemeClr val="bg2">
                            <a:lumMod val="10000"/>
                          </a:schemeClr>
                        </a:solidFill>
                        <a:latin typeface="+mn-lt"/>
                        <a:ea typeface="Open Sans" panose="020B0606030504020204" pitchFamily="34" charset="0"/>
                        <a:cs typeface="Open Sans" panose="020B0606030504020204" pitchFamily="34" charset="0"/>
                      </a:endParaRPr>
                    </a:p>
                  </a:txBody>
                  <a:tcPr anchor="ctr"/>
                </a:tc>
                <a:tc>
                  <a:txBody>
                    <a:bodyPr/>
                    <a:lstStyle/>
                    <a:p>
                      <a:r>
                        <a:rPr lang="en-US" sz="1300" dirty="0">
                          <a:solidFill>
                            <a:schemeClr val="bg2">
                              <a:lumMod val="10000"/>
                            </a:schemeClr>
                          </a:solidFill>
                          <a:latin typeface="+mn-lt"/>
                        </a:rPr>
                        <a:t>Various</a:t>
                      </a:r>
                      <a:endParaRPr lang="en-US" sz="1300" dirty="0">
                        <a:solidFill>
                          <a:schemeClr val="bg2">
                            <a:lumMod val="10000"/>
                          </a:schemeClr>
                        </a:solidFill>
                        <a:latin typeface="+mn-lt"/>
                        <a:ea typeface="Open Sans" panose="020B0606030504020204" pitchFamily="34" charset="0"/>
                        <a:cs typeface="Open Sans" panose="020B0606030504020204" pitchFamily="34" charset="0"/>
                      </a:endParaRPr>
                    </a:p>
                  </a:txBody>
                  <a:tcPr anchor="ctr"/>
                </a:tc>
                <a:tc>
                  <a:txBody>
                    <a:bodyPr/>
                    <a:lstStyle/>
                    <a:p>
                      <a:r>
                        <a:rPr lang="en-US" sz="1300" dirty="0">
                          <a:solidFill>
                            <a:schemeClr val="bg2">
                              <a:lumMod val="10000"/>
                            </a:schemeClr>
                          </a:solidFill>
                          <a:latin typeface="+mn-lt"/>
                        </a:rPr>
                        <a:t>Experienced and ready to be assessed</a:t>
                      </a:r>
                      <a:endParaRPr lang="en-US" sz="1300" dirty="0">
                        <a:solidFill>
                          <a:schemeClr val="bg2">
                            <a:lumMod val="10000"/>
                          </a:schemeClr>
                        </a:solidFill>
                        <a:latin typeface="+mn-lt"/>
                        <a:ea typeface="Open Sans" panose="020B0606030504020204" pitchFamily="34" charset="0"/>
                        <a:cs typeface="Open Sans" panose="020B0606030504020204" pitchFamily="34" charset="0"/>
                      </a:endParaRPr>
                    </a:p>
                  </a:txBody>
                  <a:tcPr anchor="ctr"/>
                </a:tc>
                <a:tc>
                  <a:txBody>
                    <a:bodyPr/>
                    <a:lstStyle/>
                    <a:p>
                      <a:r>
                        <a:rPr lang="en-US" sz="1300" dirty="0">
                          <a:solidFill>
                            <a:schemeClr val="bg2">
                              <a:lumMod val="10000"/>
                            </a:schemeClr>
                          </a:solidFill>
                          <a:latin typeface="+mn-lt"/>
                        </a:rPr>
                        <a:t>Available now</a:t>
                      </a:r>
                      <a:endParaRPr lang="en-US" sz="1300" dirty="0">
                        <a:solidFill>
                          <a:schemeClr val="bg2">
                            <a:lumMod val="10000"/>
                          </a:schemeClr>
                        </a:solidFill>
                        <a:latin typeface="+mn-lt"/>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3042925879"/>
                  </a:ext>
                </a:extLst>
              </a:tr>
              <a:tr h="463855">
                <a:tc>
                  <a:txBody>
                    <a:bodyPr/>
                    <a:lstStyle/>
                    <a:p>
                      <a:r>
                        <a:rPr lang="en-US" sz="1300" dirty="0">
                          <a:latin typeface="+mn-lt"/>
                        </a:rPr>
                        <a:t>The </a:t>
                      </a:r>
                      <a:r>
                        <a:rPr lang="en-US" sz="1300" kern="1200" dirty="0">
                          <a:solidFill>
                            <a:schemeClr val="accent3"/>
                          </a:solidFill>
                          <a:latin typeface="+mn-lt"/>
                          <a:ea typeface="+mn-ea"/>
                          <a:cs typeface="+mn-cs"/>
                          <a:hlinkClick r:id="rId9">
                            <a:extLst>
                              <a:ext uri="{A12FA001-AC4F-418D-AE19-62706E023703}">
                                <ahyp:hlinkClr xmlns:ahyp="http://schemas.microsoft.com/office/drawing/2018/hyperlinkcolor" val="tx"/>
                              </a:ext>
                            </a:extLst>
                          </a:hlinkClick>
                        </a:rPr>
                        <a:t>Virtual Door to Talent with Disabilities</a:t>
                      </a:r>
                      <a:endParaRPr lang="en-US" sz="1300" kern="1200" dirty="0">
                        <a:solidFill>
                          <a:schemeClr val="accent3"/>
                        </a:solidFill>
                        <a:latin typeface="+mn-lt"/>
                        <a:ea typeface="+mn-ea"/>
                        <a:cs typeface="+mn-cs"/>
                      </a:endParaRPr>
                    </a:p>
                  </a:txBody>
                  <a:tcPr anchor="ctr"/>
                </a:tc>
                <a:tc>
                  <a:txBody>
                    <a:bodyPr/>
                    <a:lstStyle/>
                    <a:p>
                      <a:r>
                        <a:rPr lang="en-US" sz="1300" dirty="0">
                          <a:solidFill>
                            <a:schemeClr val="bg2">
                              <a:lumMod val="10000"/>
                            </a:schemeClr>
                          </a:solidFill>
                          <a:latin typeface="+mn-lt"/>
                        </a:rPr>
                        <a:t>AS-01 and others</a:t>
                      </a:r>
                      <a:endParaRPr lang="en-US" sz="1300" dirty="0">
                        <a:solidFill>
                          <a:schemeClr val="bg2">
                            <a:lumMod val="10000"/>
                          </a:schemeClr>
                        </a:solidFill>
                        <a:latin typeface="+mn-lt"/>
                        <a:ea typeface="Open Sans" panose="020B0606030504020204" pitchFamily="34" charset="0"/>
                        <a:cs typeface="Open Sans" panose="020B0606030504020204" pitchFamily="34" charset="0"/>
                      </a:endParaRPr>
                    </a:p>
                  </a:txBody>
                  <a:tcPr anchor="ctr"/>
                </a:tc>
                <a:tc>
                  <a:txBody>
                    <a:bodyPr/>
                    <a:lstStyle/>
                    <a:p>
                      <a:r>
                        <a:rPr lang="en-US" sz="1300" dirty="0">
                          <a:solidFill>
                            <a:schemeClr val="bg2">
                              <a:lumMod val="10000"/>
                            </a:schemeClr>
                          </a:solidFill>
                          <a:latin typeface="+mn-lt"/>
                        </a:rPr>
                        <a:t>Partially assessed</a:t>
                      </a:r>
                      <a:endParaRPr lang="en-US" sz="1300" dirty="0">
                        <a:solidFill>
                          <a:schemeClr val="bg2">
                            <a:lumMod val="10000"/>
                          </a:schemeClr>
                        </a:solidFill>
                        <a:latin typeface="+mn-lt"/>
                        <a:ea typeface="Open Sans" panose="020B0606030504020204" pitchFamily="34" charset="0"/>
                        <a:cs typeface="Open Sans" panose="020B0606030504020204" pitchFamily="34" charset="0"/>
                      </a:endParaRPr>
                    </a:p>
                  </a:txBody>
                  <a:tcPr anchor="ctr"/>
                </a:tc>
                <a:tc>
                  <a:txBody>
                    <a:bodyPr/>
                    <a:lstStyle/>
                    <a:p>
                      <a:r>
                        <a:rPr lang="en-US" sz="1300" dirty="0">
                          <a:solidFill>
                            <a:schemeClr val="bg2">
                              <a:lumMod val="10000"/>
                            </a:schemeClr>
                          </a:solidFill>
                          <a:latin typeface="+mn-lt"/>
                        </a:rPr>
                        <a:t>Available now</a:t>
                      </a:r>
                      <a:endParaRPr lang="en-US" sz="1300" dirty="0">
                        <a:solidFill>
                          <a:schemeClr val="bg2">
                            <a:lumMod val="10000"/>
                          </a:schemeClr>
                        </a:solidFill>
                        <a:latin typeface="+mn-lt"/>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1812741560"/>
                  </a:ext>
                </a:extLst>
              </a:tr>
              <a:tr h="463855">
                <a:tc>
                  <a:txBody>
                    <a:bodyPr/>
                    <a:lstStyle/>
                    <a:p>
                      <a:r>
                        <a:rPr lang="en-US" sz="1300" kern="1200" dirty="0">
                          <a:solidFill>
                            <a:schemeClr val="accent3"/>
                          </a:solidFill>
                          <a:latin typeface="+mn-lt"/>
                          <a:ea typeface="+mn-ea"/>
                          <a:cs typeface="+mn-cs"/>
                          <a:hlinkClick r:id="rId10">
                            <a:extLst>
                              <a:ext uri="{A12FA001-AC4F-418D-AE19-62706E023703}">
                                <ahyp:hlinkClr xmlns:ahyp="http://schemas.microsoft.com/office/drawing/2018/hyperlinkcolor" val="tx"/>
                              </a:ext>
                            </a:extLst>
                          </a:hlinkClick>
                        </a:rPr>
                        <a:t>Employment Opportunity for Students with Disabilities </a:t>
                      </a:r>
                      <a:endParaRPr lang="en-US" sz="1300" kern="1200" dirty="0">
                        <a:solidFill>
                          <a:schemeClr val="accent3"/>
                        </a:solidFill>
                        <a:latin typeface="+mn-lt"/>
                        <a:ea typeface="+mn-ea"/>
                        <a:cs typeface="+mn-cs"/>
                      </a:endParaRPr>
                    </a:p>
                  </a:txBody>
                  <a:tcPr anchor="ctr"/>
                </a:tc>
                <a:tc>
                  <a:txBody>
                    <a:bodyPr/>
                    <a:lstStyle/>
                    <a:p>
                      <a:r>
                        <a:rPr lang="en-US" sz="1300" dirty="0">
                          <a:solidFill>
                            <a:schemeClr val="bg2">
                              <a:lumMod val="10000"/>
                            </a:schemeClr>
                          </a:solidFill>
                          <a:latin typeface="+mn-lt"/>
                        </a:rPr>
                        <a:t>Students</a:t>
                      </a:r>
                      <a:endParaRPr lang="en-US" sz="1300" dirty="0">
                        <a:solidFill>
                          <a:schemeClr val="bg2">
                            <a:lumMod val="10000"/>
                          </a:schemeClr>
                        </a:solidFill>
                        <a:latin typeface="+mn-lt"/>
                        <a:ea typeface="Open Sans" panose="020B0606030504020204" pitchFamily="34" charset="0"/>
                        <a:cs typeface="Open Sans" panose="020B0606030504020204" pitchFamily="34" charset="0"/>
                      </a:endParaRPr>
                    </a:p>
                  </a:txBody>
                  <a:tcPr anchor="ctr"/>
                </a:tc>
                <a:tc>
                  <a:txBody>
                    <a:bodyPr/>
                    <a:lstStyle/>
                    <a:p>
                      <a:r>
                        <a:rPr lang="en-US" sz="1300" dirty="0">
                          <a:solidFill>
                            <a:schemeClr val="bg2">
                              <a:lumMod val="10000"/>
                            </a:schemeClr>
                          </a:solidFill>
                          <a:latin typeface="+mn-lt"/>
                        </a:rPr>
                        <a:t>Ready to be hired</a:t>
                      </a:r>
                      <a:endParaRPr lang="en-US" sz="1300" dirty="0">
                        <a:solidFill>
                          <a:schemeClr val="bg2">
                            <a:lumMod val="10000"/>
                          </a:schemeClr>
                        </a:solidFill>
                        <a:latin typeface="+mn-lt"/>
                        <a:ea typeface="Open Sans" panose="020B0606030504020204" pitchFamily="34" charset="0"/>
                        <a:cs typeface="Open Sans" panose="020B0606030504020204" pitchFamily="34" charset="0"/>
                      </a:endParaRPr>
                    </a:p>
                  </a:txBody>
                  <a:tcPr anchor="ctr"/>
                </a:tc>
                <a:tc>
                  <a:txBody>
                    <a:bodyPr/>
                    <a:lstStyle/>
                    <a:p>
                      <a:r>
                        <a:rPr lang="en-US" sz="1300" dirty="0">
                          <a:solidFill>
                            <a:schemeClr val="bg2">
                              <a:lumMod val="10000"/>
                            </a:schemeClr>
                          </a:solidFill>
                          <a:latin typeface="+mn-lt"/>
                        </a:rPr>
                        <a:t>Available now</a:t>
                      </a:r>
                      <a:endParaRPr lang="en-US" sz="1300" dirty="0">
                        <a:solidFill>
                          <a:schemeClr val="bg2">
                            <a:lumMod val="10000"/>
                          </a:schemeClr>
                        </a:solidFill>
                        <a:latin typeface="+mn-lt"/>
                        <a:ea typeface="Open Sans" panose="020B0606030504020204" pitchFamily="34" charset="0"/>
                        <a:cs typeface="Open Sans" panose="020B0606030504020204" pitchFamily="34" charset="0"/>
                      </a:endParaRPr>
                    </a:p>
                  </a:txBody>
                  <a:tcPr anchor="ctr"/>
                </a:tc>
                <a:extLst>
                  <a:ext uri="{0D108BD9-81ED-4DB2-BD59-A6C34878D82A}">
                    <a16:rowId xmlns:a16="http://schemas.microsoft.com/office/drawing/2014/main" val="2602376048"/>
                  </a:ext>
                </a:extLst>
              </a:tr>
            </a:tbl>
          </a:graphicData>
        </a:graphic>
      </p:graphicFrame>
    </p:spTree>
    <p:extLst>
      <p:ext uri="{BB962C8B-B14F-4D97-AF65-F5344CB8AC3E}">
        <p14:creationId xmlns:p14="http://schemas.microsoft.com/office/powerpoint/2010/main" val="3831028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881" y="0"/>
            <a:ext cx="10647829" cy="888886"/>
          </a:xfrm>
        </p:spPr>
        <p:txBody>
          <a:bodyPr>
            <a:normAutofit/>
          </a:bodyPr>
          <a:lstStyle/>
          <a:p>
            <a:r>
              <a:rPr lang="en-CA" sz="3200" b="1" dirty="0">
                <a:solidFill>
                  <a:schemeClr val="accent2"/>
                </a:solidFill>
                <a:latin typeface="+mn-lt"/>
                <a:cs typeface="Arial" panose="020B0604020202020204" pitchFamily="34" charset="0"/>
              </a:rPr>
              <a:t>How the PSC Can Help – </a:t>
            </a:r>
            <a:r>
              <a:rPr lang="en-CA" sz="3200" b="1" dirty="0">
                <a:solidFill>
                  <a:schemeClr val="accent3"/>
                </a:solidFill>
                <a:latin typeface="+mn-lt"/>
                <a:cs typeface="Arial" panose="020B0604020202020204" pitchFamily="34" charset="0"/>
              </a:rPr>
              <a:t>Inclusive Recruitment Toolkit</a:t>
            </a:r>
          </a:p>
        </p:txBody>
      </p:sp>
      <p:sp>
        <p:nvSpPr>
          <p:cNvPr id="4" name="Slide Number Placeholder 3"/>
          <p:cNvSpPr>
            <a:spLocks noGrp="1"/>
          </p:cNvSpPr>
          <p:nvPr>
            <p:ph type="sldNum" sz="quarter" idx="12"/>
          </p:nvPr>
        </p:nvSpPr>
        <p:spPr/>
        <p:txBody>
          <a:bodyPr/>
          <a:lstStyle/>
          <a:p>
            <a:fld id="{C9E7B19F-562E-4687-915F-44F4066EA527}" type="slidenum">
              <a:rPr lang="en-CA" smtClean="0"/>
              <a:t>7</a:t>
            </a:fld>
            <a:endParaRPr lang="en-CA"/>
          </a:p>
        </p:txBody>
      </p:sp>
      <p:sp>
        <p:nvSpPr>
          <p:cNvPr id="8" name="Content Placeholder 2"/>
          <p:cNvSpPr>
            <a:spLocks noGrp="1"/>
          </p:cNvSpPr>
          <p:nvPr>
            <p:ph idx="1"/>
          </p:nvPr>
        </p:nvSpPr>
        <p:spPr>
          <a:xfrm>
            <a:off x="259181" y="772611"/>
            <a:ext cx="8683145" cy="5490165"/>
          </a:xfrm>
        </p:spPr>
        <p:txBody>
          <a:bodyPr>
            <a:noAutofit/>
          </a:bodyPr>
          <a:lstStyle/>
          <a:p>
            <a:pPr>
              <a:lnSpc>
                <a:spcPct val="100000"/>
              </a:lnSpc>
            </a:pPr>
            <a:r>
              <a:rPr lang="en-CA" sz="1500" dirty="0"/>
              <a:t>The </a:t>
            </a:r>
            <a:r>
              <a:rPr lang="en-CA" sz="1500" b="1" dirty="0">
                <a:solidFill>
                  <a:schemeClr val="accent3"/>
                </a:solidFill>
              </a:rPr>
              <a:t>Inclusive Recruitment Toolkit </a:t>
            </a:r>
            <a:r>
              <a:rPr lang="en-CA" sz="1500" dirty="0"/>
              <a:t>was developed to support government-wide efforts to </a:t>
            </a:r>
            <a:r>
              <a:rPr lang="en-CA" sz="1500" b="1" dirty="0"/>
              <a:t>increase diversity</a:t>
            </a:r>
            <a:r>
              <a:rPr lang="en-CA" sz="1500" dirty="0"/>
              <a:t>.  We are currently consulting with a proposed soft launch in the Fall.</a:t>
            </a:r>
          </a:p>
          <a:p>
            <a:pPr>
              <a:lnSpc>
                <a:spcPct val="100000"/>
              </a:lnSpc>
            </a:pPr>
            <a:r>
              <a:rPr lang="en-CA" sz="1500" dirty="0"/>
              <a:t>Following the </a:t>
            </a:r>
            <a:r>
              <a:rPr lang="en-CA" sz="1500" dirty="0">
                <a:hlinkClick r:id="rId3"/>
              </a:rPr>
              <a:t>Audit of Employment Equity Representation in Recruitment</a:t>
            </a:r>
            <a:r>
              <a:rPr lang="en-CA" sz="1500" dirty="0"/>
              <a:t>, which identified barriers to employment for equity group members, a recommendation was made with regards to “</a:t>
            </a:r>
            <a:r>
              <a:rPr lang="en-CA" sz="1500" b="1" dirty="0"/>
              <a:t>developing and promoting systems, tools and guidance that support inclusive external recruitment processes</a:t>
            </a:r>
            <a:r>
              <a:rPr lang="en-CA" sz="1500" dirty="0"/>
              <a:t>”. </a:t>
            </a:r>
          </a:p>
          <a:p>
            <a:pPr>
              <a:lnSpc>
                <a:spcPct val="100000"/>
              </a:lnSpc>
              <a:spcBef>
                <a:spcPts val="0"/>
              </a:spcBef>
            </a:pPr>
            <a:endParaRPr lang="en-CA" sz="1500" dirty="0"/>
          </a:p>
          <a:p>
            <a:pPr>
              <a:lnSpc>
                <a:spcPct val="100000"/>
              </a:lnSpc>
              <a:spcBef>
                <a:spcPts val="0"/>
              </a:spcBef>
            </a:pPr>
            <a:r>
              <a:rPr lang="en-CA" sz="1500" dirty="0"/>
              <a:t>Designing with innovation in mind, personas were created to define users’ wants, needs, values, and experiences from various perspectives, combined with the results of several PSC consultations with various external stakeholders, and additional research and collection of information </a:t>
            </a:r>
          </a:p>
          <a:p>
            <a:pPr>
              <a:lnSpc>
                <a:spcPct val="100000"/>
              </a:lnSpc>
            </a:pPr>
            <a:r>
              <a:rPr lang="en-CA" sz="1400" dirty="0"/>
              <a:t>The Toolkit is organized based on the steps in the </a:t>
            </a:r>
            <a:r>
              <a:rPr lang="en-CA" sz="1400" b="1" dirty="0">
                <a:solidFill>
                  <a:schemeClr val="accent3"/>
                </a:solidFill>
              </a:rPr>
              <a:t>Recruitment Life Cycle</a:t>
            </a:r>
            <a:r>
              <a:rPr lang="en-CA" sz="1400" dirty="0"/>
              <a:t>:</a:t>
            </a:r>
          </a:p>
          <a:p>
            <a:pPr marL="0" indent="0">
              <a:lnSpc>
                <a:spcPct val="100000"/>
              </a:lnSpc>
              <a:buNone/>
            </a:pPr>
            <a:endParaRPr lang="en-CA" sz="1400" dirty="0"/>
          </a:p>
          <a:p>
            <a:pPr marL="0" indent="0">
              <a:lnSpc>
                <a:spcPct val="100000"/>
              </a:lnSpc>
              <a:buNone/>
            </a:pPr>
            <a:endParaRPr lang="en-CA" sz="1400" dirty="0"/>
          </a:p>
          <a:p>
            <a:pPr>
              <a:lnSpc>
                <a:spcPct val="100000"/>
              </a:lnSpc>
            </a:pPr>
            <a:r>
              <a:rPr lang="en-CA" sz="1500" dirty="0"/>
              <a:t>Each step is divided into sub-sections, each including </a:t>
            </a:r>
            <a:r>
              <a:rPr lang="en-CA" sz="1500" b="1" dirty="0">
                <a:solidFill>
                  <a:schemeClr val="accent3"/>
                </a:solidFill>
              </a:rPr>
              <a:t>tips, advice, tools, links </a:t>
            </a:r>
            <a:r>
              <a:rPr lang="en-CA" sz="1500" dirty="0"/>
              <a:t>to sources that cover:</a:t>
            </a:r>
          </a:p>
          <a:p>
            <a:pPr lvl="1">
              <a:lnSpc>
                <a:spcPct val="100000"/>
              </a:lnSpc>
            </a:pPr>
            <a:r>
              <a:rPr lang="en-CA" sz="1500" dirty="0"/>
              <a:t>What you need to know</a:t>
            </a:r>
          </a:p>
          <a:p>
            <a:pPr lvl="1">
              <a:lnSpc>
                <a:spcPct val="100000"/>
              </a:lnSpc>
            </a:pPr>
            <a:r>
              <a:rPr lang="en-CA" sz="1500" dirty="0"/>
              <a:t>Mandatory requirements</a:t>
            </a:r>
          </a:p>
          <a:p>
            <a:pPr lvl="1">
              <a:lnSpc>
                <a:spcPct val="100000"/>
              </a:lnSpc>
            </a:pPr>
            <a:r>
              <a:rPr lang="en-CA" sz="1500" dirty="0"/>
              <a:t>Best practices</a:t>
            </a:r>
          </a:p>
          <a:p>
            <a:pPr lvl="1">
              <a:lnSpc>
                <a:spcPct val="100000"/>
              </a:lnSpc>
            </a:pPr>
            <a:r>
              <a:rPr lang="en-CA" sz="1500" dirty="0"/>
              <a:t>Learn more</a:t>
            </a:r>
          </a:p>
          <a:p>
            <a:pPr>
              <a:lnSpc>
                <a:spcPct val="100000"/>
              </a:lnSpc>
              <a:spcBef>
                <a:spcPts val="1800"/>
              </a:spcBef>
            </a:pPr>
            <a:r>
              <a:rPr lang="en-CA" sz="1500" b="1" dirty="0">
                <a:solidFill>
                  <a:schemeClr val="accent3"/>
                </a:solidFill>
              </a:rPr>
              <a:t>PSC products and services </a:t>
            </a:r>
            <a:r>
              <a:rPr lang="en-CA" sz="1500" dirty="0"/>
              <a:t>are featured throughout the document</a:t>
            </a:r>
          </a:p>
        </p:txBody>
      </p:sp>
      <p:graphicFrame>
        <p:nvGraphicFramePr>
          <p:cNvPr id="6" name="Espace réservé du contenu 2">
            <a:extLst>
              <a:ext uri="{FF2B5EF4-FFF2-40B4-BE49-F238E27FC236}">
                <a16:creationId xmlns:a16="http://schemas.microsoft.com/office/drawing/2014/main" id="{4CE8026C-BB94-C38B-82FB-14366DF79126}"/>
              </a:ext>
              <a:ext uri="{C183D7F6-B498-43B3-948B-1728B52AA6E4}">
                <adec:decorative xmlns:adec="http://schemas.microsoft.com/office/drawing/2017/decorative" val="1"/>
              </a:ext>
            </a:extLst>
          </p:cNvPr>
          <p:cNvGraphicFramePr>
            <a:graphicFrameLocks/>
          </p:cNvGraphicFramePr>
          <p:nvPr>
            <p:extLst>
              <p:ext uri="{D42A27DB-BD31-4B8C-83A1-F6EECF244321}">
                <p14:modId xmlns:p14="http://schemas.microsoft.com/office/powerpoint/2010/main" val="3510711555"/>
              </p:ext>
            </p:extLst>
          </p:nvPr>
        </p:nvGraphicFramePr>
        <p:xfrm>
          <a:off x="8942327" y="-500332"/>
          <a:ext cx="3842020" cy="735833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3" name="Table 4">
            <a:extLst>
              <a:ext uri="{FF2B5EF4-FFF2-40B4-BE49-F238E27FC236}">
                <a16:creationId xmlns:a16="http://schemas.microsoft.com/office/drawing/2014/main" id="{BB5E86EB-A7EF-E193-47C0-58A44297BD8C}"/>
              </a:ext>
            </a:extLst>
          </p:cNvPr>
          <p:cNvGraphicFramePr>
            <a:graphicFrameLocks noGrp="1"/>
          </p:cNvGraphicFramePr>
          <p:nvPr>
            <p:extLst>
              <p:ext uri="{D42A27DB-BD31-4B8C-83A1-F6EECF244321}">
                <p14:modId xmlns:p14="http://schemas.microsoft.com/office/powerpoint/2010/main" val="619477799"/>
              </p:ext>
            </p:extLst>
          </p:nvPr>
        </p:nvGraphicFramePr>
        <p:xfrm>
          <a:off x="259180" y="3072911"/>
          <a:ext cx="7589330" cy="1005840"/>
        </p:xfrm>
        <a:graphic>
          <a:graphicData uri="http://schemas.openxmlformats.org/drawingml/2006/table">
            <a:tbl>
              <a:tblPr firstRow="1" bandRow="1">
                <a:tableStyleId>{5C22544A-7EE6-4342-B048-85BDC9FD1C3A}</a:tableStyleId>
              </a:tblPr>
              <a:tblGrid>
                <a:gridCol w="3794665">
                  <a:extLst>
                    <a:ext uri="{9D8B030D-6E8A-4147-A177-3AD203B41FA5}">
                      <a16:colId xmlns:a16="http://schemas.microsoft.com/office/drawing/2014/main" val="290899360"/>
                    </a:ext>
                  </a:extLst>
                </a:gridCol>
                <a:gridCol w="3794665">
                  <a:extLst>
                    <a:ext uri="{9D8B030D-6E8A-4147-A177-3AD203B41FA5}">
                      <a16:colId xmlns:a16="http://schemas.microsoft.com/office/drawing/2014/main" val="3241221688"/>
                    </a:ext>
                  </a:extLst>
                </a:gridCol>
              </a:tblGrid>
              <a:tr h="888886">
                <a:tc>
                  <a:txBody>
                    <a:bodyPr/>
                    <a:lstStyle/>
                    <a:p>
                      <a:pPr lvl="1"/>
                      <a:r>
                        <a:rPr lang="en-CA" sz="1400" b="0" dirty="0">
                          <a:solidFill>
                            <a:schemeClr val="tx1">
                              <a:lumMod val="50000"/>
                            </a:schemeClr>
                          </a:solidFill>
                        </a:rPr>
                        <a:t>- Getting ready to staff</a:t>
                      </a:r>
                    </a:p>
                    <a:p>
                      <a:pPr lvl="1"/>
                      <a:r>
                        <a:rPr lang="en-CA" sz="1400" b="0" dirty="0">
                          <a:solidFill>
                            <a:schemeClr val="tx1">
                              <a:lumMod val="50000"/>
                            </a:schemeClr>
                          </a:solidFill>
                        </a:rPr>
                        <a:t>- Determining the staffing strategy</a:t>
                      </a:r>
                    </a:p>
                    <a:p>
                      <a:pPr lvl="1"/>
                      <a:r>
                        <a:rPr lang="en-CA" sz="1400" b="0" dirty="0">
                          <a:solidFill>
                            <a:schemeClr val="tx1">
                              <a:lumMod val="50000"/>
                            </a:schemeClr>
                          </a:solidFill>
                        </a:rPr>
                        <a:t>- Establishing the job requirements</a:t>
                      </a:r>
                    </a:p>
                    <a:p>
                      <a:pPr lvl="1"/>
                      <a:r>
                        <a:rPr lang="en-CA" sz="1400" b="0" dirty="0">
                          <a:solidFill>
                            <a:schemeClr val="tx1">
                              <a:lumMod val="50000"/>
                            </a:schemeClr>
                          </a:solidFill>
                        </a:rPr>
                        <a:t>- Advertising the job opportunity</a:t>
                      </a:r>
                    </a:p>
                  </a:txBody>
                  <a:tcPr>
                    <a:solidFill>
                      <a:schemeClr val="bg1"/>
                    </a:solidFill>
                  </a:tcPr>
                </a:tc>
                <a:tc>
                  <a:txBody>
                    <a:bodyPr/>
                    <a:lstStyle/>
                    <a:p>
                      <a:pPr marL="457200" lvl="1" indent="-457200"/>
                      <a:r>
                        <a:rPr lang="en-CA" sz="1400" b="0" dirty="0">
                          <a:solidFill>
                            <a:schemeClr val="tx1">
                              <a:lumMod val="50000"/>
                            </a:schemeClr>
                          </a:solidFill>
                        </a:rPr>
                        <a:t>- Assessing candidates</a:t>
                      </a:r>
                    </a:p>
                    <a:p>
                      <a:pPr marL="457200" lvl="1" indent="-457200"/>
                      <a:r>
                        <a:rPr lang="en-CA" sz="1400" b="0" dirty="0">
                          <a:solidFill>
                            <a:schemeClr val="tx1">
                              <a:lumMod val="50000"/>
                            </a:schemeClr>
                          </a:solidFill>
                        </a:rPr>
                        <a:t>- Selecting a candidate</a:t>
                      </a:r>
                    </a:p>
                    <a:p>
                      <a:pPr marL="457200" lvl="1" indent="-457200"/>
                      <a:r>
                        <a:rPr lang="en-CA" sz="1400" b="0" dirty="0">
                          <a:solidFill>
                            <a:schemeClr val="tx1">
                              <a:lumMod val="50000"/>
                            </a:schemeClr>
                          </a:solidFill>
                        </a:rPr>
                        <a:t>- Onboarding and enabling talent</a:t>
                      </a:r>
                    </a:p>
                    <a:p>
                      <a:endParaRPr lang="en-CA" b="0" dirty="0">
                        <a:solidFill>
                          <a:schemeClr val="tx1">
                            <a:lumMod val="50000"/>
                          </a:schemeClr>
                        </a:solidFill>
                      </a:endParaRPr>
                    </a:p>
                  </a:txBody>
                  <a:tcPr>
                    <a:solidFill>
                      <a:schemeClr val="bg1"/>
                    </a:solidFill>
                  </a:tcPr>
                </a:tc>
                <a:extLst>
                  <a:ext uri="{0D108BD9-81ED-4DB2-BD59-A6C34878D82A}">
                    <a16:rowId xmlns:a16="http://schemas.microsoft.com/office/drawing/2014/main" val="583826411"/>
                  </a:ext>
                </a:extLst>
              </a:tr>
            </a:tbl>
          </a:graphicData>
        </a:graphic>
      </p:graphicFrame>
    </p:spTree>
    <p:extLst>
      <p:ext uri="{BB962C8B-B14F-4D97-AF65-F5344CB8AC3E}">
        <p14:creationId xmlns:p14="http://schemas.microsoft.com/office/powerpoint/2010/main" val="1072502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17CD3-83B7-46BF-AA83-D153F2F11F90}"/>
              </a:ext>
            </a:extLst>
          </p:cNvPr>
          <p:cNvSpPr>
            <a:spLocks noGrp="1"/>
          </p:cNvSpPr>
          <p:nvPr>
            <p:ph type="title"/>
          </p:nvPr>
        </p:nvSpPr>
        <p:spPr>
          <a:xfrm>
            <a:off x="151747" y="0"/>
            <a:ext cx="11105803" cy="969379"/>
          </a:xfrm>
        </p:spPr>
        <p:txBody>
          <a:bodyPr>
            <a:normAutofit/>
          </a:bodyPr>
          <a:lstStyle/>
          <a:p>
            <a:r>
              <a:rPr lang="en-CA" sz="3200" b="1" dirty="0">
                <a:solidFill>
                  <a:schemeClr val="accent2"/>
                </a:solidFill>
                <a:latin typeface="+mn-lt"/>
                <a:cs typeface="Arial" panose="020B0604020202020204" pitchFamily="34" charset="0"/>
              </a:rPr>
              <a:t>How the PSC Can Help – </a:t>
            </a:r>
            <a:r>
              <a:rPr lang="en-CA" sz="3200" b="1" dirty="0">
                <a:solidFill>
                  <a:schemeClr val="accent3"/>
                </a:solidFill>
                <a:latin typeface="+mn-lt"/>
                <a:cs typeface="Arial" panose="020B0604020202020204" pitchFamily="34" charset="0"/>
              </a:rPr>
              <a:t>Other Recruitment Programs</a:t>
            </a:r>
            <a:endParaRPr lang="en-CA" sz="3200" b="1" dirty="0">
              <a:solidFill>
                <a:schemeClr val="accent3"/>
              </a:solidFill>
              <a:latin typeface="+mn-lt"/>
            </a:endParaRPr>
          </a:p>
        </p:txBody>
      </p:sp>
      <p:sp>
        <p:nvSpPr>
          <p:cNvPr id="3" name="Content Placeholder 2">
            <a:extLst>
              <a:ext uri="{FF2B5EF4-FFF2-40B4-BE49-F238E27FC236}">
                <a16:creationId xmlns:a16="http://schemas.microsoft.com/office/drawing/2014/main" id="{38D76FAB-0C64-4BE3-9E4B-EDFD0F0AD29C}"/>
              </a:ext>
            </a:extLst>
          </p:cNvPr>
          <p:cNvSpPr>
            <a:spLocks noGrp="1"/>
          </p:cNvSpPr>
          <p:nvPr>
            <p:ph idx="1"/>
          </p:nvPr>
        </p:nvSpPr>
        <p:spPr>
          <a:xfrm>
            <a:off x="151747" y="866348"/>
            <a:ext cx="11508238" cy="5335168"/>
          </a:xfrm>
        </p:spPr>
        <p:txBody>
          <a:bodyPr>
            <a:normAutofit fontScale="25000" lnSpcReduction="20000"/>
          </a:bodyPr>
          <a:lstStyle/>
          <a:p>
            <a:pPr>
              <a:lnSpc>
                <a:spcPct val="120000"/>
              </a:lnSpc>
              <a:spcBef>
                <a:spcPts val="0"/>
              </a:spcBef>
            </a:pPr>
            <a:r>
              <a:rPr lang="en-CA" sz="6400" dirty="0">
                <a:solidFill>
                  <a:srgbClr val="2A2B2D"/>
                </a:solidFill>
                <a:effectLst/>
                <a:ea typeface="Calibri" panose="020F0502020204030204" pitchFamily="34" charset="0"/>
                <a:cs typeface="Segoe UI Semilight" panose="020B0402040204020203" pitchFamily="34" charset="0"/>
              </a:rPr>
              <a:t>The PSC’s </a:t>
            </a:r>
            <a:r>
              <a:rPr lang="en-CA" sz="6400" b="1" u="sng" dirty="0">
                <a:solidFill>
                  <a:srgbClr val="30ACB8"/>
                </a:solidFill>
                <a:effectLst/>
                <a:ea typeface="Calibri" panose="020F0502020204030204" pitchFamily="34" charset="0"/>
                <a:cs typeface="Segoe UI Semilight" panose="020B0402040204020203" pitchFamily="34" charset="0"/>
                <a:hlinkClick r:id="rId3">
                  <a:extLst>
                    <a:ext uri="{A12FA001-AC4F-418D-AE19-62706E023703}">
                      <ahyp:hlinkClr xmlns:ahyp="http://schemas.microsoft.com/office/drawing/2018/hyperlinkcolor" val="tx"/>
                    </a:ext>
                  </a:extLst>
                </a:hlinkClick>
              </a:rPr>
              <a:t>Post-Secondary Recruitment (PSR)</a:t>
            </a:r>
            <a:r>
              <a:rPr lang="en-CA" sz="6400" b="1" dirty="0">
                <a:solidFill>
                  <a:srgbClr val="30ACB8"/>
                </a:solidFill>
                <a:effectLst/>
                <a:ea typeface="Calibri" panose="020F0502020204030204" pitchFamily="34" charset="0"/>
                <a:cs typeface="Segoe UI Semilight" panose="020B0402040204020203" pitchFamily="34" charset="0"/>
              </a:rPr>
              <a:t> </a:t>
            </a:r>
            <a:r>
              <a:rPr lang="en-CA" sz="6400" dirty="0">
                <a:solidFill>
                  <a:srgbClr val="2A2B2D"/>
                </a:solidFill>
                <a:effectLst/>
                <a:ea typeface="Calibri" panose="020F0502020204030204" pitchFamily="34" charset="0"/>
                <a:cs typeface="Segoe UI Semilight" panose="020B0402040204020203" pitchFamily="34" charset="0"/>
              </a:rPr>
              <a:t>program </a:t>
            </a:r>
            <a:r>
              <a:rPr lang="en-CA" sz="6400" dirty="0">
                <a:solidFill>
                  <a:srgbClr val="000000"/>
                </a:solidFill>
                <a:cs typeface="Arial" panose="020B0604020202020204" pitchFamily="34" charset="0"/>
              </a:rPr>
              <a:t>helps graduates and professionals with work experience launch or advance their careers by pursuing opportunities in diverse fields across Canada and overseas.</a:t>
            </a:r>
          </a:p>
          <a:p>
            <a:pPr>
              <a:lnSpc>
                <a:spcPct val="120000"/>
              </a:lnSpc>
              <a:spcBef>
                <a:spcPts val="0"/>
              </a:spcBef>
            </a:pPr>
            <a:endParaRPr lang="en-CA" sz="6400" dirty="0">
              <a:solidFill>
                <a:srgbClr val="2A2B2D"/>
              </a:solidFill>
              <a:cs typeface="Segoe UI Semilight" panose="020B0402040204020203" pitchFamily="34" charset="0"/>
            </a:endParaRPr>
          </a:p>
          <a:p>
            <a:pPr>
              <a:lnSpc>
                <a:spcPct val="120000"/>
              </a:lnSpc>
              <a:spcBef>
                <a:spcPts val="0"/>
              </a:spcBef>
            </a:pPr>
            <a:r>
              <a:rPr lang="en-CA" sz="6400" dirty="0">
                <a:solidFill>
                  <a:srgbClr val="2A2B2D"/>
                </a:solidFill>
                <a:cs typeface="Segoe UI Semilight" panose="020B0402040204020203" pitchFamily="34" charset="0"/>
              </a:rPr>
              <a:t>Managers contribute to public service renewal while reducing their time to staff by filling entry-level recruitment needs from PSC inventories or pools year-round with hundreds of candidates from across Canada.</a:t>
            </a:r>
          </a:p>
          <a:p>
            <a:pPr>
              <a:lnSpc>
                <a:spcPct val="120000"/>
              </a:lnSpc>
              <a:spcBef>
                <a:spcPts val="0"/>
              </a:spcBef>
            </a:pPr>
            <a:endParaRPr lang="en-CA" sz="6400" dirty="0">
              <a:solidFill>
                <a:srgbClr val="2A2B2D"/>
              </a:solidFill>
              <a:cs typeface="Segoe UI Semilight" panose="020B0402040204020203" pitchFamily="34" charset="0"/>
            </a:endParaRPr>
          </a:p>
          <a:p>
            <a:pPr>
              <a:lnSpc>
                <a:spcPct val="120000"/>
              </a:lnSpc>
              <a:spcBef>
                <a:spcPts val="0"/>
              </a:spcBef>
            </a:pPr>
            <a:r>
              <a:rPr lang="en-CA" sz="6400" dirty="0">
                <a:solidFill>
                  <a:srgbClr val="2A2B2D"/>
                </a:solidFill>
                <a:cs typeface="Segoe UI Semilight" panose="020B0402040204020203" pitchFamily="34" charset="0"/>
              </a:rPr>
              <a:t>Departments can also showcase job opportunities or developmental programs by partnering with us.</a:t>
            </a:r>
          </a:p>
          <a:p>
            <a:pPr>
              <a:lnSpc>
                <a:spcPct val="120000"/>
              </a:lnSpc>
              <a:spcBef>
                <a:spcPts val="0"/>
              </a:spcBef>
            </a:pPr>
            <a:endParaRPr lang="en-CA" sz="6400" dirty="0">
              <a:solidFill>
                <a:srgbClr val="2A2B2D"/>
              </a:solidFill>
              <a:cs typeface="Segoe UI Semilight" panose="020B0402040204020203" pitchFamily="34" charset="0"/>
            </a:endParaRPr>
          </a:p>
          <a:p>
            <a:pPr>
              <a:lnSpc>
                <a:spcPct val="120000"/>
              </a:lnSpc>
              <a:spcBef>
                <a:spcPts val="0"/>
              </a:spcBef>
              <a:buClr>
                <a:srgbClr val="000000"/>
              </a:buClr>
            </a:pPr>
            <a:r>
              <a:rPr lang="en-CA" sz="6800" b="1" dirty="0">
                <a:solidFill>
                  <a:srgbClr val="30ACB8"/>
                </a:solidFill>
                <a:cs typeface="Arial" panose="020B0604020202020204" pitchFamily="34" charset="0"/>
                <a:hlinkClick r:id="rId4">
                  <a:extLst>
                    <a:ext uri="{A12FA001-AC4F-418D-AE19-62706E023703}">
                      <ahyp:hlinkClr xmlns:ahyp="http://schemas.microsoft.com/office/drawing/2018/hyperlinkcolor" val="tx"/>
                    </a:ext>
                  </a:extLst>
                </a:hlinkClick>
              </a:rPr>
              <a:t>Recruitment of Policy Leaders (RPL)</a:t>
            </a:r>
            <a:r>
              <a:rPr lang="en-CA" sz="6800" b="1" dirty="0">
                <a:solidFill>
                  <a:srgbClr val="30ACB8"/>
                </a:solidFill>
                <a:cs typeface="Arial" panose="020B0604020202020204" pitchFamily="34" charset="0"/>
              </a:rPr>
              <a:t> </a:t>
            </a:r>
            <a:r>
              <a:rPr lang="en-CA" sz="6800" dirty="0">
                <a:solidFill>
                  <a:srgbClr val="000000"/>
                </a:solidFill>
                <a:cs typeface="Arial" panose="020B0604020202020204" pitchFamily="34" charset="0"/>
              </a:rPr>
              <a:t>– helps candidates with policy expertise find mid-to-senior level positions involved in shaping public policy. </a:t>
            </a:r>
          </a:p>
          <a:p>
            <a:pPr marL="0" indent="0">
              <a:lnSpc>
                <a:spcPct val="120000"/>
              </a:lnSpc>
              <a:spcBef>
                <a:spcPts val="0"/>
              </a:spcBef>
              <a:buClr>
                <a:srgbClr val="000000"/>
              </a:buClr>
              <a:buNone/>
            </a:pPr>
            <a:endParaRPr lang="en-CA" sz="6800" dirty="0">
              <a:solidFill>
                <a:srgbClr val="000000"/>
              </a:solidFill>
              <a:cs typeface="Arial" panose="020B0604020202020204" pitchFamily="34" charset="0"/>
            </a:endParaRPr>
          </a:p>
          <a:p>
            <a:pPr>
              <a:lnSpc>
                <a:spcPct val="120000"/>
              </a:lnSpc>
              <a:spcBef>
                <a:spcPts val="0"/>
              </a:spcBef>
              <a:buClr>
                <a:srgbClr val="000000"/>
              </a:buClr>
            </a:pPr>
            <a:r>
              <a:rPr lang="en-CA" sz="6800" dirty="0">
                <a:solidFill>
                  <a:srgbClr val="000000"/>
                </a:solidFill>
                <a:cs typeface="Arial" panose="020B0604020202020204" pitchFamily="34" charset="0"/>
              </a:rPr>
              <a:t>Student Recruitment Programs - </a:t>
            </a:r>
            <a:endParaRPr lang="en-CA" sz="6800" dirty="0">
              <a:solidFill>
                <a:schemeClr val="accent1"/>
              </a:solidFill>
              <a:cs typeface="Arial" panose="020B0604020202020204" pitchFamily="34" charset="0"/>
            </a:endParaRPr>
          </a:p>
          <a:p>
            <a:pPr lvl="1">
              <a:lnSpc>
                <a:spcPct val="120000"/>
              </a:lnSpc>
              <a:spcBef>
                <a:spcPts val="0"/>
              </a:spcBef>
              <a:buClr>
                <a:srgbClr val="000000"/>
              </a:buClr>
            </a:pPr>
            <a:r>
              <a:rPr lang="en-CA" sz="6400" b="1" dirty="0">
                <a:solidFill>
                  <a:srgbClr val="30ACB8"/>
                </a:solidFill>
                <a:cs typeface="Arial" panose="020B0604020202020204" pitchFamily="34" charset="0"/>
                <a:hlinkClick r:id="rId5"/>
              </a:rPr>
              <a:t>Federal Student Work Experience Program (FSWEP)</a:t>
            </a:r>
            <a:r>
              <a:rPr lang="en-CA" sz="6400" b="1" dirty="0">
                <a:solidFill>
                  <a:srgbClr val="A5A5A5"/>
                </a:solidFill>
                <a:cs typeface="Arial" panose="020B0604020202020204" pitchFamily="34" charset="0"/>
                <a:hlinkClick r:id="rId5"/>
              </a:rPr>
              <a:t> </a:t>
            </a:r>
            <a:r>
              <a:rPr lang="en-CA" sz="6400" dirty="0">
                <a:solidFill>
                  <a:srgbClr val="000000"/>
                </a:solidFill>
                <a:cs typeface="Arial" panose="020B0604020202020204" pitchFamily="34" charset="0"/>
              </a:rPr>
              <a:t>– helps full-time secondary or post-secondary students access full-time and part-time jobs year-round in the federal public service and benefit from valuable work experience.</a:t>
            </a:r>
          </a:p>
          <a:p>
            <a:pPr lvl="1">
              <a:lnSpc>
                <a:spcPct val="120000"/>
              </a:lnSpc>
              <a:spcBef>
                <a:spcPts val="0"/>
              </a:spcBef>
              <a:buClr>
                <a:srgbClr val="000000"/>
              </a:buClr>
            </a:pPr>
            <a:r>
              <a:rPr lang="en-CA" sz="6400" b="1" dirty="0">
                <a:solidFill>
                  <a:srgbClr val="30ACB8"/>
                </a:solidFill>
                <a:cs typeface="Arial" panose="020B0604020202020204" pitchFamily="34" charset="0"/>
                <a:hlinkClick r:id="rId4">
                  <a:extLst>
                    <a:ext uri="{A12FA001-AC4F-418D-AE19-62706E023703}">
                      <ahyp:hlinkClr xmlns:ahyp="http://schemas.microsoft.com/office/drawing/2018/hyperlinkcolor" val="tx"/>
                    </a:ext>
                  </a:extLst>
                </a:hlinkClick>
              </a:rPr>
              <a:t>Co-op/Internship Program (CO-OP)</a:t>
            </a:r>
            <a:r>
              <a:rPr lang="en-CA" sz="6400" b="1" dirty="0">
                <a:solidFill>
                  <a:srgbClr val="30ACB8"/>
                </a:solidFill>
                <a:cs typeface="Arial" panose="020B0604020202020204" pitchFamily="34" charset="0"/>
              </a:rPr>
              <a:t> </a:t>
            </a:r>
            <a:r>
              <a:rPr lang="en-CA" sz="6400" dirty="0">
                <a:solidFill>
                  <a:srgbClr val="000000"/>
                </a:solidFill>
                <a:cs typeface="Arial" panose="020B0604020202020204" pitchFamily="34" charset="0"/>
              </a:rPr>
              <a:t>– is aimed at helping post-secondary students enrolled in a Co‑op or Internship program gain hands‑on work experience in their field of study with federal organizations.</a:t>
            </a:r>
          </a:p>
          <a:p>
            <a:pPr lvl="1">
              <a:lnSpc>
                <a:spcPct val="120000"/>
              </a:lnSpc>
              <a:spcBef>
                <a:spcPts val="0"/>
              </a:spcBef>
              <a:buClr>
                <a:srgbClr val="000000"/>
              </a:buClr>
            </a:pPr>
            <a:r>
              <a:rPr lang="en-CA" sz="6400" b="1" dirty="0">
                <a:solidFill>
                  <a:srgbClr val="30ACB8"/>
                </a:solidFill>
                <a:cs typeface="Arial" panose="020B0604020202020204" pitchFamily="34" charset="0"/>
                <a:hlinkClick r:id="rId4">
                  <a:extLst>
                    <a:ext uri="{A12FA001-AC4F-418D-AE19-62706E023703}">
                      <ahyp:hlinkClr xmlns:ahyp="http://schemas.microsoft.com/office/drawing/2018/hyperlinkcolor" val="tx"/>
                    </a:ext>
                  </a:extLst>
                </a:hlinkClick>
              </a:rPr>
              <a:t>Research Affiliate Program (RAP)</a:t>
            </a:r>
            <a:r>
              <a:rPr lang="en-CA" sz="6400" b="1" dirty="0">
                <a:solidFill>
                  <a:srgbClr val="30ACB8"/>
                </a:solidFill>
                <a:cs typeface="Arial" panose="020B0604020202020204" pitchFamily="34" charset="0"/>
              </a:rPr>
              <a:t> </a:t>
            </a:r>
            <a:r>
              <a:rPr lang="en-CA" sz="6400" dirty="0">
                <a:solidFill>
                  <a:srgbClr val="000000"/>
                </a:solidFill>
                <a:cs typeface="Arial" panose="020B0604020202020204" pitchFamily="34" charset="0"/>
              </a:rPr>
              <a:t>- assists post-secondary students looking for practical research experience through applying their academic knowledge to ongoing research activities in the federal public service.</a:t>
            </a:r>
          </a:p>
          <a:p>
            <a:endParaRPr lang="fr-CA" sz="2400" i="1" dirty="0">
              <a:solidFill>
                <a:srgbClr val="000000"/>
              </a:solidFill>
              <a:latin typeface="Arial" panose="020B0604020202020204" pitchFamily="34" charset="0"/>
              <a:cs typeface="Arial" panose="020B0604020202020204" pitchFamily="34" charset="0"/>
            </a:endParaRPr>
          </a:p>
          <a:p>
            <a:endParaRPr lang="fr-CA" sz="2400" dirty="0">
              <a:solidFill>
                <a:srgbClr val="000000"/>
              </a:solidFill>
              <a:latin typeface="Arial" panose="020B0604020202020204" pitchFamily="34" charset="0"/>
              <a:cs typeface="Arial" panose="020B0604020202020204" pitchFamily="34" charset="0"/>
            </a:endParaRPr>
          </a:p>
          <a:p>
            <a:endParaRPr lang="en-CA" sz="2400" dirty="0">
              <a:solidFill>
                <a:srgbClr val="000000"/>
              </a:solidFill>
              <a:latin typeface="Arial" panose="020B0604020202020204" pitchFamily="34" charset="0"/>
              <a:cs typeface="Arial" panose="020B0604020202020204" pitchFamily="34" charset="0"/>
            </a:endParaRPr>
          </a:p>
          <a:p>
            <a:endParaRPr lang="en-CA" sz="2400" dirty="0">
              <a:solidFill>
                <a:srgbClr val="000000"/>
              </a:solidFill>
              <a:latin typeface="Arial" panose="020B0604020202020204" pitchFamily="34" charset="0"/>
              <a:cs typeface="Arial" panose="020B0604020202020204" pitchFamily="34" charset="0"/>
            </a:endParaRPr>
          </a:p>
          <a:p>
            <a:endParaRPr lang="en-CA" sz="2400" b="1" u="sng" dirty="0">
              <a:latin typeface="Arial" panose="020B0604020202020204" pitchFamily="34" charset="0"/>
              <a:cs typeface="Arial" panose="020B0604020202020204" pitchFamily="34" charset="0"/>
            </a:endParaRPr>
          </a:p>
          <a:p>
            <a:pPr marL="0" indent="0">
              <a:buNone/>
            </a:pPr>
            <a:endParaRPr lang="en-CA" sz="2400" b="1" u="sng"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A50DCD3C-C0EC-4B8A-A7F4-5EBCAA862C67}"/>
              </a:ext>
            </a:extLst>
          </p:cNvPr>
          <p:cNvSpPr>
            <a:spLocks noGrp="1"/>
          </p:cNvSpPr>
          <p:nvPr>
            <p:ph type="sldNum" sz="quarter" idx="12"/>
          </p:nvPr>
        </p:nvSpPr>
        <p:spPr/>
        <p:txBody>
          <a:bodyPr/>
          <a:lstStyle/>
          <a:p>
            <a:fld id="{C9E7B19F-562E-4687-915F-44F4066EA527}" type="slidenum">
              <a:rPr lang="en-CA" smtClean="0"/>
              <a:t>8</a:t>
            </a:fld>
            <a:endParaRPr lang="en-CA"/>
          </a:p>
        </p:txBody>
      </p:sp>
    </p:spTree>
    <p:extLst>
      <p:ext uri="{BB962C8B-B14F-4D97-AF65-F5344CB8AC3E}">
        <p14:creationId xmlns:p14="http://schemas.microsoft.com/office/powerpoint/2010/main" val="923086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2FFEFFC-EEAF-4F06-9DA6-59E9A526CD27}"/>
              </a:ext>
            </a:extLst>
          </p:cNvPr>
          <p:cNvSpPr>
            <a:spLocks noGrp="1"/>
          </p:cNvSpPr>
          <p:nvPr>
            <p:ph type="title"/>
          </p:nvPr>
        </p:nvSpPr>
        <p:spPr>
          <a:xfrm>
            <a:off x="335360" y="35609"/>
            <a:ext cx="10515600" cy="1325563"/>
          </a:xfrm>
        </p:spPr>
        <p:txBody>
          <a:bodyPr>
            <a:normAutofit/>
          </a:bodyPr>
          <a:lstStyle/>
          <a:p>
            <a:r>
              <a:rPr lang="en-US" sz="3600" b="1" dirty="0">
                <a:solidFill>
                  <a:schemeClr val="accent2"/>
                </a:solidFill>
                <a:latin typeface="+mn-lt"/>
                <a:ea typeface="Open Sans" panose="020B0606030504020204" pitchFamily="34" charset="0"/>
                <a:cs typeface="Open Sans" panose="020B0606030504020204" pitchFamily="34" charset="0"/>
              </a:rPr>
              <a:t>Moving forward…</a:t>
            </a:r>
            <a:br>
              <a:rPr lang="en-US" sz="3600" b="1" dirty="0">
                <a:solidFill>
                  <a:schemeClr val="accent2"/>
                </a:solidFill>
                <a:latin typeface="Open Sans" panose="020B0606030504020204" pitchFamily="34" charset="0"/>
                <a:ea typeface="Open Sans" panose="020B0606030504020204" pitchFamily="34" charset="0"/>
                <a:cs typeface="Open Sans" panose="020B0606030504020204" pitchFamily="34" charset="0"/>
              </a:rPr>
            </a:br>
            <a:endParaRPr lang="fr-CA" sz="3600" b="1" dirty="0">
              <a:solidFill>
                <a:schemeClr val="accent2"/>
              </a:solidFill>
            </a:endParaRPr>
          </a:p>
        </p:txBody>
      </p:sp>
      <p:graphicFrame>
        <p:nvGraphicFramePr>
          <p:cNvPr id="2" name="Diagram 1">
            <a:extLst>
              <a:ext uri="{FF2B5EF4-FFF2-40B4-BE49-F238E27FC236}">
                <a16:creationId xmlns:a16="http://schemas.microsoft.com/office/drawing/2014/main" id="{A4ACD90C-D456-4184-AF18-E3AA6C54205D}"/>
              </a:ext>
            </a:extLst>
          </p:cNvPr>
          <p:cNvGraphicFramePr/>
          <p:nvPr>
            <p:extLst>
              <p:ext uri="{D42A27DB-BD31-4B8C-83A1-F6EECF244321}">
                <p14:modId xmlns:p14="http://schemas.microsoft.com/office/powerpoint/2010/main" val="1685299800"/>
              </p:ext>
            </p:extLst>
          </p:nvPr>
        </p:nvGraphicFramePr>
        <p:xfrm>
          <a:off x="335360" y="764704"/>
          <a:ext cx="11654146" cy="55053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77369500"/>
      </p:ext>
    </p:extLst>
  </p:cSld>
  <p:clrMapOvr>
    <a:masterClrMapping/>
  </p:clrMapOvr>
</p:sld>
</file>

<file path=ppt/theme/theme1.xml><?xml version="1.0" encoding="utf-8"?>
<a:theme xmlns:a="http://schemas.openxmlformats.org/drawingml/2006/main" name="CFP-PSC 2019">
  <a:themeElements>
    <a:clrScheme name="Custom 1">
      <a:dk1>
        <a:srgbClr val="54575A"/>
      </a:dk1>
      <a:lt1>
        <a:sysClr val="window" lastClr="FFFFFF"/>
      </a:lt1>
      <a:dk2>
        <a:srgbClr val="54575A"/>
      </a:dk2>
      <a:lt2>
        <a:srgbClr val="E7E6E6"/>
      </a:lt2>
      <a:accent1>
        <a:srgbClr val="D50057"/>
      </a:accent1>
      <a:accent2>
        <a:srgbClr val="5B315E"/>
      </a:accent2>
      <a:accent3>
        <a:srgbClr val="0099A8"/>
      </a:accent3>
      <a:accent4>
        <a:srgbClr val="FF5100"/>
      </a:accent4>
      <a:accent5>
        <a:srgbClr val="C2D500"/>
      </a:accent5>
      <a:accent6>
        <a:srgbClr val="F7BE00"/>
      </a:accent6>
      <a:hlink>
        <a:srgbClr val="0099A8"/>
      </a:hlink>
      <a:folHlink>
        <a:srgbClr val="A5A5A5"/>
      </a:folHlink>
    </a:clrScheme>
    <a:fontScheme name="Custom 2">
      <a:majorFont>
        <a:latin typeface="Segoe UI Light"/>
        <a:ea typeface=""/>
        <a:cs typeface=""/>
      </a:majorFont>
      <a:minorFont>
        <a:latin typeface="Segoe UI Semi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CFP-PSC-2019.pptx" id="{9D78D0ED-9804-4852-9F30-0FF00345E837}" vid="{89A8395C-BF2D-4C66-801D-935BDCFD54D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DC0FEB2C9051E4C8A4B3B4F28487E61" ma:contentTypeVersion="11" ma:contentTypeDescription="Create a new document." ma:contentTypeScope="" ma:versionID="9bd52f3ff473f98f48ce89b74e08c229">
  <xsd:schema xmlns:xsd="http://www.w3.org/2001/XMLSchema" xmlns:xs="http://www.w3.org/2001/XMLSchema" xmlns:p="http://schemas.microsoft.com/office/2006/metadata/properties" xmlns:ns3="ebe8c69f-86d5-4096-91fa-6d48b232113a" xmlns:ns4="198e61d9-467a-4bdf-a1ac-804ae0cb37f2" targetNamespace="http://schemas.microsoft.com/office/2006/metadata/properties" ma:root="true" ma:fieldsID="d07996e5f16929d990c4eda538183d2c" ns3:_="" ns4:_="">
    <xsd:import namespace="ebe8c69f-86d5-4096-91fa-6d48b232113a"/>
    <xsd:import namespace="198e61d9-467a-4bdf-a1ac-804ae0cb37f2"/>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e8c69f-86d5-4096-91fa-6d48b232113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98e61d9-467a-4bdf-a1ac-804ae0cb37f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A0325BC-CC1D-4AD8-8793-5B7A4C64347A}">
  <ds:schemaRefs>
    <ds:schemaRef ds:uri="http://schemas.microsoft.com/sharepoint/v3/contenttype/forms"/>
  </ds:schemaRefs>
</ds:datastoreItem>
</file>

<file path=customXml/itemProps2.xml><?xml version="1.0" encoding="utf-8"?>
<ds:datastoreItem xmlns:ds="http://schemas.openxmlformats.org/officeDocument/2006/customXml" ds:itemID="{9856EE09-ACEE-4808-AD60-CA6BAE4ED2A0}">
  <ds:schemaRefs>
    <ds:schemaRef ds:uri="http://schemas.microsoft.com/office/2006/documentManagement/types"/>
    <ds:schemaRef ds:uri="http://schemas.microsoft.com/office/infopath/2007/PartnerControls"/>
    <ds:schemaRef ds:uri="http://www.w3.org/XML/1998/namespace"/>
    <ds:schemaRef ds:uri="ebe8c69f-86d5-4096-91fa-6d48b232113a"/>
    <ds:schemaRef ds:uri="http://purl.org/dc/dcmitype/"/>
    <ds:schemaRef ds:uri="198e61d9-467a-4bdf-a1ac-804ae0cb37f2"/>
    <ds:schemaRef ds:uri="http://purl.org/dc/terms/"/>
    <ds:schemaRef ds:uri="http://schemas.openxmlformats.org/package/2006/metadata/core-properties"/>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51F73CF7-CF4C-4883-83BF-7B3EA30D46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e8c69f-86d5-4096-91fa-6d48b232113a"/>
    <ds:schemaRef ds:uri="198e61d9-467a-4bdf-a1ac-804ae0cb37f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PPT-CFP2019</Template>
  <TotalTime>15216</TotalTime>
  <Words>1726</Words>
  <Application>Microsoft Office PowerPoint</Application>
  <PresentationFormat>Widescreen</PresentationFormat>
  <Paragraphs>188</Paragraphs>
  <Slides>10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Open Sans</vt:lpstr>
      <vt:lpstr>Segoe UI</vt:lpstr>
      <vt:lpstr>Segoe UI Light</vt:lpstr>
      <vt:lpstr>Segoe UI Semilight</vt:lpstr>
      <vt:lpstr>CFP-PSC 2019</vt:lpstr>
      <vt:lpstr>Public Service Commission Supports for Inclusive Recruitment    Diversity and Inclusion Centre of Expertise     </vt:lpstr>
      <vt:lpstr>Purpose</vt:lpstr>
      <vt:lpstr>Diversity and Inclusion Commitments</vt:lpstr>
      <vt:lpstr>How the PSC Supports Departments </vt:lpstr>
      <vt:lpstr>How the PSC Can Help – Recruitment of Indigenous Peoples</vt:lpstr>
      <vt:lpstr>How the PSC Can Help - PwD hiring</vt:lpstr>
      <vt:lpstr>How the PSC Can Help – Inclusive Recruitment Toolkit</vt:lpstr>
      <vt:lpstr>How the PSC Can Help – Other Recruitment Programs</vt:lpstr>
      <vt:lpstr>Moving forward… </vt:lpstr>
      <vt:lpstr>For more information or questions</vt:lpstr>
    </vt:vector>
  </TitlesOfParts>
  <Company>CFP-PSC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Briefing to the President of the Treasury Board:  Public Service Accessibility Strategy - Employment Pillar</dc:title>
  <dc:creator>Robert McSheffrey</dc:creator>
  <cp:lastModifiedBy>Erin Thompson</cp:lastModifiedBy>
  <cp:revision>470</cp:revision>
  <dcterms:created xsi:type="dcterms:W3CDTF">2021-01-11T15:43:51Z</dcterms:created>
  <dcterms:modified xsi:type="dcterms:W3CDTF">2022-07-21T19:56:53Z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0x0101009DC0FEB2C9051E4C8A4B3B4F28487E61</vt:lpwstr>
  </property>
</Properties>
</file>