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8" r:id="rId6"/>
    <p:sldId id="311" r:id="rId7"/>
    <p:sldId id="282" r:id="rId8"/>
    <p:sldId id="317" r:id="rId9"/>
    <p:sldId id="468" r:id="rId10"/>
    <p:sldId id="475" r:id="rId11"/>
    <p:sldId id="328" r:id="rId12"/>
    <p:sldId id="474"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clusive Hiring Initiatives for Persons with Disabilities" id="{512DDD51-B924-4554-BC99-2E7E0E706CA6}">
          <p14:sldIdLst>
            <p14:sldId id="256"/>
            <p14:sldId id="258"/>
            <p14:sldId id="311"/>
            <p14:sldId id="282"/>
            <p14:sldId id="317"/>
            <p14:sldId id="468"/>
            <p14:sldId id="475"/>
            <p14:sldId id="328"/>
            <p14:sldId id="474"/>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e Pépin" initials="LP" lastIdx="7" clrIdx="0">
    <p:extLst>
      <p:ext uri="{19B8F6BF-5375-455C-9EA6-DF929625EA0E}">
        <p15:presenceInfo xmlns:p15="http://schemas.microsoft.com/office/powerpoint/2012/main" userId="S-1-5-21-793608233-524142043-3570203803-26015" providerId="AD"/>
      </p:ext>
    </p:extLst>
  </p:cmAuthor>
  <p:cmAuthor id="2" name="Patricia Jaton" initials="PJ" lastIdx="3" clrIdx="1">
    <p:extLst>
      <p:ext uri="{19B8F6BF-5375-455C-9EA6-DF929625EA0E}">
        <p15:presenceInfo xmlns:p15="http://schemas.microsoft.com/office/powerpoint/2012/main" userId="S-1-5-21-793608233-524142043-3570203803-23417" providerId="AD"/>
      </p:ext>
    </p:extLst>
  </p:cmAuthor>
  <p:cmAuthor id="3" name="Patrick Gauthier" initials="PG" lastIdx="1" clrIdx="2">
    <p:extLst>
      <p:ext uri="{19B8F6BF-5375-455C-9EA6-DF929625EA0E}">
        <p15:presenceInfo xmlns:p15="http://schemas.microsoft.com/office/powerpoint/2012/main" userId="S-1-5-21-793608233-524142043-3570203803-16819" providerId="AD"/>
      </p:ext>
    </p:extLst>
  </p:cmAuthor>
  <p:cmAuthor id="4" name="Laurie Pratt-Tremblay" initials="LP" lastIdx="10" clrIdx="3">
    <p:extLst>
      <p:ext uri="{19B8F6BF-5375-455C-9EA6-DF929625EA0E}">
        <p15:presenceInfo xmlns:p15="http://schemas.microsoft.com/office/powerpoint/2012/main" userId="S-1-5-21-793608233-524142043-3570203803-103495" providerId="AD"/>
      </p:ext>
    </p:extLst>
  </p:cmAuthor>
  <p:cmAuthor id="5" name="Raphaëlle Robidoux" initials="RR" lastIdx="3" clrIdx="4">
    <p:extLst>
      <p:ext uri="{19B8F6BF-5375-455C-9EA6-DF929625EA0E}">
        <p15:presenceInfo xmlns:p15="http://schemas.microsoft.com/office/powerpoint/2012/main" userId="S::raphaelle.robidoux@cfp-psc.gc.ca::f4a92395-02fa-47cb-bb1a-178792ebda87" providerId="AD"/>
      </p:ext>
    </p:extLst>
  </p:cmAuthor>
  <p:cmAuthor id="6" name="Lyne Pépin" initials="LP [2]" lastIdx="17" clrIdx="5">
    <p:extLst>
      <p:ext uri="{19B8F6BF-5375-455C-9EA6-DF929625EA0E}">
        <p15:presenceInfo xmlns:p15="http://schemas.microsoft.com/office/powerpoint/2012/main" userId="S::lyne.pepin@cfp-psc.gc.ca::93233af1-09c6-4c1c-b024-ca5a26516d55" providerId="AD"/>
      </p:ext>
    </p:extLst>
  </p:cmAuthor>
  <p:cmAuthor id="7" name="Mary Pier" initials="MP" lastIdx="1" clrIdx="6">
    <p:extLst>
      <p:ext uri="{19B8F6BF-5375-455C-9EA6-DF929625EA0E}">
        <p15:presenceInfo xmlns:p15="http://schemas.microsoft.com/office/powerpoint/2012/main" userId="Mary Pier" providerId="None"/>
      </p:ext>
    </p:extLst>
  </p:cmAuthor>
  <p:cmAuthor id="8" name="Celina Sabourin" initials="CS" lastIdx="2" clrIdx="7">
    <p:extLst>
      <p:ext uri="{19B8F6BF-5375-455C-9EA6-DF929625EA0E}">
        <p15:presenceInfo xmlns:p15="http://schemas.microsoft.com/office/powerpoint/2012/main" userId="S::celina.sabourin@cfp-psc.gc.ca::92bac36d-f236-4c22-8b1e-f823c2935455" providerId="AD"/>
      </p:ext>
    </p:extLst>
  </p:cmAuthor>
  <p:cmAuthor id="9" name="Laurie Pratt-Tremblay" initials="LP [2]" lastIdx="14" clrIdx="8">
    <p:extLst>
      <p:ext uri="{19B8F6BF-5375-455C-9EA6-DF929625EA0E}">
        <p15:presenceInfo xmlns:p15="http://schemas.microsoft.com/office/powerpoint/2012/main" userId="S::laurie.pratt-tremblay@cfp-psc.gc.ca::2466ae82-38e3-4961-91af-474805f38353" providerId="AD"/>
      </p:ext>
    </p:extLst>
  </p:cmAuthor>
  <p:cmAuthor id="10" name="Mary Pier Rollin" initials="MPR" lastIdx="10" clrIdx="9">
    <p:extLst>
      <p:ext uri="{19B8F6BF-5375-455C-9EA6-DF929625EA0E}">
        <p15:presenceInfo xmlns:p15="http://schemas.microsoft.com/office/powerpoint/2012/main" userId="S::marypier.rollin@cfp-psc.gc.ca::d6d5e9c5-6838-4ddd-9cd1-f3a7e9ac8a04" providerId="AD"/>
      </p:ext>
    </p:extLst>
  </p:cmAuthor>
  <p:cmAuthor id="11" name="Patrick Gauthier" initials="PG [2]" lastIdx="4" clrIdx="10">
    <p:extLst>
      <p:ext uri="{19B8F6BF-5375-455C-9EA6-DF929625EA0E}">
        <p15:presenceInfo xmlns:p15="http://schemas.microsoft.com/office/powerpoint/2012/main" userId="S::patrick.gauthier@cfp-psc.gc.ca::75e45ae3-0a09-459e-a0ad-75f1cf2edbe5" providerId="AD"/>
      </p:ext>
    </p:extLst>
  </p:cmAuthor>
  <p:cmAuthor id="12" name="Erin Thompson" initials="ET" lastIdx="1" clrIdx="11">
    <p:extLst>
      <p:ext uri="{19B8F6BF-5375-455C-9EA6-DF929625EA0E}">
        <p15:presenceInfo xmlns:p15="http://schemas.microsoft.com/office/powerpoint/2012/main" userId="S::erin.thompson@Cfp-psc.gc.ca::7a0097d3-0e63-4146-bf16-111f89cd4f89" providerId="AD"/>
      </p:ext>
    </p:extLst>
  </p:cmAuthor>
  <p:cmAuthor id="13" name="Karyne Montigny" initials="KM" lastIdx="5" clrIdx="12">
    <p:extLst>
      <p:ext uri="{19B8F6BF-5375-455C-9EA6-DF929625EA0E}">
        <p15:presenceInfo xmlns:p15="http://schemas.microsoft.com/office/powerpoint/2012/main" userId="S::karyne.montigny@cfp-psc.gc.ca::6399a1b1-73f8-4959-9923-6738da8811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CB8"/>
    <a:srgbClr val="000000"/>
    <a:srgbClr val="FFFFFF"/>
    <a:srgbClr val="98D6DC"/>
    <a:srgbClr val="23A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3E6964-3290-47A5-8005-4AF45FF1D4D4}" v="1054" dt="2021-10-21T19:19:47.357"/>
    <p1510:client id="{2AA22F55-C661-459A-B350-08166D897655}" v="13" dt="2021-10-21T17:37:53.430"/>
    <p1510:client id="{3CF98D5C-8E1E-4A0C-980B-480E0E96FB73}" v="664" dt="2021-10-21T19:04:55.337"/>
    <p1510:client id="{4F3DA019-5A4D-4D91-BF3C-A90B0D1AB573}" v="6" dt="2021-10-21T18:55:05.892"/>
    <p1510:client id="{716F7D0E-645E-4B47-ADBF-3E04235A388B}" v="61" dt="2021-10-21T19:31:44.878"/>
    <p1510:client id="{75161EB3-1A05-45FB-BF42-A78BAB953071}" v="16" dt="2021-10-21T19:11:20.143"/>
    <p1510:client id="{A7E6ACF8-00C6-4C00-8CD8-11E874B9A6FE}" v="29" dt="2021-10-21T19:19:36.586"/>
    <p1510:client id="{AFF7DB25-4282-4B2C-A9E4-2BE273BFA005}" v="1" dt="2021-10-21T17:27:14.359"/>
    <p1510:client id="{D81F526C-80A8-487F-9942-EA4698ECD7DA}" v="6" dt="2021-10-21T17:26:55.058"/>
    <p1510:client id="{DDC6475D-0EAA-4E63-8FD2-855CDED2E749}" v="1" dt="2021-10-21T19:34:38.716"/>
    <p1510:client id="{DE6EBF58-C913-4542-AE58-74F3E5F46875}" v="933" dt="2021-10-21T18:14:14.597"/>
    <p1510:client id="{EEBFB253-62BC-4949-9E76-79F875CD966C}" v="6" dt="2021-10-21T17:38:05.158"/>
    <p1510:client id="{F782EE0C-CEF4-1C11-09B1-716637C5A159}" v="8" dt="2021-10-21T18:57:40.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42" y="61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8" Type="http://schemas.openxmlformats.org/officeDocument/2006/relationships/hyperlink" Target="https://www.canada.ca/fr/commission-fonction-publique/services/guides-embauche-fonction-publique/guide-relatif-evaluation-personnes-handicapees.html" TargetMode="External"/><Relationship Id="rId3" Type="http://schemas.openxmlformats.org/officeDocument/2006/relationships/hyperlink" Target="https://www.canada.ca/fr/commission-fonction-publique/services/outils-ressources-dotation-evaluation/specialistes-ressources-humaines-gestionnaires-embaucheurs/renseignements-intention-specialistes-ressources-humaines/centre-psychologie-personnel/services-evaluation-counselling/seminaires-ateliers1/webinaire-principes-base-adaptation-relative-evaluations.html" TargetMode="External"/><Relationship Id="rId7" Type="http://schemas.openxmlformats.org/officeDocument/2006/relationships/hyperlink" Target="https://www.gcpedia.gc.ca/wiki/The_Virtual_Door_to_Talent_with_Disabilities" TargetMode="External"/><Relationship Id="rId2" Type="http://schemas.openxmlformats.org/officeDocument/2006/relationships/hyperlink" Target="https://www.canada.ca/fr/commission-fonction-publique/services/mesures-d-adaptation-matiere-evaluation.html" TargetMode="External"/><Relationship Id="rId1" Type="http://schemas.openxmlformats.org/officeDocument/2006/relationships/hyperlink" Target="https://www.canada.ca/en/public-service-commission/jobs/services/recruitment/federal-internship-program-canadians-disabilities.html" TargetMode="External"/><Relationship Id="rId6" Type="http://schemas.openxmlformats.org/officeDocument/2006/relationships/hyperlink" Target="https://www.gcpedia.gc.ca/wiki/Employment_Opportunity_for_Students_with_Disabilities:_Hire_a_Student" TargetMode="External"/><Relationship Id="rId11" Type="http://schemas.openxmlformats.org/officeDocument/2006/relationships/hyperlink" Target="https://www.canada.ca/fr/commission-fonction-publique/services/cadre-nomination/optique-nomination-inclusive-fonction-publique-federale.html" TargetMode="External"/><Relationship Id="rId5" Type="http://schemas.openxmlformats.org/officeDocument/2006/relationships/hyperlink" Target="https://www.gcpedia.gc.ca/wiki/PSC_Calendar_of_events" TargetMode="External"/><Relationship Id="rId10" Type="http://schemas.openxmlformats.org/officeDocument/2006/relationships/hyperlink" Target="https://www.canada.ca/fr/services/emplois/opportunites/gouvernement/lautodeclaration-parce-que-vous-comptez-pour-nous.html" TargetMode="External"/><Relationship Id="rId4" Type="http://schemas.openxmlformats.org/officeDocument/2006/relationships/hyperlink" Target="https://www.canada.ca/fr/commission-fonction-publique/services/cadre-nomination/guides-outils/faq-options-dotation-appuyer-eme-di-vertu-lefp.html" TargetMode="External"/><Relationship Id="rId9" Type="http://schemas.openxmlformats.org/officeDocument/2006/relationships/hyperlink" Target="https://www.gcpedia.gc.ca/gcwiki/index.php?title=ASSESSMENT_ACCESSIBILITY_AMBASSADORS&amp;redirect=no"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canada.ca/fr/commission-fonction-publique/services/outils-ressources-dotation-evaluation/specialistes-ressources-humaines-gestionnaires-embaucheurs/boite-outils-gestion-rh/promouvoir-objectifs-equite-matiere-emploi-grace-services-evaluation-conseils-centre-psychologie-personnel.html" TargetMode="External"/><Relationship Id="rId2" Type="http://schemas.openxmlformats.org/officeDocument/2006/relationships/hyperlink" Target="https://www.canada.ca/fr/commission-fonction-publique/services/cadre-nomination/equite-en-matiere-demploi-dotation-gestionnaires-dembauche.html" TargetMode="External"/><Relationship Id="rId1" Type="http://schemas.openxmlformats.org/officeDocument/2006/relationships/hyperlink" Target="https://www.gcpedia.gc.ca/gcwiki/index.php?title=ASSESSMENT_ACCESSIBILITY_AMBASSADORS&amp;redirect=no" TargetMode="External"/><Relationship Id="rId5" Type="http://schemas.openxmlformats.org/officeDocument/2006/relationships/hyperlink" Target="https://www.canada.ca/fr/commission-fonction-publique/services/cadre-nomination/guides-outils/flexibilite-en-matiere-devaluation.html" TargetMode="External"/><Relationship Id="rId4" Type="http://schemas.openxmlformats.org/officeDocument/2006/relationships/hyperlink" Target="https://www.canada.ca/fr/commission-fonction-publique/services/guides-embauche-fonction-publique/accroitre-equite-reduire-partialite-outils-evaluation.html"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canada.ca/fr/commission-fonction-publique/services/guides-embauche-fonction-publique/guide-relatif-evaluation-personnes-handicapees.html" TargetMode="External"/><Relationship Id="rId3" Type="http://schemas.openxmlformats.org/officeDocument/2006/relationships/hyperlink" Target="https://www.gcpedia.gc.ca/wiki/The_Virtual_Door_to_Talent_with_Disabilities" TargetMode="External"/><Relationship Id="rId7" Type="http://schemas.openxmlformats.org/officeDocument/2006/relationships/hyperlink" Target="https://www.canada.ca/fr/commission-fonction-publique/services/cadre-nomination/optique-nomination-inclusive-fonction-publique-federale.html" TargetMode="External"/><Relationship Id="rId2" Type="http://schemas.openxmlformats.org/officeDocument/2006/relationships/hyperlink" Target="https://www.gcpedia.gc.ca/wiki/Employment_Opportunity_for_Students_with_Disabilities:_Hire_a_Student" TargetMode="External"/><Relationship Id="rId1" Type="http://schemas.openxmlformats.org/officeDocument/2006/relationships/hyperlink" Target="https://www.canada.ca/en/public-service-commission/jobs/services/recruitment/federal-internship-program-canadians-disabilities.html" TargetMode="External"/><Relationship Id="rId6" Type="http://schemas.openxmlformats.org/officeDocument/2006/relationships/hyperlink" Target="https://www.canada.ca/fr/commission-fonction-publique/services/cadre-nomination/guides-outils/faq-options-dotation-appuyer-eme-di-vertu-lefp.html" TargetMode="External"/><Relationship Id="rId11" Type="http://schemas.openxmlformats.org/officeDocument/2006/relationships/hyperlink" Target="https://www.canada.ca/fr/services/emplois/opportunites/gouvernement/lautodeclaration-parce-que-vous-comptez-pour-nous.html" TargetMode="External"/><Relationship Id="rId5" Type="http://schemas.openxmlformats.org/officeDocument/2006/relationships/hyperlink" Target="https://www.canada.ca/fr/commission-fonction-publique/services/outils-ressources-dotation-evaluation/specialistes-ressources-humaines-gestionnaires-embaucheurs/renseignements-intention-specialistes-ressources-humaines/centre-psychologie-personnel/services-evaluation-counselling/seminaires-ateliers1/webinaire-principes-base-adaptation-relative-evaluations.html" TargetMode="External"/><Relationship Id="rId10" Type="http://schemas.openxmlformats.org/officeDocument/2006/relationships/hyperlink" Target="https://www.gcpedia.gc.ca/wiki/PSC_Calendar_of_events" TargetMode="External"/><Relationship Id="rId4" Type="http://schemas.openxmlformats.org/officeDocument/2006/relationships/hyperlink" Target="https://www.canada.ca/fr/commission-fonction-publique/services/mesures-d-adaptation-matiere-evaluation.html" TargetMode="External"/><Relationship Id="rId9" Type="http://schemas.openxmlformats.org/officeDocument/2006/relationships/hyperlink" Target="https://www.gcpedia.gc.ca/gcwiki/index.php?title=ASSESSMENT_ACCESSIBILITY_AMBASSADORS&amp;redirect=no"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canada.ca/fr/commission-fonction-publique/services/outils-ressources-dotation-evaluation/specialistes-ressources-humaines-gestionnaires-embaucheurs/boite-outils-gestion-rh/promouvoir-objectifs-equite-matiere-emploi-grace-services-evaluation-conseils-centre-psychologie-personnel.html" TargetMode="External"/><Relationship Id="rId2" Type="http://schemas.openxmlformats.org/officeDocument/2006/relationships/hyperlink" Target="https://www.gcpedia.gc.ca/gcwiki/index.php?title=ASSESSMENT_ACCESSIBILITY_AMBASSADORS&amp;redirect=no" TargetMode="External"/><Relationship Id="rId1" Type="http://schemas.openxmlformats.org/officeDocument/2006/relationships/hyperlink" Target="https://www.canada.ca/fr/commission-fonction-publique/services/cadre-nomination/equite-en-matiere-demploi-dotation-gestionnaires-dembauche.html" TargetMode="External"/><Relationship Id="rId5" Type="http://schemas.openxmlformats.org/officeDocument/2006/relationships/hyperlink" Target="https://www.canada.ca/fr/commission-fonction-publique/services/cadre-nomination/guides-outils/flexibilite-en-matiere-devaluation.html" TargetMode="External"/><Relationship Id="rId4" Type="http://schemas.openxmlformats.org/officeDocument/2006/relationships/hyperlink" Target="https://www.canada.ca/fr/commission-fonction-publique/services/guides-embauche-fonction-publique/accroitre-equite-reduire-partialite-outils-evaluation.html"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5C5E3-A4AB-4A66-A666-572AE2CAAF93}"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CA"/>
        </a:p>
      </dgm:t>
    </dgm:pt>
    <dgm:pt modelId="{18AD1AF3-0164-4671-AEBE-23BF7D505AD3}">
      <dgm:prSet phldrT="[Text]" custT="1"/>
      <dgm:spPr/>
      <dgm:t>
        <a:bodyPr/>
        <a:lstStyle/>
        <a:p>
          <a:pPr algn="ctr">
            <a:buNone/>
          </a:pPr>
          <a:r>
            <a:rPr lang="fr-CA" sz="2000" b="1" kern="1200" dirty="0">
              <a:solidFill>
                <a:sysClr val="window" lastClr="FFFFFF"/>
              </a:solidFill>
              <a:latin typeface="Segoe UI Semilight"/>
              <a:ea typeface="+mn-ea"/>
              <a:cs typeface="+mn-cs"/>
            </a:rPr>
            <a:t>Programmes de </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recrutement</a:t>
          </a:r>
          <a:endParaRPr lang="en-CA" sz="2000" b="1" kern="1200" dirty="0">
            <a:solidFill>
              <a:sysClr val="window" lastClr="FFFFFF"/>
            </a:solidFill>
            <a:latin typeface="Segoe UI Semilight"/>
            <a:ea typeface="+mn-ea"/>
            <a:cs typeface="+mn-cs"/>
          </a:endParaRPr>
        </a:p>
      </dgm:t>
    </dgm:pt>
    <dgm:pt modelId="{2C269B2D-F0AE-471B-8DA9-97E185E6C5C7}" type="parTrans" cxnId="{91B44FE7-88D3-4E57-A689-65E3823A512D}">
      <dgm:prSet/>
      <dgm:spPr/>
      <dgm:t>
        <a:bodyPr/>
        <a:lstStyle/>
        <a:p>
          <a:endParaRPr lang="en-CA" sz="1000"/>
        </a:p>
      </dgm:t>
    </dgm:pt>
    <dgm:pt modelId="{863B496C-9A46-4C74-B9A2-332EF492F5E0}" type="sibTrans" cxnId="{91B44FE7-88D3-4E57-A689-65E3823A512D}">
      <dgm:prSet/>
      <dgm:spPr/>
      <dgm:t>
        <a:bodyPr/>
        <a:lstStyle/>
        <a:p>
          <a:endParaRPr lang="en-CA" sz="1000"/>
        </a:p>
      </dgm:t>
    </dgm:pt>
    <dgm:pt modelId="{4C46B8BC-CAE9-4D44-AB18-CABC5575E778}">
      <dgm:prSet phldrT="[Text]" custT="1"/>
      <dgm:spPr>
        <a:solidFill>
          <a:srgbClr val="D5FBFF">
            <a:alpha val="89804"/>
          </a:srgbClr>
        </a:solidFill>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Programme fédéral de stages pour les Canadiens en situation de handicap</a:t>
          </a:r>
          <a:endParaRPr lang="en-CA" sz="1200" b="0" kern="1200" dirty="0">
            <a:solidFill>
              <a:schemeClr val="accent3"/>
            </a:solidFill>
            <a:latin typeface="Segoe UI Semilight"/>
            <a:ea typeface="Open Sans" panose="020B0606030504020204" pitchFamily="34" charset="0"/>
            <a:cs typeface="Open Sans" panose="020B0606030504020204" pitchFamily="34" charset="0"/>
          </a:endParaRPr>
        </a:p>
      </dgm:t>
    </dgm:pt>
    <dgm:pt modelId="{A826B41E-8612-4905-89F7-7C11E6D0D411}" type="parTrans" cxnId="{01E05112-A689-4D9D-9B04-BCC3540E842B}">
      <dgm:prSet/>
      <dgm:spPr/>
      <dgm:t>
        <a:bodyPr/>
        <a:lstStyle/>
        <a:p>
          <a:endParaRPr lang="en-CA" sz="1000"/>
        </a:p>
      </dgm:t>
    </dgm:pt>
    <dgm:pt modelId="{62A3C32B-FB8B-4107-904E-F140C4D7B53D}" type="sibTrans" cxnId="{01E05112-A689-4D9D-9B04-BCC3540E842B}">
      <dgm:prSet/>
      <dgm:spPr/>
      <dgm:t>
        <a:bodyPr/>
        <a:lstStyle/>
        <a:p>
          <a:endParaRPr lang="en-CA" sz="1000"/>
        </a:p>
      </dgm:t>
    </dgm:pt>
    <dgm:pt modelId="{112705F0-89F5-44FF-B5B6-174C1C8AED64}">
      <dgm:prSet phldrT="[Text]" custT="1"/>
      <dgm:spPr/>
      <dgm: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Services de</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soutien</a:t>
          </a:r>
          <a:endParaRPr lang="en-CA" sz="2000" b="1" kern="1200" dirty="0">
            <a:solidFill>
              <a:sysClr val="window" lastClr="FFFFFF"/>
            </a:solidFill>
            <a:latin typeface="Segoe UI Semilight"/>
            <a:ea typeface="+mn-ea"/>
            <a:cs typeface="+mn-cs"/>
          </a:endParaRPr>
        </a:p>
      </dgm:t>
    </dgm:pt>
    <dgm:pt modelId="{E1F9B0DC-BF00-4205-ADB1-B1E118A2D5A7}" type="parTrans" cxnId="{AC178349-895A-4392-BED1-71650F9463CE}">
      <dgm:prSet/>
      <dgm:spPr/>
      <dgm:t>
        <a:bodyPr/>
        <a:lstStyle/>
        <a:p>
          <a:endParaRPr lang="en-CA" sz="1000"/>
        </a:p>
      </dgm:t>
    </dgm:pt>
    <dgm:pt modelId="{316539BE-875B-4846-8143-D74B6E3F4EAB}" type="sibTrans" cxnId="{AC178349-895A-4392-BED1-71650F9463CE}">
      <dgm:prSet/>
      <dgm:spPr/>
      <dgm:t>
        <a:bodyPr/>
        <a:lstStyle/>
        <a:p>
          <a:endParaRPr lang="en-CA" sz="1000"/>
        </a:p>
      </dgm:t>
    </dgm:pt>
    <dgm:pt modelId="{280FE986-0561-4B86-907B-02347FD4AE5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Services de mesure d’adaptation en matière d’évaluation</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kern="1200" dirty="0">
              <a:latin typeface="Open Sans" panose="020B0606030504020204" pitchFamily="34" charset="0"/>
              <a:ea typeface="Open Sans" panose="020B0606030504020204" pitchFamily="34" charset="0"/>
              <a:cs typeface="Open Sans" panose="020B0606030504020204" pitchFamily="34" charset="0"/>
            </a:rPr>
            <a:t>et </a:t>
          </a: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formation</a:t>
          </a: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rPr>
            <a:t> </a:t>
          </a:r>
          <a:endParaRPr lang="en-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endParaRPr>
        </a:p>
      </dgm:t>
    </dgm:pt>
    <dgm:pt modelId="{C853B0D5-0F15-4AB9-BB29-6F8241A27119}" type="parTrans" cxnId="{F0EDB9F9-FF3F-451F-ADEA-435A6112E92B}">
      <dgm:prSet/>
      <dgm:spPr/>
      <dgm:t>
        <a:bodyPr/>
        <a:lstStyle/>
        <a:p>
          <a:endParaRPr lang="en-CA" sz="1000"/>
        </a:p>
      </dgm:t>
    </dgm:pt>
    <dgm:pt modelId="{717946F7-A9EE-4909-934E-7F7DD248A7A3}" type="sibTrans" cxnId="{F0EDB9F9-FF3F-451F-ADEA-435A6112E92B}">
      <dgm:prSet/>
      <dgm:spPr/>
      <dgm:t>
        <a:bodyPr/>
        <a:lstStyle/>
        <a:p>
          <a:endParaRPr lang="en-CA" sz="1000"/>
        </a:p>
      </dgm:t>
    </dgm:pt>
    <dgm:pt modelId="{CAE68B99-BB74-4384-B736-2D4CBE108AF9}">
      <dgm:prSet phldrT="[Text]" custT="1"/>
      <dgm:spPr/>
      <dgm: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Orientation et sensibilisation</a:t>
          </a:r>
          <a:endParaRPr lang="en-CA" sz="2000" b="1" kern="1200" dirty="0">
            <a:solidFill>
              <a:sysClr val="window" lastClr="FFFFFF"/>
            </a:solidFill>
            <a:latin typeface="Segoe UI Semilight"/>
            <a:ea typeface="+mn-ea"/>
            <a:cs typeface="+mn-cs"/>
          </a:endParaRPr>
        </a:p>
      </dgm:t>
    </dgm:pt>
    <dgm:pt modelId="{F9BFBC09-E299-4B7F-8041-CA0E6EC63B67}" type="parTrans" cxnId="{02223B87-DDBD-4079-A9B1-4A3F31938756}">
      <dgm:prSet/>
      <dgm:spPr/>
      <dgm:t>
        <a:bodyPr/>
        <a:lstStyle/>
        <a:p>
          <a:endParaRPr lang="en-CA" sz="1000"/>
        </a:p>
      </dgm:t>
    </dgm:pt>
    <dgm:pt modelId="{34C1CDCE-B67A-4FDA-ADF2-CA79626DF424}" type="sibTrans" cxnId="{02223B87-DDBD-4079-A9B1-4A3F31938756}">
      <dgm:prSet/>
      <dgm:spPr/>
      <dgm:t>
        <a:bodyPr/>
        <a:lstStyle/>
        <a:p>
          <a:endParaRPr lang="en-CA" sz="1000"/>
        </a:p>
      </dgm:t>
    </dgm:pt>
    <dgm:pt modelId="{F27C06CA-3081-40D5-A174-8530C6C44BE2}">
      <dgm:prSet phldrT="[Text]" custT="1"/>
      <dgm:spPr>
        <a:solidFill>
          <a:srgbClr val="D5FBFF">
            <a:alpha val="90000"/>
          </a:srgbClr>
        </a:solidFill>
      </dgm:spPr>
      <dgm:t>
        <a:bodyPr/>
        <a:lstStyle/>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Options de dotation pour appuyer l’équité en matière d’emploi, la diversité et l’inclusion en vertu de la Loi sur l’emploi dans la fonction publique</a:t>
          </a:r>
          <a:endParaRPr lang="en-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endParaRPr>
        </a:p>
      </dgm:t>
    </dgm:pt>
    <dgm:pt modelId="{AEF7ED0C-AC78-46A3-8EFA-6A5A72B85AC6}" type="parTrans" cxnId="{6C0B2E03-0E49-47AB-9003-7A972ADEACEC}">
      <dgm:prSet/>
      <dgm:spPr/>
      <dgm:t>
        <a:bodyPr/>
        <a:lstStyle/>
        <a:p>
          <a:endParaRPr lang="en-CA" sz="1000"/>
        </a:p>
      </dgm:t>
    </dgm:pt>
    <dgm:pt modelId="{EADAEE2D-3EFE-458B-8DED-F97E2F46BE9C}" type="sibTrans" cxnId="{6C0B2E03-0E49-47AB-9003-7A972ADEACEC}">
      <dgm:prSet/>
      <dgm:spPr/>
      <dgm:t>
        <a:bodyPr/>
        <a:lstStyle/>
        <a:p>
          <a:endParaRPr lang="en-CA" sz="1000"/>
        </a:p>
      </dgm:t>
    </dgm:pt>
    <dgm:pt modelId="{E8CE9F47-C1B2-4BB1-A4CC-7CD00816C029}">
      <dgm:prSet custT="1"/>
      <dgm:spPr/>
      <dgm: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Sensibilisation et communications</a:t>
          </a:r>
          <a:endParaRPr lang="en-CA" sz="2000" b="1" kern="1200" dirty="0">
            <a:solidFill>
              <a:sysClr val="window" lastClr="FFFFFF"/>
            </a:solidFill>
            <a:latin typeface="Segoe UI Semilight"/>
            <a:ea typeface="+mn-ea"/>
            <a:cs typeface="+mn-cs"/>
          </a:endParaRPr>
        </a:p>
      </dgm:t>
    </dgm:pt>
    <dgm:pt modelId="{9F3DD538-E16C-4FAF-A15A-23E09E8B7484}" type="parTrans" cxnId="{4FC64DCD-116C-4024-BF20-7C952901CDE7}">
      <dgm:prSet/>
      <dgm:spPr/>
      <dgm:t>
        <a:bodyPr/>
        <a:lstStyle/>
        <a:p>
          <a:endParaRPr lang="en-CA"/>
        </a:p>
      </dgm:t>
    </dgm:pt>
    <dgm:pt modelId="{E7D7EEBA-D922-4C9F-A6AE-6A02B9288AF6}" type="sibTrans" cxnId="{4FC64DCD-116C-4024-BF20-7C952901CDE7}">
      <dgm:prSet/>
      <dgm:spPr/>
      <dgm:t>
        <a:bodyPr/>
        <a:lstStyle/>
        <a:p>
          <a:endParaRPr lang="en-CA"/>
        </a:p>
      </dgm:t>
    </dgm:pt>
    <dgm:pt modelId="{E8E813B9-3816-4D26-BA55-CEB35990E6CB}">
      <dgm:prSet custT="1"/>
      <dgm:spPr>
        <a:solidFill>
          <a:srgbClr val="D5FBFF">
            <a:alpha val="90000"/>
          </a:srgbClr>
        </a:solidFill>
      </dgm:spPr>
      <dgm:t>
        <a:bodyPr/>
        <a:lstStyle/>
        <a:p>
          <a:pPr>
            <a:buClr>
              <a:schemeClr val="bg2">
                <a:lumMod val="10000"/>
              </a:schemeClr>
            </a:buCl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Salons de l’emploi et événements </a:t>
          </a:r>
          <a:endParaRPr lang="en-US" sz="1200" kern="1200" dirty="0">
            <a:solidFill>
              <a:schemeClr val="accent3"/>
            </a:solidFill>
            <a:latin typeface="Segoe UI Semilight"/>
            <a:ea typeface="Open Sans" panose="020B0606030504020204" pitchFamily="34" charset="0"/>
            <a:cs typeface="Open Sans" panose="020B0606030504020204" pitchFamily="34" charset="0"/>
          </a:endParaRPr>
        </a:p>
      </dgm:t>
    </dgm:pt>
    <dgm:pt modelId="{F0A5E83B-03EF-424C-8310-8AA0301FAC2B}" type="parTrans" cxnId="{2D6E5258-AC69-4BB7-86EF-6513F4F34EE0}">
      <dgm:prSet/>
      <dgm:spPr/>
      <dgm:t>
        <a:bodyPr/>
        <a:lstStyle/>
        <a:p>
          <a:endParaRPr lang="en-CA"/>
        </a:p>
      </dgm:t>
    </dgm:pt>
    <dgm:pt modelId="{CA2217A7-1D5C-49EB-9B3B-59DF620C11A0}" type="sibTrans" cxnId="{2D6E5258-AC69-4BB7-86EF-6513F4F34EE0}">
      <dgm:prSet/>
      <dgm:spPr/>
      <dgm:t>
        <a:bodyPr/>
        <a:lstStyle/>
        <a:p>
          <a:endParaRPr lang="en-CA"/>
        </a:p>
      </dgm:t>
    </dgm:pt>
    <dgm:pt modelId="{52D11D6C-223C-4D93-BE92-EA1454D72B45}">
      <dgm:prSet custT="1"/>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Occasion d’emploi pour les étudiants en situation de handicap</a:t>
          </a:r>
          <a:endParaRPr lang="fr-CA" sz="1200" b="0" kern="1200" dirty="0">
            <a:solidFill>
              <a:schemeClr val="accent3"/>
            </a:solidFill>
            <a:latin typeface="Segoe UI Semilight"/>
            <a:ea typeface="Open Sans" panose="020B0606030504020204" pitchFamily="34" charset="0"/>
            <a:cs typeface="Open Sans" panose="020B0606030504020204" pitchFamily="34" charset="0"/>
          </a:endParaRPr>
        </a:p>
      </dgm:t>
    </dgm:pt>
    <dgm:pt modelId="{53A56771-71AB-459D-8571-9F023C4EF306}" type="parTrans" cxnId="{1C247D39-6A0B-4B8D-BD01-A879CCCB311A}">
      <dgm:prSet/>
      <dgm:spPr/>
      <dgm:t>
        <a:bodyPr/>
        <a:lstStyle/>
        <a:p>
          <a:endParaRPr lang="en-CA"/>
        </a:p>
      </dgm:t>
    </dgm:pt>
    <dgm:pt modelId="{F9C94911-B6F0-4549-B4A3-8D546729DC7D}" type="sibTrans" cxnId="{1C247D39-6A0B-4B8D-BD01-A879CCCB311A}">
      <dgm:prSet/>
      <dgm:spPr/>
      <dgm:t>
        <a:bodyPr/>
        <a:lstStyle/>
        <a:p>
          <a:endParaRPr lang="en-CA"/>
        </a:p>
      </dgm:t>
    </dgm:pt>
    <dgm:pt modelId="{669EB75B-9711-48AF-83E3-1544B5E41B04}">
      <dgm:prSet custT="1"/>
      <dgm:spPr/>
      <dgm:t>
        <a:bodyPr/>
        <a:lstStyle/>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CA" sz="1200" b="0" kern="1200" dirty="0">
              <a:solidFill>
                <a:schemeClr val="bg2">
                  <a:lumMod val="10000"/>
                </a:schemeClr>
              </a:solidFill>
              <a:latin typeface="Segoe UI Semilight"/>
              <a:ea typeface="Open Sans" panose="020B0606030504020204" pitchFamily="34" charset="0"/>
              <a:cs typeface="Open Sans" panose="020B0606030504020204" pitchFamily="34" charset="0"/>
            </a:rPr>
            <a:t>Répertoires pour le recrutement ciblé de PSH (initiative conjointe du Conseil des ressources humaines et de la CFP pour les postes des groupes EC, CS et FI)</a:t>
          </a:r>
        </a:p>
      </dgm:t>
    </dgm:pt>
    <dgm:pt modelId="{72B3E8E2-BDF1-47C0-B0E1-18C050724664}" type="parTrans" cxnId="{5CE528D7-6777-43F6-AAE7-169351F6AB58}">
      <dgm:prSet/>
      <dgm:spPr/>
      <dgm:t>
        <a:bodyPr/>
        <a:lstStyle/>
        <a:p>
          <a:endParaRPr lang="en-CA"/>
        </a:p>
      </dgm:t>
    </dgm:pt>
    <dgm:pt modelId="{B0C904AA-A7F7-48F6-B47C-A073399888FF}" type="sibTrans" cxnId="{5CE528D7-6777-43F6-AAE7-169351F6AB58}">
      <dgm:prSet/>
      <dgm:spPr/>
      <dgm:t>
        <a:bodyPr/>
        <a:lstStyle/>
        <a:p>
          <a:endParaRPr lang="en-CA"/>
        </a:p>
      </dgm:t>
    </dgm:pt>
    <dgm:pt modelId="{BD6902DA-F2B1-490E-8023-4FB431C0DB21}">
      <dgm:prSet custT="1"/>
      <dgm:spPr/>
      <dgm:t>
        <a:bodyPr/>
        <a:lstStyle/>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CA" sz="1200" b="0" kern="1200" dirty="0">
              <a:solidFill>
                <a:schemeClr val="bg2">
                  <a:lumMod val="10000"/>
                </a:schemeClr>
              </a:solidFill>
              <a:latin typeface="Segoe UI Semilight"/>
              <a:ea typeface="Open Sans" panose="020B0606030504020204" pitchFamily="34" charset="0"/>
              <a:cs typeface="Open Sans" panose="020B0606030504020204" pitchFamily="34" charset="0"/>
            </a:rPr>
            <a:t>Recrutement postsecondaire (pour les candidats qui se sont autodéclarés comme étant des PSH)</a:t>
          </a:r>
        </a:p>
      </dgm:t>
    </dgm:pt>
    <dgm:pt modelId="{F6E73154-1D7E-4487-AA34-F7EBD7941109}" type="parTrans" cxnId="{107D354C-3264-434E-975F-10407A7A423A}">
      <dgm:prSet/>
      <dgm:spPr/>
      <dgm:t>
        <a:bodyPr/>
        <a:lstStyle/>
        <a:p>
          <a:endParaRPr lang="en-CA"/>
        </a:p>
      </dgm:t>
    </dgm:pt>
    <dgm:pt modelId="{DF0FB53E-C78C-4D29-9774-602D5C30DA70}" type="sibTrans" cxnId="{107D354C-3264-434E-975F-10407A7A423A}">
      <dgm:prSet/>
      <dgm:spPr/>
      <dgm:t>
        <a:bodyPr/>
        <a:lstStyle/>
        <a:p>
          <a:endParaRPr lang="en-CA"/>
        </a:p>
      </dgm:t>
    </dgm:pt>
    <dgm:pt modelId="{763B1FA9-2F9D-4FAC-9B5F-51B296487762}">
      <dgm:prSet custT="1"/>
      <dgm:spPr/>
      <dgm:t>
        <a:bodyPr/>
        <a:lstStyle/>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FR"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Porte virtuelle des talents en situation de handicap</a:t>
          </a:r>
          <a:endParaRPr lang="fr-CA" sz="1200" b="0" kern="1200" dirty="0">
            <a:solidFill>
              <a:schemeClr val="accent3"/>
            </a:solidFill>
            <a:latin typeface="Segoe UI Semilight"/>
            <a:ea typeface="Open Sans" panose="020B0606030504020204" pitchFamily="34" charset="0"/>
            <a:cs typeface="Open Sans" panose="020B0606030504020204" pitchFamily="34" charset="0"/>
          </a:endParaRPr>
        </a:p>
      </dgm:t>
    </dgm:pt>
    <dgm:pt modelId="{9BCCF005-41CC-404F-8525-62C732248B21}" type="parTrans" cxnId="{DC7A7F79-4DC7-4921-A22D-DE6E443C7DBA}">
      <dgm:prSet/>
      <dgm:spPr/>
      <dgm:t>
        <a:bodyPr/>
        <a:lstStyle/>
        <a:p>
          <a:endParaRPr lang="en-CA"/>
        </a:p>
      </dgm:t>
    </dgm:pt>
    <dgm:pt modelId="{6FDF6EC5-127C-43F3-B377-F16A77194A4A}" type="sibTrans" cxnId="{DC7A7F79-4DC7-4921-A22D-DE6E443C7DBA}">
      <dgm:prSet/>
      <dgm:spPr/>
      <dgm:t>
        <a:bodyPr/>
        <a:lstStyle/>
        <a:p>
          <a:endParaRPr lang="en-CA"/>
        </a:p>
      </dgm:t>
    </dgm:pt>
    <dgm:pt modelId="{13AACB66-C59A-4224-88F8-6B99B45C2D3D}">
      <dgm:prSet custT="1"/>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u="sng" kern="1200" dirty="0">
              <a:solidFill>
                <a:srgbClr val="0099A8"/>
              </a:solidFill>
              <a:latin typeface="Open Sans" panose="020B0606030504020204" pitchFamily="34" charset="0"/>
              <a:ea typeface="Open Sans" panose="020B0606030504020204" pitchFamily="34" charset="0"/>
              <a:cs typeface="Open Sans" panose="020B0606030504020204" pitchFamily="34" charset="0"/>
            </a:rPr>
            <a:t>Services de rayonnement et de partenariat</a:t>
          </a:r>
        </a:p>
      </dgm:t>
    </dgm:pt>
    <dgm:pt modelId="{381C913A-6D52-4980-B0EF-FCF85A0C8FFB}" type="parTrans" cxnId="{158C493E-F04F-4A29-959A-17AFD46CD6A7}">
      <dgm:prSet/>
      <dgm:spPr/>
      <dgm:t>
        <a:bodyPr/>
        <a:lstStyle/>
        <a:p>
          <a:endParaRPr lang="en-CA"/>
        </a:p>
      </dgm:t>
    </dgm:pt>
    <dgm:pt modelId="{627186C4-5E51-420C-9FF2-00EE26163A75}" type="sibTrans" cxnId="{158C493E-F04F-4A29-959A-17AFD46CD6A7}">
      <dgm:prSet/>
      <dgm:spPr/>
      <dgm:t>
        <a:bodyPr/>
        <a:lstStyle/>
        <a:p>
          <a:endParaRPr lang="en-CA"/>
        </a:p>
      </dgm:t>
    </dgm:pt>
    <dgm:pt modelId="{93A45B35-B481-4E5A-8B79-F1DCE3C58100}">
      <dgm:prSet custT="1"/>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Solutions intégrées de dotation et d’évaluation (c.‑à‑d., des répertoires ciblés)</a:t>
          </a:r>
        </a:p>
      </dgm:t>
    </dgm:pt>
    <dgm:pt modelId="{23EA5691-B63E-4FF0-A683-AD001A3EB5BA}" type="parTrans" cxnId="{7A8A95FA-2802-42C3-94CF-A37AA85AE050}">
      <dgm:prSet/>
      <dgm:spPr/>
      <dgm:t>
        <a:bodyPr/>
        <a:lstStyle/>
        <a:p>
          <a:endParaRPr lang="en-CA"/>
        </a:p>
      </dgm:t>
    </dgm:pt>
    <dgm:pt modelId="{94E87586-E49B-46C7-AE36-C24B193D5899}" type="sibTrans" cxnId="{7A8A95FA-2802-42C3-94CF-A37AA85AE050}">
      <dgm:prSet/>
      <dgm:spPr/>
      <dgm:t>
        <a:bodyPr/>
        <a:lstStyle/>
        <a:p>
          <a:endParaRPr lang="en-CA"/>
        </a:p>
      </dgm:t>
    </dgm:pt>
    <dgm:pt modelId="{1A0E1C68-21EA-4355-868F-8EA29F028218}">
      <dgm:prSet custT="1"/>
      <dgm:spPr/>
      <dgm:t>
        <a:bodyPr/>
        <a:lstStyle/>
        <a:p>
          <a:pPr marL="174625" lvl="1" indent="-174625" algn="l" defTabSz="533400">
            <a:lnSpc>
              <a:spcPct val="90000"/>
            </a:lnSpc>
            <a:spcBef>
              <a:spcPct val="0"/>
            </a:spcBef>
            <a:spcAft>
              <a:spcPct val="15000"/>
            </a:spcAft>
            <a:buClr>
              <a:srgbClr val="F2F2F2">
                <a:lumMod val="10000"/>
              </a:srgbClr>
            </a:buClr>
            <a:buFont typeface="Arial" panose="020B0604020202020204" pitchFamily="34" charset="0"/>
            <a:buChar char="•"/>
          </a:pPr>
          <a:r>
            <a:rPr lang="fr-FR" sz="1200" kern="1200" dirty="0">
              <a:solidFill>
                <a:schemeClr val="accent3"/>
              </a:solidFill>
              <a:hlinkClick xmlns:r="http://schemas.openxmlformats.org/officeDocument/2006/relationships" r:id="rId8">
                <a:extLst>
                  <a:ext uri="{A12FA001-AC4F-418D-AE19-62706E023703}">
                    <ahyp:hlinkClr xmlns:ahyp="http://schemas.microsoft.com/office/drawing/2018/hyperlinkcolor" val="tx"/>
                  </a:ext>
                </a:extLst>
              </a:hlinkClick>
            </a:rPr>
            <a:t>Guide relatif à l'évaluation de personnes handicapées - Canada.ca</a:t>
          </a:r>
          <a:endPar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dgm:t>
    </dgm:pt>
    <dgm:pt modelId="{7E35CD9B-44D8-451D-8361-D2517A29CDA1}" type="parTrans" cxnId="{D0192A2C-702F-4D86-8B6E-F81947A379C1}">
      <dgm:prSet/>
      <dgm:spPr/>
      <dgm:t>
        <a:bodyPr/>
        <a:lstStyle/>
        <a:p>
          <a:endParaRPr lang="en-CA"/>
        </a:p>
      </dgm:t>
    </dgm:pt>
    <dgm:pt modelId="{0FF41968-5910-419F-A7CE-7288B376C1C4}" type="sibTrans" cxnId="{D0192A2C-702F-4D86-8B6E-F81947A379C1}">
      <dgm:prSet/>
      <dgm:spPr/>
      <dgm:t>
        <a:bodyPr/>
        <a:lstStyle/>
        <a:p>
          <a:endParaRPr lang="en-CA"/>
        </a:p>
      </dgm:t>
    </dgm:pt>
    <dgm:pt modelId="{86E2DADA-D621-45E2-A0F6-427CEB2116F1}">
      <dgm:prSet custT="1"/>
      <dgm:spPr/>
      <dgm:t>
        <a:bodyPr/>
        <a:lstStyle/>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Réseau d’ambassadeurs de l’évaluation accessible (AEA)</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 communauté de pratique représentant 24 ministères et organismes</a:t>
          </a:r>
        </a:p>
      </dgm:t>
    </dgm:pt>
    <dgm:pt modelId="{BED14D7E-8085-41D0-80C1-3A88FECCBEAC}" type="parTrans" cxnId="{49BF33C6-9207-4437-8BD0-EC693D68E865}">
      <dgm:prSet/>
      <dgm:spPr/>
      <dgm:t>
        <a:bodyPr/>
        <a:lstStyle/>
        <a:p>
          <a:endParaRPr lang="en-CA"/>
        </a:p>
      </dgm:t>
    </dgm:pt>
    <dgm:pt modelId="{3F800E6F-19E4-41C0-8070-CC4E245BFECA}" type="sibTrans" cxnId="{49BF33C6-9207-4437-8BD0-EC693D68E865}">
      <dgm:prSet/>
      <dgm:spPr/>
      <dgm:t>
        <a:bodyPr/>
        <a:lstStyle/>
        <a:p>
          <a:endParaRPr lang="en-CA"/>
        </a:p>
      </dgm:t>
    </dgm:pt>
    <dgm:pt modelId="{11DB9267-0D3C-46E6-82EC-7598270DA2FF}">
      <dgm:prSet custT="1"/>
      <dgm:spPr/>
      <dgm:t>
        <a:bodyPr/>
        <a:lstStyle/>
        <a:p>
          <a:pPr>
            <a:buClr>
              <a:schemeClr val="bg2">
                <a:lumMod val="10000"/>
              </a:schemeClr>
            </a:buClr>
          </a:pPr>
          <a:r>
            <a:rPr lang="fr-CA" sz="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0">
                <a:extLst>
                  <a:ext uri="{A12FA001-AC4F-418D-AE19-62706E023703}">
                    <ahyp:hlinkClr xmlns:ahyp="http://schemas.microsoft.com/office/drawing/2018/hyperlinkcolor" val="tx"/>
                  </a:ext>
                </a:extLst>
              </a:hlinkClick>
            </a:rPr>
            <a:t>Campagne</a:t>
          </a:r>
          <a:r>
            <a:rPr lang="fr-CA" sz="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et messages promotionnels sur l’</a:t>
          </a:r>
          <a:r>
            <a:rPr lang="fr-CA" sz="1200" dirty="0" err="1">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autodéclaration</a:t>
          </a:r>
          <a:endParaRPr lang="fr-CA" sz="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endParaRPr>
        </a:p>
      </dgm:t>
    </dgm:pt>
    <dgm:pt modelId="{751FB49D-4218-4962-8A5D-98FFB082E1E6}" type="parTrans" cxnId="{84620DE0-8370-40F5-B3B4-2A02D8FE6454}">
      <dgm:prSet/>
      <dgm:spPr/>
      <dgm:t>
        <a:bodyPr/>
        <a:lstStyle/>
        <a:p>
          <a:endParaRPr lang="en-CA"/>
        </a:p>
      </dgm:t>
    </dgm:pt>
    <dgm:pt modelId="{C3451BD6-B470-4067-BCC8-EA3C8A403E4B}" type="sibTrans" cxnId="{84620DE0-8370-40F5-B3B4-2A02D8FE6454}">
      <dgm:prSet/>
      <dgm:spPr/>
      <dgm:t>
        <a:bodyPr/>
        <a:lstStyle/>
        <a:p>
          <a:endParaRPr lang="en-CA"/>
        </a:p>
      </dgm:t>
    </dgm:pt>
    <dgm:pt modelId="{5A5482C9-DD0D-4FBB-83A1-1D517153412E}">
      <dgm:prSet custT="1"/>
      <dgm:spPr/>
      <dgm:t>
        <a:bodyPr/>
        <a:lstStyle/>
        <a:p>
          <a:pPr>
            <a:buClr>
              <a:schemeClr val="bg2">
                <a:lumMod val="10000"/>
              </a:schemeClr>
            </a:buClr>
          </a:pPr>
          <a:r>
            <a:rPr lang="fr-CA" sz="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Partenariats avec des associations (par exemple : Association nationale des étudiants en situation de handicap au niveau postsecondaire)</a:t>
          </a:r>
        </a:p>
      </dgm:t>
    </dgm:pt>
    <dgm:pt modelId="{1B1E45B1-EB73-44D8-AACE-5B390B7A7B2F}" type="parTrans" cxnId="{8D9E86AC-9BBB-4D18-804F-5D3ABE45C870}">
      <dgm:prSet/>
      <dgm:spPr/>
      <dgm:t>
        <a:bodyPr/>
        <a:lstStyle/>
        <a:p>
          <a:endParaRPr lang="en-CA"/>
        </a:p>
      </dgm:t>
    </dgm:pt>
    <dgm:pt modelId="{62A26BB7-AC56-4D61-91AA-C7537B739F75}" type="sibTrans" cxnId="{8D9E86AC-9BBB-4D18-804F-5D3ABE45C870}">
      <dgm:prSet/>
      <dgm:spPr/>
      <dgm:t>
        <a:bodyPr/>
        <a:lstStyle/>
        <a:p>
          <a:endParaRPr lang="en-CA"/>
        </a:p>
      </dgm:t>
    </dgm:pt>
    <dgm:pt modelId="{FF510A17-746E-4A3C-ABC8-95ACE5E8565A}">
      <dgm:prSet phldrT="[Text]" custT="1"/>
      <dgm:spPr>
        <a:solidFill>
          <a:srgbClr val="D5FBFF">
            <a:alpha val="90000"/>
          </a:srgbClr>
        </a:solidFill>
      </dgm:spPr>
      <dgm:t>
        <a:bodyPr/>
        <a:lstStyle/>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1">
                <a:extLst>
                  <a:ext uri="{A12FA001-AC4F-418D-AE19-62706E023703}">
                    <ahyp:hlinkClr xmlns:ahyp="http://schemas.microsoft.com/office/drawing/2018/hyperlinkcolor" val="tx"/>
                  </a:ext>
                </a:extLst>
              </a:hlinkClick>
            </a:rPr>
            <a:t>l’Optique de nomination inclusive dans la fonction publique fédérale</a:t>
          </a:r>
          <a:endParaRPr lang="en-CA" sz="1200" kern="1200" dirty="0">
            <a:solidFill>
              <a:schemeClr val="accent3"/>
            </a:solidFill>
            <a:latin typeface="+mn-lt"/>
          </a:endParaRPr>
        </a:p>
      </dgm:t>
    </dgm:pt>
    <dgm:pt modelId="{5598EB1E-D202-4418-97E6-E13464B7B51C}" type="parTrans" cxnId="{D76CC04F-18D4-4478-8067-4999C8038379}">
      <dgm:prSet/>
      <dgm:spPr/>
      <dgm:t>
        <a:bodyPr/>
        <a:lstStyle/>
        <a:p>
          <a:endParaRPr lang="en-CA"/>
        </a:p>
      </dgm:t>
    </dgm:pt>
    <dgm:pt modelId="{3410BEB9-5C67-4013-AAF3-9521340737E1}" type="sibTrans" cxnId="{D76CC04F-18D4-4478-8067-4999C8038379}">
      <dgm:prSet/>
      <dgm:spPr/>
      <dgm:t>
        <a:bodyPr/>
        <a:lstStyle/>
        <a:p>
          <a:endParaRPr lang="en-CA"/>
        </a:p>
      </dgm:t>
    </dgm:pt>
    <dgm:pt modelId="{841F6447-32EE-4623-83B7-2B1C738E3E85}" type="pres">
      <dgm:prSet presAssocID="{2355C5E3-A4AB-4A66-A666-572AE2CAAF93}" presName="Name0" presStyleCnt="0">
        <dgm:presLayoutVars>
          <dgm:dir/>
          <dgm:animLvl val="lvl"/>
          <dgm:resizeHandles val="exact"/>
        </dgm:presLayoutVars>
      </dgm:prSet>
      <dgm:spPr/>
    </dgm:pt>
    <dgm:pt modelId="{5533B2E2-51E3-4954-AE89-12A53CE1A6DB}" type="pres">
      <dgm:prSet presAssocID="{18AD1AF3-0164-4671-AEBE-23BF7D505AD3}" presName="linNode" presStyleCnt="0"/>
      <dgm:spPr/>
    </dgm:pt>
    <dgm:pt modelId="{28A959BA-A38B-4449-87ED-3D0A8646033F}" type="pres">
      <dgm:prSet presAssocID="{18AD1AF3-0164-4671-AEBE-23BF7D505AD3}" presName="parentText" presStyleLbl="node1" presStyleIdx="0" presStyleCnt="4" custScaleX="56715">
        <dgm:presLayoutVars>
          <dgm:chMax val="1"/>
          <dgm:bulletEnabled val="1"/>
        </dgm:presLayoutVars>
      </dgm:prSet>
      <dgm:spPr/>
    </dgm:pt>
    <dgm:pt modelId="{93312860-4768-4678-9CEE-1B51E3666624}" type="pres">
      <dgm:prSet presAssocID="{18AD1AF3-0164-4671-AEBE-23BF7D505AD3}" presName="descendantText" presStyleLbl="alignAccFollowNode1" presStyleIdx="0" presStyleCnt="4" custScaleX="114852" custScaleY="120427" custLinFactNeighborX="66" custLinFactNeighborY="754">
        <dgm:presLayoutVars>
          <dgm:bulletEnabled val="1"/>
        </dgm:presLayoutVars>
      </dgm:prSet>
      <dgm:spPr/>
    </dgm:pt>
    <dgm:pt modelId="{A20E8171-5DC7-4FD7-8BCB-55D25D0D4370}" type="pres">
      <dgm:prSet presAssocID="{863B496C-9A46-4C74-B9A2-332EF492F5E0}" presName="sp" presStyleCnt="0"/>
      <dgm:spPr/>
    </dgm:pt>
    <dgm:pt modelId="{2AD15DDE-CFDF-4255-B363-8ABA88E2ACC5}" type="pres">
      <dgm:prSet presAssocID="{112705F0-89F5-44FF-B5B6-174C1C8AED64}" presName="linNode" presStyleCnt="0"/>
      <dgm:spPr/>
    </dgm:pt>
    <dgm:pt modelId="{2AF424AA-61FD-470F-AD72-C8DC67A91CAD}" type="pres">
      <dgm:prSet presAssocID="{112705F0-89F5-44FF-B5B6-174C1C8AED64}" presName="parentText" presStyleLbl="node1" presStyleIdx="1" presStyleCnt="4" custScaleX="56715" custScaleY="92973">
        <dgm:presLayoutVars>
          <dgm:chMax val="1"/>
          <dgm:bulletEnabled val="1"/>
        </dgm:presLayoutVars>
      </dgm:prSet>
      <dgm:spPr/>
    </dgm:pt>
    <dgm:pt modelId="{C350B745-E23B-495F-AAA6-1BF9EBA95DDE}" type="pres">
      <dgm:prSet presAssocID="{112705F0-89F5-44FF-B5B6-174C1C8AED64}" presName="descendantText" presStyleLbl="alignAccFollowNode1" presStyleIdx="1" presStyleCnt="4" custScaleX="115647">
        <dgm:presLayoutVars>
          <dgm:bulletEnabled val="1"/>
        </dgm:presLayoutVars>
      </dgm:prSet>
      <dgm:spPr/>
    </dgm:pt>
    <dgm:pt modelId="{51D2D2ED-3847-4760-B8A5-C7D33C21FE7D}" type="pres">
      <dgm:prSet presAssocID="{316539BE-875B-4846-8143-D74B6E3F4EAB}" presName="sp" presStyleCnt="0"/>
      <dgm:spPr/>
    </dgm:pt>
    <dgm:pt modelId="{0045A79F-1737-4C06-BFAE-86E99EE82ED0}" type="pres">
      <dgm:prSet presAssocID="{CAE68B99-BB74-4384-B736-2D4CBE108AF9}" presName="linNode" presStyleCnt="0"/>
      <dgm:spPr/>
    </dgm:pt>
    <dgm:pt modelId="{8678B3FF-A854-4B4A-AFC1-5778DB113C6F}" type="pres">
      <dgm:prSet presAssocID="{CAE68B99-BB74-4384-B736-2D4CBE108AF9}" presName="parentText" presStyleLbl="node1" presStyleIdx="2" presStyleCnt="4" custScaleX="57508" custScaleY="102019">
        <dgm:presLayoutVars>
          <dgm:chMax val="1"/>
          <dgm:bulletEnabled val="1"/>
        </dgm:presLayoutVars>
      </dgm:prSet>
      <dgm:spPr/>
    </dgm:pt>
    <dgm:pt modelId="{E679945E-B664-40C2-BF23-2BFABB523C93}" type="pres">
      <dgm:prSet presAssocID="{CAE68B99-BB74-4384-B736-2D4CBE108AF9}" presName="descendantText" presStyleLbl="alignAccFollowNode1" presStyleIdx="2" presStyleCnt="4" custScaleX="116510" custScaleY="137752">
        <dgm:presLayoutVars>
          <dgm:bulletEnabled val="1"/>
        </dgm:presLayoutVars>
      </dgm:prSet>
      <dgm:spPr/>
    </dgm:pt>
    <dgm:pt modelId="{FD2FC626-286F-456F-BC09-C6A5B00350FB}" type="pres">
      <dgm:prSet presAssocID="{34C1CDCE-B67A-4FDA-ADF2-CA79626DF424}" presName="sp" presStyleCnt="0"/>
      <dgm:spPr/>
    </dgm:pt>
    <dgm:pt modelId="{218F3BF7-259A-4050-A45A-356B90DF5DAB}" type="pres">
      <dgm:prSet presAssocID="{E8CE9F47-C1B2-4BB1-A4CC-7CD00816C029}" presName="linNode" presStyleCnt="0"/>
      <dgm:spPr/>
    </dgm:pt>
    <dgm:pt modelId="{8E1A10D7-2EDD-45F7-A265-859AE77DF91F}" type="pres">
      <dgm:prSet presAssocID="{E8CE9F47-C1B2-4BB1-A4CC-7CD00816C029}" presName="parentText" presStyleLbl="node1" presStyleIdx="3" presStyleCnt="4" custScaleX="57636">
        <dgm:presLayoutVars>
          <dgm:chMax val="1"/>
          <dgm:bulletEnabled val="1"/>
        </dgm:presLayoutVars>
      </dgm:prSet>
      <dgm:spPr/>
    </dgm:pt>
    <dgm:pt modelId="{A24B7026-8D49-4ECD-80AB-594BD69FA0F7}" type="pres">
      <dgm:prSet presAssocID="{E8CE9F47-C1B2-4BB1-A4CC-7CD00816C029}" presName="descendantText" presStyleLbl="alignAccFollowNode1" presStyleIdx="3" presStyleCnt="4" custScaleX="115475">
        <dgm:presLayoutVars>
          <dgm:bulletEnabled val="1"/>
        </dgm:presLayoutVars>
      </dgm:prSet>
      <dgm:spPr/>
    </dgm:pt>
  </dgm:ptLst>
  <dgm:cxnLst>
    <dgm:cxn modelId="{6C0B2E03-0E49-47AB-9003-7A972ADEACEC}" srcId="{CAE68B99-BB74-4384-B736-2D4CBE108AF9}" destId="{F27C06CA-3081-40D5-A174-8530C6C44BE2}" srcOrd="0" destOrd="0" parTransId="{AEF7ED0C-AC78-46A3-8EFA-6A5A72B85AC6}" sibTransId="{EADAEE2D-3EFE-458B-8DED-F97E2F46BE9C}"/>
    <dgm:cxn modelId="{DF0A2209-93A4-4BF1-825F-7CCAF15411B4}" type="presOf" srcId="{CAE68B99-BB74-4384-B736-2D4CBE108AF9}" destId="{8678B3FF-A854-4B4A-AFC1-5778DB113C6F}" srcOrd="0" destOrd="0" presId="urn:microsoft.com/office/officeart/2005/8/layout/vList5"/>
    <dgm:cxn modelId="{01E05112-A689-4D9D-9B04-BCC3540E842B}" srcId="{18AD1AF3-0164-4671-AEBE-23BF7D505AD3}" destId="{4C46B8BC-CAE9-4D44-AB18-CABC5575E778}" srcOrd="0" destOrd="0" parTransId="{A826B41E-8612-4905-89F7-7C11E6D0D411}" sibTransId="{62A3C32B-FB8B-4107-904E-F140C4D7B53D}"/>
    <dgm:cxn modelId="{FCF00A18-7701-4E5B-A89E-0DC9B61350F4}" type="presOf" srcId="{18AD1AF3-0164-4671-AEBE-23BF7D505AD3}" destId="{28A959BA-A38B-4449-87ED-3D0A8646033F}" srcOrd="0" destOrd="0" presId="urn:microsoft.com/office/officeart/2005/8/layout/vList5"/>
    <dgm:cxn modelId="{6FF6A31F-69F3-4328-A62B-156CE153F169}" type="presOf" srcId="{669EB75B-9711-48AF-83E3-1544B5E41B04}" destId="{93312860-4768-4678-9CEE-1B51E3666624}" srcOrd="0" destOrd="2" presId="urn:microsoft.com/office/officeart/2005/8/layout/vList5"/>
    <dgm:cxn modelId="{D0192A2C-702F-4D86-8B6E-F81947A379C1}" srcId="{CAE68B99-BB74-4384-B736-2D4CBE108AF9}" destId="{1A0E1C68-21EA-4355-868F-8EA29F028218}" srcOrd="2" destOrd="0" parTransId="{7E35CD9B-44D8-451D-8361-D2517A29CDA1}" sibTransId="{0FF41968-5910-419F-A7CE-7288B376C1C4}"/>
    <dgm:cxn modelId="{1C247D39-6A0B-4B8D-BD01-A879CCCB311A}" srcId="{18AD1AF3-0164-4671-AEBE-23BF7D505AD3}" destId="{52D11D6C-223C-4D93-BE92-EA1454D72B45}" srcOrd="1" destOrd="0" parTransId="{53A56771-71AB-459D-8571-9F023C4EF306}" sibTransId="{F9C94911-B6F0-4549-B4A3-8D546729DC7D}"/>
    <dgm:cxn modelId="{158C493E-F04F-4A29-959A-17AFD46CD6A7}" srcId="{112705F0-89F5-44FF-B5B6-174C1C8AED64}" destId="{13AACB66-C59A-4224-88F8-6B99B45C2D3D}" srcOrd="1" destOrd="0" parTransId="{381C913A-6D52-4980-B0EF-FCF85A0C8FFB}" sibTransId="{627186C4-5E51-420C-9FF2-00EE26163A75}"/>
    <dgm:cxn modelId="{9CB66E3F-27DA-4B11-AFBC-FBD3525565C7}" type="presOf" srcId="{86E2DADA-D621-45E2-A0F6-427CEB2116F1}" destId="{E679945E-B664-40C2-BF23-2BFABB523C93}" srcOrd="0" destOrd="3" presId="urn:microsoft.com/office/officeart/2005/8/layout/vList5"/>
    <dgm:cxn modelId="{AC178349-895A-4392-BED1-71650F9463CE}" srcId="{2355C5E3-A4AB-4A66-A666-572AE2CAAF93}" destId="{112705F0-89F5-44FF-B5B6-174C1C8AED64}" srcOrd="1" destOrd="0" parTransId="{E1F9B0DC-BF00-4205-ADB1-B1E118A2D5A7}" sibTransId="{316539BE-875B-4846-8143-D74B6E3F4EAB}"/>
    <dgm:cxn modelId="{107D354C-3264-434E-975F-10407A7A423A}" srcId="{18AD1AF3-0164-4671-AEBE-23BF7D505AD3}" destId="{BD6902DA-F2B1-490E-8023-4FB431C0DB21}" srcOrd="3" destOrd="0" parTransId="{F6E73154-1D7E-4487-AA34-F7EBD7941109}" sibTransId="{DF0FB53E-C78C-4D29-9774-602D5C30DA70}"/>
    <dgm:cxn modelId="{66380A4F-B3AD-4BD3-AE64-8BE782D546F9}" type="presOf" srcId="{11DB9267-0D3C-46E6-82EC-7598270DA2FF}" destId="{A24B7026-8D49-4ECD-80AB-594BD69FA0F7}" srcOrd="0" destOrd="1" presId="urn:microsoft.com/office/officeart/2005/8/layout/vList5"/>
    <dgm:cxn modelId="{D76CC04F-18D4-4478-8067-4999C8038379}" srcId="{CAE68B99-BB74-4384-B736-2D4CBE108AF9}" destId="{FF510A17-746E-4A3C-ABC8-95ACE5E8565A}" srcOrd="1" destOrd="0" parTransId="{5598EB1E-D202-4418-97E6-E13464B7B51C}" sibTransId="{3410BEB9-5C67-4013-AAF3-9521340737E1}"/>
    <dgm:cxn modelId="{C164A854-8F18-4F10-9A3D-39013EAC3052}" type="presOf" srcId="{1A0E1C68-21EA-4355-868F-8EA29F028218}" destId="{E679945E-B664-40C2-BF23-2BFABB523C93}" srcOrd="0" destOrd="2" presId="urn:microsoft.com/office/officeart/2005/8/layout/vList5"/>
    <dgm:cxn modelId="{FD94F174-77D5-4CA8-BB74-11A3CCC01E28}" type="presOf" srcId="{BD6902DA-F2B1-490E-8023-4FB431C0DB21}" destId="{93312860-4768-4678-9CEE-1B51E3666624}" srcOrd="0" destOrd="3" presId="urn:microsoft.com/office/officeart/2005/8/layout/vList5"/>
    <dgm:cxn modelId="{E8036555-9B31-4E74-8E5E-99A5789BB159}" type="presOf" srcId="{E8CE9F47-C1B2-4BB1-A4CC-7CD00816C029}" destId="{8E1A10D7-2EDD-45F7-A265-859AE77DF91F}" srcOrd="0" destOrd="0" presId="urn:microsoft.com/office/officeart/2005/8/layout/vList5"/>
    <dgm:cxn modelId="{2D6E5258-AC69-4BB7-86EF-6513F4F34EE0}" srcId="{E8CE9F47-C1B2-4BB1-A4CC-7CD00816C029}" destId="{E8E813B9-3816-4D26-BA55-CEB35990E6CB}" srcOrd="0" destOrd="0" parTransId="{F0A5E83B-03EF-424C-8310-8AA0301FAC2B}" sibTransId="{CA2217A7-1D5C-49EB-9B3B-59DF620C11A0}"/>
    <dgm:cxn modelId="{DC7A7F79-4DC7-4921-A22D-DE6E443C7DBA}" srcId="{18AD1AF3-0164-4671-AEBE-23BF7D505AD3}" destId="{763B1FA9-2F9D-4FAC-9B5F-51B296487762}" srcOrd="4" destOrd="0" parTransId="{9BCCF005-41CC-404F-8525-62C732248B21}" sibTransId="{6FDF6EC5-127C-43F3-B377-F16A77194A4A}"/>
    <dgm:cxn modelId="{3C95077D-6A6B-45FF-935F-DF3E82C5095C}" type="presOf" srcId="{280FE986-0561-4B86-907B-02347FD4AE5E}" destId="{C350B745-E23B-495F-AAA6-1BF9EBA95DDE}" srcOrd="0" destOrd="0" presId="urn:microsoft.com/office/officeart/2005/8/layout/vList5"/>
    <dgm:cxn modelId="{AF38037F-8D14-4E56-8D27-92D6BAE6C91B}" type="presOf" srcId="{52D11D6C-223C-4D93-BE92-EA1454D72B45}" destId="{93312860-4768-4678-9CEE-1B51E3666624}" srcOrd="0" destOrd="1" presId="urn:microsoft.com/office/officeart/2005/8/layout/vList5"/>
    <dgm:cxn modelId="{B879D580-457D-4C3E-B40E-AFDE26B025E5}" type="presOf" srcId="{93A45B35-B481-4E5A-8B79-F1DCE3C58100}" destId="{C350B745-E23B-495F-AAA6-1BF9EBA95DDE}" srcOrd="0" destOrd="2" presId="urn:microsoft.com/office/officeart/2005/8/layout/vList5"/>
    <dgm:cxn modelId="{02223B87-DDBD-4079-A9B1-4A3F31938756}" srcId="{2355C5E3-A4AB-4A66-A666-572AE2CAAF93}" destId="{CAE68B99-BB74-4384-B736-2D4CBE108AF9}" srcOrd="2" destOrd="0" parTransId="{F9BFBC09-E299-4B7F-8041-CA0E6EC63B67}" sibTransId="{34C1CDCE-B67A-4FDA-ADF2-CA79626DF424}"/>
    <dgm:cxn modelId="{51A22A8C-F0A8-446D-B5AB-42F80B5BD024}" type="presOf" srcId="{2355C5E3-A4AB-4A66-A666-572AE2CAAF93}" destId="{841F6447-32EE-4623-83B7-2B1C738E3E85}" srcOrd="0" destOrd="0" presId="urn:microsoft.com/office/officeart/2005/8/layout/vList5"/>
    <dgm:cxn modelId="{3D296E92-B587-469F-AFEC-AA1DEFEF676C}" type="presOf" srcId="{F27C06CA-3081-40D5-A174-8530C6C44BE2}" destId="{E679945E-B664-40C2-BF23-2BFABB523C93}" srcOrd="0" destOrd="0" presId="urn:microsoft.com/office/officeart/2005/8/layout/vList5"/>
    <dgm:cxn modelId="{76A9099E-0BE9-4D99-9E9C-E4A96791888D}" type="presOf" srcId="{13AACB66-C59A-4224-88F8-6B99B45C2D3D}" destId="{C350B745-E23B-495F-AAA6-1BF9EBA95DDE}" srcOrd="0" destOrd="1" presId="urn:microsoft.com/office/officeart/2005/8/layout/vList5"/>
    <dgm:cxn modelId="{8D9E86AC-9BBB-4D18-804F-5D3ABE45C870}" srcId="{E8CE9F47-C1B2-4BB1-A4CC-7CD00816C029}" destId="{5A5482C9-DD0D-4FBB-83A1-1D517153412E}" srcOrd="2" destOrd="0" parTransId="{1B1E45B1-EB73-44D8-AACE-5B390B7A7B2F}" sibTransId="{62A26BB7-AC56-4D61-91AA-C7537B739F75}"/>
    <dgm:cxn modelId="{6EBC5BB1-EEC2-41B3-AE33-5381E1A655B7}" type="presOf" srcId="{E8E813B9-3816-4D26-BA55-CEB35990E6CB}" destId="{A24B7026-8D49-4ECD-80AB-594BD69FA0F7}" srcOrd="0" destOrd="0" presId="urn:microsoft.com/office/officeart/2005/8/layout/vList5"/>
    <dgm:cxn modelId="{9D4053BA-4C07-4C9C-84B8-49D65A55C759}" type="presOf" srcId="{763B1FA9-2F9D-4FAC-9B5F-51B296487762}" destId="{93312860-4768-4678-9CEE-1B51E3666624}" srcOrd="0" destOrd="4" presId="urn:microsoft.com/office/officeart/2005/8/layout/vList5"/>
    <dgm:cxn modelId="{A9A4FAC4-9701-44AB-92FC-178A71DD6DB7}" type="presOf" srcId="{112705F0-89F5-44FF-B5B6-174C1C8AED64}" destId="{2AF424AA-61FD-470F-AD72-C8DC67A91CAD}" srcOrd="0" destOrd="0" presId="urn:microsoft.com/office/officeart/2005/8/layout/vList5"/>
    <dgm:cxn modelId="{49BF33C6-9207-4437-8BD0-EC693D68E865}" srcId="{CAE68B99-BB74-4384-B736-2D4CBE108AF9}" destId="{86E2DADA-D621-45E2-A0F6-427CEB2116F1}" srcOrd="3" destOrd="0" parTransId="{BED14D7E-8085-41D0-80C1-3A88FECCBEAC}" sibTransId="{3F800E6F-19E4-41C0-8070-CC4E245BFECA}"/>
    <dgm:cxn modelId="{4FC64DCD-116C-4024-BF20-7C952901CDE7}" srcId="{2355C5E3-A4AB-4A66-A666-572AE2CAAF93}" destId="{E8CE9F47-C1B2-4BB1-A4CC-7CD00816C029}" srcOrd="3" destOrd="0" parTransId="{9F3DD538-E16C-4FAF-A15A-23E09E8B7484}" sibTransId="{E7D7EEBA-D922-4C9F-A6AE-6A02B9288AF6}"/>
    <dgm:cxn modelId="{DD912DD2-5A4F-46DC-9283-667FAA09DEA4}" type="presOf" srcId="{FF510A17-746E-4A3C-ABC8-95ACE5E8565A}" destId="{E679945E-B664-40C2-BF23-2BFABB523C93}" srcOrd="0" destOrd="1" presId="urn:microsoft.com/office/officeart/2005/8/layout/vList5"/>
    <dgm:cxn modelId="{5CE528D7-6777-43F6-AAE7-169351F6AB58}" srcId="{18AD1AF3-0164-4671-AEBE-23BF7D505AD3}" destId="{669EB75B-9711-48AF-83E3-1544B5E41B04}" srcOrd="2" destOrd="0" parTransId="{72B3E8E2-BDF1-47C0-B0E1-18C050724664}" sibTransId="{B0C904AA-A7F7-48F6-B47C-A073399888FF}"/>
    <dgm:cxn modelId="{84620DE0-8370-40F5-B3B4-2A02D8FE6454}" srcId="{E8CE9F47-C1B2-4BB1-A4CC-7CD00816C029}" destId="{11DB9267-0D3C-46E6-82EC-7598270DA2FF}" srcOrd="1" destOrd="0" parTransId="{751FB49D-4218-4962-8A5D-98FFB082E1E6}" sibTransId="{C3451BD6-B470-4067-BCC8-EA3C8A403E4B}"/>
    <dgm:cxn modelId="{91B44FE7-88D3-4E57-A689-65E3823A512D}" srcId="{2355C5E3-A4AB-4A66-A666-572AE2CAAF93}" destId="{18AD1AF3-0164-4671-AEBE-23BF7D505AD3}" srcOrd="0" destOrd="0" parTransId="{2C269B2D-F0AE-471B-8DA9-97E185E6C5C7}" sibTransId="{863B496C-9A46-4C74-B9A2-332EF492F5E0}"/>
    <dgm:cxn modelId="{24A0F5F0-C5B0-4797-A7FC-8D01C46BA9A4}" type="presOf" srcId="{5A5482C9-DD0D-4FBB-83A1-1D517153412E}" destId="{A24B7026-8D49-4ECD-80AB-594BD69FA0F7}" srcOrd="0" destOrd="2" presId="urn:microsoft.com/office/officeart/2005/8/layout/vList5"/>
    <dgm:cxn modelId="{E1E5A8F8-B028-4B46-A8DB-2DA849B4C31D}" type="presOf" srcId="{4C46B8BC-CAE9-4D44-AB18-CABC5575E778}" destId="{93312860-4768-4678-9CEE-1B51E3666624}" srcOrd="0" destOrd="0" presId="urn:microsoft.com/office/officeart/2005/8/layout/vList5"/>
    <dgm:cxn modelId="{F0EDB9F9-FF3F-451F-ADEA-435A6112E92B}" srcId="{112705F0-89F5-44FF-B5B6-174C1C8AED64}" destId="{280FE986-0561-4B86-907B-02347FD4AE5E}" srcOrd="0" destOrd="0" parTransId="{C853B0D5-0F15-4AB9-BB29-6F8241A27119}" sibTransId="{717946F7-A9EE-4909-934E-7F7DD248A7A3}"/>
    <dgm:cxn modelId="{7A8A95FA-2802-42C3-94CF-A37AA85AE050}" srcId="{112705F0-89F5-44FF-B5B6-174C1C8AED64}" destId="{93A45B35-B481-4E5A-8B79-F1DCE3C58100}" srcOrd="2" destOrd="0" parTransId="{23EA5691-B63E-4FF0-A683-AD001A3EB5BA}" sibTransId="{94E87586-E49B-46C7-AE36-C24B193D5899}"/>
    <dgm:cxn modelId="{2FAAAEB5-38B5-4030-A183-5DB8A18F6683}" type="presParOf" srcId="{841F6447-32EE-4623-83B7-2B1C738E3E85}" destId="{5533B2E2-51E3-4954-AE89-12A53CE1A6DB}" srcOrd="0" destOrd="0" presId="urn:microsoft.com/office/officeart/2005/8/layout/vList5"/>
    <dgm:cxn modelId="{0A734112-6776-4C84-9013-7E8D47A9920F}" type="presParOf" srcId="{5533B2E2-51E3-4954-AE89-12A53CE1A6DB}" destId="{28A959BA-A38B-4449-87ED-3D0A8646033F}" srcOrd="0" destOrd="0" presId="urn:microsoft.com/office/officeart/2005/8/layout/vList5"/>
    <dgm:cxn modelId="{7D8BAB7B-5137-4ACC-8834-6A57848DB56A}" type="presParOf" srcId="{5533B2E2-51E3-4954-AE89-12A53CE1A6DB}" destId="{93312860-4768-4678-9CEE-1B51E3666624}" srcOrd="1" destOrd="0" presId="urn:microsoft.com/office/officeart/2005/8/layout/vList5"/>
    <dgm:cxn modelId="{DF969AE2-C3B3-4B5E-9589-631B6A0373B6}" type="presParOf" srcId="{841F6447-32EE-4623-83B7-2B1C738E3E85}" destId="{A20E8171-5DC7-4FD7-8BCB-55D25D0D4370}" srcOrd="1" destOrd="0" presId="urn:microsoft.com/office/officeart/2005/8/layout/vList5"/>
    <dgm:cxn modelId="{C2D84364-33F0-4E7A-9CDD-FAD46ED8E471}" type="presParOf" srcId="{841F6447-32EE-4623-83B7-2B1C738E3E85}" destId="{2AD15DDE-CFDF-4255-B363-8ABA88E2ACC5}" srcOrd="2" destOrd="0" presId="urn:microsoft.com/office/officeart/2005/8/layout/vList5"/>
    <dgm:cxn modelId="{A9786245-5B4E-4D1B-B6CC-46258AF81717}" type="presParOf" srcId="{2AD15DDE-CFDF-4255-B363-8ABA88E2ACC5}" destId="{2AF424AA-61FD-470F-AD72-C8DC67A91CAD}" srcOrd="0" destOrd="0" presId="urn:microsoft.com/office/officeart/2005/8/layout/vList5"/>
    <dgm:cxn modelId="{7D99B20E-AEC9-4BEE-A61C-06AC05B0945D}" type="presParOf" srcId="{2AD15DDE-CFDF-4255-B363-8ABA88E2ACC5}" destId="{C350B745-E23B-495F-AAA6-1BF9EBA95DDE}" srcOrd="1" destOrd="0" presId="urn:microsoft.com/office/officeart/2005/8/layout/vList5"/>
    <dgm:cxn modelId="{22DA5D2D-026C-4169-BE7C-426DBD45CEB7}" type="presParOf" srcId="{841F6447-32EE-4623-83B7-2B1C738E3E85}" destId="{51D2D2ED-3847-4760-B8A5-C7D33C21FE7D}" srcOrd="3" destOrd="0" presId="urn:microsoft.com/office/officeart/2005/8/layout/vList5"/>
    <dgm:cxn modelId="{B9C59D43-2406-42CB-9FAA-C52CE8F5AF9E}" type="presParOf" srcId="{841F6447-32EE-4623-83B7-2B1C738E3E85}" destId="{0045A79F-1737-4C06-BFAE-86E99EE82ED0}" srcOrd="4" destOrd="0" presId="urn:microsoft.com/office/officeart/2005/8/layout/vList5"/>
    <dgm:cxn modelId="{EA25324C-3384-4596-A8A2-A4848F74C128}" type="presParOf" srcId="{0045A79F-1737-4C06-BFAE-86E99EE82ED0}" destId="{8678B3FF-A854-4B4A-AFC1-5778DB113C6F}" srcOrd="0" destOrd="0" presId="urn:microsoft.com/office/officeart/2005/8/layout/vList5"/>
    <dgm:cxn modelId="{D03D848A-7FBC-4F54-BE2C-8628BDED7F55}" type="presParOf" srcId="{0045A79F-1737-4C06-BFAE-86E99EE82ED0}" destId="{E679945E-B664-40C2-BF23-2BFABB523C93}" srcOrd="1" destOrd="0" presId="urn:microsoft.com/office/officeart/2005/8/layout/vList5"/>
    <dgm:cxn modelId="{37B2D5CB-BAFA-4BED-B1D1-240C632DF29F}" type="presParOf" srcId="{841F6447-32EE-4623-83B7-2B1C738E3E85}" destId="{FD2FC626-286F-456F-BC09-C6A5B00350FB}" srcOrd="5" destOrd="0" presId="urn:microsoft.com/office/officeart/2005/8/layout/vList5"/>
    <dgm:cxn modelId="{7E687222-D369-459D-B3C0-B351738DDC2E}" type="presParOf" srcId="{841F6447-32EE-4623-83B7-2B1C738E3E85}" destId="{218F3BF7-259A-4050-A45A-356B90DF5DAB}" srcOrd="6" destOrd="0" presId="urn:microsoft.com/office/officeart/2005/8/layout/vList5"/>
    <dgm:cxn modelId="{DE433D61-5B31-4B6F-884B-A2FC1558DF72}" type="presParOf" srcId="{218F3BF7-259A-4050-A45A-356B90DF5DAB}" destId="{8E1A10D7-2EDD-45F7-A265-859AE77DF91F}" srcOrd="0" destOrd="0" presId="urn:microsoft.com/office/officeart/2005/8/layout/vList5"/>
    <dgm:cxn modelId="{5AE703F3-F02E-4247-94C6-8EED56A841D4}" type="presParOf" srcId="{218F3BF7-259A-4050-A45A-356B90DF5DAB}" destId="{A24B7026-8D49-4ECD-80AB-594BD69FA0F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C582AD-4D51-4EFE-9D1D-F52B5649393E}" type="doc">
      <dgm:prSet loTypeId="urn:microsoft.com/office/officeart/2005/8/layout/list1" loCatId="list" qsTypeId="urn:microsoft.com/office/officeart/2005/8/quickstyle/simple2" qsCatId="simple" csTypeId="urn:microsoft.com/office/officeart/2005/8/colors/accent2_2" csCatId="accent2" phldr="1"/>
      <dgm:spPr/>
      <dgm:t>
        <a:bodyPr/>
        <a:lstStyle/>
        <a:p>
          <a:endParaRPr lang="en-US"/>
        </a:p>
      </dgm:t>
    </dgm:pt>
    <dgm:pt modelId="{33148226-494C-4DA9-B77C-4F6E0B86E8C5}">
      <dgm:prSet custT="1"/>
      <dgm:spPr/>
      <dgm:t>
        <a:bodyPr/>
        <a:lstStyle/>
        <a:p>
          <a:r>
            <a:rPr lang="fr-FR" sz="1600" dirty="0"/>
            <a:t>À qui s'adresse le kit d'outils</a:t>
          </a:r>
          <a:endParaRPr lang="en-US" sz="1800" dirty="0"/>
        </a:p>
      </dgm:t>
    </dgm:pt>
    <dgm:pt modelId="{C0838FAD-1502-41DA-8D97-B20E48C5708C}" type="parTrans" cxnId="{C5E49684-F95B-49A8-97A1-7FCC8ECC050A}">
      <dgm:prSet/>
      <dgm:spPr/>
      <dgm:t>
        <a:bodyPr/>
        <a:lstStyle/>
        <a:p>
          <a:endParaRPr lang="en-US"/>
        </a:p>
      </dgm:t>
    </dgm:pt>
    <dgm:pt modelId="{FB519856-B534-4257-BDAC-297E9FD665E1}" type="sibTrans" cxnId="{C5E49684-F95B-49A8-97A1-7FCC8ECC050A}">
      <dgm:prSet/>
      <dgm:spPr/>
      <dgm:t>
        <a:bodyPr/>
        <a:lstStyle/>
        <a:p>
          <a:endParaRPr lang="en-US"/>
        </a:p>
      </dgm:t>
    </dgm:pt>
    <dgm:pt modelId="{8E8F09E6-06C8-4850-99F6-B629EE19124D}">
      <dgm:prSet custT="1"/>
      <dgm:spPr/>
      <dgm:t>
        <a:bodyPr/>
        <a:lstStyle/>
        <a:p>
          <a:r>
            <a:rPr lang="fr-FR" sz="1600" dirty="0"/>
            <a:t>Ce qui est inclus dans la boîte à outils</a:t>
          </a:r>
          <a:endParaRPr lang="en-US" sz="1600" dirty="0"/>
        </a:p>
      </dgm:t>
    </dgm:pt>
    <dgm:pt modelId="{5642F00B-0E97-40A0-AC31-4CEC819E235C}" type="parTrans" cxnId="{D3960744-F3C9-4DD0-A6BB-D79214E50528}">
      <dgm:prSet/>
      <dgm:spPr/>
      <dgm:t>
        <a:bodyPr/>
        <a:lstStyle/>
        <a:p>
          <a:endParaRPr lang="en-US"/>
        </a:p>
      </dgm:t>
    </dgm:pt>
    <dgm:pt modelId="{F146232C-0FAB-41C4-9FAE-F6E207E2D5A6}" type="sibTrans" cxnId="{D3960744-F3C9-4DD0-A6BB-D79214E50528}">
      <dgm:prSet/>
      <dgm:spPr/>
      <dgm:t>
        <a:bodyPr/>
        <a:lstStyle/>
        <a:p>
          <a:endParaRPr lang="en-US"/>
        </a:p>
      </dgm:t>
    </dgm:pt>
    <dgm:pt modelId="{A96F6F28-5BCE-4791-AD25-24E2E79BB415}">
      <dgm:prSet/>
      <dgm:spPr/>
      <dgm:t>
        <a:bodyPr/>
        <a:lstStyle/>
        <a:p>
          <a:r>
            <a:rPr lang="en-CA" sz="1300" kern="1200" dirty="0"/>
            <a:t>Conseils et </a:t>
          </a:r>
          <a:r>
            <a:rPr lang="en-CA" sz="1300" kern="1200" dirty="0" err="1"/>
            <a:t>outils</a:t>
          </a:r>
          <a:r>
            <a:rPr lang="en-CA" sz="1300" kern="1200" dirty="0"/>
            <a:t> pratiques</a:t>
          </a:r>
          <a:endParaRPr lang="en-US" sz="1300" kern="1200" dirty="0"/>
        </a:p>
      </dgm:t>
    </dgm:pt>
    <dgm:pt modelId="{E3156415-3FBB-4396-B8E1-617C9A565A16}" type="parTrans" cxnId="{B09B4103-DEE6-461F-B893-BD4A8A8883E5}">
      <dgm:prSet/>
      <dgm:spPr/>
      <dgm:t>
        <a:bodyPr/>
        <a:lstStyle/>
        <a:p>
          <a:endParaRPr lang="en-US"/>
        </a:p>
      </dgm:t>
    </dgm:pt>
    <dgm:pt modelId="{895F4743-9A5E-4FEA-8CDD-857B960EC96A}" type="sibTrans" cxnId="{B09B4103-DEE6-461F-B893-BD4A8A8883E5}">
      <dgm:prSet/>
      <dgm:spPr/>
      <dgm:t>
        <a:bodyPr/>
        <a:lstStyle/>
        <a:p>
          <a:endParaRPr lang="en-US"/>
        </a:p>
      </dgm:t>
    </dgm:pt>
    <dgm:pt modelId="{8B4A1503-0C8F-4543-B1BD-90B154B2EB78}">
      <dgm:prSet/>
      <dgm:spPr/>
      <dgm:t>
        <a:bodyPr/>
        <a:lstStyle/>
        <a:p>
          <a:r>
            <a:rPr lang="en-CA" sz="1300" kern="1200" dirty="0" err="1"/>
            <a:t>Ressources</a:t>
          </a:r>
          <a:r>
            <a:rPr lang="en-CA" sz="1300" kern="1200" dirty="0"/>
            <a:t> et supports</a:t>
          </a:r>
          <a:endParaRPr lang="en-US" sz="1300" kern="1200" dirty="0"/>
        </a:p>
      </dgm:t>
    </dgm:pt>
    <dgm:pt modelId="{4E0B306C-FD0D-439E-81DA-CF2D5923127A}" type="parTrans" cxnId="{61BDD7C8-90A8-4A8F-BED5-70A48CBFBFF5}">
      <dgm:prSet/>
      <dgm:spPr/>
      <dgm:t>
        <a:bodyPr/>
        <a:lstStyle/>
        <a:p>
          <a:endParaRPr lang="en-US"/>
        </a:p>
      </dgm:t>
    </dgm:pt>
    <dgm:pt modelId="{FE4A0632-F489-4DFD-81F5-A2805185E1DF}" type="sibTrans" cxnId="{61BDD7C8-90A8-4A8F-BED5-70A48CBFBFF5}">
      <dgm:prSet/>
      <dgm:spPr/>
      <dgm:t>
        <a:bodyPr/>
        <a:lstStyle/>
        <a:p>
          <a:endParaRPr lang="en-US"/>
        </a:p>
      </dgm:t>
    </dgm:pt>
    <dgm:pt modelId="{EAA9A233-547F-47B1-9226-1D923924D7C5}">
      <dgm:prSet custT="1"/>
      <dgm:spPr/>
      <dgm:t>
        <a:bodyPr/>
        <a:lstStyle/>
        <a:p>
          <a:r>
            <a:rPr lang="en-CA" sz="1300" kern="1200" dirty="0" err="1">
              <a:solidFill>
                <a:srgbClr val="54575A">
                  <a:hueOff val="0"/>
                  <a:satOff val="0"/>
                  <a:lumOff val="0"/>
                  <a:alphaOff val="0"/>
                </a:srgbClr>
              </a:solidFill>
              <a:latin typeface="Segoe UI Semilight"/>
              <a:ea typeface="+mn-ea"/>
              <a:cs typeface="+mn-cs"/>
            </a:rPr>
            <a:t>Stratégies</a:t>
          </a:r>
          <a:r>
            <a:rPr lang="en-CA" sz="1300" kern="1200" dirty="0">
              <a:solidFill>
                <a:srgbClr val="54575A">
                  <a:hueOff val="0"/>
                  <a:satOff val="0"/>
                  <a:lumOff val="0"/>
                  <a:alphaOff val="0"/>
                </a:srgbClr>
              </a:solidFill>
              <a:latin typeface="Segoe UI Semilight"/>
              <a:ea typeface="+mn-ea"/>
              <a:cs typeface="+mn-cs"/>
            </a:rPr>
            <a:t> </a:t>
          </a:r>
          <a:r>
            <a:rPr lang="en-CA" sz="1300" kern="1200" dirty="0" err="1">
              <a:solidFill>
                <a:srgbClr val="54575A">
                  <a:hueOff val="0"/>
                  <a:satOff val="0"/>
                  <a:lumOff val="0"/>
                  <a:alphaOff val="0"/>
                </a:srgbClr>
              </a:solidFill>
              <a:latin typeface="Segoe UI Semilight"/>
              <a:ea typeface="+mn-ea"/>
              <a:cs typeface="+mn-cs"/>
            </a:rPr>
            <a:t>d'acquisition</a:t>
          </a:r>
          <a:r>
            <a:rPr lang="en-CA" sz="1300" kern="1200" dirty="0">
              <a:solidFill>
                <a:srgbClr val="54575A">
                  <a:hueOff val="0"/>
                  <a:satOff val="0"/>
                  <a:lumOff val="0"/>
                  <a:alphaOff val="0"/>
                </a:srgbClr>
              </a:solidFill>
              <a:latin typeface="Segoe UI Semilight"/>
              <a:ea typeface="+mn-ea"/>
              <a:cs typeface="+mn-cs"/>
            </a:rPr>
            <a:t> de talents</a:t>
          </a:r>
          <a:endParaRPr lang="en-US" sz="1300" kern="1200" dirty="0">
            <a:solidFill>
              <a:srgbClr val="54575A">
                <a:hueOff val="0"/>
                <a:satOff val="0"/>
                <a:lumOff val="0"/>
                <a:alphaOff val="0"/>
              </a:srgbClr>
            </a:solidFill>
            <a:latin typeface="Segoe UI Semilight"/>
            <a:ea typeface="+mn-ea"/>
            <a:cs typeface="+mn-cs"/>
          </a:endParaRPr>
        </a:p>
      </dgm:t>
    </dgm:pt>
    <dgm:pt modelId="{90D27CA0-0051-4A47-A277-0CE8ECCAC8EC}" type="parTrans" cxnId="{E11EEAC7-9DEF-49EC-8C53-772862D20780}">
      <dgm:prSet/>
      <dgm:spPr/>
      <dgm:t>
        <a:bodyPr/>
        <a:lstStyle/>
        <a:p>
          <a:endParaRPr lang="en-US"/>
        </a:p>
      </dgm:t>
    </dgm:pt>
    <dgm:pt modelId="{5C586F2C-1525-46C1-B4FE-0FCDE25F41F4}" type="sibTrans" cxnId="{E11EEAC7-9DEF-49EC-8C53-772862D20780}">
      <dgm:prSet/>
      <dgm:spPr/>
      <dgm:t>
        <a:bodyPr/>
        <a:lstStyle/>
        <a:p>
          <a:endParaRPr lang="en-US"/>
        </a:p>
      </dgm:t>
    </dgm:pt>
    <dgm:pt modelId="{3C05C026-1527-4932-8D2D-FCD885F0787B}">
      <dgm:prSet/>
      <dgm:spPr/>
      <dgm:t>
        <a:bodyPr/>
        <a:lstStyle/>
        <a:p>
          <a:r>
            <a:rPr lang="en-US" sz="1300" kern="1200" dirty="0"/>
            <a:t>Des </a:t>
          </a:r>
          <a:r>
            <a:rPr lang="en-US" sz="1300" kern="1200" dirty="0" err="1"/>
            <a:t>informations</a:t>
          </a:r>
          <a:r>
            <a:rPr lang="en-US" sz="1300" kern="1200" dirty="0"/>
            <a:t> </a:t>
          </a:r>
          <a:r>
            <a:rPr lang="fr-FR" sz="1300" kern="1200" dirty="0"/>
            <a:t>pour chaque étape du cycle de vie du recrutement</a:t>
          </a:r>
          <a:endParaRPr lang="en-US" sz="1300" kern="1200" dirty="0"/>
        </a:p>
      </dgm:t>
    </dgm:pt>
    <dgm:pt modelId="{9CBDF19F-84B2-4585-B1A1-332AE1E9DF18}" type="parTrans" cxnId="{5B210A7D-A31A-44E5-9D78-5D48D0D00A72}">
      <dgm:prSet/>
      <dgm:spPr/>
      <dgm:t>
        <a:bodyPr/>
        <a:lstStyle/>
        <a:p>
          <a:endParaRPr lang="en-CA"/>
        </a:p>
      </dgm:t>
    </dgm:pt>
    <dgm:pt modelId="{AA23836F-28B3-4009-97BC-8D70F3C34229}" type="sibTrans" cxnId="{5B210A7D-A31A-44E5-9D78-5D48D0D00A72}">
      <dgm:prSet/>
      <dgm:spPr/>
      <dgm:t>
        <a:bodyPr/>
        <a:lstStyle/>
        <a:p>
          <a:endParaRPr lang="en-CA"/>
        </a:p>
      </dgm:t>
    </dgm:pt>
    <dgm:pt modelId="{97E4F8D3-262B-4A57-ACE3-180818A72EB6}">
      <dgm:prSet custT="1"/>
      <dgm:spPr/>
      <dgm:t>
        <a:bodyPr/>
        <a:lstStyle/>
        <a:p>
          <a:r>
            <a:rPr lang="en-CA" sz="1250" kern="1200" dirty="0" err="1">
              <a:solidFill>
                <a:srgbClr val="54575A">
                  <a:hueOff val="0"/>
                  <a:satOff val="0"/>
                  <a:lumOff val="0"/>
                  <a:alphaOff val="0"/>
                </a:srgbClr>
              </a:solidFill>
              <a:latin typeface="Segoe UI Semilight"/>
              <a:ea typeface="+mn-ea"/>
              <a:cs typeface="+mn-cs"/>
            </a:rPr>
            <a:t>Histoires</a:t>
          </a:r>
          <a:r>
            <a:rPr lang="en-CA" sz="1250" kern="1200" dirty="0">
              <a:solidFill>
                <a:srgbClr val="54575A">
                  <a:hueOff val="0"/>
                  <a:satOff val="0"/>
                  <a:lumOff val="0"/>
                  <a:alphaOff val="0"/>
                </a:srgbClr>
              </a:solidFill>
              <a:latin typeface="Segoe UI Semilight"/>
              <a:ea typeface="+mn-ea"/>
              <a:cs typeface="+mn-cs"/>
            </a:rPr>
            <a:t> de succès/</a:t>
          </a:r>
          <a:r>
            <a:rPr lang="en-CA" sz="1250" kern="1200" dirty="0" err="1">
              <a:solidFill>
                <a:srgbClr val="54575A">
                  <a:hueOff val="0"/>
                  <a:satOff val="0"/>
                  <a:lumOff val="0"/>
                  <a:alphaOff val="0"/>
                </a:srgbClr>
              </a:solidFill>
              <a:latin typeface="Segoe UI Semilight"/>
              <a:ea typeface="+mn-ea"/>
              <a:cs typeface="+mn-cs"/>
            </a:rPr>
            <a:t>leçons</a:t>
          </a:r>
          <a:r>
            <a:rPr lang="en-CA" sz="1250" kern="1200" dirty="0">
              <a:solidFill>
                <a:srgbClr val="54575A">
                  <a:hueOff val="0"/>
                  <a:satOff val="0"/>
                  <a:lumOff val="0"/>
                  <a:alphaOff val="0"/>
                </a:srgbClr>
              </a:solidFill>
              <a:latin typeface="Segoe UI Semilight"/>
              <a:ea typeface="+mn-ea"/>
              <a:cs typeface="+mn-cs"/>
            </a:rPr>
            <a:t> apprises</a:t>
          </a:r>
          <a:endParaRPr lang="en-US" sz="1250" kern="1200" dirty="0">
            <a:solidFill>
              <a:srgbClr val="54575A">
                <a:hueOff val="0"/>
                <a:satOff val="0"/>
                <a:lumOff val="0"/>
                <a:alphaOff val="0"/>
              </a:srgbClr>
            </a:solidFill>
            <a:latin typeface="Segoe UI Semilight"/>
            <a:ea typeface="+mn-ea"/>
            <a:cs typeface="+mn-cs"/>
          </a:endParaRPr>
        </a:p>
      </dgm:t>
    </dgm:pt>
    <dgm:pt modelId="{1D35775A-F922-4013-9B60-86482ECB3905}" type="parTrans" cxnId="{C6B43A31-9A2B-41BB-A2FD-03B740B59728}">
      <dgm:prSet/>
      <dgm:spPr/>
      <dgm:t>
        <a:bodyPr/>
        <a:lstStyle/>
        <a:p>
          <a:endParaRPr lang="en-CA"/>
        </a:p>
      </dgm:t>
    </dgm:pt>
    <dgm:pt modelId="{09491F87-42CA-4630-8123-DC11754CB782}" type="sibTrans" cxnId="{C6B43A31-9A2B-41BB-A2FD-03B740B59728}">
      <dgm:prSet/>
      <dgm:spPr/>
      <dgm:t>
        <a:bodyPr/>
        <a:lstStyle/>
        <a:p>
          <a:endParaRPr lang="en-CA"/>
        </a:p>
      </dgm:t>
    </dgm:pt>
    <dgm:pt modelId="{8CE7603C-EB57-4AE0-BCE2-7A496B475261}">
      <dgm:prSet/>
      <dgm:spPr/>
      <dgm:t>
        <a:bodyPr/>
        <a:lstStyle/>
        <a:p>
          <a:endParaRPr lang="en-US" sz="1300" kern="1200" dirty="0"/>
        </a:p>
      </dgm:t>
    </dgm:pt>
    <dgm:pt modelId="{AC64C934-1B76-4168-953B-AA9D45CF0364}" type="parTrans" cxnId="{4E7C5B01-C54D-419B-9F28-37B6A082A5FD}">
      <dgm:prSet/>
      <dgm:spPr/>
      <dgm:t>
        <a:bodyPr/>
        <a:lstStyle/>
        <a:p>
          <a:endParaRPr lang="en-CA"/>
        </a:p>
      </dgm:t>
    </dgm:pt>
    <dgm:pt modelId="{5164FF5C-58F2-4052-BB9E-5A6713AB4487}" type="sibTrans" cxnId="{4E7C5B01-C54D-419B-9F28-37B6A082A5FD}">
      <dgm:prSet/>
      <dgm:spPr/>
      <dgm:t>
        <a:bodyPr/>
        <a:lstStyle/>
        <a:p>
          <a:endParaRPr lang="en-CA"/>
        </a:p>
      </dgm:t>
    </dgm:pt>
    <dgm:pt modelId="{FAFE5A4D-B7CB-461A-A257-BBDFC2B0FB9B}">
      <dgm:prSet/>
      <dgm:spPr/>
      <dgm:t>
        <a:bodyPr/>
        <a:lstStyle/>
        <a:p>
          <a:endParaRPr lang="en-US" sz="1300" kern="1200" dirty="0"/>
        </a:p>
      </dgm:t>
    </dgm:pt>
    <dgm:pt modelId="{4E9FA722-7419-4916-A405-D906D46E7574}" type="parTrans" cxnId="{A33FEBDE-4D42-4228-8658-B86093F4CA6C}">
      <dgm:prSet/>
      <dgm:spPr/>
      <dgm:t>
        <a:bodyPr/>
        <a:lstStyle/>
        <a:p>
          <a:endParaRPr lang="en-CA"/>
        </a:p>
      </dgm:t>
    </dgm:pt>
    <dgm:pt modelId="{19ABF253-65D6-48E1-BE62-D65064E3AEDF}" type="sibTrans" cxnId="{A33FEBDE-4D42-4228-8658-B86093F4CA6C}">
      <dgm:prSet/>
      <dgm:spPr/>
      <dgm:t>
        <a:bodyPr/>
        <a:lstStyle/>
        <a:p>
          <a:endParaRPr lang="en-CA"/>
        </a:p>
      </dgm:t>
    </dgm:pt>
    <dgm:pt modelId="{99B8DBE0-FE44-4D36-A4FD-86F2DE9EA967}">
      <dgm:prSet custT="1"/>
      <dgm:spPr/>
      <dgm:t>
        <a:bodyPr/>
        <a:lstStyle/>
        <a:p>
          <a:r>
            <a:rPr lang="en-CA" sz="1400" dirty="0"/>
            <a:t>Les </a:t>
          </a:r>
          <a:r>
            <a:rPr lang="en-CA" sz="1400" dirty="0" err="1"/>
            <a:t>gestionnaires</a:t>
          </a:r>
          <a:r>
            <a:rPr lang="en-CA" sz="1400" dirty="0"/>
            <a:t> de </a:t>
          </a:r>
          <a:r>
            <a:rPr lang="en-CA" sz="1400" dirty="0" err="1"/>
            <a:t>recrutement</a:t>
          </a:r>
          <a:endParaRPr lang="en-US" sz="1400" dirty="0"/>
        </a:p>
      </dgm:t>
    </dgm:pt>
    <dgm:pt modelId="{5DD2A53F-E7E6-4F05-A421-FB3C8F7A4B1A}" type="parTrans" cxnId="{98E96D40-02E4-4E43-893D-65F75C997026}">
      <dgm:prSet/>
      <dgm:spPr/>
      <dgm:t>
        <a:bodyPr/>
        <a:lstStyle/>
        <a:p>
          <a:endParaRPr lang="en-CA"/>
        </a:p>
      </dgm:t>
    </dgm:pt>
    <dgm:pt modelId="{4E50EC82-6B65-405C-9D5C-49BC622F8261}" type="sibTrans" cxnId="{98E96D40-02E4-4E43-893D-65F75C997026}">
      <dgm:prSet/>
      <dgm:spPr/>
      <dgm:t>
        <a:bodyPr/>
        <a:lstStyle/>
        <a:p>
          <a:endParaRPr lang="en-CA"/>
        </a:p>
      </dgm:t>
    </dgm:pt>
    <dgm:pt modelId="{FDB5DD00-3CB9-4A1D-972F-94C4C3B74CC5}">
      <dgm:prSet custT="1"/>
      <dgm:spPr/>
      <dgm:t>
        <a:bodyPr/>
        <a:lstStyle/>
        <a:p>
          <a:endParaRPr lang="en-US" sz="1400" dirty="0"/>
        </a:p>
      </dgm:t>
    </dgm:pt>
    <dgm:pt modelId="{EC34C79D-AAAB-433B-8F6B-A9A05FBEF291}" type="parTrans" cxnId="{B473B24F-DCFB-446E-99E5-7243B841AFCF}">
      <dgm:prSet/>
      <dgm:spPr/>
      <dgm:t>
        <a:bodyPr/>
        <a:lstStyle/>
        <a:p>
          <a:endParaRPr lang="en-CA"/>
        </a:p>
      </dgm:t>
    </dgm:pt>
    <dgm:pt modelId="{06683D6D-50EE-40EC-89E7-2BB221799B2A}" type="sibTrans" cxnId="{B473B24F-DCFB-446E-99E5-7243B841AFCF}">
      <dgm:prSet/>
      <dgm:spPr/>
      <dgm:t>
        <a:bodyPr/>
        <a:lstStyle/>
        <a:p>
          <a:endParaRPr lang="en-CA"/>
        </a:p>
      </dgm:t>
    </dgm:pt>
    <dgm:pt modelId="{BD96A3C5-45C7-4781-97AC-30F1F1B14DDE}">
      <dgm:prSet custT="1"/>
      <dgm:spPr/>
      <dgm:t>
        <a:bodyPr/>
        <a:lstStyle/>
        <a:p>
          <a:r>
            <a:rPr lang="en-CA" sz="1400" dirty="0"/>
            <a:t>Les </a:t>
          </a:r>
          <a:r>
            <a:rPr lang="en-CA" sz="1400" dirty="0" err="1"/>
            <a:t>spécialistes</a:t>
          </a:r>
          <a:r>
            <a:rPr lang="en-CA" sz="1400" dirty="0"/>
            <a:t> </a:t>
          </a:r>
          <a:r>
            <a:rPr lang="en-CA" sz="1400" dirty="0" err="1"/>
            <a:t>en</a:t>
          </a:r>
          <a:r>
            <a:rPr lang="en-CA" sz="1400" dirty="0"/>
            <a:t> RH</a:t>
          </a:r>
          <a:endParaRPr lang="en-US" sz="1400" dirty="0"/>
        </a:p>
      </dgm:t>
    </dgm:pt>
    <dgm:pt modelId="{FDE54EF6-8663-4A25-867F-0990170A22F7}" type="parTrans" cxnId="{495C1897-BB5D-42BF-A7DA-AB58C65CA7B4}">
      <dgm:prSet/>
      <dgm:spPr/>
      <dgm:t>
        <a:bodyPr/>
        <a:lstStyle/>
        <a:p>
          <a:endParaRPr lang="en-CA"/>
        </a:p>
      </dgm:t>
    </dgm:pt>
    <dgm:pt modelId="{F0762B08-C41F-46B6-AACB-FFB4F65FD1A6}" type="sibTrans" cxnId="{495C1897-BB5D-42BF-A7DA-AB58C65CA7B4}">
      <dgm:prSet/>
      <dgm:spPr/>
      <dgm:t>
        <a:bodyPr/>
        <a:lstStyle/>
        <a:p>
          <a:endParaRPr lang="en-CA"/>
        </a:p>
      </dgm:t>
    </dgm:pt>
    <dgm:pt modelId="{837CB7FC-6DF8-4C47-8774-3206564B10A0}">
      <dgm:prSet custT="1"/>
      <dgm:spPr/>
      <dgm:t>
        <a:bodyPr/>
        <a:lstStyle/>
        <a:p>
          <a:r>
            <a:rPr lang="fr-FR" sz="1400" dirty="0"/>
            <a:t>Personnes travaillant dans le domaine D&amp;I</a:t>
          </a:r>
          <a:endParaRPr lang="en-US" sz="1400" dirty="0"/>
        </a:p>
      </dgm:t>
    </dgm:pt>
    <dgm:pt modelId="{FA51FE5B-646F-422D-BC15-876B9297BB68}" type="sibTrans" cxnId="{E18051B4-EE91-4CFE-801F-8B3F5B408EF2}">
      <dgm:prSet/>
      <dgm:spPr/>
      <dgm:t>
        <a:bodyPr/>
        <a:lstStyle/>
        <a:p>
          <a:endParaRPr lang="en-US"/>
        </a:p>
      </dgm:t>
    </dgm:pt>
    <dgm:pt modelId="{A8852B4C-66FA-4B19-9C93-CBE673920521}" type="parTrans" cxnId="{E18051B4-EE91-4CFE-801F-8B3F5B408EF2}">
      <dgm:prSet/>
      <dgm:spPr/>
      <dgm:t>
        <a:bodyPr/>
        <a:lstStyle/>
        <a:p>
          <a:endParaRPr lang="en-US"/>
        </a:p>
      </dgm:t>
    </dgm:pt>
    <dgm:pt modelId="{1F54B55F-B83E-4AF1-9D28-6F8950B729DF}" type="pres">
      <dgm:prSet presAssocID="{CEC582AD-4D51-4EFE-9D1D-F52B5649393E}" presName="linear" presStyleCnt="0">
        <dgm:presLayoutVars>
          <dgm:dir/>
          <dgm:animLvl val="lvl"/>
          <dgm:resizeHandles val="exact"/>
        </dgm:presLayoutVars>
      </dgm:prSet>
      <dgm:spPr/>
    </dgm:pt>
    <dgm:pt modelId="{BC429AC6-D32D-457A-9ED2-3B776B5DD3BB}" type="pres">
      <dgm:prSet presAssocID="{33148226-494C-4DA9-B77C-4F6E0B86E8C5}" presName="parentLin" presStyleCnt="0"/>
      <dgm:spPr/>
    </dgm:pt>
    <dgm:pt modelId="{15EFEB4D-E12F-4962-BFC5-B85FD7E26112}" type="pres">
      <dgm:prSet presAssocID="{33148226-494C-4DA9-B77C-4F6E0B86E8C5}" presName="parentLeftMargin" presStyleLbl="node1" presStyleIdx="0" presStyleCnt="2"/>
      <dgm:spPr/>
    </dgm:pt>
    <dgm:pt modelId="{ABC9D6B2-AF9C-413A-9679-09D283096EBD}" type="pres">
      <dgm:prSet presAssocID="{33148226-494C-4DA9-B77C-4F6E0B86E8C5}" presName="parentText" presStyleLbl="node1" presStyleIdx="0" presStyleCnt="2" custScaleY="46194" custLinFactNeighborX="4476" custLinFactNeighborY="-18356">
        <dgm:presLayoutVars>
          <dgm:chMax val="0"/>
          <dgm:bulletEnabled val="1"/>
        </dgm:presLayoutVars>
      </dgm:prSet>
      <dgm:spPr/>
    </dgm:pt>
    <dgm:pt modelId="{D3F0EFEA-9E5D-4606-BD37-B144CC01F4D2}" type="pres">
      <dgm:prSet presAssocID="{33148226-494C-4DA9-B77C-4F6E0B86E8C5}" presName="negativeSpace" presStyleCnt="0"/>
      <dgm:spPr/>
    </dgm:pt>
    <dgm:pt modelId="{FE1CAA11-891E-4ACC-8E83-909E3029154D}" type="pres">
      <dgm:prSet presAssocID="{33148226-494C-4DA9-B77C-4F6E0B86E8C5}" presName="childText" presStyleLbl="conFgAcc1" presStyleIdx="0" presStyleCnt="2" custScaleX="80944" custScaleY="68173" custLinFactNeighborX="0" custLinFactNeighborY="80475">
        <dgm:presLayoutVars>
          <dgm:bulletEnabled val="1"/>
        </dgm:presLayoutVars>
      </dgm:prSet>
      <dgm:spPr/>
    </dgm:pt>
    <dgm:pt modelId="{6B6E6B17-2AD8-4447-B208-1461DDFDCC9B}" type="pres">
      <dgm:prSet presAssocID="{FB519856-B534-4257-BDAC-297E9FD665E1}" presName="spaceBetweenRectangles" presStyleCnt="0"/>
      <dgm:spPr/>
    </dgm:pt>
    <dgm:pt modelId="{4A4257FA-CB32-42E7-AE12-01E9311C56FD}" type="pres">
      <dgm:prSet presAssocID="{8E8F09E6-06C8-4850-99F6-B629EE19124D}" presName="parentLin" presStyleCnt="0"/>
      <dgm:spPr/>
    </dgm:pt>
    <dgm:pt modelId="{B02CA127-6AD1-4E2E-8DC4-B6D44F3FAF21}" type="pres">
      <dgm:prSet presAssocID="{8E8F09E6-06C8-4850-99F6-B629EE19124D}" presName="parentLeftMargin" presStyleLbl="node1" presStyleIdx="0" presStyleCnt="2"/>
      <dgm:spPr/>
    </dgm:pt>
    <dgm:pt modelId="{1D2ED88A-16B4-4A01-A596-CE944C42E9F3}" type="pres">
      <dgm:prSet presAssocID="{8E8F09E6-06C8-4850-99F6-B629EE19124D}" presName="parentText" presStyleLbl="node1" presStyleIdx="1" presStyleCnt="2" custScaleY="45221" custLinFactNeighborX="-24101" custLinFactNeighborY="2589">
        <dgm:presLayoutVars>
          <dgm:chMax val="0"/>
          <dgm:bulletEnabled val="1"/>
        </dgm:presLayoutVars>
      </dgm:prSet>
      <dgm:spPr/>
    </dgm:pt>
    <dgm:pt modelId="{9AF1A592-4B5C-4410-9878-4BB3BFD966F2}" type="pres">
      <dgm:prSet presAssocID="{8E8F09E6-06C8-4850-99F6-B629EE19124D}" presName="negativeSpace" presStyleCnt="0"/>
      <dgm:spPr/>
    </dgm:pt>
    <dgm:pt modelId="{FBDE43FA-A48C-4EBA-A7D4-24E460E26B14}" type="pres">
      <dgm:prSet presAssocID="{8E8F09E6-06C8-4850-99F6-B629EE19124D}" presName="childText" presStyleLbl="conFgAcc1" presStyleIdx="1" presStyleCnt="2" custScaleX="81838" custScaleY="71709" custLinFactNeighborX="0" custLinFactNeighborY="39909">
        <dgm:presLayoutVars>
          <dgm:bulletEnabled val="1"/>
        </dgm:presLayoutVars>
      </dgm:prSet>
      <dgm:spPr/>
    </dgm:pt>
  </dgm:ptLst>
  <dgm:cxnLst>
    <dgm:cxn modelId="{4E7C5B01-C54D-419B-9F28-37B6A082A5FD}" srcId="{8E8F09E6-06C8-4850-99F6-B629EE19124D}" destId="{8CE7603C-EB57-4AE0-BCE2-7A496B475261}" srcOrd="0" destOrd="0" parTransId="{AC64C934-1B76-4168-953B-AA9D45CF0364}" sibTransId="{5164FF5C-58F2-4052-BB9E-5A6713AB4487}"/>
    <dgm:cxn modelId="{B09B4103-DEE6-461F-B893-BD4A8A8883E5}" srcId="{8E8F09E6-06C8-4850-99F6-B629EE19124D}" destId="{A96F6F28-5BCE-4791-AD25-24E2E79BB415}" srcOrd="3" destOrd="0" parTransId="{E3156415-3FBB-4396-B8E1-617C9A565A16}" sibTransId="{895F4743-9A5E-4FEA-8CDD-857B960EC96A}"/>
    <dgm:cxn modelId="{241CAC0B-14B0-43C4-BABB-4DBFE69E7E83}" type="presOf" srcId="{837CB7FC-6DF8-4C47-8774-3206564B10A0}" destId="{FE1CAA11-891E-4ACC-8E83-909E3029154D}" srcOrd="0" destOrd="2" presId="urn:microsoft.com/office/officeart/2005/8/layout/list1"/>
    <dgm:cxn modelId="{BE424B11-CA20-4815-8DA3-C1C7ABE0B612}" type="presOf" srcId="{33148226-494C-4DA9-B77C-4F6E0B86E8C5}" destId="{ABC9D6B2-AF9C-413A-9679-09D283096EBD}" srcOrd="1" destOrd="0" presId="urn:microsoft.com/office/officeart/2005/8/layout/list1"/>
    <dgm:cxn modelId="{C4F9D411-1DF3-419B-AB5D-824726417B5A}" type="presOf" srcId="{33148226-494C-4DA9-B77C-4F6E0B86E8C5}" destId="{15EFEB4D-E12F-4962-BFC5-B85FD7E26112}" srcOrd="0" destOrd="0" presId="urn:microsoft.com/office/officeart/2005/8/layout/list1"/>
    <dgm:cxn modelId="{76E82F1E-C8CD-416B-A95A-F513C217AC34}" type="presOf" srcId="{99B8DBE0-FE44-4D36-A4FD-86F2DE9EA967}" destId="{FE1CAA11-891E-4ACC-8E83-909E3029154D}" srcOrd="0" destOrd="1" presId="urn:microsoft.com/office/officeart/2005/8/layout/list1"/>
    <dgm:cxn modelId="{BE27522E-2651-424E-B10C-9865F11D5154}" type="presOf" srcId="{CEC582AD-4D51-4EFE-9D1D-F52B5649393E}" destId="{1F54B55F-B83E-4AF1-9D28-6F8950B729DF}" srcOrd="0" destOrd="0" presId="urn:microsoft.com/office/officeart/2005/8/layout/list1"/>
    <dgm:cxn modelId="{C6B43A31-9A2B-41BB-A2FD-03B740B59728}" srcId="{8E8F09E6-06C8-4850-99F6-B629EE19124D}" destId="{97E4F8D3-262B-4A57-ACE3-180818A72EB6}" srcOrd="6" destOrd="0" parTransId="{1D35775A-F922-4013-9B60-86482ECB3905}" sibTransId="{09491F87-42CA-4630-8123-DC11754CB782}"/>
    <dgm:cxn modelId="{0D7EB93D-A346-410E-A279-6FDCF0F331B0}" type="presOf" srcId="{3C05C026-1527-4932-8D2D-FCD885F0787B}" destId="{FBDE43FA-A48C-4EBA-A7D4-24E460E26B14}" srcOrd="0" destOrd="2" presId="urn:microsoft.com/office/officeart/2005/8/layout/list1"/>
    <dgm:cxn modelId="{98E96D40-02E4-4E43-893D-65F75C997026}" srcId="{33148226-494C-4DA9-B77C-4F6E0B86E8C5}" destId="{99B8DBE0-FE44-4D36-A4FD-86F2DE9EA967}" srcOrd="1" destOrd="0" parTransId="{5DD2A53F-E7E6-4F05-A421-FB3C8F7A4B1A}" sibTransId="{4E50EC82-6B65-405C-9D5C-49BC622F8261}"/>
    <dgm:cxn modelId="{D3960744-F3C9-4DD0-A6BB-D79214E50528}" srcId="{CEC582AD-4D51-4EFE-9D1D-F52B5649393E}" destId="{8E8F09E6-06C8-4850-99F6-B629EE19124D}" srcOrd="1" destOrd="0" parTransId="{5642F00B-0E97-40A0-AC31-4CEC819E235C}" sibTransId="{F146232C-0FAB-41C4-9FAE-F6E207E2D5A6}"/>
    <dgm:cxn modelId="{E8584D68-3FAC-4EF7-977A-2340F77F6394}" type="presOf" srcId="{97E4F8D3-262B-4A57-ACE3-180818A72EB6}" destId="{FBDE43FA-A48C-4EBA-A7D4-24E460E26B14}" srcOrd="0" destOrd="6" presId="urn:microsoft.com/office/officeart/2005/8/layout/list1"/>
    <dgm:cxn modelId="{18AD9149-4F11-41CA-A7AD-C08F4EB48530}" type="presOf" srcId="{A96F6F28-5BCE-4791-AD25-24E2E79BB415}" destId="{FBDE43FA-A48C-4EBA-A7D4-24E460E26B14}" srcOrd="0" destOrd="3" presId="urn:microsoft.com/office/officeart/2005/8/layout/list1"/>
    <dgm:cxn modelId="{B473B24F-DCFB-446E-99E5-7243B841AFCF}" srcId="{33148226-494C-4DA9-B77C-4F6E0B86E8C5}" destId="{FDB5DD00-3CB9-4A1D-972F-94C4C3B74CC5}" srcOrd="0" destOrd="0" parTransId="{EC34C79D-AAAB-433B-8F6B-A9A05FBEF291}" sibTransId="{06683D6D-50EE-40EC-89E7-2BB221799B2A}"/>
    <dgm:cxn modelId="{7F1CBC4F-09E4-442C-B412-1643CCACE1C4}" type="presOf" srcId="{FDB5DD00-3CB9-4A1D-972F-94C4C3B74CC5}" destId="{FE1CAA11-891E-4ACC-8E83-909E3029154D}" srcOrd="0" destOrd="0" presId="urn:microsoft.com/office/officeart/2005/8/layout/list1"/>
    <dgm:cxn modelId="{2E55AA7B-0A7B-4DA0-99B1-AD6D4F3C48F6}" type="presOf" srcId="{BD96A3C5-45C7-4781-97AC-30F1F1B14DDE}" destId="{FE1CAA11-891E-4ACC-8E83-909E3029154D}" srcOrd="0" destOrd="3" presId="urn:microsoft.com/office/officeart/2005/8/layout/list1"/>
    <dgm:cxn modelId="{5B210A7D-A31A-44E5-9D78-5D48D0D00A72}" srcId="{8E8F09E6-06C8-4850-99F6-B629EE19124D}" destId="{3C05C026-1527-4932-8D2D-FCD885F0787B}" srcOrd="2" destOrd="0" parTransId="{9CBDF19F-84B2-4585-B1A1-332AE1E9DF18}" sibTransId="{AA23836F-28B3-4009-97BC-8D70F3C34229}"/>
    <dgm:cxn modelId="{C5E49684-F95B-49A8-97A1-7FCC8ECC050A}" srcId="{CEC582AD-4D51-4EFE-9D1D-F52B5649393E}" destId="{33148226-494C-4DA9-B77C-4F6E0B86E8C5}" srcOrd="0" destOrd="0" parTransId="{C0838FAD-1502-41DA-8D97-B20E48C5708C}" sibTransId="{FB519856-B534-4257-BDAC-297E9FD665E1}"/>
    <dgm:cxn modelId="{C5A6EE88-CCBA-4091-90E1-482CCA5A7D93}" type="presOf" srcId="{EAA9A233-547F-47B1-9226-1D923924D7C5}" destId="{FBDE43FA-A48C-4EBA-A7D4-24E460E26B14}" srcOrd="0" destOrd="5" presId="urn:microsoft.com/office/officeart/2005/8/layout/list1"/>
    <dgm:cxn modelId="{23299789-35FD-4DB0-933F-A7D4349113D8}" type="presOf" srcId="{8E8F09E6-06C8-4850-99F6-B629EE19124D}" destId="{1D2ED88A-16B4-4A01-A596-CE944C42E9F3}" srcOrd="1" destOrd="0" presId="urn:microsoft.com/office/officeart/2005/8/layout/list1"/>
    <dgm:cxn modelId="{495C1897-BB5D-42BF-A7DA-AB58C65CA7B4}" srcId="{33148226-494C-4DA9-B77C-4F6E0B86E8C5}" destId="{BD96A3C5-45C7-4781-97AC-30F1F1B14DDE}" srcOrd="3" destOrd="0" parTransId="{FDE54EF6-8663-4A25-867F-0990170A22F7}" sibTransId="{F0762B08-C41F-46B6-AACB-FFB4F65FD1A6}"/>
    <dgm:cxn modelId="{CED8F1AA-8C98-4C02-815A-DBB6385CF6F2}" type="presOf" srcId="{FAFE5A4D-B7CB-461A-A257-BBDFC2B0FB9B}" destId="{FBDE43FA-A48C-4EBA-A7D4-24E460E26B14}" srcOrd="0" destOrd="1" presId="urn:microsoft.com/office/officeart/2005/8/layout/list1"/>
    <dgm:cxn modelId="{9FD574AE-33EB-43CE-BB71-B7EC1545D9C2}" type="presOf" srcId="{8B4A1503-0C8F-4543-B1BD-90B154B2EB78}" destId="{FBDE43FA-A48C-4EBA-A7D4-24E460E26B14}" srcOrd="0" destOrd="4" presId="urn:microsoft.com/office/officeart/2005/8/layout/list1"/>
    <dgm:cxn modelId="{E18051B4-EE91-4CFE-801F-8B3F5B408EF2}" srcId="{33148226-494C-4DA9-B77C-4F6E0B86E8C5}" destId="{837CB7FC-6DF8-4C47-8774-3206564B10A0}" srcOrd="2" destOrd="0" parTransId="{A8852B4C-66FA-4B19-9C93-CBE673920521}" sibTransId="{FA51FE5B-646F-422D-BC15-876B9297BB68}"/>
    <dgm:cxn modelId="{5DA23AC1-1898-429E-A5D1-3B027A84B1A3}" type="presOf" srcId="{8CE7603C-EB57-4AE0-BCE2-7A496B475261}" destId="{FBDE43FA-A48C-4EBA-A7D4-24E460E26B14}" srcOrd="0" destOrd="0" presId="urn:microsoft.com/office/officeart/2005/8/layout/list1"/>
    <dgm:cxn modelId="{AD5C8DC1-8A9E-4517-A02E-B8154D6D9404}" type="presOf" srcId="{8E8F09E6-06C8-4850-99F6-B629EE19124D}" destId="{B02CA127-6AD1-4E2E-8DC4-B6D44F3FAF21}" srcOrd="0" destOrd="0" presId="urn:microsoft.com/office/officeart/2005/8/layout/list1"/>
    <dgm:cxn modelId="{E11EEAC7-9DEF-49EC-8C53-772862D20780}" srcId="{8E8F09E6-06C8-4850-99F6-B629EE19124D}" destId="{EAA9A233-547F-47B1-9226-1D923924D7C5}" srcOrd="5" destOrd="0" parTransId="{90D27CA0-0051-4A47-A277-0CE8ECCAC8EC}" sibTransId="{5C586F2C-1525-46C1-B4FE-0FCDE25F41F4}"/>
    <dgm:cxn modelId="{61BDD7C8-90A8-4A8F-BED5-70A48CBFBFF5}" srcId="{8E8F09E6-06C8-4850-99F6-B629EE19124D}" destId="{8B4A1503-0C8F-4543-B1BD-90B154B2EB78}" srcOrd="4" destOrd="0" parTransId="{4E0B306C-FD0D-439E-81DA-CF2D5923127A}" sibTransId="{FE4A0632-F489-4DFD-81F5-A2805185E1DF}"/>
    <dgm:cxn modelId="{A33FEBDE-4D42-4228-8658-B86093F4CA6C}" srcId="{8E8F09E6-06C8-4850-99F6-B629EE19124D}" destId="{FAFE5A4D-B7CB-461A-A257-BBDFC2B0FB9B}" srcOrd="1" destOrd="0" parTransId="{4E9FA722-7419-4916-A405-D906D46E7574}" sibTransId="{19ABF253-65D6-48E1-BE62-D65064E3AEDF}"/>
    <dgm:cxn modelId="{2D71BB81-130C-404E-9C20-5C6549D198C8}" type="presParOf" srcId="{1F54B55F-B83E-4AF1-9D28-6F8950B729DF}" destId="{BC429AC6-D32D-457A-9ED2-3B776B5DD3BB}" srcOrd="0" destOrd="0" presId="urn:microsoft.com/office/officeart/2005/8/layout/list1"/>
    <dgm:cxn modelId="{6C7D3A6D-E165-4AB2-AE22-797C97C0F009}" type="presParOf" srcId="{BC429AC6-D32D-457A-9ED2-3B776B5DD3BB}" destId="{15EFEB4D-E12F-4962-BFC5-B85FD7E26112}" srcOrd="0" destOrd="0" presId="urn:microsoft.com/office/officeart/2005/8/layout/list1"/>
    <dgm:cxn modelId="{5CA1D024-E114-41EA-AB15-25877E56950D}" type="presParOf" srcId="{BC429AC6-D32D-457A-9ED2-3B776B5DD3BB}" destId="{ABC9D6B2-AF9C-413A-9679-09D283096EBD}" srcOrd="1" destOrd="0" presId="urn:microsoft.com/office/officeart/2005/8/layout/list1"/>
    <dgm:cxn modelId="{BA074936-BA07-48C0-8BB3-89509EE68B46}" type="presParOf" srcId="{1F54B55F-B83E-4AF1-9D28-6F8950B729DF}" destId="{D3F0EFEA-9E5D-4606-BD37-B144CC01F4D2}" srcOrd="1" destOrd="0" presId="urn:microsoft.com/office/officeart/2005/8/layout/list1"/>
    <dgm:cxn modelId="{C7CEFCCF-8125-4C88-BE5D-3D8886FD95A6}" type="presParOf" srcId="{1F54B55F-B83E-4AF1-9D28-6F8950B729DF}" destId="{FE1CAA11-891E-4ACC-8E83-909E3029154D}" srcOrd="2" destOrd="0" presId="urn:microsoft.com/office/officeart/2005/8/layout/list1"/>
    <dgm:cxn modelId="{52105D42-01FD-4B17-AF16-7B6098E48BBA}" type="presParOf" srcId="{1F54B55F-B83E-4AF1-9D28-6F8950B729DF}" destId="{6B6E6B17-2AD8-4447-B208-1461DDFDCC9B}" srcOrd="3" destOrd="0" presId="urn:microsoft.com/office/officeart/2005/8/layout/list1"/>
    <dgm:cxn modelId="{D05E4BB6-58AB-43B0-8438-FD08394A170A}" type="presParOf" srcId="{1F54B55F-B83E-4AF1-9D28-6F8950B729DF}" destId="{4A4257FA-CB32-42E7-AE12-01E9311C56FD}" srcOrd="4" destOrd="0" presId="urn:microsoft.com/office/officeart/2005/8/layout/list1"/>
    <dgm:cxn modelId="{4122C770-8ABC-4A9D-A15A-D30629DD2AAC}" type="presParOf" srcId="{4A4257FA-CB32-42E7-AE12-01E9311C56FD}" destId="{B02CA127-6AD1-4E2E-8DC4-B6D44F3FAF21}" srcOrd="0" destOrd="0" presId="urn:microsoft.com/office/officeart/2005/8/layout/list1"/>
    <dgm:cxn modelId="{FBBC1D0D-809A-4CB4-9BC3-6454DFB8F1EA}" type="presParOf" srcId="{4A4257FA-CB32-42E7-AE12-01E9311C56FD}" destId="{1D2ED88A-16B4-4A01-A596-CE944C42E9F3}" srcOrd="1" destOrd="0" presId="urn:microsoft.com/office/officeart/2005/8/layout/list1"/>
    <dgm:cxn modelId="{BCFDDC1D-553D-4536-AD62-C36925249253}" type="presParOf" srcId="{1F54B55F-B83E-4AF1-9D28-6F8950B729DF}" destId="{9AF1A592-4B5C-4410-9878-4BB3BFD966F2}" srcOrd="5" destOrd="0" presId="urn:microsoft.com/office/officeart/2005/8/layout/list1"/>
    <dgm:cxn modelId="{BFD44A78-F6B2-44B0-BCB5-0B2D5F684C6F}" type="presParOf" srcId="{1F54B55F-B83E-4AF1-9D28-6F8950B729DF}" destId="{FBDE43FA-A48C-4EBA-A7D4-24E460E26B14}"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5C5E3-A4AB-4A66-A666-572AE2CAAF93}"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CA"/>
        </a:p>
      </dgm:t>
    </dgm:pt>
    <dgm:pt modelId="{18AD1AF3-0164-4671-AEBE-23BF7D505AD3}">
      <dgm:prSet phldrT="[Text]" custT="1"/>
      <dgm:spPr/>
      <dgm:t>
        <a:bodyPr/>
        <a:lstStyle/>
        <a:p>
          <a:pPr algn="ctr">
            <a:buNone/>
          </a:pPr>
          <a:r>
            <a:rPr lang="fr-CA" sz="2000" b="1" kern="1200" dirty="0">
              <a:solidFill>
                <a:sysClr val="window" lastClr="FFFFFF"/>
              </a:solidFill>
              <a:latin typeface="Segoe UI Semilight"/>
              <a:ea typeface="+mn-ea"/>
              <a:cs typeface="+mn-cs"/>
            </a:rPr>
            <a:t>Élaborer une stratégie</a:t>
          </a:r>
          <a:endParaRPr lang="en-CA" sz="2000" b="1" kern="1200" dirty="0">
            <a:solidFill>
              <a:sysClr val="window" lastClr="FFFFFF"/>
            </a:solidFill>
            <a:latin typeface="Segoe UI Semilight"/>
            <a:ea typeface="+mn-ea"/>
            <a:cs typeface="+mn-cs"/>
          </a:endParaRPr>
        </a:p>
      </dgm:t>
    </dgm:pt>
    <dgm:pt modelId="{2C269B2D-F0AE-471B-8DA9-97E185E6C5C7}" type="parTrans" cxnId="{91B44FE7-88D3-4E57-A689-65E3823A512D}">
      <dgm:prSet/>
      <dgm:spPr/>
      <dgm:t>
        <a:bodyPr/>
        <a:lstStyle/>
        <a:p>
          <a:endParaRPr lang="en-CA" sz="1000"/>
        </a:p>
      </dgm:t>
    </dgm:pt>
    <dgm:pt modelId="{863B496C-9A46-4C74-B9A2-332EF492F5E0}" type="sibTrans" cxnId="{91B44FE7-88D3-4E57-A689-65E3823A512D}">
      <dgm:prSet/>
      <dgm:spPr/>
      <dgm:t>
        <a:bodyPr/>
        <a:lstStyle/>
        <a:p>
          <a:endParaRPr lang="en-CA" sz="1000"/>
        </a:p>
      </dgm:t>
    </dgm:pt>
    <dgm:pt modelId="{4C46B8BC-CAE9-4D44-AB18-CABC5575E778}">
      <dgm:prSet phldrT="[Text]" custT="1"/>
      <dgm:spPr>
        <a:solidFill>
          <a:srgbClr val="D5FBFF">
            <a:alpha val="89804"/>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Mettre en œuvre des </a:t>
          </a:r>
          <a:r>
            <a:rPr lang="fr-CA" sz="1200" b="1"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stratégies d’embauche et de recrutement </a:t>
          </a: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pour les groupes professionnels où des écarts d’équité en matière d’emploi sont relevés </a:t>
          </a:r>
          <a:endParaRPr lang="en-CA" sz="12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A826B41E-8612-4905-89F7-7C11E6D0D411}" type="parTrans" cxnId="{01E05112-A689-4D9D-9B04-BCC3540E842B}">
      <dgm:prSet/>
      <dgm:spPr/>
      <dgm:t>
        <a:bodyPr/>
        <a:lstStyle/>
        <a:p>
          <a:endParaRPr lang="en-CA" sz="1000"/>
        </a:p>
      </dgm:t>
    </dgm:pt>
    <dgm:pt modelId="{62A3C32B-FB8B-4107-904E-F140C4D7B53D}" type="sibTrans" cxnId="{01E05112-A689-4D9D-9B04-BCC3540E842B}">
      <dgm:prSet/>
      <dgm:spPr/>
      <dgm:t>
        <a:bodyPr/>
        <a:lstStyle/>
        <a:p>
          <a:endParaRPr lang="en-CA" sz="1000"/>
        </a:p>
      </dgm:t>
    </dgm:pt>
    <dgm:pt modelId="{112705F0-89F5-44FF-B5B6-174C1C8AED64}">
      <dgm:prSet phldrT="[Text]" custT="1"/>
      <dgm:spPr/>
      <dgm: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Attirer</a:t>
          </a:r>
          <a:endParaRPr lang="en-CA" sz="2000" b="1" kern="1200" dirty="0">
            <a:solidFill>
              <a:sysClr val="window" lastClr="FFFFFF"/>
            </a:solidFill>
            <a:latin typeface="Segoe UI Semilight"/>
            <a:ea typeface="+mn-ea"/>
            <a:cs typeface="+mn-cs"/>
          </a:endParaRPr>
        </a:p>
      </dgm:t>
    </dgm:pt>
    <dgm:pt modelId="{E1F9B0DC-BF00-4205-ADB1-B1E118A2D5A7}" type="parTrans" cxnId="{AC178349-895A-4392-BED1-71650F9463CE}">
      <dgm:prSet/>
      <dgm:spPr/>
      <dgm:t>
        <a:bodyPr/>
        <a:lstStyle/>
        <a:p>
          <a:endParaRPr lang="en-CA" sz="1000"/>
        </a:p>
      </dgm:t>
    </dgm:pt>
    <dgm:pt modelId="{316539BE-875B-4846-8143-D74B6E3F4EAB}" type="sibTrans" cxnId="{AC178349-895A-4392-BED1-71650F9463CE}">
      <dgm:prSet/>
      <dgm:spPr/>
      <dgm:t>
        <a:bodyPr/>
        <a:lstStyle/>
        <a:p>
          <a:endParaRPr lang="en-CA" sz="1000"/>
        </a:p>
      </dgm:t>
    </dgm:pt>
    <dgm:pt modelId="{280FE986-0561-4B86-907B-02347FD4AE5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Appliquer le principe </a:t>
          </a:r>
          <a:r>
            <a:rPr lang="fr-CA" sz="13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d’inclusion par la conception </a:t>
          </a: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dès le début des processus d’embauche </a:t>
          </a:r>
          <a:endParaRPr lang="en-CA" sz="1300" kern="1200" dirty="0">
            <a:latin typeface="+mn-lt"/>
          </a:endParaRPr>
        </a:p>
      </dgm:t>
    </dgm:pt>
    <dgm:pt modelId="{C853B0D5-0F15-4AB9-BB29-6F8241A27119}" type="parTrans" cxnId="{F0EDB9F9-FF3F-451F-ADEA-435A6112E92B}">
      <dgm:prSet/>
      <dgm:spPr/>
      <dgm:t>
        <a:bodyPr/>
        <a:lstStyle/>
        <a:p>
          <a:endParaRPr lang="en-CA" sz="1000"/>
        </a:p>
      </dgm:t>
    </dgm:pt>
    <dgm:pt modelId="{717946F7-A9EE-4909-934E-7F7DD248A7A3}" type="sibTrans" cxnId="{F0EDB9F9-FF3F-451F-ADEA-435A6112E92B}">
      <dgm:prSet/>
      <dgm:spPr/>
      <dgm:t>
        <a:bodyPr/>
        <a:lstStyle/>
        <a:p>
          <a:endParaRPr lang="en-CA" sz="1000"/>
        </a:p>
      </dgm:t>
    </dgm:pt>
    <dgm:pt modelId="{CAE68B99-BB74-4384-B736-2D4CBE108AF9}">
      <dgm:prSet phldrT="[Text]" custT="1"/>
      <dgm:spPr/>
      <dgm: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Évaluer</a:t>
          </a:r>
          <a:endParaRPr lang="en-CA" sz="2000" b="1" kern="1200" dirty="0">
            <a:solidFill>
              <a:sysClr val="window" lastClr="FFFFFF"/>
            </a:solidFill>
            <a:latin typeface="Segoe UI Semilight"/>
            <a:ea typeface="+mn-ea"/>
            <a:cs typeface="+mn-cs"/>
          </a:endParaRPr>
        </a:p>
      </dgm:t>
    </dgm:pt>
    <dgm:pt modelId="{F9BFBC09-E299-4B7F-8041-CA0E6EC63B67}" type="parTrans" cxnId="{02223B87-DDBD-4079-A9B1-4A3F31938756}">
      <dgm:prSet/>
      <dgm:spPr/>
      <dgm:t>
        <a:bodyPr/>
        <a:lstStyle/>
        <a:p>
          <a:endParaRPr lang="en-CA" sz="1000"/>
        </a:p>
      </dgm:t>
    </dgm:pt>
    <dgm:pt modelId="{34C1CDCE-B67A-4FDA-ADF2-CA79626DF424}" type="sibTrans" cxnId="{02223B87-DDBD-4079-A9B1-4A3F31938756}">
      <dgm:prSet/>
      <dgm:spPr/>
      <dgm:t>
        <a:bodyPr/>
        <a:lstStyle/>
        <a:p>
          <a:endParaRPr lang="en-CA" sz="1000"/>
        </a:p>
      </dgm:t>
    </dgm:pt>
    <dgm:pt modelId="{F27C06CA-3081-40D5-A174-8530C6C44BE2}">
      <dgm:prSet phldrT="[Text]" custT="1"/>
      <dgm:spPr>
        <a:solidFill>
          <a:srgbClr val="D5FBFF">
            <a:alpha val="90000"/>
          </a:srgbClr>
        </a:solidFill>
      </dgm:spPr>
      <dgm:t>
        <a:bodyPr/>
        <a:lstStyle/>
        <a:p>
          <a:pPr marL="174625" indent="-174625"/>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Tirer parti des </a:t>
          </a:r>
          <a:r>
            <a:rPr lang="fr-CA" sz="13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ambassadeurs de l'évaluation accessible</a:t>
          </a:r>
          <a:endParaRPr lang="en-CA" sz="1300" kern="1200" dirty="0">
            <a:solidFill>
              <a:schemeClr val="accent3"/>
            </a:solidFill>
            <a:latin typeface="Segoe UI Semilight"/>
            <a:ea typeface="Open Sans" panose="020B0606030504020204" pitchFamily="34" charset="0"/>
            <a:cs typeface="Open Sans" panose="020B0606030504020204" pitchFamily="34" charset="0"/>
          </a:endParaRPr>
        </a:p>
      </dgm:t>
    </dgm:pt>
    <dgm:pt modelId="{AEF7ED0C-AC78-46A3-8EFA-6A5A72B85AC6}" type="parTrans" cxnId="{6C0B2E03-0E49-47AB-9003-7A972ADEACEC}">
      <dgm:prSet/>
      <dgm:spPr/>
      <dgm:t>
        <a:bodyPr/>
        <a:lstStyle/>
        <a:p>
          <a:endParaRPr lang="en-CA" sz="1000"/>
        </a:p>
      </dgm:t>
    </dgm:pt>
    <dgm:pt modelId="{EADAEE2D-3EFE-458B-8DED-F97E2F46BE9C}" type="sibTrans" cxnId="{6C0B2E03-0E49-47AB-9003-7A972ADEACEC}">
      <dgm:prSet/>
      <dgm:spPr/>
      <dgm:t>
        <a:bodyPr/>
        <a:lstStyle/>
        <a:p>
          <a:endParaRPr lang="en-CA" sz="1000"/>
        </a:p>
      </dgm:t>
    </dgm:pt>
    <dgm:pt modelId="{A9C5026D-49BD-48B4-B1A9-6040F2399269}">
      <dgm:prSet custT="1"/>
      <dgm:spPr>
        <a:solidFill>
          <a:srgbClr val="D5FBFF">
            <a:alpha val="90000"/>
          </a:srgbClr>
        </a:solidFill>
      </dgm:spPr>
      <dgm:t>
        <a:bodyPr/>
        <a:lstStyle/>
        <a:p>
          <a:pPr marL="173038" lvl="1" indent="-173038" algn="l" defTabSz="533400">
            <a:lnSpc>
              <a:spcPct val="90000"/>
            </a:lnSpc>
            <a:spcBef>
              <a:spcPct val="0"/>
            </a:spcBef>
            <a:spcAft>
              <a:spcPct val="15000"/>
            </a:spcAft>
            <a:buClr>
              <a:srgbClr val="F2F2F2">
                <a:lumMod val="10000"/>
              </a:srgbClr>
            </a:buClr>
            <a:buFont typeface="Arial" panose="020B0604020202020204" pitchFamily="34" charset="0"/>
            <a:buChar char="•"/>
          </a:pP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gm:t>
    </dgm:pt>
    <dgm:pt modelId="{BA963EC1-AD7F-403E-B106-E95D2D2F3AB5}" type="parTrans" cxnId="{10D0EF55-68ED-4127-843E-412F876F3559}">
      <dgm:prSet/>
      <dgm:spPr/>
      <dgm:t>
        <a:bodyPr/>
        <a:lstStyle/>
        <a:p>
          <a:endParaRPr lang="en-CA"/>
        </a:p>
      </dgm:t>
    </dgm:pt>
    <dgm:pt modelId="{54122ECC-C5D5-462F-83B4-8168896F96BD}" type="sibTrans" cxnId="{10D0EF55-68ED-4127-843E-412F876F3559}">
      <dgm:prSet/>
      <dgm:spPr/>
      <dgm:t>
        <a:bodyPr/>
        <a:lstStyle/>
        <a:p>
          <a:endParaRPr lang="en-CA"/>
        </a:p>
      </dgm:t>
    </dgm:pt>
    <dgm:pt modelId="{E8CE9F47-C1B2-4BB1-A4CC-7CD00816C029}">
      <dgm:prSet custT="1"/>
      <dgm:spPr/>
      <dgm: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Embaucher</a:t>
          </a:r>
          <a:endParaRPr lang="en-CA" sz="2000" b="1" kern="1200" dirty="0">
            <a:solidFill>
              <a:sysClr val="window" lastClr="FFFFFF"/>
            </a:solidFill>
            <a:latin typeface="Segoe UI Semilight"/>
            <a:ea typeface="+mn-ea"/>
            <a:cs typeface="+mn-cs"/>
          </a:endParaRPr>
        </a:p>
      </dgm:t>
    </dgm:pt>
    <dgm:pt modelId="{9F3DD538-E16C-4FAF-A15A-23E09E8B7484}" type="parTrans" cxnId="{4FC64DCD-116C-4024-BF20-7C952901CDE7}">
      <dgm:prSet/>
      <dgm:spPr/>
      <dgm:t>
        <a:bodyPr/>
        <a:lstStyle/>
        <a:p>
          <a:endParaRPr lang="en-CA"/>
        </a:p>
      </dgm:t>
    </dgm:pt>
    <dgm:pt modelId="{E7D7EEBA-D922-4C9F-A6AE-6A02B9288AF6}" type="sibTrans" cxnId="{4FC64DCD-116C-4024-BF20-7C952901CDE7}">
      <dgm:prSet/>
      <dgm:spPr/>
      <dgm:t>
        <a:bodyPr/>
        <a:lstStyle/>
        <a:p>
          <a:endParaRPr lang="en-CA"/>
        </a:p>
      </dgm:t>
    </dgm:pt>
    <dgm:pt modelId="{E8E813B9-3816-4D26-BA55-CEB35990E6CB}">
      <dgm:prSet custT="1"/>
      <dgm:spPr>
        <a:solidFill>
          <a:srgbClr val="D5FBFF">
            <a:alpha val="90000"/>
          </a:srgbClr>
        </a:solidFill>
      </dgm:spPr>
      <dgm:t>
        <a:bodyPr/>
        <a:lstStyle/>
        <a:p>
          <a:pPr marL="174625" lvl="1" indent="-174625" algn="l" defTabSz="622300">
            <a:lnSpc>
              <a:spcPct val="90000"/>
            </a:lnSpc>
            <a:spcBef>
              <a:spcPct val="0"/>
            </a:spcBef>
            <a:spcAft>
              <a:spcPct val="15000"/>
            </a:spcAft>
            <a:buChar char="•"/>
          </a:pPr>
          <a:r>
            <a:rPr lang="fr-CA" sz="13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Créer les conditions de réussite </a:t>
          </a: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(milieu de travail accessible, intégration efficace, maintien en poste et perfectionnement de carrière)</a:t>
          </a:r>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F0A5E83B-03EF-424C-8310-8AA0301FAC2B}" type="parTrans" cxnId="{2D6E5258-AC69-4BB7-86EF-6513F4F34EE0}">
      <dgm:prSet/>
      <dgm:spPr/>
      <dgm:t>
        <a:bodyPr/>
        <a:lstStyle/>
        <a:p>
          <a:endParaRPr lang="en-CA"/>
        </a:p>
      </dgm:t>
    </dgm:pt>
    <dgm:pt modelId="{CA2217A7-1D5C-49EB-9B3B-59DF620C11A0}" type="sibTrans" cxnId="{2D6E5258-AC69-4BB7-86EF-6513F4F34EE0}">
      <dgm:prSet/>
      <dgm:spPr/>
      <dgm:t>
        <a:bodyPr/>
        <a:lstStyle/>
        <a:p>
          <a:endParaRPr lang="en-CA"/>
        </a:p>
      </dgm:t>
    </dgm:pt>
    <dgm:pt modelId="{910D3089-9CC0-4E3D-A932-E8B7D0929078}">
      <dgm:prSet custT="1"/>
      <dgm:spPr/>
      <dgm:t>
        <a:bodyPr/>
        <a:lstStyle/>
        <a:p>
          <a:pPr marL="174625" indent="-174625"/>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2D980167-130B-4765-8E4E-C7C7D378D0A6}" type="parTrans" cxnId="{BC0EDD32-B2FB-4C03-A708-D7C317E1F225}">
      <dgm:prSet/>
      <dgm:spPr/>
      <dgm:t>
        <a:bodyPr/>
        <a:lstStyle/>
        <a:p>
          <a:endParaRPr lang="en-CA"/>
        </a:p>
      </dgm:t>
    </dgm:pt>
    <dgm:pt modelId="{8620BA65-7BF7-4C86-81D8-091410CBBC51}" type="sibTrans" cxnId="{BC0EDD32-B2FB-4C03-A708-D7C317E1F225}">
      <dgm:prSet/>
      <dgm:spPr/>
      <dgm:t>
        <a:bodyPr/>
        <a:lstStyle/>
        <a:p>
          <a:endParaRPr lang="en-CA"/>
        </a:p>
      </dgm:t>
    </dgm:pt>
    <dgm:pt modelId="{C68FD75A-4456-453A-A178-66023D94B33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endParaRPr lang="en-CA" sz="1400" kern="1200" dirty="0">
            <a:latin typeface="+mn-lt"/>
          </a:endParaRPr>
        </a:p>
      </dgm:t>
    </dgm:pt>
    <dgm:pt modelId="{17A60322-2248-4407-A61A-65CB2BA4CB61}" type="parTrans" cxnId="{2D5DDD0F-EA26-4AEF-92AB-9CAF098EAD1C}">
      <dgm:prSet/>
      <dgm:spPr/>
      <dgm:t>
        <a:bodyPr/>
        <a:lstStyle/>
        <a:p>
          <a:endParaRPr lang="en-CA"/>
        </a:p>
      </dgm:t>
    </dgm:pt>
    <dgm:pt modelId="{53CFC45C-F5DF-4B8D-97BA-90AA179B3AAF}" type="sibTrans" cxnId="{2D5DDD0F-EA26-4AEF-92AB-9CAF098EAD1C}">
      <dgm:prSet/>
      <dgm:spPr/>
      <dgm:t>
        <a:bodyPr/>
        <a:lstStyle/>
        <a:p>
          <a:endParaRPr lang="en-CA"/>
        </a:p>
      </dgm:t>
    </dgm:pt>
    <dgm:pt modelId="{013BFC49-0997-41F7-B6DB-3E2D43AB271F}">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Examiner les diverses </a:t>
          </a:r>
          <a:r>
            <a:rPr lang="fr-CA" sz="1200" noProof="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options de dotation </a:t>
          </a:r>
          <a:r>
            <a:rPr lang="fr-CA" sz="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disponibles au moment de planifier la dotation d’un poste vacant</a:t>
          </a:r>
        </a:p>
      </dgm:t>
    </dgm:pt>
    <dgm:pt modelId="{73693F2A-EF0D-48E2-84A9-248A4D6681C0}" type="parTrans" cxnId="{B526FA4A-7AC4-40B3-B572-F0D71929AF02}">
      <dgm:prSet/>
      <dgm:spPr/>
      <dgm:t>
        <a:bodyPr/>
        <a:lstStyle/>
        <a:p>
          <a:endParaRPr lang="en-CA"/>
        </a:p>
      </dgm:t>
    </dgm:pt>
    <dgm:pt modelId="{3FE3C017-65E3-48BE-8945-345D0B9D64DE}" type="sibTrans" cxnId="{B526FA4A-7AC4-40B3-B572-F0D71929AF02}">
      <dgm:prSet/>
      <dgm:spPr/>
      <dgm:t>
        <a:bodyPr/>
        <a:lstStyle/>
        <a:p>
          <a:endParaRPr lang="en-CA"/>
        </a:p>
      </dgm:t>
    </dgm:pt>
    <dgm:pt modelId="{14620D09-53C2-4642-B4E4-F8107C6120CE}">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Maximiser les marges de manœuvre </a:t>
          </a:r>
          <a:r>
            <a:rPr lang="fr-CA"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dans la dotation, comme l’option de restreindre la zone de sélection aux personnes en situation de handicap seulement</a:t>
          </a:r>
          <a:endParaRPr lang="fr-CA" sz="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dgm:t>
    </dgm:pt>
    <dgm:pt modelId="{039688D9-90DA-4381-86AE-BA2202CE8188}" type="parTrans" cxnId="{1B8883E5-D5C7-484D-8152-CE8A92E21653}">
      <dgm:prSet/>
      <dgm:spPr/>
      <dgm:t>
        <a:bodyPr/>
        <a:lstStyle/>
        <a:p>
          <a:endParaRPr lang="en-CA"/>
        </a:p>
      </dgm:t>
    </dgm:pt>
    <dgm:pt modelId="{46B2C8FA-7904-4F51-969A-E94C643AC94F}" type="sibTrans" cxnId="{1B8883E5-D5C7-484D-8152-CE8A92E21653}">
      <dgm:prSet/>
      <dgm:spPr/>
      <dgm:t>
        <a:bodyPr/>
        <a:lstStyle/>
        <a:p>
          <a:endParaRPr lang="en-CA"/>
        </a:p>
      </dgm:t>
    </dgm:pt>
    <dgm:pt modelId="{A43114A7-FB94-47D0-AB25-6C629526FAFC}">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Tirer parti de la </a:t>
          </a:r>
          <a:r>
            <a:rPr lang="fr-CA" sz="1200" b="1"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disponibilité géographique </a:t>
          </a:r>
          <a:r>
            <a:rPr lang="fr-CA" sz="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des personnes en situation de handicap</a:t>
          </a:r>
          <a:endParaRPr lang="en-CA" sz="1200" dirty="0"/>
        </a:p>
      </dgm:t>
    </dgm:pt>
    <dgm:pt modelId="{F3B89AC7-790B-4FF2-B474-39A7D4C38321}" type="parTrans" cxnId="{CF099540-C766-4A27-BA2A-B0D2CEA65BA5}">
      <dgm:prSet/>
      <dgm:spPr/>
      <dgm:t>
        <a:bodyPr/>
        <a:lstStyle/>
        <a:p>
          <a:endParaRPr lang="en-CA"/>
        </a:p>
      </dgm:t>
    </dgm:pt>
    <dgm:pt modelId="{5B845C1B-E968-4719-BA5F-7FC3EAFC3FC6}" type="sibTrans" cxnId="{CF099540-C766-4A27-BA2A-B0D2CEA65BA5}">
      <dgm:prSet/>
      <dgm:spPr/>
      <dgm:t>
        <a:bodyPr/>
        <a:lstStyle/>
        <a:p>
          <a:endParaRPr lang="en-CA"/>
        </a:p>
      </dgm:t>
    </dgm:pt>
    <dgm:pt modelId="{87C6A527-C972-4E04-90DF-64F00208C314}">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Collaborer</a:t>
          </a:r>
          <a:r>
            <a:rPr lang="fr-CA"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avec d’autres ministères et organismes</a:t>
          </a:r>
        </a:p>
      </dgm:t>
    </dgm:pt>
    <dgm:pt modelId="{959B95A2-C949-4654-A044-8AF572633FF8}" type="parTrans" cxnId="{63E8C1B5-0D13-4F69-8125-5BBB2902063F}">
      <dgm:prSet/>
      <dgm:spPr/>
      <dgm:t>
        <a:bodyPr/>
        <a:lstStyle/>
        <a:p>
          <a:endParaRPr lang="en-CA"/>
        </a:p>
      </dgm:t>
    </dgm:pt>
    <dgm:pt modelId="{FD5B939C-C0E4-4528-B4A5-652027F8B1CC}" type="sibTrans" cxnId="{63E8C1B5-0D13-4F69-8125-5BBB2902063F}">
      <dgm:prSet/>
      <dgm:spPr/>
      <dgm:t>
        <a:bodyPr/>
        <a:lstStyle/>
        <a:p>
          <a:endParaRPr lang="en-CA"/>
        </a:p>
      </dgm:t>
    </dgm:pt>
    <dgm:pt modelId="{6BD9B11B-401B-4E21-AB16-BFA7BD3481D9}">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dirty="0">
              <a:solidFill>
                <a:srgbClr val="000000"/>
              </a:solidFill>
            </a:rPr>
            <a:t>Concevoir les offres d’emploi spécifiquement destinées aux personnes en situation de handicap</a:t>
          </a:r>
          <a:endParaRPr lang="en-CA" sz="1200" dirty="0"/>
        </a:p>
      </dgm:t>
    </dgm:pt>
    <dgm:pt modelId="{9F84B812-E1CE-421B-AF9B-A7B4F310E0ED}" type="parTrans" cxnId="{DA82EF25-7879-4CA5-B4DE-EA9759DF7472}">
      <dgm:prSet/>
      <dgm:spPr/>
      <dgm:t>
        <a:bodyPr/>
        <a:lstStyle/>
        <a:p>
          <a:endParaRPr lang="en-CA"/>
        </a:p>
      </dgm:t>
    </dgm:pt>
    <dgm:pt modelId="{2814EF94-A263-4C6D-92BF-7BB4403EC799}" type="sibTrans" cxnId="{DA82EF25-7879-4CA5-B4DE-EA9759DF7472}">
      <dgm:prSet/>
      <dgm:spPr/>
      <dgm:t>
        <a:bodyPr/>
        <a:lstStyle/>
        <a:p>
          <a:endParaRPr lang="en-CA"/>
        </a:p>
      </dgm:t>
    </dgm:pt>
    <dgm:pt modelId="{0F2FA171-2F65-4851-A61F-E8C7A32084C9}">
      <dgm:prSet custT="1"/>
      <dgm:spPr/>
      <dgm:t>
        <a:bodyPr/>
        <a:lstStyle/>
        <a:p>
          <a:pPr marL="174625" indent="-174625"/>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Envisager de recourir aux </a:t>
          </a:r>
          <a:r>
            <a:rPr lang="fr-CA" sz="13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services d’évaluation </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du Centre de psychologie du personnel ou d’’utiliser la </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liste de vérification de l’équité</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afin </a:t>
          </a:r>
          <a:r>
            <a:rPr lang="fr-CA" sz="12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d’identifier et d’atténuer les répercussions négatives potentielles</a:t>
          </a:r>
          <a:endParaRPr lang="fr-CA" sz="1200" b="1" i="0" kern="1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dgm:t>
    </dgm:pt>
    <dgm:pt modelId="{245AAADF-7787-4CF2-9E0C-76468766E9AB}" type="parTrans" cxnId="{63E87EA2-FD82-4DC4-B58A-F1E77F547861}">
      <dgm:prSet/>
      <dgm:spPr/>
      <dgm:t>
        <a:bodyPr/>
        <a:lstStyle/>
        <a:p>
          <a:endParaRPr lang="en-CA"/>
        </a:p>
      </dgm:t>
    </dgm:pt>
    <dgm:pt modelId="{AFCCD483-85F5-4C3E-B31B-296F5E5D536F}" type="sibTrans" cxnId="{63E87EA2-FD82-4DC4-B58A-F1E77F547861}">
      <dgm:prSet/>
      <dgm:spPr/>
      <dgm:t>
        <a:bodyPr/>
        <a:lstStyle/>
        <a:p>
          <a:endParaRPr lang="en-CA"/>
        </a:p>
      </dgm:t>
    </dgm:pt>
    <dgm:pt modelId="{DA96D1FD-5FE0-4F9D-9351-ADB28D23B1E3}">
      <dgm:prSet custT="1"/>
      <dgm:spPr/>
      <dgm:t>
        <a:bodyPr/>
        <a:lstStyle/>
        <a:p>
          <a:pPr marL="174625" indent="-174625"/>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Faire l’essai de </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nouvelles approches de recrutement et d’évaluation flexibles</a:t>
          </a:r>
          <a:endPar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dgm:t>
    </dgm:pt>
    <dgm:pt modelId="{F3BF4D66-B6C3-44F0-9BE0-7E58DB3B6CA8}" type="parTrans" cxnId="{006E05BC-A455-46A5-BF54-EAAB741741E4}">
      <dgm:prSet/>
      <dgm:spPr/>
      <dgm:t>
        <a:bodyPr/>
        <a:lstStyle/>
        <a:p>
          <a:endParaRPr lang="en-CA"/>
        </a:p>
      </dgm:t>
    </dgm:pt>
    <dgm:pt modelId="{4407BF3D-DFB5-450C-8A19-703B6A2437E6}" type="sibTrans" cxnId="{006E05BC-A455-46A5-BF54-EAAB741741E4}">
      <dgm:prSet/>
      <dgm:spPr/>
      <dgm:t>
        <a:bodyPr/>
        <a:lstStyle/>
        <a:p>
          <a:endParaRPr lang="en-CA"/>
        </a:p>
      </dgm:t>
    </dgm:pt>
    <dgm:pt modelId="{841F6447-32EE-4623-83B7-2B1C738E3E85}" type="pres">
      <dgm:prSet presAssocID="{2355C5E3-A4AB-4A66-A666-572AE2CAAF93}" presName="Name0" presStyleCnt="0">
        <dgm:presLayoutVars>
          <dgm:dir/>
          <dgm:animLvl val="lvl"/>
          <dgm:resizeHandles val="exact"/>
        </dgm:presLayoutVars>
      </dgm:prSet>
      <dgm:spPr/>
    </dgm:pt>
    <dgm:pt modelId="{5533B2E2-51E3-4954-AE89-12A53CE1A6DB}" type="pres">
      <dgm:prSet presAssocID="{18AD1AF3-0164-4671-AEBE-23BF7D505AD3}" presName="linNode" presStyleCnt="0"/>
      <dgm:spPr/>
    </dgm:pt>
    <dgm:pt modelId="{28A959BA-A38B-4449-87ED-3D0A8646033F}" type="pres">
      <dgm:prSet presAssocID="{18AD1AF3-0164-4671-AEBE-23BF7D505AD3}" presName="parentText" presStyleLbl="node1" presStyleIdx="0" presStyleCnt="4" custScaleX="46225">
        <dgm:presLayoutVars>
          <dgm:chMax val="1"/>
          <dgm:bulletEnabled val="1"/>
        </dgm:presLayoutVars>
      </dgm:prSet>
      <dgm:spPr/>
    </dgm:pt>
    <dgm:pt modelId="{93312860-4768-4678-9CEE-1B51E3666624}" type="pres">
      <dgm:prSet presAssocID="{18AD1AF3-0164-4671-AEBE-23BF7D505AD3}" presName="descendantText" presStyleLbl="alignAccFollowNode1" presStyleIdx="0" presStyleCnt="4" custScaleX="124326" custScaleY="120427" custLinFactNeighborX="66" custLinFactNeighborY="754">
        <dgm:presLayoutVars>
          <dgm:bulletEnabled val="1"/>
        </dgm:presLayoutVars>
      </dgm:prSet>
      <dgm:spPr/>
    </dgm:pt>
    <dgm:pt modelId="{A20E8171-5DC7-4FD7-8BCB-55D25D0D4370}" type="pres">
      <dgm:prSet presAssocID="{863B496C-9A46-4C74-B9A2-332EF492F5E0}" presName="sp" presStyleCnt="0"/>
      <dgm:spPr/>
    </dgm:pt>
    <dgm:pt modelId="{2AD15DDE-CFDF-4255-B363-8ABA88E2ACC5}" type="pres">
      <dgm:prSet presAssocID="{112705F0-89F5-44FF-B5B6-174C1C8AED64}" presName="linNode" presStyleCnt="0"/>
      <dgm:spPr/>
    </dgm:pt>
    <dgm:pt modelId="{2AF424AA-61FD-470F-AD72-C8DC67A91CAD}" type="pres">
      <dgm:prSet presAssocID="{112705F0-89F5-44FF-B5B6-174C1C8AED64}" presName="parentText" presStyleLbl="node1" presStyleIdx="1" presStyleCnt="4" custScaleX="46225" custScaleY="92973">
        <dgm:presLayoutVars>
          <dgm:chMax val="1"/>
          <dgm:bulletEnabled val="1"/>
        </dgm:presLayoutVars>
      </dgm:prSet>
      <dgm:spPr/>
    </dgm:pt>
    <dgm:pt modelId="{C350B745-E23B-495F-AAA6-1BF9EBA95DDE}" type="pres">
      <dgm:prSet presAssocID="{112705F0-89F5-44FF-B5B6-174C1C8AED64}" presName="descendantText" presStyleLbl="alignAccFollowNode1" presStyleIdx="1" presStyleCnt="4" custScaleX="124326">
        <dgm:presLayoutVars>
          <dgm:bulletEnabled val="1"/>
        </dgm:presLayoutVars>
      </dgm:prSet>
      <dgm:spPr/>
    </dgm:pt>
    <dgm:pt modelId="{51D2D2ED-3847-4760-B8A5-C7D33C21FE7D}" type="pres">
      <dgm:prSet presAssocID="{316539BE-875B-4846-8143-D74B6E3F4EAB}" presName="sp" presStyleCnt="0"/>
      <dgm:spPr/>
    </dgm:pt>
    <dgm:pt modelId="{0045A79F-1737-4C06-BFAE-86E99EE82ED0}" type="pres">
      <dgm:prSet presAssocID="{CAE68B99-BB74-4384-B736-2D4CBE108AF9}" presName="linNode" presStyleCnt="0"/>
      <dgm:spPr/>
    </dgm:pt>
    <dgm:pt modelId="{8678B3FF-A854-4B4A-AFC1-5778DB113C6F}" type="pres">
      <dgm:prSet presAssocID="{CAE68B99-BB74-4384-B736-2D4CBE108AF9}" presName="parentText" presStyleLbl="node1" presStyleIdx="2" presStyleCnt="4" custScaleX="45693" custScaleY="102019">
        <dgm:presLayoutVars>
          <dgm:chMax val="1"/>
          <dgm:bulletEnabled val="1"/>
        </dgm:presLayoutVars>
      </dgm:prSet>
      <dgm:spPr/>
    </dgm:pt>
    <dgm:pt modelId="{E679945E-B664-40C2-BF23-2BFABB523C93}" type="pres">
      <dgm:prSet presAssocID="{CAE68B99-BB74-4384-B736-2D4CBE108AF9}" presName="descendantText" presStyleLbl="alignAccFollowNode1" presStyleIdx="2" presStyleCnt="4" custScaleX="124488" custScaleY="137752">
        <dgm:presLayoutVars>
          <dgm:bulletEnabled val="1"/>
        </dgm:presLayoutVars>
      </dgm:prSet>
      <dgm:spPr/>
    </dgm:pt>
    <dgm:pt modelId="{FD2FC626-286F-456F-BC09-C6A5B00350FB}" type="pres">
      <dgm:prSet presAssocID="{34C1CDCE-B67A-4FDA-ADF2-CA79626DF424}" presName="sp" presStyleCnt="0"/>
      <dgm:spPr/>
    </dgm:pt>
    <dgm:pt modelId="{218F3BF7-259A-4050-A45A-356B90DF5DAB}" type="pres">
      <dgm:prSet presAssocID="{E8CE9F47-C1B2-4BB1-A4CC-7CD00816C029}" presName="linNode" presStyleCnt="0"/>
      <dgm:spPr/>
    </dgm:pt>
    <dgm:pt modelId="{8E1A10D7-2EDD-45F7-A265-859AE77DF91F}" type="pres">
      <dgm:prSet presAssocID="{E8CE9F47-C1B2-4BB1-A4CC-7CD00816C029}" presName="parentText" presStyleLbl="node1" presStyleIdx="3" presStyleCnt="4" custScaleX="44011">
        <dgm:presLayoutVars>
          <dgm:chMax val="1"/>
          <dgm:bulletEnabled val="1"/>
        </dgm:presLayoutVars>
      </dgm:prSet>
      <dgm:spPr/>
    </dgm:pt>
    <dgm:pt modelId="{A24B7026-8D49-4ECD-80AB-594BD69FA0F7}" type="pres">
      <dgm:prSet presAssocID="{E8CE9F47-C1B2-4BB1-A4CC-7CD00816C029}" presName="descendantText" presStyleLbl="alignAccFollowNode1" presStyleIdx="3" presStyleCnt="4" custScaleX="123442">
        <dgm:presLayoutVars>
          <dgm:bulletEnabled val="1"/>
        </dgm:presLayoutVars>
      </dgm:prSet>
      <dgm:spPr/>
    </dgm:pt>
  </dgm:ptLst>
  <dgm:cxnLst>
    <dgm:cxn modelId="{6C0B2E03-0E49-47AB-9003-7A972ADEACEC}" srcId="{CAE68B99-BB74-4384-B736-2D4CBE108AF9}" destId="{F27C06CA-3081-40D5-A174-8530C6C44BE2}" srcOrd="0" destOrd="0" parTransId="{AEF7ED0C-AC78-46A3-8EFA-6A5A72B85AC6}" sibTransId="{EADAEE2D-3EFE-458B-8DED-F97E2F46BE9C}"/>
    <dgm:cxn modelId="{DF0A2209-93A4-4BF1-825F-7CCAF15411B4}" type="presOf" srcId="{CAE68B99-BB74-4384-B736-2D4CBE108AF9}" destId="{8678B3FF-A854-4B4A-AFC1-5778DB113C6F}" srcOrd="0" destOrd="0" presId="urn:microsoft.com/office/officeart/2005/8/layout/vList5"/>
    <dgm:cxn modelId="{2D5DDD0F-EA26-4AEF-92AB-9CAF098EAD1C}" srcId="{112705F0-89F5-44FF-B5B6-174C1C8AED64}" destId="{C68FD75A-4456-453A-A178-66023D94B33E}" srcOrd="0" destOrd="0" parTransId="{17A60322-2248-4407-A61A-65CB2BA4CB61}" sibTransId="{53CFC45C-F5DF-4B8D-97BA-90AA179B3AAF}"/>
    <dgm:cxn modelId="{01E05112-A689-4D9D-9B04-BCC3540E842B}" srcId="{18AD1AF3-0164-4671-AEBE-23BF7D505AD3}" destId="{4C46B8BC-CAE9-4D44-AB18-CABC5575E778}" srcOrd="0" destOrd="0" parTransId="{A826B41E-8612-4905-89F7-7C11E6D0D411}" sibTransId="{62A3C32B-FB8B-4107-904E-F140C4D7B53D}"/>
    <dgm:cxn modelId="{FCF00A18-7701-4E5B-A89E-0DC9B61350F4}" type="presOf" srcId="{18AD1AF3-0164-4671-AEBE-23BF7D505AD3}" destId="{28A959BA-A38B-4449-87ED-3D0A8646033F}" srcOrd="0" destOrd="0" presId="urn:microsoft.com/office/officeart/2005/8/layout/vList5"/>
    <dgm:cxn modelId="{C5065B1C-32B4-4B8B-B03D-C7F4D17E65DE}" type="presOf" srcId="{DA96D1FD-5FE0-4F9D-9351-ADB28D23B1E3}" destId="{E679945E-B664-40C2-BF23-2BFABB523C93}" srcOrd="0" destOrd="2" presId="urn:microsoft.com/office/officeart/2005/8/layout/vList5"/>
    <dgm:cxn modelId="{DA82EF25-7879-4CA5-B4DE-EA9759DF7472}" srcId="{112705F0-89F5-44FF-B5B6-174C1C8AED64}" destId="{6BD9B11B-401B-4E21-AB16-BFA7BD3481D9}" srcOrd="3" destOrd="0" parTransId="{9F84B812-E1CE-421B-AF9B-A7B4F310E0ED}" sibTransId="{2814EF94-A263-4C6D-92BF-7BB4403EC799}"/>
    <dgm:cxn modelId="{BC0EDD32-B2FB-4C03-A708-D7C317E1F225}" srcId="{CAE68B99-BB74-4384-B736-2D4CBE108AF9}" destId="{910D3089-9CC0-4E3D-A932-E8B7D0929078}" srcOrd="3" destOrd="0" parTransId="{2D980167-130B-4765-8E4E-C7C7D378D0A6}" sibTransId="{8620BA65-7BF7-4C86-81D8-091410CBBC51}"/>
    <dgm:cxn modelId="{8C639439-3488-4FBA-9331-C98FFA0E4013}" type="presOf" srcId="{C68FD75A-4456-453A-A178-66023D94B33E}" destId="{C350B745-E23B-495F-AAA6-1BF9EBA95DDE}" srcOrd="0" destOrd="0" presId="urn:microsoft.com/office/officeart/2005/8/layout/vList5"/>
    <dgm:cxn modelId="{CF099540-C766-4A27-BA2A-B0D2CEA65BA5}" srcId="{18AD1AF3-0164-4671-AEBE-23BF7D505AD3}" destId="{A43114A7-FB94-47D0-AB25-6C629526FAFC}" srcOrd="3" destOrd="0" parTransId="{F3B89AC7-790B-4FF2-B474-39A7D4C38321}" sibTransId="{5B845C1B-E968-4719-BA5F-7FC3EAFC3FC6}"/>
    <dgm:cxn modelId="{AC178349-895A-4392-BED1-71650F9463CE}" srcId="{2355C5E3-A4AB-4A66-A666-572AE2CAAF93}" destId="{112705F0-89F5-44FF-B5B6-174C1C8AED64}" srcOrd="1" destOrd="0" parTransId="{E1F9B0DC-BF00-4205-ADB1-B1E118A2D5A7}" sibTransId="{316539BE-875B-4846-8143-D74B6E3F4EAB}"/>
    <dgm:cxn modelId="{B526FA4A-7AC4-40B3-B572-F0D71929AF02}" srcId="{18AD1AF3-0164-4671-AEBE-23BF7D505AD3}" destId="{013BFC49-0997-41F7-B6DB-3E2D43AB271F}" srcOrd="1" destOrd="0" parTransId="{73693F2A-EF0D-48E2-84A9-248A4D6681C0}" sibTransId="{3FE3C017-65E3-48BE-8945-345D0B9D64DE}"/>
    <dgm:cxn modelId="{F0D45870-AB24-4B83-87F6-94E567F36AAB}" type="presOf" srcId="{013BFC49-0997-41F7-B6DB-3E2D43AB271F}" destId="{93312860-4768-4678-9CEE-1B51E3666624}" srcOrd="0" destOrd="1" presId="urn:microsoft.com/office/officeart/2005/8/layout/vList5"/>
    <dgm:cxn modelId="{E8036555-9B31-4E74-8E5E-99A5789BB159}" type="presOf" srcId="{E8CE9F47-C1B2-4BB1-A4CC-7CD00816C029}" destId="{8E1A10D7-2EDD-45F7-A265-859AE77DF91F}" srcOrd="0" destOrd="0" presId="urn:microsoft.com/office/officeart/2005/8/layout/vList5"/>
    <dgm:cxn modelId="{10D0EF55-68ED-4127-843E-412F876F3559}" srcId="{112705F0-89F5-44FF-B5B6-174C1C8AED64}" destId="{A9C5026D-49BD-48B4-B1A9-6040F2399269}" srcOrd="4" destOrd="0" parTransId="{BA963EC1-AD7F-403E-B106-E95D2D2F3AB5}" sibTransId="{54122ECC-C5D5-462F-83B4-8168896F96BD}"/>
    <dgm:cxn modelId="{2D6E5258-AC69-4BB7-86EF-6513F4F34EE0}" srcId="{E8CE9F47-C1B2-4BB1-A4CC-7CD00816C029}" destId="{E8E813B9-3816-4D26-BA55-CEB35990E6CB}" srcOrd="0" destOrd="0" parTransId="{F0A5E83B-03EF-424C-8310-8AA0301FAC2B}" sibTransId="{CA2217A7-1D5C-49EB-9B3B-59DF620C11A0}"/>
    <dgm:cxn modelId="{49EC9B78-CD43-4B36-8AAE-65B1EF39D929}" type="presOf" srcId="{910D3089-9CC0-4E3D-A932-E8B7D0929078}" destId="{E679945E-B664-40C2-BF23-2BFABB523C93}" srcOrd="0" destOrd="3" presId="urn:microsoft.com/office/officeart/2005/8/layout/vList5"/>
    <dgm:cxn modelId="{1C21BF5A-5715-43D6-B602-ED735FBDC0EB}" type="presOf" srcId="{87C6A527-C972-4E04-90DF-64F00208C314}" destId="{C350B745-E23B-495F-AAA6-1BF9EBA95DDE}" srcOrd="0" destOrd="2" presId="urn:microsoft.com/office/officeart/2005/8/layout/vList5"/>
    <dgm:cxn modelId="{3C95077D-6A6B-45FF-935F-DF3E82C5095C}" type="presOf" srcId="{280FE986-0561-4B86-907B-02347FD4AE5E}" destId="{C350B745-E23B-495F-AAA6-1BF9EBA95DDE}" srcOrd="0" destOrd="1" presId="urn:microsoft.com/office/officeart/2005/8/layout/vList5"/>
    <dgm:cxn modelId="{7D48EA85-7C55-4DF5-BF34-60BD5EE4B400}" type="presOf" srcId="{0F2FA171-2F65-4851-A61F-E8C7A32084C9}" destId="{E679945E-B664-40C2-BF23-2BFABB523C93}" srcOrd="0" destOrd="1" presId="urn:microsoft.com/office/officeart/2005/8/layout/vList5"/>
    <dgm:cxn modelId="{02223B87-DDBD-4079-A9B1-4A3F31938756}" srcId="{2355C5E3-A4AB-4A66-A666-572AE2CAAF93}" destId="{CAE68B99-BB74-4384-B736-2D4CBE108AF9}" srcOrd="2" destOrd="0" parTransId="{F9BFBC09-E299-4B7F-8041-CA0E6EC63B67}" sibTransId="{34C1CDCE-B67A-4FDA-ADF2-CA79626DF424}"/>
    <dgm:cxn modelId="{6F2C218A-9840-49B7-BFB5-2A35D0042EF8}" type="presOf" srcId="{14620D09-53C2-4642-B4E4-F8107C6120CE}" destId="{93312860-4768-4678-9CEE-1B51E3666624}" srcOrd="0" destOrd="2" presId="urn:microsoft.com/office/officeart/2005/8/layout/vList5"/>
    <dgm:cxn modelId="{51A22A8C-F0A8-446D-B5AB-42F80B5BD024}" type="presOf" srcId="{2355C5E3-A4AB-4A66-A666-572AE2CAAF93}" destId="{841F6447-32EE-4623-83B7-2B1C738E3E85}" srcOrd="0" destOrd="0" presId="urn:microsoft.com/office/officeart/2005/8/layout/vList5"/>
    <dgm:cxn modelId="{3D296E92-B587-469F-AFEC-AA1DEFEF676C}" type="presOf" srcId="{F27C06CA-3081-40D5-A174-8530C6C44BE2}" destId="{E679945E-B664-40C2-BF23-2BFABB523C93}" srcOrd="0" destOrd="0" presId="urn:microsoft.com/office/officeart/2005/8/layout/vList5"/>
    <dgm:cxn modelId="{63E87EA2-FD82-4DC4-B58A-F1E77F547861}" srcId="{CAE68B99-BB74-4384-B736-2D4CBE108AF9}" destId="{0F2FA171-2F65-4851-A61F-E8C7A32084C9}" srcOrd="1" destOrd="0" parTransId="{245AAADF-7787-4CF2-9E0C-76468766E9AB}" sibTransId="{AFCCD483-85F5-4C3E-B31B-296F5E5D536F}"/>
    <dgm:cxn modelId="{6EBC5BB1-EEC2-41B3-AE33-5381E1A655B7}" type="presOf" srcId="{E8E813B9-3816-4D26-BA55-CEB35990E6CB}" destId="{A24B7026-8D49-4ECD-80AB-594BD69FA0F7}" srcOrd="0" destOrd="0" presId="urn:microsoft.com/office/officeart/2005/8/layout/vList5"/>
    <dgm:cxn modelId="{63E8C1B5-0D13-4F69-8125-5BBB2902063F}" srcId="{112705F0-89F5-44FF-B5B6-174C1C8AED64}" destId="{87C6A527-C972-4E04-90DF-64F00208C314}" srcOrd="2" destOrd="0" parTransId="{959B95A2-C949-4654-A044-8AF572633FF8}" sibTransId="{FD5B939C-C0E4-4528-B4A5-652027F8B1CC}"/>
    <dgm:cxn modelId="{006E05BC-A455-46A5-BF54-EAAB741741E4}" srcId="{CAE68B99-BB74-4384-B736-2D4CBE108AF9}" destId="{DA96D1FD-5FE0-4F9D-9351-ADB28D23B1E3}" srcOrd="2" destOrd="0" parTransId="{F3BF4D66-B6C3-44F0-9BE0-7E58DB3B6CA8}" sibTransId="{4407BF3D-DFB5-450C-8A19-703B6A2437E6}"/>
    <dgm:cxn modelId="{D05801C4-04D8-474D-A9E0-D47E62BCA3BF}" type="presOf" srcId="{A9C5026D-49BD-48B4-B1A9-6040F2399269}" destId="{C350B745-E23B-495F-AAA6-1BF9EBA95DDE}" srcOrd="0" destOrd="4" presId="urn:microsoft.com/office/officeart/2005/8/layout/vList5"/>
    <dgm:cxn modelId="{A9A4FAC4-9701-44AB-92FC-178A71DD6DB7}" type="presOf" srcId="{112705F0-89F5-44FF-B5B6-174C1C8AED64}" destId="{2AF424AA-61FD-470F-AD72-C8DC67A91CAD}" srcOrd="0" destOrd="0" presId="urn:microsoft.com/office/officeart/2005/8/layout/vList5"/>
    <dgm:cxn modelId="{4FC64DCD-116C-4024-BF20-7C952901CDE7}" srcId="{2355C5E3-A4AB-4A66-A666-572AE2CAAF93}" destId="{E8CE9F47-C1B2-4BB1-A4CC-7CD00816C029}" srcOrd="3" destOrd="0" parTransId="{9F3DD538-E16C-4FAF-A15A-23E09E8B7484}" sibTransId="{E7D7EEBA-D922-4C9F-A6AE-6A02B9288AF6}"/>
    <dgm:cxn modelId="{3124D0D8-FDD9-4BD0-8C76-A54E2BB1666F}" type="presOf" srcId="{A43114A7-FB94-47D0-AB25-6C629526FAFC}" destId="{93312860-4768-4678-9CEE-1B51E3666624}" srcOrd="0" destOrd="3" presId="urn:microsoft.com/office/officeart/2005/8/layout/vList5"/>
    <dgm:cxn modelId="{856D8BDA-9255-4005-94A3-185ACC3907B1}" type="presOf" srcId="{6BD9B11B-401B-4E21-AB16-BFA7BD3481D9}" destId="{C350B745-E23B-495F-AAA6-1BF9EBA95DDE}" srcOrd="0" destOrd="3" presId="urn:microsoft.com/office/officeart/2005/8/layout/vList5"/>
    <dgm:cxn modelId="{1B8883E5-D5C7-484D-8152-CE8A92E21653}" srcId="{18AD1AF3-0164-4671-AEBE-23BF7D505AD3}" destId="{14620D09-53C2-4642-B4E4-F8107C6120CE}" srcOrd="2" destOrd="0" parTransId="{039688D9-90DA-4381-86AE-BA2202CE8188}" sibTransId="{46B2C8FA-7904-4F51-969A-E94C643AC94F}"/>
    <dgm:cxn modelId="{91B44FE7-88D3-4E57-A689-65E3823A512D}" srcId="{2355C5E3-A4AB-4A66-A666-572AE2CAAF93}" destId="{18AD1AF3-0164-4671-AEBE-23BF7D505AD3}" srcOrd="0" destOrd="0" parTransId="{2C269B2D-F0AE-471B-8DA9-97E185E6C5C7}" sibTransId="{863B496C-9A46-4C74-B9A2-332EF492F5E0}"/>
    <dgm:cxn modelId="{E1E5A8F8-B028-4B46-A8DB-2DA849B4C31D}" type="presOf" srcId="{4C46B8BC-CAE9-4D44-AB18-CABC5575E778}" destId="{93312860-4768-4678-9CEE-1B51E3666624}" srcOrd="0" destOrd="0" presId="urn:microsoft.com/office/officeart/2005/8/layout/vList5"/>
    <dgm:cxn modelId="{F0EDB9F9-FF3F-451F-ADEA-435A6112E92B}" srcId="{112705F0-89F5-44FF-B5B6-174C1C8AED64}" destId="{280FE986-0561-4B86-907B-02347FD4AE5E}" srcOrd="1" destOrd="0" parTransId="{C853B0D5-0F15-4AB9-BB29-6F8241A27119}" sibTransId="{717946F7-A9EE-4909-934E-7F7DD248A7A3}"/>
    <dgm:cxn modelId="{2FAAAEB5-38B5-4030-A183-5DB8A18F6683}" type="presParOf" srcId="{841F6447-32EE-4623-83B7-2B1C738E3E85}" destId="{5533B2E2-51E3-4954-AE89-12A53CE1A6DB}" srcOrd="0" destOrd="0" presId="urn:microsoft.com/office/officeart/2005/8/layout/vList5"/>
    <dgm:cxn modelId="{0A734112-6776-4C84-9013-7E8D47A9920F}" type="presParOf" srcId="{5533B2E2-51E3-4954-AE89-12A53CE1A6DB}" destId="{28A959BA-A38B-4449-87ED-3D0A8646033F}" srcOrd="0" destOrd="0" presId="urn:microsoft.com/office/officeart/2005/8/layout/vList5"/>
    <dgm:cxn modelId="{7D8BAB7B-5137-4ACC-8834-6A57848DB56A}" type="presParOf" srcId="{5533B2E2-51E3-4954-AE89-12A53CE1A6DB}" destId="{93312860-4768-4678-9CEE-1B51E3666624}" srcOrd="1" destOrd="0" presId="urn:microsoft.com/office/officeart/2005/8/layout/vList5"/>
    <dgm:cxn modelId="{DF969AE2-C3B3-4B5E-9589-631B6A0373B6}" type="presParOf" srcId="{841F6447-32EE-4623-83B7-2B1C738E3E85}" destId="{A20E8171-5DC7-4FD7-8BCB-55D25D0D4370}" srcOrd="1" destOrd="0" presId="urn:microsoft.com/office/officeart/2005/8/layout/vList5"/>
    <dgm:cxn modelId="{C2D84364-33F0-4E7A-9CDD-FAD46ED8E471}" type="presParOf" srcId="{841F6447-32EE-4623-83B7-2B1C738E3E85}" destId="{2AD15DDE-CFDF-4255-B363-8ABA88E2ACC5}" srcOrd="2" destOrd="0" presId="urn:microsoft.com/office/officeart/2005/8/layout/vList5"/>
    <dgm:cxn modelId="{A9786245-5B4E-4D1B-B6CC-46258AF81717}" type="presParOf" srcId="{2AD15DDE-CFDF-4255-B363-8ABA88E2ACC5}" destId="{2AF424AA-61FD-470F-AD72-C8DC67A91CAD}" srcOrd="0" destOrd="0" presId="urn:microsoft.com/office/officeart/2005/8/layout/vList5"/>
    <dgm:cxn modelId="{7D99B20E-AEC9-4BEE-A61C-06AC05B0945D}" type="presParOf" srcId="{2AD15DDE-CFDF-4255-B363-8ABA88E2ACC5}" destId="{C350B745-E23B-495F-AAA6-1BF9EBA95DDE}" srcOrd="1" destOrd="0" presId="urn:microsoft.com/office/officeart/2005/8/layout/vList5"/>
    <dgm:cxn modelId="{22DA5D2D-026C-4169-BE7C-426DBD45CEB7}" type="presParOf" srcId="{841F6447-32EE-4623-83B7-2B1C738E3E85}" destId="{51D2D2ED-3847-4760-B8A5-C7D33C21FE7D}" srcOrd="3" destOrd="0" presId="urn:microsoft.com/office/officeart/2005/8/layout/vList5"/>
    <dgm:cxn modelId="{B9C59D43-2406-42CB-9FAA-C52CE8F5AF9E}" type="presParOf" srcId="{841F6447-32EE-4623-83B7-2B1C738E3E85}" destId="{0045A79F-1737-4C06-BFAE-86E99EE82ED0}" srcOrd="4" destOrd="0" presId="urn:microsoft.com/office/officeart/2005/8/layout/vList5"/>
    <dgm:cxn modelId="{EA25324C-3384-4596-A8A2-A4848F74C128}" type="presParOf" srcId="{0045A79F-1737-4C06-BFAE-86E99EE82ED0}" destId="{8678B3FF-A854-4B4A-AFC1-5778DB113C6F}" srcOrd="0" destOrd="0" presId="urn:microsoft.com/office/officeart/2005/8/layout/vList5"/>
    <dgm:cxn modelId="{D03D848A-7FBC-4F54-BE2C-8628BDED7F55}" type="presParOf" srcId="{0045A79F-1737-4C06-BFAE-86E99EE82ED0}" destId="{E679945E-B664-40C2-BF23-2BFABB523C93}" srcOrd="1" destOrd="0" presId="urn:microsoft.com/office/officeart/2005/8/layout/vList5"/>
    <dgm:cxn modelId="{37B2D5CB-BAFA-4BED-B1D1-240C632DF29F}" type="presParOf" srcId="{841F6447-32EE-4623-83B7-2B1C738E3E85}" destId="{FD2FC626-286F-456F-BC09-C6A5B00350FB}" srcOrd="5" destOrd="0" presId="urn:microsoft.com/office/officeart/2005/8/layout/vList5"/>
    <dgm:cxn modelId="{7E687222-D369-459D-B3C0-B351738DDC2E}" type="presParOf" srcId="{841F6447-32EE-4623-83B7-2B1C738E3E85}" destId="{218F3BF7-259A-4050-A45A-356B90DF5DAB}" srcOrd="6" destOrd="0" presId="urn:microsoft.com/office/officeart/2005/8/layout/vList5"/>
    <dgm:cxn modelId="{DE433D61-5B31-4B6F-884B-A2FC1558DF72}" type="presParOf" srcId="{218F3BF7-259A-4050-A45A-356B90DF5DAB}" destId="{8E1A10D7-2EDD-45F7-A265-859AE77DF91F}" srcOrd="0" destOrd="0" presId="urn:microsoft.com/office/officeart/2005/8/layout/vList5"/>
    <dgm:cxn modelId="{5AE703F3-F02E-4247-94C6-8EED56A841D4}" type="presParOf" srcId="{218F3BF7-259A-4050-A45A-356B90DF5DAB}" destId="{A24B7026-8D49-4ECD-80AB-594BD69FA0F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12860-4768-4678-9CEE-1B51E3666624}">
      <dsp:nvSpPr>
        <dsp:cNvPr id="0" name=""/>
        <dsp:cNvSpPr/>
      </dsp:nvSpPr>
      <dsp:spPr>
        <a:xfrm rot="5400000">
          <a:off x="6500936" y="-3739260"/>
          <a:ext cx="1234560" cy="8778131"/>
        </a:xfrm>
        <a:prstGeom prst="round2SameRect">
          <a:avLst/>
        </a:prstGeom>
        <a:solidFill>
          <a:srgbClr val="D5FBFF">
            <a:alpha val="89804"/>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Programme fédéral de stages pour les Canadiens en situation de handicap</a:t>
          </a:r>
          <a:endParaRPr lang="en-CA" sz="1200" b="0" kern="1200" dirty="0">
            <a:solidFill>
              <a:schemeClr val="accent3"/>
            </a:solidFill>
            <a:latin typeface="Segoe UI Semiligh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Occasion d’emploi pour les étudiants en situation de handicap</a:t>
          </a:r>
          <a:endParaRPr lang="fr-CA" sz="1200" b="0" kern="1200" dirty="0">
            <a:solidFill>
              <a:schemeClr val="accent3"/>
            </a:solidFill>
            <a:latin typeface="Segoe UI Semiligh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CA" sz="1200" b="0" kern="1200" dirty="0">
              <a:solidFill>
                <a:schemeClr val="bg2">
                  <a:lumMod val="10000"/>
                </a:schemeClr>
              </a:solidFill>
              <a:latin typeface="Segoe UI Semilight"/>
              <a:ea typeface="Open Sans" panose="020B0606030504020204" pitchFamily="34" charset="0"/>
              <a:cs typeface="Open Sans" panose="020B0606030504020204" pitchFamily="34" charset="0"/>
            </a:rPr>
            <a:t>Répertoires pour le recrutement ciblé de PSH (initiative conjointe du Conseil des ressources humaines et de la CFP pour les postes des groupes EC, CS et FI)</a:t>
          </a:r>
        </a:p>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CA" sz="1200" b="0" kern="1200" dirty="0">
              <a:solidFill>
                <a:schemeClr val="bg2">
                  <a:lumMod val="10000"/>
                </a:schemeClr>
              </a:solidFill>
              <a:latin typeface="Segoe UI Semilight"/>
              <a:ea typeface="Open Sans" panose="020B0606030504020204" pitchFamily="34" charset="0"/>
              <a:cs typeface="Open Sans" panose="020B0606030504020204" pitchFamily="34" charset="0"/>
            </a:rPr>
            <a:t>Recrutement postsecondaire (pour les candidats qui se sont autodéclarés comme étant des PSH)</a:t>
          </a:r>
        </a:p>
        <a:p>
          <a:pPr marL="173038" lvl="1" indent="-173038" algn="l" defTabSz="533400">
            <a:lnSpc>
              <a:spcPct val="90000"/>
            </a:lnSpc>
            <a:spcBef>
              <a:spcPct val="0"/>
            </a:spcBef>
            <a:spcAft>
              <a:spcPct val="15000"/>
            </a:spcAft>
            <a:buClr>
              <a:srgbClr val="F2F2F2">
                <a:lumMod val="10000"/>
              </a:srgbClr>
            </a:buClr>
            <a:buSzPct val="150000"/>
            <a:buFont typeface="Arial" panose="020B0604020202020204" pitchFamily="34" charset="0"/>
            <a:buChar char="•"/>
          </a:pPr>
          <a:r>
            <a:rPr lang="fr-FR" sz="1200" b="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Porte virtuelle des talents en situation de handicap</a:t>
          </a:r>
          <a:endParaRPr lang="fr-CA" sz="1200" b="0" kern="1200" dirty="0">
            <a:solidFill>
              <a:schemeClr val="accent3"/>
            </a:solidFill>
            <a:latin typeface="Segoe UI Semilight"/>
            <a:ea typeface="Open Sans" panose="020B0606030504020204" pitchFamily="34" charset="0"/>
            <a:cs typeface="Open Sans" panose="020B0606030504020204" pitchFamily="34" charset="0"/>
          </a:endParaRPr>
        </a:p>
      </dsp:txBody>
      <dsp:txXfrm rot="-5400000">
        <a:off x="2729151" y="92791"/>
        <a:ext cx="8717865" cy="1114028"/>
      </dsp:txXfrm>
    </dsp:sp>
    <dsp:sp modelId="{28A959BA-A38B-4449-87ED-3D0A8646033F}">
      <dsp:nvSpPr>
        <dsp:cNvPr id="0" name=""/>
        <dsp:cNvSpPr/>
      </dsp:nvSpPr>
      <dsp:spPr>
        <a:xfrm>
          <a:off x="288030" y="1355"/>
          <a:ext cx="2438282" cy="1281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Programmes de </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recrutement</a:t>
          </a:r>
          <a:endParaRPr lang="en-CA" sz="2000" b="1" kern="1200" dirty="0">
            <a:solidFill>
              <a:sysClr val="window" lastClr="FFFFFF"/>
            </a:solidFill>
            <a:latin typeface="Segoe UI Semilight"/>
            <a:ea typeface="+mn-ea"/>
            <a:cs typeface="+mn-cs"/>
          </a:endParaRPr>
        </a:p>
      </dsp:txBody>
      <dsp:txXfrm>
        <a:off x="350585" y="63910"/>
        <a:ext cx="2313172" cy="1156330"/>
      </dsp:txXfrm>
    </dsp:sp>
    <dsp:sp modelId="{C350B745-E23B-495F-AAA6-1BF9EBA95DDE}">
      <dsp:nvSpPr>
        <dsp:cNvPr id="0" name=""/>
        <dsp:cNvSpPr/>
      </dsp:nvSpPr>
      <dsp:spPr>
        <a:xfrm rot="5400000">
          <a:off x="6633183" y="-2476882"/>
          <a:ext cx="1025152" cy="8838893"/>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Services de mesure d’adaptation en matière d’évaluation</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kern="1200" dirty="0">
              <a:latin typeface="Open Sans" panose="020B0606030504020204" pitchFamily="34" charset="0"/>
              <a:ea typeface="Open Sans" panose="020B0606030504020204" pitchFamily="34" charset="0"/>
              <a:cs typeface="Open Sans" panose="020B0606030504020204" pitchFamily="34" charset="0"/>
            </a:rPr>
            <a:t>et </a:t>
          </a: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formation</a:t>
          </a: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rPr>
            <a:t> </a:t>
          </a:r>
          <a:endParaRPr lang="en-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u="sng" kern="1200" dirty="0">
              <a:solidFill>
                <a:srgbClr val="0099A8"/>
              </a:solidFill>
              <a:latin typeface="Open Sans" panose="020B0606030504020204" pitchFamily="34" charset="0"/>
              <a:ea typeface="Open Sans" panose="020B0606030504020204" pitchFamily="34" charset="0"/>
              <a:cs typeface="Open Sans" panose="020B0606030504020204" pitchFamily="34" charset="0"/>
            </a:rPr>
            <a:t>Services de rayonnement et de partenariat</a:t>
          </a:r>
        </a:p>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Solutions intégrées de dotation et d’évaluation (c.‑à‑d., des répertoires ciblés)</a:t>
          </a:r>
        </a:p>
      </dsp:txBody>
      <dsp:txXfrm rot="-5400000">
        <a:off x="2726313" y="1480032"/>
        <a:ext cx="8788849" cy="925064"/>
      </dsp:txXfrm>
    </dsp:sp>
    <dsp:sp modelId="{2AF424AA-61FD-470F-AD72-C8DC67A91CAD}">
      <dsp:nvSpPr>
        <dsp:cNvPr id="0" name=""/>
        <dsp:cNvSpPr/>
      </dsp:nvSpPr>
      <dsp:spPr>
        <a:xfrm>
          <a:off x="288030" y="1346867"/>
          <a:ext cx="2438282" cy="11913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Services de</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soutien</a:t>
          </a:r>
          <a:endParaRPr lang="en-CA" sz="2000" b="1" kern="1200" dirty="0">
            <a:solidFill>
              <a:sysClr val="window" lastClr="FFFFFF"/>
            </a:solidFill>
            <a:latin typeface="Segoe UI Semilight"/>
            <a:ea typeface="+mn-ea"/>
            <a:cs typeface="+mn-cs"/>
          </a:endParaRPr>
        </a:p>
      </dsp:txBody>
      <dsp:txXfrm>
        <a:off x="346189" y="1405026"/>
        <a:ext cx="2321964" cy="1075075"/>
      </dsp:txXfrm>
    </dsp:sp>
    <dsp:sp modelId="{E679945E-B664-40C2-BF23-2BFABB523C93}">
      <dsp:nvSpPr>
        <dsp:cNvPr id="0" name=""/>
        <dsp:cNvSpPr/>
      </dsp:nvSpPr>
      <dsp:spPr>
        <a:xfrm rot="5400000">
          <a:off x="6499985" y="-1139661"/>
          <a:ext cx="1412167" cy="8896156"/>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Options de dotation pour appuyer l’équité en matière d’emploi, la diversité et l’inclusion en vertu de la Loi sur l’emploi dans la fonction publique</a:t>
          </a:r>
          <a:endParaRPr lang="en-CA" sz="12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l’Optique de nomination inclusive dans la fonction publique fédérale</a:t>
          </a:r>
          <a:endParaRPr lang="en-CA" sz="1200" kern="1200" dirty="0">
            <a:solidFill>
              <a:schemeClr val="accent3"/>
            </a:solidFill>
            <a:latin typeface="+mn-lt"/>
          </a:endParaRPr>
        </a:p>
        <a:p>
          <a:pPr marL="174625" lvl="1" indent="-174625" algn="l" defTabSz="533400">
            <a:lnSpc>
              <a:spcPct val="90000"/>
            </a:lnSpc>
            <a:spcBef>
              <a:spcPct val="0"/>
            </a:spcBef>
            <a:spcAft>
              <a:spcPct val="15000"/>
            </a:spcAft>
            <a:buClr>
              <a:srgbClr val="F2F2F2">
                <a:lumMod val="10000"/>
              </a:srgbClr>
            </a:buClr>
            <a:buFont typeface="Arial" panose="020B0604020202020204" pitchFamily="34" charset="0"/>
            <a:buChar char="•"/>
          </a:pPr>
          <a:r>
            <a:rPr lang="fr-FR" sz="1200" kern="1200" dirty="0">
              <a:solidFill>
                <a:schemeClr val="accent3"/>
              </a:solidFill>
              <a:hlinkClick xmlns:r="http://schemas.openxmlformats.org/officeDocument/2006/relationships" r:id="rId8">
                <a:extLst>
                  <a:ext uri="{A12FA001-AC4F-418D-AE19-62706E023703}">
                    <ahyp:hlinkClr xmlns:ahyp="http://schemas.microsoft.com/office/drawing/2018/hyperlinkcolor" val="tx"/>
                  </a:ext>
                </a:extLst>
              </a:hlinkClick>
            </a:rPr>
            <a:t>Guide relatif à l'évaluation de personnes handicapées - Canada.ca</a:t>
          </a:r>
          <a:endPar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Réseau d’ambassadeurs de l’évaluation accessible (AEA)</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 communauté de pratique représentant 24 ministères et organismes</a:t>
          </a:r>
        </a:p>
      </dsp:txBody>
      <dsp:txXfrm rot="-5400000">
        <a:off x="2757991" y="2671269"/>
        <a:ext cx="8827220" cy="1274295"/>
      </dsp:txXfrm>
    </dsp:sp>
    <dsp:sp modelId="{8678B3FF-A854-4B4A-AFC1-5778DB113C6F}">
      <dsp:nvSpPr>
        <dsp:cNvPr id="0" name=""/>
        <dsp:cNvSpPr/>
      </dsp:nvSpPr>
      <dsp:spPr>
        <a:xfrm>
          <a:off x="288030" y="2654760"/>
          <a:ext cx="2469960" cy="130731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Orientation et sensibilisation</a:t>
          </a:r>
          <a:endParaRPr lang="en-CA" sz="2000" b="1" kern="1200" dirty="0">
            <a:solidFill>
              <a:sysClr val="window" lastClr="FFFFFF"/>
            </a:solidFill>
            <a:latin typeface="Segoe UI Semilight"/>
            <a:ea typeface="+mn-ea"/>
            <a:cs typeface="+mn-cs"/>
          </a:endParaRPr>
        </a:p>
      </dsp:txBody>
      <dsp:txXfrm>
        <a:off x="351848" y="2718578"/>
        <a:ext cx="2342324" cy="1179676"/>
      </dsp:txXfrm>
    </dsp:sp>
    <dsp:sp modelId="{A24B7026-8D49-4ECD-80AB-594BD69FA0F7}">
      <dsp:nvSpPr>
        <dsp:cNvPr id="0" name=""/>
        <dsp:cNvSpPr/>
      </dsp:nvSpPr>
      <dsp:spPr>
        <a:xfrm rot="5400000">
          <a:off x="6666206" y="306419"/>
          <a:ext cx="1025152" cy="8825747"/>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lr>
              <a:schemeClr val="bg2">
                <a:lumMod val="10000"/>
              </a:schemeClr>
            </a:buClr>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0">
                <a:extLst>
                  <a:ext uri="{A12FA001-AC4F-418D-AE19-62706E023703}">
                    <ahyp:hlinkClr xmlns:ahyp="http://schemas.microsoft.com/office/drawing/2018/hyperlinkcolor" val="tx"/>
                  </a:ext>
                </a:extLst>
              </a:hlinkClick>
            </a:rPr>
            <a:t>Salons de l’emploi et événements </a:t>
          </a:r>
          <a:endParaRPr lang="en-US" sz="1200" kern="1200" dirty="0">
            <a:solidFill>
              <a:schemeClr val="accent3"/>
            </a:solidFill>
            <a:latin typeface="Segoe UI Semilight"/>
            <a:ea typeface="Open Sans" panose="020B0606030504020204" pitchFamily="34" charset="0"/>
            <a:cs typeface="Open Sans" panose="020B0606030504020204" pitchFamily="34" charset="0"/>
          </a:endParaRPr>
        </a:p>
        <a:p>
          <a:pPr marL="114300" lvl="1" indent="-114300" algn="l" defTabSz="533400">
            <a:lnSpc>
              <a:spcPct val="90000"/>
            </a:lnSpc>
            <a:spcBef>
              <a:spcPct val="0"/>
            </a:spcBef>
            <a:spcAft>
              <a:spcPct val="15000"/>
            </a:spcAft>
            <a:buClr>
              <a:schemeClr val="bg2">
                <a:lumMod val="10000"/>
              </a:schemeClr>
            </a:buClr>
            <a:buChar char="•"/>
          </a:pP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1">
                <a:extLst>
                  <a:ext uri="{A12FA001-AC4F-418D-AE19-62706E023703}">
                    <ahyp:hlinkClr xmlns:ahyp="http://schemas.microsoft.com/office/drawing/2018/hyperlinkcolor" val="tx"/>
                  </a:ext>
                </a:extLst>
              </a:hlinkClick>
            </a:rPr>
            <a:t>Campagne</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 </a:t>
          </a: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et messages promotionnels sur l’</a:t>
          </a:r>
          <a:r>
            <a:rPr lang="fr-CA" sz="1200" kern="1200" dirty="0" err="1">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autodéclaration</a:t>
          </a:r>
          <a:endPar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endParaRPr>
        </a:p>
        <a:p>
          <a:pPr marL="114300" lvl="1" indent="-114300" algn="l" defTabSz="533400">
            <a:lnSpc>
              <a:spcPct val="90000"/>
            </a:lnSpc>
            <a:spcBef>
              <a:spcPct val="0"/>
            </a:spcBef>
            <a:spcAft>
              <a:spcPct val="15000"/>
            </a:spcAft>
            <a:buClr>
              <a:schemeClr val="bg2">
                <a:lumMod val="10000"/>
              </a:schemeClr>
            </a:buClr>
            <a:buChar char="•"/>
          </a:pPr>
          <a:r>
            <a:rPr lang="fr-CA" sz="1200" kern="12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t>Partenariats avec des associations (par exemple : Association nationale des étudiants en situation de handicap au niveau postsecondaire)</a:t>
          </a:r>
        </a:p>
      </dsp:txBody>
      <dsp:txXfrm rot="-5400000">
        <a:off x="2765909" y="4256760"/>
        <a:ext cx="8775703" cy="925064"/>
      </dsp:txXfrm>
    </dsp:sp>
    <dsp:sp modelId="{8E1A10D7-2EDD-45F7-A265-859AE77DF91F}">
      <dsp:nvSpPr>
        <dsp:cNvPr id="0" name=""/>
        <dsp:cNvSpPr/>
      </dsp:nvSpPr>
      <dsp:spPr>
        <a:xfrm>
          <a:off x="288030" y="4078572"/>
          <a:ext cx="2477877" cy="1281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Sensibilisation et communications</a:t>
          </a:r>
          <a:endParaRPr lang="en-CA" sz="2000" b="1" kern="1200" dirty="0">
            <a:solidFill>
              <a:sysClr val="window" lastClr="FFFFFF"/>
            </a:solidFill>
            <a:latin typeface="Segoe UI Semilight"/>
            <a:ea typeface="+mn-ea"/>
            <a:cs typeface="+mn-cs"/>
          </a:endParaRPr>
        </a:p>
      </dsp:txBody>
      <dsp:txXfrm>
        <a:off x="350585" y="4141127"/>
        <a:ext cx="2352767" cy="1156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CAA11-891E-4ACC-8E83-909E3029154D}">
      <dsp:nvSpPr>
        <dsp:cNvPr id="0" name=""/>
        <dsp:cNvSpPr/>
      </dsp:nvSpPr>
      <dsp:spPr>
        <a:xfrm>
          <a:off x="0" y="1779770"/>
          <a:ext cx="3109884" cy="178667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183" tIns="249936" rIns="298183"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CA" sz="1400" kern="1200" dirty="0"/>
            <a:t>Les </a:t>
          </a:r>
          <a:r>
            <a:rPr lang="en-CA" sz="1400" kern="1200" dirty="0" err="1"/>
            <a:t>gestionnaires</a:t>
          </a:r>
          <a:r>
            <a:rPr lang="en-CA" sz="1400" kern="1200" dirty="0"/>
            <a:t> de </a:t>
          </a:r>
          <a:r>
            <a:rPr lang="en-CA" sz="1400" kern="1200" dirty="0" err="1"/>
            <a:t>recrutement</a:t>
          </a:r>
          <a:endParaRPr lang="en-US" sz="1400" kern="1200" dirty="0"/>
        </a:p>
        <a:p>
          <a:pPr marL="114300" lvl="1" indent="-114300" algn="l" defTabSz="622300">
            <a:lnSpc>
              <a:spcPct val="90000"/>
            </a:lnSpc>
            <a:spcBef>
              <a:spcPct val="0"/>
            </a:spcBef>
            <a:spcAft>
              <a:spcPct val="15000"/>
            </a:spcAft>
            <a:buChar char="•"/>
          </a:pPr>
          <a:r>
            <a:rPr lang="fr-FR" sz="1400" kern="1200" dirty="0"/>
            <a:t>Personnes travaillant dans le domaine D&amp;I</a:t>
          </a:r>
          <a:endParaRPr lang="en-US" sz="1400" kern="1200" dirty="0"/>
        </a:p>
        <a:p>
          <a:pPr marL="114300" lvl="1" indent="-114300" algn="l" defTabSz="622300">
            <a:lnSpc>
              <a:spcPct val="90000"/>
            </a:lnSpc>
            <a:spcBef>
              <a:spcPct val="0"/>
            </a:spcBef>
            <a:spcAft>
              <a:spcPct val="15000"/>
            </a:spcAft>
            <a:buChar char="•"/>
          </a:pPr>
          <a:r>
            <a:rPr lang="en-CA" sz="1400" kern="1200" dirty="0"/>
            <a:t>Les </a:t>
          </a:r>
          <a:r>
            <a:rPr lang="en-CA" sz="1400" kern="1200" dirty="0" err="1"/>
            <a:t>spécialistes</a:t>
          </a:r>
          <a:r>
            <a:rPr lang="en-CA" sz="1400" kern="1200" dirty="0"/>
            <a:t> </a:t>
          </a:r>
          <a:r>
            <a:rPr lang="en-CA" sz="1400" kern="1200" dirty="0" err="1"/>
            <a:t>en</a:t>
          </a:r>
          <a:r>
            <a:rPr lang="en-CA" sz="1400" kern="1200" dirty="0"/>
            <a:t> RH</a:t>
          </a:r>
          <a:endParaRPr lang="en-US" sz="1400" kern="1200" dirty="0"/>
        </a:p>
      </dsp:txBody>
      <dsp:txXfrm>
        <a:off x="0" y="1779770"/>
        <a:ext cx="3109884" cy="1786677"/>
      </dsp:txXfrm>
    </dsp:sp>
    <dsp:sp modelId="{ABC9D6B2-AF9C-413A-9679-09D283096EBD}">
      <dsp:nvSpPr>
        <dsp:cNvPr id="0" name=""/>
        <dsp:cNvSpPr/>
      </dsp:nvSpPr>
      <dsp:spPr>
        <a:xfrm>
          <a:off x="200699" y="1226758"/>
          <a:ext cx="2689414" cy="87273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53" tIns="0" rIns="101653" bIns="0" numCol="1" spcCol="1270" anchor="ctr" anchorCtr="0">
          <a:noAutofit/>
        </a:bodyPr>
        <a:lstStyle/>
        <a:p>
          <a:pPr marL="0" lvl="0" indent="0" algn="l" defTabSz="711200">
            <a:lnSpc>
              <a:spcPct val="90000"/>
            </a:lnSpc>
            <a:spcBef>
              <a:spcPct val="0"/>
            </a:spcBef>
            <a:spcAft>
              <a:spcPct val="35000"/>
            </a:spcAft>
            <a:buNone/>
          </a:pPr>
          <a:r>
            <a:rPr lang="fr-FR" sz="1600" kern="1200" dirty="0"/>
            <a:t>À qui s'adresse le kit d'outils</a:t>
          </a:r>
          <a:endParaRPr lang="en-US" sz="1800" kern="1200" dirty="0"/>
        </a:p>
      </dsp:txBody>
      <dsp:txXfrm>
        <a:off x="243302" y="1269361"/>
        <a:ext cx="2604208" cy="787528"/>
      </dsp:txXfrm>
    </dsp:sp>
    <dsp:sp modelId="{FBDE43FA-A48C-4EBA-A7D4-24E460E26B14}">
      <dsp:nvSpPr>
        <dsp:cNvPr id="0" name=""/>
        <dsp:cNvSpPr/>
      </dsp:nvSpPr>
      <dsp:spPr>
        <a:xfrm>
          <a:off x="0" y="3920634"/>
          <a:ext cx="3144232" cy="231304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183" tIns="249936" rIns="298183" bIns="92456"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a:t>Des </a:t>
          </a:r>
          <a:r>
            <a:rPr lang="en-US" sz="1300" kern="1200" dirty="0" err="1"/>
            <a:t>informations</a:t>
          </a:r>
          <a:r>
            <a:rPr lang="en-US" sz="1300" kern="1200" dirty="0"/>
            <a:t> </a:t>
          </a:r>
          <a:r>
            <a:rPr lang="fr-FR" sz="1300" kern="1200" dirty="0"/>
            <a:t>pour chaque étape du cycle de vie du recrutement</a:t>
          </a:r>
          <a:endParaRPr lang="en-US" sz="1300" kern="1200" dirty="0"/>
        </a:p>
        <a:p>
          <a:pPr marL="114300" lvl="1" indent="-114300" algn="l" defTabSz="577850">
            <a:lnSpc>
              <a:spcPct val="90000"/>
            </a:lnSpc>
            <a:spcBef>
              <a:spcPct val="0"/>
            </a:spcBef>
            <a:spcAft>
              <a:spcPct val="15000"/>
            </a:spcAft>
            <a:buChar char="•"/>
          </a:pPr>
          <a:r>
            <a:rPr lang="en-CA" sz="1300" kern="1200" dirty="0"/>
            <a:t>Conseils et </a:t>
          </a:r>
          <a:r>
            <a:rPr lang="en-CA" sz="1300" kern="1200" dirty="0" err="1"/>
            <a:t>outils</a:t>
          </a:r>
          <a:r>
            <a:rPr lang="en-CA" sz="1300" kern="1200" dirty="0"/>
            <a:t> pratiques</a:t>
          </a:r>
          <a:endParaRPr lang="en-US" sz="1300" kern="1200" dirty="0"/>
        </a:p>
        <a:p>
          <a:pPr marL="114300" lvl="1" indent="-114300" algn="l" defTabSz="577850">
            <a:lnSpc>
              <a:spcPct val="90000"/>
            </a:lnSpc>
            <a:spcBef>
              <a:spcPct val="0"/>
            </a:spcBef>
            <a:spcAft>
              <a:spcPct val="15000"/>
            </a:spcAft>
            <a:buChar char="•"/>
          </a:pPr>
          <a:r>
            <a:rPr lang="en-CA" sz="1300" kern="1200" dirty="0" err="1"/>
            <a:t>Ressources</a:t>
          </a:r>
          <a:r>
            <a:rPr lang="en-CA" sz="1300" kern="1200" dirty="0"/>
            <a:t> et supports</a:t>
          </a:r>
          <a:endParaRPr lang="en-US" sz="1300" kern="1200" dirty="0"/>
        </a:p>
        <a:p>
          <a:pPr marL="114300" lvl="1" indent="-114300" algn="l" defTabSz="577850">
            <a:lnSpc>
              <a:spcPct val="90000"/>
            </a:lnSpc>
            <a:spcBef>
              <a:spcPct val="0"/>
            </a:spcBef>
            <a:spcAft>
              <a:spcPct val="15000"/>
            </a:spcAft>
            <a:buChar char="•"/>
          </a:pPr>
          <a:r>
            <a:rPr lang="en-CA" sz="1300" kern="1200" dirty="0" err="1">
              <a:solidFill>
                <a:srgbClr val="54575A">
                  <a:hueOff val="0"/>
                  <a:satOff val="0"/>
                  <a:lumOff val="0"/>
                  <a:alphaOff val="0"/>
                </a:srgbClr>
              </a:solidFill>
              <a:latin typeface="Segoe UI Semilight"/>
              <a:ea typeface="+mn-ea"/>
              <a:cs typeface="+mn-cs"/>
            </a:rPr>
            <a:t>Stratégies</a:t>
          </a:r>
          <a:r>
            <a:rPr lang="en-CA" sz="1300" kern="1200" dirty="0">
              <a:solidFill>
                <a:srgbClr val="54575A">
                  <a:hueOff val="0"/>
                  <a:satOff val="0"/>
                  <a:lumOff val="0"/>
                  <a:alphaOff val="0"/>
                </a:srgbClr>
              </a:solidFill>
              <a:latin typeface="Segoe UI Semilight"/>
              <a:ea typeface="+mn-ea"/>
              <a:cs typeface="+mn-cs"/>
            </a:rPr>
            <a:t> </a:t>
          </a:r>
          <a:r>
            <a:rPr lang="en-CA" sz="1300" kern="1200" dirty="0" err="1">
              <a:solidFill>
                <a:srgbClr val="54575A">
                  <a:hueOff val="0"/>
                  <a:satOff val="0"/>
                  <a:lumOff val="0"/>
                  <a:alphaOff val="0"/>
                </a:srgbClr>
              </a:solidFill>
              <a:latin typeface="Segoe UI Semilight"/>
              <a:ea typeface="+mn-ea"/>
              <a:cs typeface="+mn-cs"/>
            </a:rPr>
            <a:t>d'acquisition</a:t>
          </a:r>
          <a:r>
            <a:rPr lang="en-CA" sz="1300" kern="1200" dirty="0">
              <a:solidFill>
                <a:srgbClr val="54575A">
                  <a:hueOff val="0"/>
                  <a:satOff val="0"/>
                  <a:lumOff val="0"/>
                  <a:alphaOff val="0"/>
                </a:srgbClr>
              </a:solidFill>
              <a:latin typeface="Segoe UI Semilight"/>
              <a:ea typeface="+mn-ea"/>
              <a:cs typeface="+mn-cs"/>
            </a:rPr>
            <a:t> de talents</a:t>
          </a:r>
          <a:endParaRPr lang="en-US" sz="1300" kern="1200" dirty="0">
            <a:solidFill>
              <a:srgbClr val="54575A">
                <a:hueOff val="0"/>
                <a:satOff val="0"/>
                <a:lumOff val="0"/>
                <a:alphaOff val="0"/>
              </a:srgbClr>
            </a:solidFill>
            <a:latin typeface="Segoe UI Semilight"/>
            <a:ea typeface="+mn-ea"/>
            <a:cs typeface="+mn-cs"/>
          </a:endParaRPr>
        </a:p>
        <a:p>
          <a:pPr marL="114300" lvl="1" indent="-114300" algn="l" defTabSz="555625">
            <a:lnSpc>
              <a:spcPct val="90000"/>
            </a:lnSpc>
            <a:spcBef>
              <a:spcPct val="0"/>
            </a:spcBef>
            <a:spcAft>
              <a:spcPct val="15000"/>
            </a:spcAft>
            <a:buChar char="•"/>
          </a:pPr>
          <a:r>
            <a:rPr lang="en-CA" sz="1250" kern="1200" dirty="0" err="1">
              <a:solidFill>
                <a:srgbClr val="54575A">
                  <a:hueOff val="0"/>
                  <a:satOff val="0"/>
                  <a:lumOff val="0"/>
                  <a:alphaOff val="0"/>
                </a:srgbClr>
              </a:solidFill>
              <a:latin typeface="Segoe UI Semilight"/>
              <a:ea typeface="+mn-ea"/>
              <a:cs typeface="+mn-cs"/>
            </a:rPr>
            <a:t>Histoires</a:t>
          </a:r>
          <a:r>
            <a:rPr lang="en-CA" sz="1250" kern="1200" dirty="0">
              <a:solidFill>
                <a:srgbClr val="54575A">
                  <a:hueOff val="0"/>
                  <a:satOff val="0"/>
                  <a:lumOff val="0"/>
                  <a:alphaOff val="0"/>
                </a:srgbClr>
              </a:solidFill>
              <a:latin typeface="Segoe UI Semilight"/>
              <a:ea typeface="+mn-ea"/>
              <a:cs typeface="+mn-cs"/>
            </a:rPr>
            <a:t> de succès/</a:t>
          </a:r>
          <a:r>
            <a:rPr lang="en-CA" sz="1250" kern="1200" dirty="0" err="1">
              <a:solidFill>
                <a:srgbClr val="54575A">
                  <a:hueOff val="0"/>
                  <a:satOff val="0"/>
                  <a:lumOff val="0"/>
                  <a:alphaOff val="0"/>
                </a:srgbClr>
              </a:solidFill>
              <a:latin typeface="Segoe UI Semilight"/>
              <a:ea typeface="+mn-ea"/>
              <a:cs typeface="+mn-cs"/>
            </a:rPr>
            <a:t>leçons</a:t>
          </a:r>
          <a:r>
            <a:rPr lang="en-CA" sz="1250" kern="1200" dirty="0">
              <a:solidFill>
                <a:srgbClr val="54575A">
                  <a:hueOff val="0"/>
                  <a:satOff val="0"/>
                  <a:lumOff val="0"/>
                  <a:alphaOff val="0"/>
                </a:srgbClr>
              </a:solidFill>
              <a:latin typeface="Segoe UI Semilight"/>
              <a:ea typeface="+mn-ea"/>
              <a:cs typeface="+mn-cs"/>
            </a:rPr>
            <a:t> apprises</a:t>
          </a:r>
          <a:endParaRPr lang="en-US" sz="1250" kern="1200" dirty="0">
            <a:solidFill>
              <a:srgbClr val="54575A">
                <a:hueOff val="0"/>
                <a:satOff val="0"/>
                <a:lumOff val="0"/>
                <a:alphaOff val="0"/>
              </a:srgbClr>
            </a:solidFill>
            <a:latin typeface="Segoe UI Semilight"/>
            <a:ea typeface="+mn-ea"/>
            <a:cs typeface="+mn-cs"/>
          </a:endParaRPr>
        </a:p>
      </dsp:txBody>
      <dsp:txXfrm>
        <a:off x="0" y="3920634"/>
        <a:ext cx="3144232" cy="2313045"/>
      </dsp:txXfrm>
    </dsp:sp>
    <dsp:sp modelId="{1D2ED88A-16B4-4A01-A596-CE944C42E9F3}">
      <dsp:nvSpPr>
        <dsp:cNvPr id="0" name=""/>
        <dsp:cNvSpPr/>
      </dsp:nvSpPr>
      <dsp:spPr>
        <a:xfrm>
          <a:off x="145802" y="3682840"/>
          <a:ext cx="2689414" cy="85435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53" tIns="0" rIns="101653" bIns="0" numCol="1" spcCol="1270" anchor="ctr" anchorCtr="0">
          <a:noAutofit/>
        </a:bodyPr>
        <a:lstStyle/>
        <a:p>
          <a:pPr marL="0" lvl="0" indent="0" algn="l" defTabSz="711200">
            <a:lnSpc>
              <a:spcPct val="90000"/>
            </a:lnSpc>
            <a:spcBef>
              <a:spcPct val="0"/>
            </a:spcBef>
            <a:spcAft>
              <a:spcPct val="35000"/>
            </a:spcAft>
            <a:buNone/>
          </a:pPr>
          <a:r>
            <a:rPr lang="fr-FR" sz="1600" kern="1200" dirty="0"/>
            <a:t>Ce qui est inclus dans la boîte à outils</a:t>
          </a:r>
          <a:endParaRPr lang="en-US" sz="1600" kern="1200" dirty="0"/>
        </a:p>
      </dsp:txBody>
      <dsp:txXfrm>
        <a:off x="187508" y="3724546"/>
        <a:ext cx="2606002" cy="770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12860-4768-4678-9CEE-1B51E3666624}">
      <dsp:nvSpPr>
        <dsp:cNvPr id="0" name=""/>
        <dsp:cNvSpPr/>
      </dsp:nvSpPr>
      <dsp:spPr>
        <a:xfrm rot="5400000">
          <a:off x="6165663" y="-3969262"/>
          <a:ext cx="1267722" cy="9273045"/>
        </a:xfrm>
        <a:prstGeom prst="round2SameRect">
          <a:avLst/>
        </a:prstGeom>
        <a:solidFill>
          <a:srgbClr val="D5FBFF">
            <a:alpha val="89804"/>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Mettre en œuvre des </a:t>
          </a:r>
          <a:r>
            <a:rPr lang="fr-CA" sz="1200" b="1"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stratégies d’embauche et de recrutement </a:t>
          </a: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pour les groupes professionnels où des écarts d’équité en matière d’emploi sont relevés </a:t>
          </a:r>
          <a:endParaRPr lang="en-CA" sz="1200" kern="1200" dirty="0">
            <a:solidFill>
              <a:srgbClr val="F2F2F2">
                <a:lumMod val="10000"/>
              </a:srgbClr>
            </a:solidFill>
            <a:latin typeface="Segoe UI Semiligh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Examiner les diverses </a:t>
          </a:r>
          <a:r>
            <a:rPr lang="fr-CA" sz="1200" kern="1200" noProof="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options de dotation </a:t>
          </a: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disponibles au moment de planifier la dotation d’un poste vacant</a:t>
          </a: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Maximiser les marges de manœuvre </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dans la dotation, comme l’option de restreindre la zone de sélection aux personnes en situation de handicap seulement</a:t>
          </a:r>
          <a:endPar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Tirer parti de la </a:t>
          </a:r>
          <a:r>
            <a:rPr lang="fr-CA" sz="1200" b="1"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disponibilité géographique </a:t>
          </a:r>
          <a:r>
            <a:rPr lang="fr-CA" sz="1200" kern="1200" noProof="0" dirty="0">
              <a:solidFill>
                <a:srgbClr val="000000"/>
              </a:solidFill>
              <a:latin typeface="Open Sans" panose="020B0606030504020204" pitchFamily="34" charset="0"/>
              <a:ea typeface="Open Sans" panose="020B0606030504020204" pitchFamily="34" charset="0"/>
              <a:cs typeface="Open Sans" panose="020B0606030504020204" pitchFamily="34" charset="0"/>
            </a:rPr>
            <a:t>des personnes en situation de handicap</a:t>
          </a:r>
          <a:endParaRPr lang="en-CA" sz="1200" kern="1200" dirty="0"/>
        </a:p>
      </dsp:txBody>
      <dsp:txXfrm rot="-5400000">
        <a:off x="2163002" y="95284"/>
        <a:ext cx="9211160" cy="1143952"/>
      </dsp:txXfrm>
    </dsp:sp>
    <dsp:sp modelId="{28A959BA-A38B-4449-87ED-3D0A8646033F}">
      <dsp:nvSpPr>
        <dsp:cNvPr id="0" name=""/>
        <dsp:cNvSpPr/>
      </dsp:nvSpPr>
      <dsp:spPr>
        <a:xfrm>
          <a:off x="220867" y="1391"/>
          <a:ext cx="1939366" cy="13158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Élaborer une stratégie</a:t>
          </a:r>
          <a:endParaRPr lang="en-CA" sz="2000" b="1" kern="1200" dirty="0">
            <a:solidFill>
              <a:sysClr val="window" lastClr="FFFFFF"/>
            </a:solidFill>
            <a:latin typeface="Segoe UI Semilight"/>
            <a:ea typeface="+mn-ea"/>
            <a:cs typeface="+mn-cs"/>
          </a:endParaRPr>
        </a:p>
      </dsp:txBody>
      <dsp:txXfrm>
        <a:off x="285102" y="65626"/>
        <a:ext cx="1810896" cy="1187392"/>
      </dsp:txXfrm>
    </dsp:sp>
    <dsp:sp modelId="{C350B745-E23B-495F-AAA6-1BF9EBA95DDE}">
      <dsp:nvSpPr>
        <dsp:cNvPr id="0" name=""/>
        <dsp:cNvSpPr/>
      </dsp:nvSpPr>
      <dsp:spPr>
        <a:xfrm rot="5400000">
          <a:off x="6270411" y="-2641777"/>
          <a:ext cx="1052689" cy="9273045"/>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endParaRPr lang="en-CA" sz="1400" kern="1200" dirty="0">
            <a:latin typeface="+mn-lt"/>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Appliquer le principe </a:t>
          </a:r>
          <a:r>
            <a:rPr lang="fr-CA" sz="13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d’inclusion par la conception </a:t>
          </a: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dès le début des processus d’embauche </a:t>
          </a:r>
          <a:endParaRPr lang="en-CA" sz="1300" kern="1200" dirty="0">
            <a:latin typeface="+mn-lt"/>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Collaborer</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avec d’autres ministères et organismes</a:t>
          </a: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fr-CA" sz="1200" kern="1200" dirty="0">
              <a:solidFill>
                <a:srgbClr val="000000"/>
              </a:solidFill>
            </a:rPr>
            <a:t>Concevoir les offres d’emploi spécifiquement destinées aux personnes en situation de handicap</a:t>
          </a:r>
          <a:endParaRPr lang="en-CA" sz="1200" kern="1200" dirty="0"/>
        </a:p>
        <a:p>
          <a:pPr marL="173038" lvl="1" indent="-173038" algn="l" defTabSz="533400">
            <a:lnSpc>
              <a:spcPct val="90000"/>
            </a:lnSpc>
            <a:spcBef>
              <a:spcPct val="0"/>
            </a:spcBef>
            <a:spcAft>
              <a:spcPct val="15000"/>
            </a:spcAft>
            <a:buClr>
              <a:srgbClr val="F2F2F2">
                <a:lumMod val="10000"/>
              </a:srgbClr>
            </a:buClr>
            <a:buFont typeface="Arial" panose="020B0604020202020204" pitchFamily="34" charset="0"/>
            <a:buChar char="•"/>
          </a:pP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sp:txBody>
      <dsp:txXfrm rot="-5400000">
        <a:off x="2160233" y="1519789"/>
        <a:ext cx="9221657" cy="949913"/>
      </dsp:txXfrm>
    </dsp:sp>
    <dsp:sp modelId="{2AF424AA-61FD-470F-AD72-C8DC67A91CAD}">
      <dsp:nvSpPr>
        <dsp:cNvPr id="0" name=""/>
        <dsp:cNvSpPr/>
      </dsp:nvSpPr>
      <dsp:spPr>
        <a:xfrm>
          <a:off x="220867" y="1383046"/>
          <a:ext cx="1939366" cy="122339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Attirer</a:t>
          </a:r>
          <a:endParaRPr lang="en-CA" sz="2000" b="1" kern="1200" dirty="0">
            <a:solidFill>
              <a:sysClr val="window" lastClr="FFFFFF"/>
            </a:solidFill>
            <a:latin typeface="Segoe UI Semilight"/>
            <a:ea typeface="+mn-ea"/>
            <a:cs typeface="+mn-cs"/>
          </a:endParaRPr>
        </a:p>
      </dsp:txBody>
      <dsp:txXfrm>
        <a:off x="280588" y="1442767"/>
        <a:ext cx="1819924" cy="1103954"/>
      </dsp:txXfrm>
    </dsp:sp>
    <dsp:sp modelId="{E679945E-B664-40C2-BF23-2BFABB523C93}">
      <dsp:nvSpPr>
        <dsp:cNvPr id="0" name=""/>
        <dsp:cNvSpPr/>
      </dsp:nvSpPr>
      <dsp:spPr>
        <a:xfrm rot="5400000">
          <a:off x="6049021" y="-1240743"/>
          <a:ext cx="1450101" cy="9276060"/>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577850">
            <a:lnSpc>
              <a:spcPct val="90000"/>
            </a:lnSpc>
            <a:spcBef>
              <a:spcPct val="0"/>
            </a:spcBef>
            <a:spcAft>
              <a:spcPct val="15000"/>
            </a:spcAft>
            <a:buChar char="•"/>
          </a:pP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Tirer parti des </a:t>
          </a:r>
          <a:r>
            <a:rPr lang="fr-CA" sz="13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ambassadeurs de l'évaluation accessible</a:t>
          </a:r>
          <a:endParaRPr lang="en-CA" sz="1300" kern="1200" dirty="0">
            <a:solidFill>
              <a:schemeClr val="accent3"/>
            </a:solidFill>
            <a:latin typeface="Segoe UI Semilight"/>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har char="•"/>
          </a:pP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Envisager de recourir aux </a:t>
          </a:r>
          <a:r>
            <a:rPr lang="fr-CA" sz="1300" kern="1200" dirty="0">
              <a:solidFill>
                <a:srgbClr val="0099A8"/>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services d’évaluation </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du Centre de psychologie du personnel ou d’’utiliser la </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liste de vérification de l’équité</a:t>
          </a: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afin </a:t>
          </a:r>
          <a:r>
            <a:rPr lang="fr-CA" sz="12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d’identifier et d’atténuer les répercussions négatives potentielles</a:t>
          </a:r>
          <a:endParaRPr lang="fr-CA" sz="1200" b="1" i="0" kern="1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har char="•"/>
          </a:pPr>
          <a:r>
            <a:rPr lang="fr-CA" sz="12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Faire l’essai de </a:t>
          </a:r>
          <a:r>
            <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nouvelles approches de recrutement et d’évaluation flexibles</a:t>
          </a:r>
          <a:endParaRPr lang="fr-CA" sz="1200" kern="12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a:p>
          <a:pPr marL="174625" lvl="1" indent="-174625" algn="l" defTabSz="577850">
            <a:lnSpc>
              <a:spcPct val="90000"/>
            </a:lnSpc>
            <a:spcBef>
              <a:spcPct val="0"/>
            </a:spcBef>
            <a:spcAft>
              <a:spcPct val="15000"/>
            </a:spcAft>
            <a:buChar char="•"/>
          </a:pPr>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sp:txBody>
      <dsp:txXfrm rot="-5400000">
        <a:off x="2136042" y="2743024"/>
        <a:ext cx="9205272" cy="1308525"/>
      </dsp:txXfrm>
    </dsp:sp>
    <dsp:sp modelId="{8678B3FF-A854-4B4A-AFC1-5778DB113C6F}">
      <dsp:nvSpPr>
        <dsp:cNvPr id="0" name=""/>
        <dsp:cNvSpPr/>
      </dsp:nvSpPr>
      <dsp:spPr>
        <a:xfrm>
          <a:off x="220867" y="2726072"/>
          <a:ext cx="1915174" cy="13424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Évaluer</a:t>
          </a:r>
          <a:endParaRPr lang="en-CA" sz="2000" b="1" kern="1200" dirty="0">
            <a:solidFill>
              <a:sysClr val="window" lastClr="FFFFFF"/>
            </a:solidFill>
            <a:latin typeface="Segoe UI Semilight"/>
            <a:ea typeface="+mn-ea"/>
            <a:cs typeface="+mn-cs"/>
          </a:endParaRPr>
        </a:p>
      </dsp:txBody>
      <dsp:txXfrm>
        <a:off x="286399" y="2791604"/>
        <a:ext cx="1784110" cy="1211365"/>
      </dsp:txXfrm>
    </dsp:sp>
    <dsp:sp modelId="{A24B7026-8D49-4ECD-80AB-594BD69FA0F7}">
      <dsp:nvSpPr>
        <dsp:cNvPr id="0" name=""/>
        <dsp:cNvSpPr/>
      </dsp:nvSpPr>
      <dsp:spPr>
        <a:xfrm rot="5400000">
          <a:off x="6144555" y="242505"/>
          <a:ext cx="1052689" cy="9207110"/>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622300">
            <a:lnSpc>
              <a:spcPct val="90000"/>
            </a:lnSpc>
            <a:spcBef>
              <a:spcPct val="0"/>
            </a:spcBef>
            <a:spcAft>
              <a:spcPct val="15000"/>
            </a:spcAft>
            <a:buChar char="•"/>
          </a:pPr>
          <a:r>
            <a:rPr lang="fr-CA" sz="1300" b="1"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Créer les conditions de réussite </a:t>
          </a:r>
          <a:r>
            <a:rPr lang="fr-CA" sz="1300" kern="1200" dirty="0">
              <a:solidFill>
                <a:srgbClr val="000000"/>
              </a:solidFill>
              <a:latin typeface="Open Sans" panose="020B0606030504020204" pitchFamily="34" charset="0"/>
              <a:ea typeface="Open Sans" panose="020B0606030504020204" pitchFamily="34" charset="0"/>
              <a:cs typeface="Open Sans" panose="020B0606030504020204" pitchFamily="34" charset="0"/>
            </a:rPr>
            <a:t>(milieu de travail accessible, intégration efficace, maintien en poste et perfectionnement de carrière)</a:t>
          </a:r>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sp:txBody>
      <dsp:txXfrm rot="-5400000">
        <a:off x="2067345" y="4371103"/>
        <a:ext cx="9155722" cy="949913"/>
      </dsp:txXfrm>
    </dsp:sp>
    <dsp:sp modelId="{8E1A10D7-2EDD-45F7-A265-859AE77DF91F}">
      <dsp:nvSpPr>
        <dsp:cNvPr id="0" name=""/>
        <dsp:cNvSpPr/>
      </dsp:nvSpPr>
      <dsp:spPr>
        <a:xfrm>
          <a:off x="220867" y="4188130"/>
          <a:ext cx="1846478" cy="13158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Embaucher</a:t>
          </a:r>
          <a:endParaRPr lang="en-CA" sz="2000" b="1" kern="1200" dirty="0">
            <a:solidFill>
              <a:sysClr val="window" lastClr="FFFFFF"/>
            </a:solidFill>
            <a:latin typeface="Segoe UI Semilight"/>
            <a:ea typeface="+mn-ea"/>
            <a:cs typeface="+mn-cs"/>
          </a:endParaRPr>
        </a:p>
      </dsp:txBody>
      <dsp:txXfrm>
        <a:off x="285102" y="4252365"/>
        <a:ext cx="1718008" cy="11873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E7A65-83FB-4315-A2A2-ACDB827CA8F6}" type="datetimeFigureOut">
              <a:rPr lang="en-CA" smtClean="0"/>
              <a:t>2022/07/21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F415C-D0E8-4695-A17F-F749C89EEF3E}" type="slidenum">
              <a:rPr lang="en-CA" smtClean="0"/>
              <a:t>‹#›</a:t>
            </a:fld>
            <a:endParaRPr lang="en-CA"/>
          </a:p>
        </p:txBody>
      </p:sp>
    </p:spTree>
    <p:extLst>
      <p:ext uri="{BB962C8B-B14F-4D97-AF65-F5344CB8AC3E}">
        <p14:creationId xmlns:p14="http://schemas.microsoft.com/office/powerpoint/2010/main" val="65489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A" sz="1200" b="1" kern="1200" baseline="0" noProof="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1</a:t>
            </a:fld>
            <a:endParaRPr lang="en-CA"/>
          </a:p>
        </p:txBody>
      </p:sp>
    </p:spTree>
    <p:extLst>
      <p:ext uri="{BB962C8B-B14F-4D97-AF65-F5344CB8AC3E}">
        <p14:creationId xmlns:p14="http://schemas.microsoft.com/office/powerpoint/2010/main" val="1242348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77F415C-D0E8-4695-A17F-F749C89EEF3E}" type="slidenum">
              <a:rPr lang="en-CA" smtClean="0"/>
              <a:t>10</a:t>
            </a:fld>
            <a:endParaRPr lang="en-CA"/>
          </a:p>
        </p:txBody>
      </p:sp>
    </p:spTree>
    <p:extLst>
      <p:ext uri="{BB962C8B-B14F-4D97-AF65-F5344CB8AC3E}">
        <p14:creationId xmlns:p14="http://schemas.microsoft.com/office/powerpoint/2010/main" val="2945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050983"/>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baseline="0" noProof="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25BD1B-8B54-4742-946D-5FDA6AF3F81F}" type="slidenum">
              <a:rPr lang="en-CA" smtClean="0"/>
              <a:t>2</a:t>
            </a:fld>
            <a:endParaRPr lang="en-CA"/>
          </a:p>
        </p:txBody>
      </p:sp>
    </p:spTree>
    <p:extLst>
      <p:ext uri="{BB962C8B-B14F-4D97-AF65-F5344CB8AC3E}">
        <p14:creationId xmlns:p14="http://schemas.microsoft.com/office/powerpoint/2010/main" val="166916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solidFill>
                <a:srgbClr val="00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baseline="0" noProof="0">
              <a:solidFill>
                <a:srgbClr val="00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baseline="0" noProof="0">
              <a:solidFill>
                <a:schemeClr val="tx1"/>
              </a:solidFill>
              <a:effectLst/>
              <a:latin typeface="+mn-lt"/>
              <a:ea typeface="+mn-ea"/>
              <a:cs typeface="+mn-cs"/>
            </a:endParaRPr>
          </a:p>
          <a:p>
            <a:pPr marL="0" lvl="0" indent="0">
              <a:buFont typeface="Arial" panose="020B0604020202020204" pitchFamily="34" charset="0"/>
              <a:buNone/>
            </a:pPr>
            <a:endParaRPr lang="en-CA"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25BD1B-8B54-4742-946D-5FDA6AF3F81F}" type="slidenum">
              <a:rPr lang="en-CA" smtClean="0"/>
              <a:t>3</a:t>
            </a:fld>
            <a:endParaRPr lang="en-CA"/>
          </a:p>
        </p:txBody>
      </p:sp>
    </p:spTree>
    <p:extLst>
      <p:ext uri="{BB962C8B-B14F-4D97-AF65-F5344CB8AC3E}">
        <p14:creationId xmlns:p14="http://schemas.microsoft.com/office/powerpoint/2010/main" val="272958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4</a:t>
            </a:fld>
            <a:endParaRPr lang="en-CA"/>
          </a:p>
        </p:txBody>
      </p:sp>
    </p:spTree>
    <p:extLst>
      <p:ext uri="{BB962C8B-B14F-4D97-AF65-F5344CB8AC3E}">
        <p14:creationId xmlns:p14="http://schemas.microsoft.com/office/powerpoint/2010/main" val="163884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20490"/>
          </a:xfrm>
        </p:spPr>
        <p:txBody>
          <a:bodyPr/>
          <a:lstStyle/>
          <a:p>
            <a:pPr>
              <a:lnSpc>
                <a:spcPct val="107000"/>
              </a:lnSpc>
              <a:spcAft>
                <a:spcPts val="800"/>
              </a:spcAft>
            </a:pPr>
            <a:endParaRPr lang="en-CA" sz="1800">
              <a:solidFill>
                <a:srgbClr val="54575A"/>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5</a:t>
            </a:fld>
            <a:endParaRPr lang="en-CA"/>
          </a:p>
        </p:txBody>
      </p:sp>
    </p:spTree>
    <p:extLst>
      <p:ext uri="{BB962C8B-B14F-4D97-AF65-F5344CB8AC3E}">
        <p14:creationId xmlns:p14="http://schemas.microsoft.com/office/powerpoint/2010/main" val="797841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6</a:t>
            </a:fld>
            <a:endParaRPr lang="en-CA"/>
          </a:p>
        </p:txBody>
      </p:sp>
    </p:spTree>
    <p:extLst>
      <p:ext uri="{BB962C8B-B14F-4D97-AF65-F5344CB8AC3E}">
        <p14:creationId xmlns:p14="http://schemas.microsoft.com/office/powerpoint/2010/main" val="316892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20490"/>
          </a:xfrm>
        </p:spPr>
        <p:txBody>
          <a:bodyPr/>
          <a:lstStyle/>
          <a:p>
            <a:pPr>
              <a:lnSpc>
                <a:spcPct val="107000"/>
              </a:lnSpc>
              <a:spcAft>
                <a:spcPts val="800"/>
              </a:spcAft>
            </a:pPr>
            <a:endParaRPr lang="en-CA" sz="1800" dirty="0">
              <a:solidFill>
                <a:srgbClr val="54575A"/>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7</a:t>
            </a:fld>
            <a:endParaRPr lang="en-CA"/>
          </a:p>
        </p:txBody>
      </p:sp>
    </p:spTree>
    <p:extLst>
      <p:ext uri="{BB962C8B-B14F-4D97-AF65-F5344CB8AC3E}">
        <p14:creationId xmlns:p14="http://schemas.microsoft.com/office/powerpoint/2010/main" val="287526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CA"/>
          </a:p>
        </p:txBody>
      </p:sp>
      <p:sp>
        <p:nvSpPr>
          <p:cNvPr id="4" name="Slide Number Placeholder 3"/>
          <p:cNvSpPr>
            <a:spLocks noGrp="1"/>
          </p:cNvSpPr>
          <p:nvPr>
            <p:ph type="sldNum" sz="quarter" idx="5"/>
          </p:nvPr>
        </p:nvSpPr>
        <p:spPr/>
        <p:txBody>
          <a:bodyPr/>
          <a:lstStyle/>
          <a:p>
            <a:fld id="{877F415C-D0E8-4695-A17F-F749C89EEF3E}" type="slidenum">
              <a:rPr lang="en-CA" smtClean="0"/>
              <a:t>8</a:t>
            </a:fld>
            <a:endParaRPr lang="en-CA"/>
          </a:p>
        </p:txBody>
      </p:sp>
    </p:spTree>
    <p:extLst>
      <p:ext uri="{BB962C8B-B14F-4D97-AF65-F5344CB8AC3E}">
        <p14:creationId xmlns:p14="http://schemas.microsoft.com/office/powerpoint/2010/main" val="3581684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9</a:t>
            </a:fld>
            <a:endParaRPr lang="en-CA"/>
          </a:p>
        </p:txBody>
      </p:sp>
    </p:spTree>
    <p:extLst>
      <p:ext uri="{BB962C8B-B14F-4D97-AF65-F5344CB8AC3E}">
        <p14:creationId xmlns:p14="http://schemas.microsoft.com/office/powerpoint/2010/main" val="505422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fr/commission-fonction-publique/services/outils-ressources-dotation-evaluation/contactez-nou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canada.ca/fr/commission-fonction-publique/services/outils-ressources-dotation-evaluation/specialistes-ressources-humaines-gestionnaires-embaucheur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canada.ca/fr/secretariat-conseil-tresor/organisation/rapports/creer-fonction-publique-diversifiee-inclusive-rapport-final-groupe-travail-conjoint-syndical-patronal-diversite-inclusion.html" TargetMode="External"/><Relationship Id="rId3" Type="http://schemas.openxmlformats.org/officeDocument/2006/relationships/hyperlink" Target="https://www.canada.ca/fr/conseil-prive/organisation/greffier/appel-action-faveur-lutte-contre-racisme-equite-inclusion-fonction-publique-federale.html" TargetMode="External"/><Relationship Id="rId7" Type="http://schemas.openxmlformats.org/officeDocument/2006/relationships/hyperlink" Target="https://www.canada.ca/fr/gouvernement/fonctionpublique/mieux-etre-inclusion-diversite-fonction-publique/diversite-equite-matiere-emploi/accessibilite-fonction-publique/strategie-accessibilite-fonction-publique-tdm.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gcdocs.gc.ca/psc-cfpdav/nodes/6724070/NULL__" TargetMode="External"/><Relationship Id="rId5" Type="http://schemas.openxmlformats.org/officeDocument/2006/relationships/hyperlink" Target="https://www.rcaanc-cirnac.gc.ca/fra/1450124405592/1529106060525" TargetMode="External"/><Relationship Id="rId4" Type="http://schemas.openxmlformats.org/officeDocument/2006/relationships/hyperlink" Target="https://www.canada.ca/fr/gouvernement/fonctionpublique/mieux-etre-inclusion-diversite-fonction-publique/diversite-equite-matiere-emploi/cercle-savoir/unis-diversite.html" TargetMode="External"/><Relationship Id="rId9" Type="http://schemas.openxmlformats.org/officeDocument/2006/relationships/hyperlink" Target="https://www.canada.ca/fr/conseil-prive/programmes/nominations/nominations-gouverneur-conseil/gestion-de-la-performance/engagements-des-sm.html"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hyperlink" Target="mailto:cfp.cea-ace.psc@canada.ca" TargetMode="External"/><Relationship Id="rId3" Type="http://schemas.openxmlformats.org/officeDocument/2006/relationships/hyperlink" Target="https://www.canada.ca/fr/commission-fonction-publique/services/outils-ressources-dotation-evaluation/specialistes-ressources-humaines-gestionnaires-embaucheurs/options-recrutement-gestionnaires/recrutement-etudiants/programme-federal-experience-travail-etudiant.html" TargetMode="External"/><Relationship Id="rId7" Type="http://schemas.openxmlformats.org/officeDocument/2006/relationships/hyperlink" Target="https://wiki.gccollab.ca/Cercle_national_des_%C3%A9tudiants_autochtone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extranet.psc-cfp.gc.ca/sib-dgsi/indigenous-recruitment-toolbox-fra.htm" TargetMode="External"/><Relationship Id="rId5" Type="http://schemas.openxmlformats.org/officeDocument/2006/relationships/hyperlink" Target="https://www.gcpedia.gc.ca/wiki/Le_Parcours_de_carri%C3%A8re_pour_Autochtones_-_inventaire_de_postulants_autochtones" TargetMode="External"/><Relationship Id="rId4" Type="http://schemas.openxmlformats.org/officeDocument/2006/relationships/hyperlink" Target="https://www.gcpedia.gc.ca/wiki/Indigenous_Career_Pathways_%E2%80%93_Inventory_of_Indigenous_Applicant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mploisfp-psjobs.cfp-psc.gc.ca/psrs-srfp/applicant/page1800?poster=1584918&amp;toggleLanguage=fr" TargetMode="External"/><Relationship Id="rId3" Type="http://schemas.openxmlformats.org/officeDocument/2006/relationships/hyperlink" Target="https://www.canada.ca/fr/public-service-commission/jobs/services/recruitment/federal-internship-program-canadians-disabilities.html" TargetMode="External"/><Relationship Id="rId7" Type="http://schemas.openxmlformats.org/officeDocument/2006/relationships/hyperlink" Target="https://emploisfp-psjobs.cfp-psc.gc.ca/psrs-srfp/applicant/page1800?poster=1578539&amp;toggleLanguage=fr" TargetMode="External"/><Relationship Id="rId12" Type="http://schemas.openxmlformats.org/officeDocument/2006/relationships/hyperlink" Target="https://emploisfp-psjobs.cfp-psc.gc.ca/srs-sre/page01.htm?poster=1&amp;lang=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www.canada.ca/fr/public-service-commission/services/staffing-assessment-tools-resources/human-resources-specialists-hiring-managers/recruitment-options-managers/graduate-general-recruitment/post-secondary-recruitment.html" TargetMode="External"/><Relationship Id="rId11" Type="http://schemas.openxmlformats.org/officeDocument/2006/relationships/hyperlink" Target="https://www.gcpedia.gc.ca/wiki/The_Virtual_Door_to_Talent_with_Disabilities" TargetMode="External"/><Relationship Id="rId5" Type="http://schemas.openxmlformats.org/officeDocument/2006/relationships/hyperlink" Target="https://emploisfp-psjobs.cfp-psc.gc.ca/psrs-srfp/applicant/page1800?toggleLanguage=fr&amp;poster=1672759" TargetMode="External"/><Relationship Id="rId10" Type="http://schemas.openxmlformats.org/officeDocument/2006/relationships/hyperlink" Target="https://www.canada.ca/en/public-service-commission/services/information-priority-administration/priority-entitlements-toolkit-managers-hr-specialists.html" TargetMode="External"/><Relationship Id="rId4" Type="http://schemas.openxmlformats.org/officeDocument/2006/relationships/hyperlink" Target="https://emploisfp-psjobs.cfp-psc.gc.ca/psrs-srfp/applicant/page1800?poster=1679366&amp;toggleLanguage=fr" TargetMode="External"/><Relationship Id="rId9" Type="http://schemas.openxmlformats.org/officeDocument/2006/relationships/hyperlink" Target="https://www.canada.ca/fr/public-service-commission/services/information-priority-administration/priority-entitlements-toolkit-managers-hr-specialists.html" TargetMode="Externa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www.canada.ca/fr/commission-fonction-publique/nouvelles/2021/01/verification-portant-sur-la-representation-des-groupes-vises-par-lequite-en-matiere-demploi-lors-du-recrutement.html" TargetMode="External"/><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fr/commission-fonction-publique/services/outils-ressources-dotation-evaluation/specialistes-ressources-humaines-gestionnaires-embaucheurs/options-recrutement-gestionnaires/recrutement-diplomes-recrutement-general/recrutement-postsecondaire.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gcpedia.gc.ca/wiki/Occasions_d%E2%80%99emploi_pour_les_talents_en_situation_de_handicap" TargetMode="External"/><Relationship Id="rId4" Type="http://schemas.openxmlformats.org/officeDocument/2006/relationships/hyperlink" Target="https://www.gcpedia.gc.ca/wiki/CFP_%E2%80%94_Outils_pour_gestionnaires_d%27embauche"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2436" y="818136"/>
            <a:ext cx="10704735" cy="3772913"/>
          </a:xfrm>
        </p:spPr>
        <p:txBody>
          <a:bodyPr>
            <a:noAutofit/>
          </a:bodyPr>
          <a:lstStyle/>
          <a:p>
            <a:pPr algn="ctr"/>
            <a:r>
              <a:rPr lang="en-CA" sz="4800" b="1" dirty="0" err="1">
                <a:solidFill>
                  <a:schemeClr val="accent2"/>
                </a:solidFill>
                <a:latin typeface="+mn-lt"/>
                <a:cs typeface="Arial"/>
              </a:rPr>
              <a:t>Soutien</a:t>
            </a:r>
            <a:r>
              <a:rPr lang="en-CA" sz="4800" b="1" dirty="0">
                <a:solidFill>
                  <a:schemeClr val="accent2"/>
                </a:solidFill>
                <a:latin typeface="+mn-lt"/>
                <a:cs typeface="Arial"/>
              </a:rPr>
              <a:t> </a:t>
            </a:r>
            <a:r>
              <a:rPr lang="en-CA" sz="4800" b="1" dirty="0" err="1">
                <a:solidFill>
                  <a:schemeClr val="accent2"/>
                </a:solidFill>
                <a:latin typeface="+mn-lt"/>
                <a:cs typeface="Arial"/>
              </a:rPr>
              <a:t>offert</a:t>
            </a:r>
            <a:r>
              <a:rPr lang="en-CA" sz="4800" b="1" dirty="0">
                <a:solidFill>
                  <a:schemeClr val="accent2"/>
                </a:solidFill>
                <a:latin typeface="+mn-lt"/>
                <a:cs typeface="Arial"/>
              </a:rPr>
              <a:t> par la </a:t>
            </a:r>
            <a:br>
              <a:rPr lang="en-CA" sz="4800" b="1" dirty="0">
                <a:latin typeface="+mn-lt"/>
                <a:cs typeface="Arial" panose="020B0604020202020204" pitchFamily="34" charset="0"/>
              </a:rPr>
            </a:br>
            <a:r>
              <a:rPr lang="en-CA" sz="4800" b="1" dirty="0">
                <a:solidFill>
                  <a:schemeClr val="accent2"/>
                </a:solidFill>
                <a:latin typeface="+mn-lt"/>
                <a:cs typeface="Arial"/>
              </a:rPr>
              <a:t>Commission de la </a:t>
            </a:r>
            <a:r>
              <a:rPr lang="en-CA" sz="4800" b="1" dirty="0" err="1">
                <a:solidFill>
                  <a:schemeClr val="accent2"/>
                </a:solidFill>
                <a:latin typeface="+mn-lt"/>
                <a:cs typeface="Arial"/>
              </a:rPr>
              <a:t>fonction</a:t>
            </a:r>
            <a:r>
              <a:rPr lang="en-CA" sz="4800" b="1" dirty="0">
                <a:solidFill>
                  <a:schemeClr val="accent2"/>
                </a:solidFill>
                <a:latin typeface="+mn-lt"/>
                <a:cs typeface="Arial"/>
              </a:rPr>
              <a:t> </a:t>
            </a:r>
            <a:r>
              <a:rPr lang="en-CA" sz="4800" b="1" dirty="0" err="1">
                <a:solidFill>
                  <a:schemeClr val="accent2"/>
                </a:solidFill>
                <a:latin typeface="+mn-lt"/>
                <a:cs typeface="Arial"/>
              </a:rPr>
              <a:t>publique</a:t>
            </a:r>
            <a:r>
              <a:rPr lang="en-CA" sz="4800" b="1" dirty="0">
                <a:solidFill>
                  <a:schemeClr val="accent2"/>
                </a:solidFill>
                <a:latin typeface="+mn-lt"/>
                <a:cs typeface="Arial"/>
              </a:rPr>
              <a:t> pour le </a:t>
            </a:r>
            <a:r>
              <a:rPr lang="en-CA" sz="4800" b="1" dirty="0" err="1">
                <a:solidFill>
                  <a:schemeClr val="accent2"/>
                </a:solidFill>
                <a:latin typeface="+mn-lt"/>
                <a:cs typeface="Arial"/>
              </a:rPr>
              <a:t>recrutement</a:t>
            </a:r>
            <a:r>
              <a:rPr lang="en-CA" sz="4800" b="1" dirty="0">
                <a:solidFill>
                  <a:schemeClr val="accent2"/>
                </a:solidFill>
                <a:latin typeface="+mn-lt"/>
                <a:cs typeface="Arial"/>
              </a:rPr>
              <a:t> </a:t>
            </a:r>
            <a:r>
              <a:rPr lang="en-CA" sz="4800" b="1" dirty="0" err="1">
                <a:solidFill>
                  <a:schemeClr val="accent2"/>
                </a:solidFill>
                <a:latin typeface="+mn-lt"/>
                <a:cs typeface="Arial"/>
              </a:rPr>
              <a:t>inclusif</a:t>
            </a:r>
            <a:r>
              <a:rPr lang="en-CA" sz="4800" b="1" dirty="0">
                <a:solidFill>
                  <a:schemeClr val="accent2"/>
                </a:solidFill>
                <a:latin typeface="+mn-lt"/>
                <a:cs typeface="Arial"/>
              </a:rPr>
              <a:t> </a:t>
            </a:r>
            <a:br>
              <a:rPr lang="en-CA" sz="4800" dirty="0">
                <a:latin typeface="+mn-lt"/>
                <a:cs typeface="Arial" panose="020B0604020202020204" pitchFamily="34" charset="0"/>
              </a:rPr>
            </a:br>
            <a:br>
              <a:rPr lang="en-CA" sz="2000" dirty="0">
                <a:solidFill>
                  <a:srgbClr val="000000"/>
                </a:solidFill>
                <a:latin typeface="+mn-lt"/>
                <a:cs typeface="Arial" panose="020B0604020202020204" pitchFamily="34" charset="0"/>
              </a:rPr>
            </a:br>
            <a:br>
              <a:rPr lang="en-CA" sz="2000" dirty="0">
                <a:solidFill>
                  <a:srgbClr val="000000"/>
                </a:solidFill>
                <a:latin typeface="+mn-lt"/>
                <a:cs typeface="Arial" panose="020B0604020202020204" pitchFamily="34" charset="0"/>
              </a:rPr>
            </a:br>
            <a:r>
              <a:rPr lang="en-CA" sz="2400" b="1" dirty="0">
                <a:solidFill>
                  <a:srgbClr val="000000"/>
                </a:solidFill>
                <a:latin typeface="+mn-lt"/>
                <a:cs typeface="Arial" panose="020B0604020202020204" pitchFamily="34" charset="0"/>
              </a:rPr>
              <a:t>Centre </a:t>
            </a:r>
            <a:r>
              <a:rPr lang="en-CA" sz="2400" b="1" dirty="0" err="1">
                <a:solidFill>
                  <a:srgbClr val="000000"/>
                </a:solidFill>
                <a:latin typeface="+mn-lt"/>
                <a:cs typeface="Arial" panose="020B0604020202020204" pitchFamily="34" charset="0"/>
              </a:rPr>
              <a:t>d’expertise</a:t>
            </a:r>
            <a:r>
              <a:rPr lang="en-CA" sz="2400" b="1" dirty="0">
                <a:solidFill>
                  <a:srgbClr val="000000"/>
                </a:solidFill>
                <a:latin typeface="+mn-lt"/>
                <a:cs typeface="Arial" panose="020B0604020202020204" pitchFamily="34" charset="0"/>
              </a:rPr>
              <a:t> sur la </a:t>
            </a:r>
            <a:r>
              <a:rPr lang="en-CA" sz="2400" b="1" dirty="0" err="1">
                <a:solidFill>
                  <a:srgbClr val="000000"/>
                </a:solidFill>
                <a:latin typeface="+mn-lt"/>
                <a:cs typeface="Arial" panose="020B0604020202020204" pitchFamily="34" charset="0"/>
              </a:rPr>
              <a:t>diversité</a:t>
            </a:r>
            <a:r>
              <a:rPr lang="en-CA" sz="2400" b="1" dirty="0">
                <a:solidFill>
                  <a:srgbClr val="000000"/>
                </a:solidFill>
                <a:latin typeface="+mn-lt"/>
                <a:cs typeface="Arial" panose="020B0604020202020204" pitchFamily="34" charset="0"/>
              </a:rPr>
              <a:t> et </a:t>
            </a:r>
            <a:r>
              <a:rPr lang="en-CA" sz="2400" b="1" dirty="0" err="1">
                <a:solidFill>
                  <a:srgbClr val="000000"/>
                </a:solidFill>
                <a:latin typeface="+mn-lt"/>
                <a:cs typeface="Arial" panose="020B0604020202020204" pitchFamily="34" charset="0"/>
              </a:rPr>
              <a:t>l’inclusion</a:t>
            </a:r>
            <a:br>
              <a:rPr lang="en-CA" sz="2400" dirty="0">
                <a:solidFill>
                  <a:srgbClr val="000000"/>
                </a:solidFill>
                <a:latin typeface="+mn-lt"/>
                <a:cs typeface="Arial" panose="020B0604020202020204" pitchFamily="34" charset="0"/>
              </a:rPr>
            </a:br>
            <a:br>
              <a:rPr lang="en-CA" sz="4000" dirty="0">
                <a:solidFill>
                  <a:srgbClr val="FF0000"/>
                </a:solidFill>
                <a:latin typeface="+mn-lt"/>
                <a:cs typeface="Arial" panose="020B0604020202020204" pitchFamily="34" charset="0"/>
              </a:rPr>
            </a:br>
            <a:br>
              <a:rPr lang="en-CA" sz="2800" dirty="0">
                <a:solidFill>
                  <a:srgbClr val="000000"/>
                </a:solidFill>
                <a:latin typeface="+mn-lt"/>
                <a:cs typeface="Arial" panose="020B0604020202020204" pitchFamily="34" charset="0"/>
              </a:rPr>
            </a:br>
            <a:br>
              <a:rPr lang="en-CA" sz="2400" dirty="0">
                <a:latin typeface="+mn-lt"/>
                <a:cs typeface="Arial" panose="020B0604020202020204" pitchFamily="34" charset="0"/>
              </a:rPr>
            </a:br>
            <a:br>
              <a:rPr lang="en-CA" sz="1800" dirty="0">
                <a:latin typeface="+mn-lt"/>
                <a:cs typeface="Arial" panose="020B0604020202020204" pitchFamily="34" charset="0"/>
              </a:rPr>
            </a:br>
            <a:br>
              <a:rPr lang="en-CA" sz="3600" dirty="0">
                <a:latin typeface="Arial" panose="020B0604020202020204" pitchFamily="34" charset="0"/>
                <a:cs typeface="Arial" panose="020B0604020202020204" pitchFamily="34" charset="0"/>
              </a:rPr>
            </a:br>
            <a:endParaRPr lang="en-CA" sz="3600" dirty="0">
              <a:solidFill>
                <a:srgbClr val="0000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1E2C64A-87C9-4277-9756-44B1B161BD23}"/>
              </a:ext>
            </a:extLst>
          </p:cNvPr>
          <p:cNvSpPr txBox="1"/>
          <p:nvPr/>
        </p:nvSpPr>
        <p:spPr>
          <a:xfrm>
            <a:off x="602436" y="6464655"/>
            <a:ext cx="721672" cy="246221"/>
          </a:xfrm>
          <a:prstGeom prst="rect">
            <a:avLst/>
          </a:prstGeom>
          <a:noFill/>
        </p:spPr>
        <p:txBody>
          <a:bodyPr wrap="none" lIns="91440" tIns="45720" rIns="91440" bIns="45720" anchor="ctr" anchorCtr="0">
            <a:spAutoFit/>
          </a:bodyPr>
          <a:lstStyle>
            <a:defPPr>
              <a:defRPr lang="en-US"/>
            </a:defPPr>
            <a:lvl1pPr marR="0" lvl="0" indent="0" fontAlgn="auto">
              <a:lnSpc>
                <a:spcPct val="100000"/>
              </a:lnSpc>
              <a:spcBef>
                <a:spcPct val="20000"/>
              </a:spcBef>
              <a:spcAft>
                <a:spcPts val="0"/>
              </a:spcAft>
              <a:buClrTx/>
              <a:buSzTx/>
              <a:buFont typeface="Arial" pitchFamily="34" charset="0"/>
              <a:buNone/>
              <a:tabLst/>
              <a:defRPr sz="1000">
                <a:solidFill>
                  <a:srgbClr val="000000"/>
                </a:solidFill>
                <a:effectLst/>
                <a:latin typeface="Segoe UI" panose="020B0502040204020203" pitchFamily="34" charset="0"/>
              </a:defRPr>
            </a:lvl1pPr>
          </a:lstStyle>
          <a:p>
            <a:r>
              <a:rPr lang="fr-CA" err="1"/>
              <a:t>GcDocs</a:t>
            </a:r>
            <a:r>
              <a:rPr lang="fr-CA"/>
              <a:t> #</a:t>
            </a:r>
            <a:endParaRPr lang="en-CA"/>
          </a:p>
        </p:txBody>
      </p:sp>
      <p:sp>
        <p:nvSpPr>
          <p:cNvPr id="12" name="Rectangle 11"/>
          <p:cNvSpPr/>
          <p:nvPr/>
        </p:nvSpPr>
        <p:spPr>
          <a:xfrm>
            <a:off x="7357492" y="6464655"/>
            <a:ext cx="4490332" cy="246221"/>
          </a:xfrm>
          <a:prstGeom prst="rect">
            <a:avLst/>
          </a:prstGeom>
          <a:noFill/>
        </p:spPr>
        <p:txBody>
          <a:bodyPr wrap="none" lIns="91440" tIns="45720" rIns="91440" bIns="45720" anchor="ctr" anchorCtr="0">
            <a:sp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1000">
                <a:solidFill>
                  <a:srgbClr val="000000"/>
                </a:solidFill>
                <a:effectLst/>
                <a:latin typeface="Segoe UI" panose="020B0502040204020203" pitchFamily="34" charset="0"/>
              </a:rPr>
              <a:t>Diffusion possible - Gouvernement ouvert / Candidate for Open </a:t>
            </a:r>
            <a:r>
              <a:rPr lang="fr-FR" sz="1000" err="1">
                <a:solidFill>
                  <a:srgbClr val="000000"/>
                </a:solidFill>
                <a:effectLst/>
                <a:latin typeface="Segoe UI" panose="020B0502040204020203" pitchFamily="34" charset="0"/>
              </a:rPr>
              <a:t>Government</a:t>
            </a:r>
            <a:endParaRPr lang="fr-FR" sz="100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8115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A1D0C-1F8B-4AB9-8ACE-5A1DC6DE800B}"/>
              </a:ext>
            </a:extLst>
          </p:cNvPr>
          <p:cNvSpPr>
            <a:spLocks noGrp="1"/>
          </p:cNvSpPr>
          <p:nvPr>
            <p:ph type="title"/>
          </p:nvPr>
        </p:nvSpPr>
        <p:spPr>
          <a:xfrm>
            <a:off x="746760" y="387985"/>
            <a:ext cx="10515600" cy="1325563"/>
          </a:xfrm>
        </p:spPr>
        <p:txBody>
          <a:bodyPr>
            <a:normAutofit/>
          </a:bodyPr>
          <a:lstStyle/>
          <a:p>
            <a:r>
              <a:rPr lang="en-CA" sz="3200" b="1">
                <a:solidFill>
                  <a:schemeClr val="accent2"/>
                </a:solidFill>
                <a:latin typeface="+mn-lt"/>
                <a:cs typeface="Arial"/>
              </a:rPr>
              <a:t>Pour </a:t>
            </a:r>
            <a:r>
              <a:rPr lang="en-CA" sz="3200" b="1" err="1">
                <a:solidFill>
                  <a:schemeClr val="accent2"/>
                </a:solidFill>
                <a:latin typeface="+mn-lt"/>
                <a:cs typeface="Arial"/>
              </a:rPr>
              <a:t>toute</a:t>
            </a:r>
            <a:r>
              <a:rPr lang="en-CA" sz="3200" b="1">
                <a:solidFill>
                  <a:schemeClr val="accent2"/>
                </a:solidFill>
                <a:latin typeface="+mn-lt"/>
                <a:cs typeface="Arial"/>
              </a:rPr>
              <a:t> question </a:t>
            </a:r>
            <a:r>
              <a:rPr lang="en-CA" sz="3200" b="1" err="1">
                <a:solidFill>
                  <a:schemeClr val="accent2"/>
                </a:solidFill>
                <a:latin typeface="+mn-lt"/>
                <a:cs typeface="Arial"/>
              </a:rPr>
              <a:t>ou</a:t>
            </a:r>
            <a:r>
              <a:rPr lang="en-CA" sz="3200" b="1">
                <a:solidFill>
                  <a:schemeClr val="accent2"/>
                </a:solidFill>
                <a:latin typeface="+mn-lt"/>
                <a:cs typeface="Arial"/>
              </a:rPr>
              <a:t> information </a:t>
            </a:r>
          </a:p>
        </p:txBody>
      </p:sp>
      <p:sp>
        <p:nvSpPr>
          <p:cNvPr id="4" name="Slide Number Placeholder 3">
            <a:extLst>
              <a:ext uri="{FF2B5EF4-FFF2-40B4-BE49-F238E27FC236}">
                <a16:creationId xmlns:a16="http://schemas.microsoft.com/office/drawing/2014/main" id="{C28A8A80-F756-414F-910A-8B19C8601951}"/>
              </a:ext>
            </a:extLst>
          </p:cNvPr>
          <p:cNvSpPr>
            <a:spLocks noGrp="1"/>
          </p:cNvSpPr>
          <p:nvPr>
            <p:ph type="sldNum" sz="quarter" idx="12"/>
          </p:nvPr>
        </p:nvSpPr>
        <p:spPr/>
        <p:txBody>
          <a:bodyPr/>
          <a:lstStyle/>
          <a:p>
            <a:fld id="{C9E7B19F-562E-4687-915F-44F4066EA527}" type="slidenum">
              <a:rPr lang="en-CA" smtClean="0"/>
              <a:t>10</a:t>
            </a:fld>
            <a:endParaRPr lang="en-CA"/>
          </a:p>
        </p:txBody>
      </p:sp>
      <p:sp>
        <p:nvSpPr>
          <p:cNvPr id="5" name="Rectangle 1">
            <a:extLst>
              <a:ext uri="{FF2B5EF4-FFF2-40B4-BE49-F238E27FC236}">
                <a16:creationId xmlns:a16="http://schemas.microsoft.com/office/drawing/2014/main" id="{47D6E3BA-CBB4-4C7D-83FF-BC9BBC781F4A}"/>
              </a:ext>
            </a:extLst>
          </p:cNvPr>
          <p:cNvSpPr>
            <a:spLocks noGrp="1" noChangeArrowheads="1"/>
          </p:cNvSpPr>
          <p:nvPr>
            <p:ph idx="1"/>
          </p:nvPr>
        </p:nvSpPr>
        <p:spPr bwMode="auto">
          <a:xfrm>
            <a:off x="746760" y="1698100"/>
            <a:ext cx="1037313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a:solidFill>
                  <a:srgbClr val="000000"/>
                </a:solidFill>
              </a:rPr>
              <a:t>Les </a:t>
            </a:r>
            <a:r>
              <a:rPr lang="en-US" altLang="en-US" err="1">
                <a:solidFill>
                  <a:srgbClr val="000000"/>
                </a:solidFill>
              </a:rPr>
              <a:t>conseillers</a:t>
            </a:r>
            <a:r>
              <a:rPr lang="en-US" altLang="en-US">
                <a:solidFill>
                  <a:srgbClr val="000000"/>
                </a:solidFill>
              </a:rPr>
              <a:t> </a:t>
            </a:r>
            <a:r>
              <a:rPr lang="en-US" altLang="en-US" err="1">
                <a:solidFill>
                  <a:srgbClr val="000000"/>
                </a:solidFill>
              </a:rPr>
              <a:t>en</a:t>
            </a:r>
            <a:r>
              <a:rPr lang="en-US" altLang="en-US">
                <a:solidFill>
                  <a:srgbClr val="000000"/>
                </a:solidFill>
              </a:rPr>
              <a:t> resources </a:t>
            </a:r>
            <a:r>
              <a:rPr lang="en-US" altLang="en-US" err="1">
                <a:solidFill>
                  <a:srgbClr val="000000"/>
                </a:solidFill>
              </a:rPr>
              <a:t>humaines</a:t>
            </a:r>
            <a:r>
              <a:rPr lang="en-US" altLang="en-US">
                <a:solidFill>
                  <a:srgbClr val="000000"/>
                </a:solidFill>
              </a:rPr>
              <a:t> et </a:t>
            </a:r>
            <a:r>
              <a:rPr lang="en-US" altLang="en-US" err="1">
                <a:solidFill>
                  <a:srgbClr val="000000"/>
                </a:solidFill>
              </a:rPr>
              <a:t>gestionnaires</a:t>
            </a:r>
            <a:r>
              <a:rPr lang="en-US" altLang="en-US">
                <a:solidFill>
                  <a:srgbClr val="000000"/>
                </a:solidFill>
              </a:rPr>
              <a:t> </a:t>
            </a:r>
            <a:r>
              <a:rPr lang="en-US" altLang="en-US" err="1">
                <a:solidFill>
                  <a:srgbClr val="000000"/>
                </a:solidFill>
              </a:rPr>
              <a:t>peuvent</a:t>
            </a:r>
            <a:r>
              <a:rPr lang="en-US" altLang="en-US">
                <a:solidFill>
                  <a:srgbClr val="000000"/>
                </a:solidFill>
              </a:rPr>
              <a:t> </a:t>
            </a:r>
            <a:r>
              <a:rPr lang="en-US" altLang="en-US" err="1">
                <a:solidFill>
                  <a:srgbClr val="000000"/>
                </a:solidFill>
              </a:rPr>
              <a:t>comuniquer</a:t>
            </a:r>
            <a:r>
              <a:rPr lang="en-US" altLang="en-US">
                <a:solidFill>
                  <a:srgbClr val="000000"/>
                </a:solidFill>
              </a:rPr>
              <a:t> avec </a:t>
            </a:r>
            <a:r>
              <a:rPr lang="en-US" altLang="en-US" err="1">
                <a:solidFill>
                  <a:srgbClr val="000000"/>
                </a:solidFill>
              </a:rPr>
              <a:t>leur</a:t>
            </a:r>
            <a:r>
              <a:rPr lang="en-US" altLang="en-US">
                <a:solidFill>
                  <a:srgbClr val="000000"/>
                </a:solidFill>
              </a:rPr>
              <a:t> </a:t>
            </a:r>
            <a:r>
              <a:rPr lang="en-US" altLang="en-US">
                <a:solidFill>
                  <a:srgbClr val="30ACB8"/>
                </a:solidFill>
                <a:hlinkClick r:id="rId3"/>
              </a:rPr>
              <a:t>bureau de la CFP</a:t>
            </a:r>
            <a:r>
              <a:rPr lang="en-US" altLang="en-US">
                <a:solidFill>
                  <a:srgbClr val="30ACB8"/>
                </a:solidFill>
              </a:rPr>
              <a:t> </a:t>
            </a:r>
            <a:r>
              <a:rPr lang="en-US" altLang="en-US">
                <a:solidFill>
                  <a:srgbClr val="000000"/>
                </a:solidFill>
              </a:rPr>
              <a:t>le plus </a:t>
            </a:r>
            <a:r>
              <a:rPr lang="en-US" altLang="en-US" err="1">
                <a:solidFill>
                  <a:srgbClr val="000000"/>
                </a:solidFill>
              </a:rPr>
              <a:t>proche</a:t>
            </a:r>
            <a:r>
              <a:rPr lang="en-US" altLang="en-US">
                <a:solidFill>
                  <a:srgbClr val="000000"/>
                </a:solidFill>
              </a:rPr>
              <a:t> pour </a:t>
            </a:r>
            <a:r>
              <a:rPr lang="en-US" altLang="en-US" err="1">
                <a:solidFill>
                  <a:srgbClr val="000000"/>
                </a:solidFill>
              </a:rPr>
              <a:t>obtenir</a:t>
            </a:r>
            <a:r>
              <a:rPr lang="en-US" altLang="en-US">
                <a:solidFill>
                  <a:srgbClr val="000000"/>
                </a:solidFill>
              </a:rPr>
              <a:t> des</a:t>
            </a:r>
            <a:r>
              <a:rPr kumimoji="0" lang="en-US" altLang="en-US" b="0" i="0" u="none" strike="noStrike" kern="1200" cap="none" spc="0" normalizeH="0" baseline="0" noProof="0">
                <a:ln>
                  <a:noFill/>
                </a:ln>
                <a:solidFill>
                  <a:srgbClr val="54575A"/>
                </a:solidFill>
                <a:effectLst/>
                <a:uLnTx/>
                <a:uFillTx/>
                <a:ea typeface="+mn-ea"/>
                <a:cs typeface="+mn-cs"/>
              </a:rPr>
              <a:t> </a:t>
            </a:r>
            <a:r>
              <a:rPr kumimoji="0" lang="en-US" altLang="en-US" b="0" i="0" u="none" strike="noStrike" kern="1200" cap="none" spc="0" normalizeH="0" baseline="0" noProof="0">
                <a:ln>
                  <a:noFill/>
                </a:ln>
                <a:solidFill>
                  <a:srgbClr val="23A7B4"/>
                </a:solidFill>
                <a:effectLst/>
                <a:uLnTx/>
                <a:uFillTx/>
                <a:ea typeface="+mn-ea"/>
                <a:cs typeface="+mn-cs"/>
                <a:hlinkClick r:id="rId4"/>
              </a:rPr>
              <a:t>services</a:t>
            </a:r>
            <a:r>
              <a:rPr lang="en-US" altLang="en-US">
                <a:solidFill>
                  <a:srgbClr val="23A7B4"/>
                </a:solidFill>
                <a:hlinkClick r:id="rId4"/>
              </a:rPr>
              <a:t> de dotation et d'évaluation</a:t>
            </a:r>
            <a:r>
              <a:rPr kumimoji="0" lang="en-US" altLang="en-US" b="0" i="0" u="none" strike="noStrike" kern="1200" cap="none" spc="0" normalizeH="0" baseline="0" noProof="0">
                <a:ln>
                  <a:noFill/>
                </a:ln>
                <a:solidFill>
                  <a:srgbClr val="000000"/>
                </a:solidFill>
                <a:effectLst/>
                <a:uLnTx/>
                <a:uFillTx/>
                <a:ea typeface="+mn-ea"/>
                <a:cs typeface="+mn-c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286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423747" y="288110"/>
            <a:ext cx="10515600" cy="990599"/>
          </a:xfrm>
        </p:spPr>
        <p:txBody>
          <a:bodyPr>
            <a:normAutofit/>
          </a:bodyPr>
          <a:lstStyle/>
          <a:p>
            <a:r>
              <a:rPr lang="en-CA" sz="3200" b="1">
                <a:solidFill>
                  <a:schemeClr val="accent2"/>
                </a:solidFill>
                <a:latin typeface="+mn-lt"/>
                <a:cs typeface="Arial" panose="020B0604020202020204" pitchFamily="34" charset="0"/>
              </a:rPr>
              <a:t>Objectif</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2"/>
          </p:nvPr>
        </p:nvSpPr>
        <p:spPr/>
        <p:txBody>
          <a:bodyPr/>
          <a:lstStyle/>
          <a:p>
            <a:fld id="{C9E7B19F-562E-4687-915F-44F4066EA527}" type="slidenum">
              <a:rPr lang="en-CA" smtClean="0"/>
              <a:t>2</a:t>
            </a:fld>
            <a:endParaRPr lang="en-CA"/>
          </a:p>
        </p:txBody>
      </p:sp>
      <p:sp>
        <p:nvSpPr>
          <p:cNvPr id="3" name="Content Placeholder 2">
            <a:extLst>
              <a:ext uri="{C183D7F6-B498-43B3-948B-1728B52AA6E4}">
                <adec:decorative xmlns:adec="http://schemas.microsoft.com/office/drawing/2017/decorative" val="0"/>
              </a:ext>
            </a:extLst>
          </p:cNvPr>
          <p:cNvSpPr>
            <a:spLocks noGrp="1"/>
          </p:cNvSpPr>
          <p:nvPr>
            <p:ph idx="1"/>
          </p:nvPr>
        </p:nvSpPr>
        <p:spPr>
          <a:xfrm>
            <a:off x="423747" y="1278709"/>
            <a:ext cx="11251580" cy="4468001"/>
          </a:xfrm>
        </p:spPr>
        <p:txBody>
          <a:bodyPr vert="horz" lIns="91440" tIns="45720" rIns="91440" bIns="45720" rtlCol="0" anchor="t">
            <a:noAutofit/>
          </a:bodyPr>
          <a:lstStyle/>
          <a:p>
            <a:pPr>
              <a:lnSpc>
                <a:spcPct val="100000"/>
              </a:lnSpc>
              <a:spcBef>
                <a:spcPts val="1200"/>
              </a:spcBef>
              <a:spcAft>
                <a:spcPts val="1200"/>
              </a:spcAft>
            </a:pPr>
            <a:r>
              <a:rPr lang="fr-FR" sz="2400" dirty="0">
                <a:solidFill>
                  <a:schemeClr val="tx1">
                    <a:lumMod val="50000"/>
                  </a:schemeClr>
                </a:solidFill>
                <a:ea typeface="+mj-ea"/>
                <a:cs typeface="Arial"/>
              </a:rPr>
              <a:t>Décrire les mesures de soutien au recrutement inclusif de la Commission de la fonction publique (CFP) offertes aux ministères et aux organismes
Mettre en évidence les directives, les outils et les répertoires de la CFP en mettant l’accent sur l’embauche d’Autochtones et de personnes handicapées</a:t>
            </a:r>
          </a:p>
          <a:p>
            <a:pPr marL="0" indent="0">
              <a:lnSpc>
                <a:spcPct val="100000"/>
              </a:lnSpc>
              <a:spcBef>
                <a:spcPts val="1200"/>
              </a:spcBef>
              <a:spcAft>
                <a:spcPts val="1200"/>
              </a:spcAft>
              <a:buNone/>
            </a:pPr>
            <a:endParaRPr lang="fr-FR" sz="2000" i="1" dirty="0">
              <a:solidFill>
                <a:schemeClr val="accent3">
                  <a:lumMod val="75000"/>
                </a:schemeClr>
              </a:solidFill>
              <a:ea typeface="+mj-ea"/>
              <a:cs typeface="Arial"/>
            </a:endParaRPr>
          </a:p>
          <a:p>
            <a:pPr marL="0" indent="0">
              <a:lnSpc>
                <a:spcPct val="100000"/>
              </a:lnSpc>
              <a:spcBef>
                <a:spcPts val="1200"/>
              </a:spcBef>
              <a:spcAft>
                <a:spcPts val="1200"/>
              </a:spcAft>
              <a:buNone/>
            </a:pPr>
            <a:r>
              <a:rPr lang="fr-FR" sz="2000" i="1" dirty="0">
                <a:solidFill>
                  <a:schemeClr val="accent3">
                    <a:lumMod val="75000"/>
                  </a:schemeClr>
                </a:solidFill>
                <a:ea typeface="+mj-ea"/>
                <a:cs typeface="Arial"/>
              </a:rPr>
              <a:t>« Bâtir une fonction publique diversifiée, équitable et inclusive est à la fois une obligation et une occasion que nous partageons tous. Nous devons faire progresser cet objectif ensemble, en agissant à la fois individuellement et collectivement, et en reconnaissant que nos progrès dépendront de l’amplification des voix de ceux qui au sein de nos organisations pour aider à montrer la voie. » – Appel à l’action du greffier</a:t>
            </a:r>
            <a:endParaRPr lang="en-CA" sz="2000" b="0" i="1" dirty="0">
              <a:solidFill>
                <a:schemeClr val="accent3">
                  <a:lumMod val="75000"/>
                </a:schemeClr>
              </a:solidFill>
              <a:effectLst/>
              <a:latin typeface="Arial" panose="020B0604020202020204" pitchFamily="34" charset="0"/>
              <a:cs typeface="Arial"/>
            </a:endParaRPr>
          </a:p>
        </p:txBody>
      </p:sp>
    </p:spTree>
    <p:extLst>
      <p:ext uri="{BB962C8B-B14F-4D97-AF65-F5344CB8AC3E}">
        <p14:creationId xmlns:p14="http://schemas.microsoft.com/office/powerpoint/2010/main" val="75167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938"/>
            <a:ext cx="10515600" cy="529566"/>
          </a:xfrm>
        </p:spPr>
        <p:txBody>
          <a:bodyPr>
            <a:normAutofit fontScale="90000"/>
          </a:bodyPr>
          <a:lstStyle/>
          <a:p>
            <a:r>
              <a:rPr lang="en-CA" sz="3200" b="1">
                <a:solidFill>
                  <a:schemeClr val="accent2"/>
                </a:solidFill>
                <a:latin typeface="+mn-lt"/>
                <a:cs typeface="Arial"/>
              </a:rPr>
              <a:t>Engagements </a:t>
            </a:r>
            <a:r>
              <a:rPr lang="en-CA" sz="3200" b="1" err="1">
                <a:solidFill>
                  <a:schemeClr val="accent2"/>
                </a:solidFill>
                <a:latin typeface="+mn-lt"/>
                <a:cs typeface="Arial"/>
              </a:rPr>
              <a:t>en</a:t>
            </a:r>
            <a:r>
              <a:rPr lang="en-CA" sz="3200" b="1">
                <a:solidFill>
                  <a:schemeClr val="accent2"/>
                </a:solidFill>
                <a:latin typeface="+mn-lt"/>
                <a:cs typeface="Arial"/>
              </a:rPr>
              <a:t> matière de </a:t>
            </a:r>
            <a:r>
              <a:rPr lang="en-CA" sz="3200" b="1" err="1">
                <a:solidFill>
                  <a:schemeClr val="accent2"/>
                </a:solidFill>
                <a:latin typeface="+mn-lt"/>
                <a:cs typeface="Arial"/>
              </a:rPr>
              <a:t>diversité</a:t>
            </a:r>
            <a:r>
              <a:rPr lang="en-CA" sz="3200" b="1">
                <a:solidFill>
                  <a:schemeClr val="accent2"/>
                </a:solidFill>
                <a:latin typeface="+mn-lt"/>
                <a:cs typeface="Arial"/>
              </a:rPr>
              <a:t> et inclusion</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2"/>
          </p:nvPr>
        </p:nvSpPr>
        <p:spPr/>
        <p:txBody>
          <a:bodyPr/>
          <a:lstStyle/>
          <a:p>
            <a:fld id="{C9E7B19F-562E-4687-915F-44F4066EA527}" type="slidenum">
              <a:rPr lang="en-CA" smtClean="0"/>
              <a:t>3</a:t>
            </a:fld>
            <a:endParaRPr lang="en-CA"/>
          </a:p>
        </p:txBody>
      </p:sp>
      <p:sp>
        <p:nvSpPr>
          <p:cNvPr id="3" name="Content Placeholder 2"/>
          <p:cNvSpPr>
            <a:spLocks noGrp="1"/>
          </p:cNvSpPr>
          <p:nvPr>
            <p:ph idx="1"/>
          </p:nvPr>
        </p:nvSpPr>
        <p:spPr>
          <a:xfrm>
            <a:off x="115707" y="532218"/>
            <a:ext cx="11886639" cy="5694113"/>
          </a:xfrm>
        </p:spPr>
        <p:txBody>
          <a:bodyPr vert="horz" lIns="91440" tIns="45720" rIns="91440" bIns="45720" rtlCol="0" anchor="t">
            <a:noAutofit/>
          </a:bodyPr>
          <a:lstStyle/>
          <a:p>
            <a:pPr marL="0" indent="0">
              <a:lnSpc>
                <a:spcPct val="120000"/>
              </a:lnSpc>
              <a:spcBef>
                <a:spcPts val="0"/>
              </a:spcBef>
              <a:buNone/>
            </a:pPr>
            <a:r>
              <a:rPr lang="en-CA" sz="1500" dirty="0" err="1">
                <a:solidFill>
                  <a:srgbClr val="000000"/>
                </a:solidFill>
                <a:ea typeface="+mn-lt"/>
                <a:cs typeface="+mn-lt"/>
              </a:rPr>
              <a:t>En</a:t>
            </a:r>
            <a:r>
              <a:rPr lang="en-CA" sz="1500" dirty="0">
                <a:solidFill>
                  <a:srgbClr val="000000"/>
                </a:solidFill>
                <a:ea typeface="+mn-lt"/>
                <a:cs typeface="+mn-lt"/>
              </a:rPr>
              <a:t> tant que fonctionnaires, nous </a:t>
            </a:r>
            <a:r>
              <a:rPr lang="en-CA" sz="1500" dirty="0" err="1">
                <a:solidFill>
                  <a:srgbClr val="000000"/>
                </a:solidFill>
                <a:ea typeface="+mn-lt"/>
                <a:cs typeface="+mn-lt"/>
              </a:rPr>
              <a:t>travaillons</a:t>
            </a:r>
            <a:r>
              <a:rPr lang="en-CA" sz="1500" dirty="0">
                <a:solidFill>
                  <a:srgbClr val="000000"/>
                </a:solidFill>
                <a:ea typeface="+mn-lt"/>
                <a:cs typeface="+mn-lt"/>
              </a:rPr>
              <a:t> </a:t>
            </a:r>
            <a:r>
              <a:rPr lang="en-CA" sz="1500" dirty="0" err="1">
                <a:solidFill>
                  <a:srgbClr val="000000"/>
                </a:solidFill>
                <a:ea typeface="+mn-lt"/>
                <a:cs typeface="+mn-lt"/>
              </a:rPr>
              <a:t>tous</a:t>
            </a:r>
            <a:r>
              <a:rPr lang="en-CA" sz="1500" dirty="0">
                <a:solidFill>
                  <a:srgbClr val="000000"/>
                </a:solidFill>
                <a:ea typeface="+mn-lt"/>
                <a:cs typeface="+mn-lt"/>
              </a:rPr>
              <a:t> à la mise </a:t>
            </a:r>
            <a:r>
              <a:rPr lang="en-CA" sz="1500" dirty="0" err="1">
                <a:solidFill>
                  <a:srgbClr val="000000"/>
                </a:solidFill>
                <a:ea typeface="+mn-lt"/>
                <a:cs typeface="+mn-lt"/>
              </a:rPr>
              <a:t>en</a:t>
            </a:r>
            <a:r>
              <a:rPr lang="en-CA" sz="1500" dirty="0">
                <a:solidFill>
                  <a:srgbClr val="000000"/>
                </a:solidFill>
                <a:ea typeface="+mn-lt"/>
                <a:cs typeface="+mn-lt"/>
              </a:rPr>
              <a:t> place </a:t>
            </a:r>
            <a:r>
              <a:rPr lang="en-CA" sz="1500" dirty="0" err="1">
                <a:solidFill>
                  <a:srgbClr val="000000"/>
                </a:solidFill>
                <a:ea typeface="+mn-lt"/>
                <a:cs typeface="+mn-lt"/>
              </a:rPr>
              <a:t>d'une</a:t>
            </a:r>
            <a:r>
              <a:rPr lang="en-CA" sz="1500" dirty="0">
                <a:solidFill>
                  <a:srgbClr val="000000"/>
                </a:solidFill>
                <a:ea typeface="+mn-lt"/>
                <a:cs typeface="+mn-lt"/>
              </a:rPr>
              <a:t> </a:t>
            </a:r>
            <a:r>
              <a:rPr lang="en-CA" sz="1500" dirty="0" err="1">
                <a:solidFill>
                  <a:srgbClr val="000000"/>
                </a:solidFill>
                <a:ea typeface="+mn-lt"/>
                <a:cs typeface="+mn-lt"/>
              </a:rPr>
              <a:t>fonction</a:t>
            </a:r>
            <a:r>
              <a:rPr lang="en-CA" sz="1500" dirty="0">
                <a:solidFill>
                  <a:srgbClr val="000000"/>
                </a:solidFill>
                <a:ea typeface="+mn-lt"/>
                <a:cs typeface="+mn-lt"/>
              </a:rPr>
              <a:t> </a:t>
            </a:r>
            <a:r>
              <a:rPr lang="en-CA" sz="1500" dirty="0" err="1">
                <a:solidFill>
                  <a:srgbClr val="000000"/>
                </a:solidFill>
                <a:ea typeface="+mn-lt"/>
                <a:cs typeface="+mn-lt"/>
              </a:rPr>
              <a:t>publique</a:t>
            </a:r>
            <a:r>
              <a:rPr lang="en-CA" sz="1500" dirty="0">
                <a:solidFill>
                  <a:srgbClr val="000000"/>
                </a:solidFill>
                <a:ea typeface="+mn-lt"/>
                <a:cs typeface="+mn-lt"/>
              </a:rPr>
              <a:t> inclusive et à la </a:t>
            </a:r>
            <a:r>
              <a:rPr lang="en-CA" sz="1500" dirty="0" err="1">
                <a:solidFill>
                  <a:srgbClr val="000000"/>
                </a:solidFill>
                <a:ea typeface="+mn-lt"/>
                <a:cs typeface="+mn-lt"/>
              </a:rPr>
              <a:t>réalisation</a:t>
            </a:r>
            <a:r>
              <a:rPr lang="en-CA" sz="1500" dirty="0">
                <a:solidFill>
                  <a:srgbClr val="000000"/>
                </a:solidFill>
                <a:ea typeface="+mn-lt"/>
                <a:cs typeface="+mn-lt"/>
              </a:rPr>
              <a:t> des engagements pris dans le cadre de </a:t>
            </a:r>
            <a:r>
              <a:rPr lang="en-CA" sz="1500" dirty="0" err="1">
                <a:solidFill>
                  <a:srgbClr val="000000"/>
                </a:solidFill>
                <a:ea typeface="+mn-lt"/>
                <a:cs typeface="+mn-lt"/>
              </a:rPr>
              <a:t>plusieurs</a:t>
            </a:r>
            <a:r>
              <a:rPr lang="en-CA" sz="1500" dirty="0">
                <a:solidFill>
                  <a:srgbClr val="000000"/>
                </a:solidFill>
                <a:ea typeface="+mn-lt"/>
                <a:cs typeface="+mn-lt"/>
              </a:rPr>
              <a:t> </a:t>
            </a:r>
            <a:r>
              <a:rPr lang="en-CA" sz="1500" dirty="0" err="1">
                <a:solidFill>
                  <a:srgbClr val="000000"/>
                </a:solidFill>
                <a:ea typeface="+mn-lt"/>
                <a:cs typeface="+mn-lt"/>
              </a:rPr>
              <a:t>facteurs</a:t>
            </a:r>
            <a:r>
              <a:rPr lang="en-CA" sz="1500" dirty="0">
                <a:solidFill>
                  <a:srgbClr val="000000"/>
                </a:solidFill>
                <a:ea typeface="+mn-lt"/>
                <a:cs typeface="+mn-lt"/>
              </a:rPr>
              <a:t> </a:t>
            </a:r>
            <a:r>
              <a:rPr lang="en-CA" sz="1500" dirty="0" err="1">
                <a:solidFill>
                  <a:srgbClr val="000000"/>
                </a:solidFill>
                <a:ea typeface="+mn-lt"/>
                <a:cs typeface="+mn-lt"/>
              </a:rPr>
              <a:t>clés</a:t>
            </a:r>
            <a:r>
              <a:rPr lang="en-CA" sz="1500" dirty="0">
                <a:solidFill>
                  <a:srgbClr val="000000"/>
                </a:solidFill>
                <a:ea typeface="+mn-lt"/>
                <a:cs typeface="+mn-lt"/>
              </a:rPr>
              <a:t> :</a:t>
            </a:r>
            <a:endParaRPr lang="en-CA" sz="1500" dirty="0">
              <a:solidFill>
                <a:srgbClr val="000000"/>
              </a:solidFill>
              <a:cs typeface="Segoe UI Semilight"/>
            </a:endParaRPr>
          </a:p>
          <a:p>
            <a:pPr>
              <a:lnSpc>
                <a:spcPct val="120000"/>
              </a:lnSpc>
            </a:pPr>
            <a:r>
              <a:rPr lang="en-US" sz="1500" b="1" dirty="0" err="1">
                <a:solidFill>
                  <a:srgbClr val="000000"/>
                </a:solidFill>
              </a:rPr>
              <a:t>L'</a:t>
            </a:r>
            <a:r>
              <a:rPr lang="en-US" sz="1500" b="1" dirty="0" err="1">
                <a:solidFill>
                  <a:srgbClr val="23A7B4"/>
                </a:solidFill>
                <a:hlinkClick r:id="rId3"/>
              </a:rPr>
              <a:t>Appel</a:t>
            </a:r>
            <a:r>
              <a:rPr lang="en-US" sz="1500" b="1" dirty="0">
                <a:solidFill>
                  <a:srgbClr val="23A7B4"/>
                </a:solidFill>
                <a:hlinkClick r:id="rId3">
                  <a:extLst>
                    <a:ext uri="{A12FA001-AC4F-418D-AE19-62706E023703}">
                      <ahyp:hlinkClr xmlns:ahyp="http://schemas.microsoft.com/office/drawing/2018/hyperlinkcolor" val="tx"/>
                    </a:ext>
                  </a:extLst>
                </a:hlinkClick>
              </a:rPr>
              <a:t> à </a:t>
            </a:r>
            <a:r>
              <a:rPr lang="en-US" sz="1500" b="1" dirty="0" err="1">
                <a:solidFill>
                  <a:srgbClr val="23A7B4"/>
                </a:solidFill>
                <a:hlinkClick r:id="rId3">
                  <a:extLst>
                    <a:ext uri="{A12FA001-AC4F-418D-AE19-62706E023703}">
                      <ahyp:hlinkClr xmlns:ahyp="http://schemas.microsoft.com/office/drawing/2018/hyperlinkcolor" val="tx"/>
                    </a:ext>
                  </a:extLst>
                </a:hlinkClick>
              </a:rPr>
              <a:t>l’action</a:t>
            </a:r>
            <a:r>
              <a:rPr lang="en-US" sz="1500" b="1" dirty="0">
                <a:solidFill>
                  <a:srgbClr val="23A7B4"/>
                </a:solidFill>
                <a:hlinkClick r:id="rId3">
                  <a:extLst>
                    <a:ext uri="{A12FA001-AC4F-418D-AE19-62706E023703}">
                      <ahyp:hlinkClr xmlns:ahyp="http://schemas.microsoft.com/office/drawing/2018/hyperlinkcolor" val="tx"/>
                    </a:ext>
                  </a:extLst>
                </a:hlinkClick>
              </a:rPr>
              <a:t> </a:t>
            </a:r>
            <a:r>
              <a:rPr lang="en-US" sz="1500" b="1" dirty="0" err="1">
                <a:solidFill>
                  <a:srgbClr val="23A7B4"/>
                </a:solidFill>
                <a:hlinkClick r:id="rId3">
                  <a:extLst>
                    <a:ext uri="{A12FA001-AC4F-418D-AE19-62706E023703}">
                      <ahyp:hlinkClr xmlns:ahyp="http://schemas.microsoft.com/office/drawing/2018/hyperlinkcolor" val="tx"/>
                    </a:ext>
                  </a:extLst>
                </a:hlinkClick>
              </a:rPr>
              <a:t>en</a:t>
            </a:r>
            <a:r>
              <a:rPr lang="en-US" sz="1500" b="1" dirty="0">
                <a:solidFill>
                  <a:srgbClr val="23A7B4"/>
                </a:solidFill>
                <a:hlinkClick r:id="rId3">
                  <a:extLst>
                    <a:ext uri="{A12FA001-AC4F-418D-AE19-62706E023703}">
                      <ahyp:hlinkClr xmlns:ahyp="http://schemas.microsoft.com/office/drawing/2018/hyperlinkcolor" val="tx"/>
                    </a:ext>
                  </a:extLst>
                </a:hlinkClick>
              </a:rPr>
              <a:t> </a:t>
            </a:r>
            <a:r>
              <a:rPr lang="en-US" sz="1500" b="1" dirty="0" err="1">
                <a:solidFill>
                  <a:srgbClr val="23A7B4"/>
                </a:solidFill>
                <a:hlinkClick r:id="rId3">
                  <a:extLst>
                    <a:ext uri="{A12FA001-AC4F-418D-AE19-62706E023703}">
                      <ahyp:hlinkClr xmlns:ahyp="http://schemas.microsoft.com/office/drawing/2018/hyperlinkcolor" val="tx"/>
                    </a:ext>
                  </a:extLst>
                </a:hlinkClick>
              </a:rPr>
              <a:t>faveur</a:t>
            </a:r>
            <a:r>
              <a:rPr lang="en-US" sz="1500" b="1" dirty="0">
                <a:solidFill>
                  <a:srgbClr val="23A7B4"/>
                </a:solidFill>
                <a:hlinkClick r:id="rId3">
                  <a:extLst>
                    <a:ext uri="{A12FA001-AC4F-418D-AE19-62706E023703}">
                      <ahyp:hlinkClr xmlns:ahyp="http://schemas.microsoft.com/office/drawing/2018/hyperlinkcolor" val="tx"/>
                    </a:ext>
                  </a:extLst>
                </a:hlinkClick>
              </a:rPr>
              <a:t> de la </a:t>
            </a:r>
            <a:r>
              <a:rPr lang="en-US" sz="1500" b="1" dirty="0" err="1">
                <a:solidFill>
                  <a:srgbClr val="23A7B4"/>
                </a:solidFill>
                <a:hlinkClick r:id="rId3">
                  <a:extLst>
                    <a:ext uri="{A12FA001-AC4F-418D-AE19-62706E023703}">
                      <ahyp:hlinkClr xmlns:ahyp="http://schemas.microsoft.com/office/drawing/2018/hyperlinkcolor" val="tx"/>
                    </a:ext>
                  </a:extLst>
                </a:hlinkClick>
              </a:rPr>
              <a:t>lutte</a:t>
            </a:r>
            <a:r>
              <a:rPr lang="en-US" sz="1500" b="1" dirty="0">
                <a:solidFill>
                  <a:srgbClr val="23A7B4"/>
                </a:solidFill>
                <a:hlinkClick r:id="rId3">
                  <a:extLst>
                    <a:ext uri="{A12FA001-AC4F-418D-AE19-62706E023703}">
                      <ahyp:hlinkClr xmlns:ahyp="http://schemas.microsoft.com/office/drawing/2018/hyperlinkcolor" val="tx"/>
                    </a:ext>
                  </a:extLst>
                </a:hlinkClick>
              </a:rPr>
              <a:t> </a:t>
            </a:r>
            <a:r>
              <a:rPr lang="en-US" sz="1500" b="1" dirty="0" err="1">
                <a:solidFill>
                  <a:srgbClr val="23A7B4"/>
                </a:solidFill>
                <a:hlinkClick r:id="rId3">
                  <a:extLst>
                    <a:ext uri="{A12FA001-AC4F-418D-AE19-62706E023703}">
                      <ahyp:hlinkClr xmlns:ahyp="http://schemas.microsoft.com/office/drawing/2018/hyperlinkcolor" val="tx"/>
                    </a:ext>
                  </a:extLst>
                </a:hlinkClick>
              </a:rPr>
              <a:t>contre</a:t>
            </a:r>
            <a:r>
              <a:rPr lang="en-US" sz="1500" b="1" dirty="0">
                <a:solidFill>
                  <a:srgbClr val="23A7B4"/>
                </a:solidFill>
                <a:hlinkClick r:id="rId3">
                  <a:extLst>
                    <a:ext uri="{A12FA001-AC4F-418D-AE19-62706E023703}">
                      <ahyp:hlinkClr xmlns:ahyp="http://schemas.microsoft.com/office/drawing/2018/hyperlinkcolor" val="tx"/>
                    </a:ext>
                  </a:extLst>
                </a:hlinkClick>
              </a:rPr>
              <a:t> le </a:t>
            </a:r>
            <a:r>
              <a:rPr lang="en-US" sz="1500" b="1" dirty="0" err="1">
                <a:solidFill>
                  <a:srgbClr val="23A7B4"/>
                </a:solidFill>
                <a:hlinkClick r:id="rId3">
                  <a:extLst>
                    <a:ext uri="{A12FA001-AC4F-418D-AE19-62706E023703}">
                      <ahyp:hlinkClr xmlns:ahyp="http://schemas.microsoft.com/office/drawing/2018/hyperlinkcolor" val="tx"/>
                    </a:ext>
                  </a:extLst>
                </a:hlinkClick>
              </a:rPr>
              <a:t>racisme</a:t>
            </a:r>
            <a:r>
              <a:rPr lang="en-US" sz="1500" b="1" dirty="0">
                <a:solidFill>
                  <a:srgbClr val="23A7B4"/>
                </a:solidFill>
                <a:hlinkClick r:id="rId3">
                  <a:extLst>
                    <a:ext uri="{A12FA001-AC4F-418D-AE19-62706E023703}">
                      <ahyp:hlinkClr xmlns:ahyp="http://schemas.microsoft.com/office/drawing/2018/hyperlinkcolor" val="tx"/>
                    </a:ext>
                  </a:extLst>
                </a:hlinkClick>
              </a:rPr>
              <a:t>, de </a:t>
            </a:r>
            <a:r>
              <a:rPr lang="en-US" sz="1500" b="1" dirty="0" err="1">
                <a:solidFill>
                  <a:srgbClr val="23A7B4"/>
                </a:solidFill>
                <a:hlinkClick r:id="rId3">
                  <a:extLst>
                    <a:ext uri="{A12FA001-AC4F-418D-AE19-62706E023703}">
                      <ahyp:hlinkClr xmlns:ahyp="http://schemas.microsoft.com/office/drawing/2018/hyperlinkcolor" val="tx"/>
                    </a:ext>
                  </a:extLst>
                </a:hlinkClick>
              </a:rPr>
              <a:t>l’équité</a:t>
            </a:r>
            <a:r>
              <a:rPr lang="en-US" sz="1500" b="1" dirty="0">
                <a:solidFill>
                  <a:srgbClr val="23A7B4"/>
                </a:solidFill>
                <a:hlinkClick r:id="rId3">
                  <a:extLst>
                    <a:ext uri="{A12FA001-AC4F-418D-AE19-62706E023703}">
                      <ahyp:hlinkClr xmlns:ahyp="http://schemas.microsoft.com/office/drawing/2018/hyperlinkcolor" val="tx"/>
                    </a:ext>
                  </a:extLst>
                </a:hlinkClick>
              </a:rPr>
              <a:t> et de </a:t>
            </a:r>
            <a:r>
              <a:rPr lang="en-US" sz="1500" b="1" dirty="0" err="1">
                <a:solidFill>
                  <a:srgbClr val="23A7B4"/>
                </a:solidFill>
                <a:hlinkClick r:id="rId3">
                  <a:extLst>
                    <a:ext uri="{A12FA001-AC4F-418D-AE19-62706E023703}">
                      <ahyp:hlinkClr xmlns:ahyp="http://schemas.microsoft.com/office/drawing/2018/hyperlinkcolor" val="tx"/>
                    </a:ext>
                  </a:extLst>
                </a:hlinkClick>
              </a:rPr>
              <a:t>l’inclusion</a:t>
            </a:r>
            <a:r>
              <a:rPr lang="en-US" sz="1500" b="1" dirty="0">
                <a:solidFill>
                  <a:srgbClr val="23A7B4"/>
                </a:solidFill>
                <a:hlinkClick r:id="rId3">
                  <a:extLst>
                    <a:ext uri="{A12FA001-AC4F-418D-AE19-62706E023703}">
                      <ahyp:hlinkClr xmlns:ahyp="http://schemas.microsoft.com/office/drawing/2018/hyperlinkcolor" val="tx"/>
                    </a:ext>
                  </a:extLst>
                </a:hlinkClick>
              </a:rPr>
              <a:t> dans la </a:t>
            </a:r>
            <a:r>
              <a:rPr lang="en-US" sz="1500" b="1" dirty="0" err="1">
                <a:solidFill>
                  <a:srgbClr val="23A7B4"/>
                </a:solidFill>
                <a:hlinkClick r:id="rId3">
                  <a:extLst>
                    <a:ext uri="{A12FA001-AC4F-418D-AE19-62706E023703}">
                      <ahyp:hlinkClr xmlns:ahyp="http://schemas.microsoft.com/office/drawing/2018/hyperlinkcolor" val="tx"/>
                    </a:ext>
                  </a:extLst>
                </a:hlinkClick>
              </a:rPr>
              <a:t>fonction</a:t>
            </a:r>
            <a:r>
              <a:rPr lang="en-US" sz="1500" b="1" dirty="0">
                <a:solidFill>
                  <a:srgbClr val="23A7B4"/>
                </a:solidFill>
                <a:hlinkClick r:id="rId3">
                  <a:extLst>
                    <a:ext uri="{A12FA001-AC4F-418D-AE19-62706E023703}">
                      <ahyp:hlinkClr xmlns:ahyp="http://schemas.microsoft.com/office/drawing/2018/hyperlinkcolor" val="tx"/>
                    </a:ext>
                  </a:extLst>
                </a:hlinkClick>
              </a:rPr>
              <a:t> </a:t>
            </a:r>
            <a:r>
              <a:rPr lang="en-US" sz="1500" b="1" dirty="0" err="1">
                <a:solidFill>
                  <a:srgbClr val="23A7B4"/>
                </a:solidFill>
                <a:hlinkClick r:id="rId3">
                  <a:extLst>
                    <a:ext uri="{A12FA001-AC4F-418D-AE19-62706E023703}">
                      <ahyp:hlinkClr xmlns:ahyp="http://schemas.microsoft.com/office/drawing/2018/hyperlinkcolor" val="tx"/>
                    </a:ext>
                  </a:extLst>
                </a:hlinkClick>
              </a:rPr>
              <a:t>publique</a:t>
            </a:r>
            <a:r>
              <a:rPr lang="en-US" sz="1500" b="1" dirty="0">
                <a:solidFill>
                  <a:srgbClr val="23A7B4"/>
                </a:solidFill>
                <a:hlinkClick r:id="rId3">
                  <a:extLst>
                    <a:ext uri="{A12FA001-AC4F-418D-AE19-62706E023703}">
                      <ahyp:hlinkClr xmlns:ahyp="http://schemas.microsoft.com/office/drawing/2018/hyperlinkcolor" val="tx"/>
                    </a:ext>
                  </a:extLst>
                </a:hlinkClick>
              </a:rPr>
              <a:t> </a:t>
            </a:r>
            <a:r>
              <a:rPr lang="en-US" sz="1500" b="1" dirty="0" err="1">
                <a:solidFill>
                  <a:srgbClr val="23A7B4"/>
                </a:solidFill>
                <a:hlinkClick r:id="rId3">
                  <a:extLst>
                    <a:ext uri="{A12FA001-AC4F-418D-AE19-62706E023703}">
                      <ahyp:hlinkClr xmlns:ahyp="http://schemas.microsoft.com/office/drawing/2018/hyperlinkcolor" val="tx"/>
                    </a:ext>
                  </a:extLst>
                </a:hlinkClick>
              </a:rPr>
              <a:t>fédérale</a:t>
            </a:r>
            <a:r>
              <a:rPr lang="en-US" sz="1500" dirty="0">
                <a:solidFill>
                  <a:srgbClr val="000000"/>
                </a:solidFill>
              </a:rPr>
              <a:t>, du </a:t>
            </a:r>
            <a:r>
              <a:rPr lang="en-US" sz="1500" dirty="0" err="1">
                <a:solidFill>
                  <a:srgbClr val="000000"/>
                </a:solidFill>
              </a:rPr>
              <a:t>greffier</a:t>
            </a:r>
            <a:r>
              <a:rPr lang="en-US" sz="1500" dirty="0">
                <a:solidFill>
                  <a:srgbClr val="000000"/>
                </a:solidFill>
              </a:rPr>
              <a:t> du Conseil </a:t>
            </a:r>
            <a:r>
              <a:rPr lang="en-US" sz="1500" dirty="0" err="1">
                <a:solidFill>
                  <a:srgbClr val="000000"/>
                </a:solidFill>
              </a:rPr>
              <a:t>Privé</a:t>
            </a:r>
            <a:r>
              <a:rPr lang="en-US" sz="1500" dirty="0">
                <a:solidFill>
                  <a:srgbClr val="000000"/>
                </a:solidFill>
              </a:rPr>
              <a:t>, among other things, </a:t>
            </a:r>
            <a:r>
              <a:rPr lang="en-US" sz="1500" dirty="0">
                <a:solidFill>
                  <a:srgbClr val="000000"/>
                </a:solidFill>
                <a:ea typeface="+mn-lt"/>
                <a:cs typeface="+mn-lt"/>
              </a:rPr>
              <a:t>invite </a:t>
            </a:r>
            <a:r>
              <a:rPr lang="en-US" sz="1500" dirty="0" err="1">
                <a:solidFill>
                  <a:srgbClr val="000000"/>
                </a:solidFill>
                <a:ea typeface="+mn-lt"/>
                <a:cs typeface="+mn-lt"/>
              </a:rPr>
              <a:t>notamment</a:t>
            </a:r>
            <a:r>
              <a:rPr lang="en-US" sz="1500" dirty="0">
                <a:solidFill>
                  <a:srgbClr val="000000"/>
                </a:solidFill>
                <a:ea typeface="+mn-lt"/>
                <a:cs typeface="+mn-lt"/>
              </a:rPr>
              <a:t> </a:t>
            </a:r>
            <a:r>
              <a:rPr lang="en-US" sz="1500" dirty="0" err="1">
                <a:solidFill>
                  <a:srgbClr val="000000"/>
                </a:solidFill>
                <a:ea typeface="+mn-lt"/>
                <a:cs typeface="+mn-lt"/>
              </a:rPr>
              <a:t>tous</a:t>
            </a:r>
            <a:r>
              <a:rPr lang="en-US" sz="1500" dirty="0">
                <a:solidFill>
                  <a:srgbClr val="000000"/>
                </a:solidFill>
                <a:ea typeface="+mn-lt"/>
                <a:cs typeface="+mn-lt"/>
              </a:rPr>
              <a:t> les </a:t>
            </a:r>
            <a:r>
              <a:rPr lang="en-US" sz="1500" dirty="0" err="1">
                <a:solidFill>
                  <a:srgbClr val="000000"/>
                </a:solidFill>
                <a:ea typeface="+mn-lt"/>
                <a:cs typeface="+mn-lt"/>
              </a:rPr>
              <a:t>dirigeants</a:t>
            </a:r>
            <a:r>
              <a:rPr lang="en-US" sz="1500" dirty="0">
                <a:solidFill>
                  <a:srgbClr val="000000"/>
                </a:solidFill>
                <a:ea typeface="+mn-lt"/>
                <a:cs typeface="+mn-lt"/>
              </a:rPr>
              <a:t> de la </a:t>
            </a:r>
            <a:r>
              <a:rPr lang="en-US" sz="1500" dirty="0" err="1">
                <a:solidFill>
                  <a:srgbClr val="000000"/>
                </a:solidFill>
                <a:ea typeface="+mn-lt"/>
                <a:cs typeface="+mn-lt"/>
              </a:rPr>
              <a:t>fonction</a:t>
            </a:r>
            <a:r>
              <a:rPr lang="en-US" sz="1500" dirty="0">
                <a:solidFill>
                  <a:srgbClr val="000000"/>
                </a:solidFill>
                <a:ea typeface="+mn-lt"/>
                <a:cs typeface="+mn-lt"/>
              </a:rPr>
              <a:t> </a:t>
            </a:r>
            <a:r>
              <a:rPr lang="en-US" sz="1500" dirty="0" err="1">
                <a:solidFill>
                  <a:srgbClr val="000000"/>
                </a:solidFill>
                <a:ea typeface="+mn-lt"/>
                <a:cs typeface="+mn-lt"/>
              </a:rPr>
              <a:t>publique</a:t>
            </a:r>
            <a:r>
              <a:rPr lang="en-US" sz="1500" dirty="0">
                <a:solidFill>
                  <a:srgbClr val="000000"/>
                </a:solidFill>
                <a:ea typeface="+mn-lt"/>
                <a:cs typeface="+mn-lt"/>
              </a:rPr>
              <a:t> à </a:t>
            </a:r>
            <a:r>
              <a:rPr lang="en-US" sz="1500" b="1" dirty="0" err="1">
                <a:solidFill>
                  <a:srgbClr val="000000"/>
                </a:solidFill>
                <a:ea typeface="+mn-lt"/>
                <a:cs typeface="+mn-lt"/>
              </a:rPr>
              <a:t>recruter</a:t>
            </a:r>
            <a:r>
              <a:rPr lang="en-US" sz="1500" b="1" dirty="0">
                <a:solidFill>
                  <a:srgbClr val="000000"/>
                </a:solidFill>
                <a:ea typeface="+mn-lt"/>
                <a:cs typeface="+mn-lt"/>
              </a:rPr>
              <a:t> des </a:t>
            </a:r>
            <a:r>
              <a:rPr lang="en-US" sz="1500" b="1" dirty="0" err="1">
                <a:solidFill>
                  <a:srgbClr val="000000"/>
                </a:solidFill>
                <a:ea typeface="+mn-lt"/>
                <a:cs typeface="+mn-lt"/>
              </a:rPr>
              <a:t>candidats</a:t>
            </a:r>
            <a:r>
              <a:rPr lang="en-US" sz="1500" b="1" dirty="0">
                <a:solidFill>
                  <a:srgbClr val="000000"/>
                </a:solidFill>
                <a:ea typeface="+mn-lt"/>
                <a:cs typeface="+mn-lt"/>
              </a:rPr>
              <a:t> </a:t>
            </a:r>
            <a:r>
              <a:rPr lang="en-US" sz="1500" b="1" dirty="0" err="1">
                <a:solidFill>
                  <a:srgbClr val="000000"/>
                </a:solidFill>
                <a:ea typeface="+mn-lt"/>
                <a:cs typeface="+mn-lt"/>
              </a:rPr>
              <a:t>hautement</a:t>
            </a:r>
            <a:r>
              <a:rPr lang="en-US" sz="1500" b="1" dirty="0">
                <a:solidFill>
                  <a:srgbClr val="000000"/>
                </a:solidFill>
                <a:ea typeface="+mn-lt"/>
                <a:cs typeface="+mn-lt"/>
              </a:rPr>
              <a:t> </a:t>
            </a:r>
            <a:r>
              <a:rPr lang="en-US" sz="1500" b="1" dirty="0" err="1">
                <a:solidFill>
                  <a:srgbClr val="000000"/>
                </a:solidFill>
                <a:ea typeface="+mn-lt"/>
                <a:cs typeface="+mn-lt"/>
              </a:rPr>
              <a:t>qualifiés</a:t>
            </a:r>
            <a:r>
              <a:rPr lang="en-US" sz="1500" b="1" dirty="0">
                <a:solidFill>
                  <a:srgbClr val="000000"/>
                </a:solidFill>
                <a:ea typeface="+mn-lt"/>
                <a:cs typeface="+mn-lt"/>
              </a:rPr>
              <a:t> dans les </a:t>
            </a:r>
            <a:r>
              <a:rPr lang="en-US" sz="1500" b="1" dirty="0" err="1">
                <a:solidFill>
                  <a:srgbClr val="000000"/>
                </a:solidFill>
                <a:ea typeface="+mn-lt"/>
                <a:cs typeface="+mn-lt"/>
              </a:rPr>
              <a:t>communautés</a:t>
            </a:r>
            <a:r>
              <a:rPr lang="en-US" sz="1500" b="1" dirty="0">
                <a:solidFill>
                  <a:srgbClr val="000000"/>
                </a:solidFill>
                <a:ea typeface="+mn-lt"/>
                <a:cs typeface="+mn-lt"/>
              </a:rPr>
              <a:t> </a:t>
            </a:r>
            <a:r>
              <a:rPr lang="en-US" sz="1500" b="1" dirty="0" err="1">
                <a:solidFill>
                  <a:srgbClr val="000000"/>
                </a:solidFill>
                <a:ea typeface="+mn-lt"/>
                <a:cs typeface="+mn-lt"/>
              </a:rPr>
              <a:t>autochtones</a:t>
            </a:r>
            <a:r>
              <a:rPr lang="en-US" sz="1500" b="1" dirty="0">
                <a:solidFill>
                  <a:srgbClr val="000000"/>
                </a:solidFill>
                <a:ea typeface="+mn-lt"/>
                <a:cs typeface="+mn-lt"/>
              </a:rPr>
              <a:t>, les </a:t>
            </a:r>
            <a:r>
              <a:rPr lang="en-US" sz="1500" b="1" dirty="0" err="1">
                <a:solidFill>
                  <a:srgbClr val="000000"/>
                </a:solidFill>
                <a:ea typeface="+mn-lt"/>
                <a:cs typeface="+mn-lt"/>
              </a:rPr>
              <a:t>communautés</a:t>
            </a:r>
            <a:r>
              <a:rPr lang="en-US" sz="1500" b="1" dirty="0">
                <a:solidFill>
                  <a:srgbClr val="000000"/>
                </a:solidFill>
                <a:ea typeface="+mn-lt"/>
                <a:cs typeface="+mn-lt"/>
              </a:rPr>
              <a:t> </a:t>
            </a:r>
            <a:r>
              <a:rPr lang="en-US" sz="1500" b="1" dirty="0" err="1">
                <a:solidFill>
                  <a:srgbClr val="000000"/>
                </a:solidFill>
                <a:ea typeface="+mn-lt"/>
                <a:cs typeface="+mn-lt"/>
              </a:rPr>
              <a:t>noires</a:t>
            </a:r>
            <a:r>
              <a:rPr lang="en-US" sz="1500" b="1" dirty="0">
                <a:solidFill>
                  <a:srgbClr val="000000"/>
                </a:solidFill>
                <a:ea typeface="+mn-lt"/>
                <a:cs typeface="+mn-lt"/>
              </a:rPr>
              <a:t> et les </a:t>
            </a:r>
            <a:r>
              <a:rPr lang="en-US" sz="1500" b="1" dirty="0" err="1">
                <a:solidFill>
                  <a:srgbClr val="000000"/>
                </a:solidFill>
                <a:ea typeface="+mn-lt"/>
                <a:cs typeface="+mn-lt"/>
              </a:rPr>
              <a:t>autres</a:t>
            </a:r>
            <a:r>
              <a:rPr lang="en-US" sz="1500" b="1" dirty="0">
                <a:solidFill>
                  <a:srgbClr val="000000"/>
                </a:solidFill>
                <a:ea typeface="+mn-lt"/>
                <a:cs typeface="+mn-lt"/>
              </a:rPr>
              <a:t> </a:t>
            </a:r>
            <a:r>
              <a:rPr lang="en-US" sz="1500" b="1" dirty="0" err="1">
                <a:solidFill>
                  <a:srgbClr val="000000"/>
                </a:solidFill>
                <a:ea typeface="+mn-lt"/>
                <a:cs typeface="+mn-lt"/>
              </a:rPr>
              <a:t>communautés</a:t>
            </a:r>
            <a:r>
              <a:rPr lang="en-US" sz="1500" b="1" dirty="0">
                <a:solidFill>
                  <a:srgbClr val="000000"/>
                </a:solidFill>
                <a:ea typeface="+mn-lt"/>
                <a:cs typeface="+mn-lt"/>
              </a:rPr>
              <a:t> </a:t>
            </a:r>
            <a:r>
              <a:rPr lang="en-US" sz="1500" b="1" dirty="0" err="1">
                <a:solidFill>
                  <a:srgbClr val="000000"/>
                </a:solidFill>
                <a:ea typeface="+mn-lt"/>
                <a:cs typeface="+mn-lt"/>
              </a:rPr>
              <a:t>racialisées</a:t>
            </a:r>
            <a:r>
              <a:rPr lang="en-US" sz="1500" b="1" dirty="0">
                <a:solidFill>
                  <a:srgbClr val="000000"/>
                </a:solidFill>
                <a:ea typeface="+mn-lt"/>
                <a:cs typeface="+mn-lt"/>
              </a:rPr>
              <a:t> de </a:t>
            </a:r>
            <a:r>
              <a:rPr lang="en-US" sz="1500" b="1" dirty="0" err="1">
                <a:solidFill>
                  <a:srgbClr val="000000"/>
                </a:solidFill>
                <a:ea typeface="+mn-lt"/>
                <a:cs typeface="+mn-lt"/>
              </a:rPr>
              <a:t>toutes</a:t>
            </a:r>
            <a:r>
              <a:rPr lang="en-US" sz="1500" b="1" dirty="0">
                <a:solidFill>
                  <a:srgbClr val="000000"/>
                </a:solidFill>
                <a:ea typeface="+mn-lt"/>
                <a:cs typeface="+mn-lt"/>
              </a:rPr>
              <a:t> les </a:t>
            </a:r>
            <a:r>
              <a:rPr lang="en-US" sz="1500" b="1" dirty="0" err="1">
                <a:solidFill>
                  <a:srgbClr val="000000"/>
                </a:solidFill>
                <a:ea typeface="+mn-lt"/>
                <a:cs typeface="+mn-lt"/>
              </a:rPr>
              <a:t>régions</a:t>
            </a:r>
            <a:r>
              <a:rPr lang="en-US" sz="1500" b="1" dirty="0">
                <a:solidFill>
                  <a:srgbClr val="000000"/>
                </a:solidFill>
                <a:ea typeface="+mn-lt"/>
                <a:cs typeface="+mn-lt"/>
              </a:rPr>
              <a:t> du Canada.</a:t>
            </a:r>
            <a:r>
              <a:rPr lang="en-US" sz="1500" dirty="0">
                <a:solidFill>
                  <a:srgbClr val="54575A"/>
                </a:solidFill>
              </a:rPr>
              <a:t> </a:t>
            </a:r>
            <a:endParaRPr lang="en-US" sz="1500" b="1" dirty="0">
              <a:solidFill>
                <a:srgbClr val="000000"/>
              </a:solidFill>
              <a:cs typeface="Segoe UI Semilight"/>
            </a:endParaRPr>
          </a:p>
          <a:p>
            <a:pPr>
              <a:lnSpc>
                <a:spcPct val="120000"/>
              </a:lnSpc>
              <a:spcBef>
                <a:spcPts val="0"/>
              </a:spcBef>
            </a:pPr>
            <a:endParaRPr lang="en-CA" sz="500" dirty="0">
              <a:solidFill>
                <a:srgbClr val="000000"/>
              </a:solidFill>
              <a:cs typeface="Arial" panose="020B0604020202020204" pitchFamily="34" charset="0"/>
            </a:endParaRPr>
          </a:p>
          <a:p>
            <a:pPr>
              <a:lnSpc>
                <a:spcPct val="120000"/>
              </a:lnSpc>
              <a:spcBef>
                <a:spcPts val="0"/>
              </a:spcBef>
            </a:pPr>
            <a:r>
              <a:rPr lang="en-CA" sz="1500" dirty="0">
                <a:solidFill>
                  <a:srgbClr val="000000"/>
                </a:solidFill>
                <a:cs typeface="Arial"/>
              </a:rPr>
              <a:t>La </a:t>
            </a:r>
            <a:r>
              <a:rPr lang="en-CA" sz="1500" dirty="0" err="1">
                <a:solidFill>
                  <a:srgbClr val="000000"/>
                </a:solidFill>
                <a:cs typeface="Arial"/>
              </a:rPr>
              <a:t>recommandation</a:t>
            </a:r>
            <a:r>
              <a:rPr lang="en-CA" sz="1500" dirty="0">
                <a:solidFill>
                  <a:srgbClr val="000000"/>
                </a:solidFill>
                <a:cs typeface="Arial"/>
              </a:rPr>
              <a:t> du rapport </a:t>
            </a:r>
            <a:r>
              <a:rPr lang="en-CA" sz="1500" b="1" dirty="0">
                <a:solidFill>
                  <a:srgbClr val="23A7B4"/>
                </a:solidFill>
                <a:cs typeface="Arial"/>
                <a:hlinkClick r:id="rId4"/>
              </a:rPr>
              <a:t>Unis dans la </a:t>
            </a:r>
            <a:r>
              <a:rPr lang="en-CA" sz="1500" b="1" dirty="0" err="1">
                <a:solidFill>
                  <a:srgbClr val="23A7B4"/>
                </a:solidFill>
                <a:cs typeface="Arial"/>
                <a:hlinkClick r:id="rId4"/>
              </a:rPr>
              <a:t>diversité</a:t>
            </a:r>
            <a:r>
              <a:rPr lang="en-CA" sz="1500" b="1" dirty="0">
                <a:solidFill>
                  <a:srgbClr val="23A7B4"/>
                </a:solidFill>
                <a:cs typeface="Arial"/>
                <a:hlinkClick r:id="rId4"/>
              </a:rPr>
              <a:t> : </a:t>
            </a:r>
            <a:r>
              <a:rPr lang="en-CA" sz="1500" b="1" dirty="0" err="1">
                <a:solidFill>
                  <a:srgbClr val="23A7B4"/>
                </a:solidFill>
                <a:cs typeface="Arial"/>
                <a:hlinkClick r:id="rId4"/>
              </a:rPr>
              <a:t>une</a:t>
            </a:r>
            <a:r>
              <a:rPr lang="en-CA" sz="1500" b="1" dirty="0">
                <a:solidFill>
                  <a:srgbClr val="23A7B4"/>
                </a:solidFill>
                <a:cs typeface="Arial"/>
                <a:hlinkClick r:id="rId4"/>
              </a:rPr>
              <a:t> </a:t>
            </a:r>
            <a:r>
              <a:rPr lang="en-CA" sz="1500" b="1" dirty="0" err="1">
                <a:solidFill>
                  <a:srgbClr val="23A7B4"/>
                </a:solidFill>
                <a:cs typeface="Arial"/>
                <a:hlinkClick r:id="rId4"/>
              </a:rPr>
              <a:t>voie</a:t>
            </a:r>
            <a:r>
              <a:rPr lang="en-CA" sz="1500" b="1" dirty="0">
                <a:solidFill>
                  <a:srgbClr val="23A7B4"/>
                </a:solidFill>
                <a:cs typeface="Arial"/>
                <a:hlinkClick r:id="rId4"/>
              </a:rPr>
              <a:t> </a:t>
            </a:r>
            <a:r>
              <a:rPr lang="en-CA" sz="1500" b="1" dirty="0" err="1">
                <a:solidFill>
                  <a:srgbClr val="23A7B4"/>
                </a:solidFill>
                <a:cs typeface="Arial"/>
                <a:hlinkClick r:id="rId4"/>
              </a:rPr>
              <a:t>vers</a:t>
            </a:r>
            <a:r>
              <a:rPr lang="en-CA" sz="1500" b="1" dirty="0">
                <a:solidFill>
                  <a:srgbClr val="23A7B4"/>
                </a:solidFill>
                <a:cs typeface="Arial"/>
                <a:hlinkClick r:id="rId4"/>
              </a:rPr>
              <a:t> la </a:t>
            </a:r>
            <a:r>
              <a:rPr lang="en-CA" sz="1500" b="1" dirty="0" err="1">
                <a:solidFill>
                  <a:srgbClr val="23A7B4"/>
                </a:solidFill>
                <a:cs typeface="Arial"/>
                <a:hlinkClick r:id="rId4"/>
              </a:rPr>
              <a:t>réconciliation</a:t>
            </a:r>
            <a:r>
              <a:rPr lang="en-CA" sz="1500" b="1" dirty="0">
                <a:solidFill>
                  <a:srgbClr val="23A7B4"/>
                </a:solidFill>
                <a:cs typeface="Arial"/>
              </a:rPr>
              <a:t> </a:t>
            </a:r>
            <a:r>
              <a:rPr lang="en-CA" sz="1500" dirty="0" err="1">
                <a:solidFill>
                  <a:srgbClr val="000000"/>
                </a:solidFill>
                <a:cs typeface="Arial"/>
              </a:rPr>
              <a:t>visant</a:t>
            </a:r>
            <a:r>
              <a:rPr lang="en-CA" sz="1500" dirty="0">
                <a:solidFill>
                  <a:srgbClr val="000000"/>
                </a:solidFill>
                <a:cs typeface="Arial"/>
              </a:rPr>
              <a:t> à </a:t>
            </a:r>
            <a:r>
              <a:rPr lang="en-CA" sz="1500" b="1" dirty="0">
                <a:solidFill>
                  <a:srgbClr val="000000"/>
                </a:solidFill>
                <a:cs typeface="Arial"/>
              </a:rPr>
              <a:t>encourager et à </a:t>
            </a:r>
            <a:r>
              <a:rPr lang="en-CA" sz="1500" b="1" dirty="0" err="1">
                <a:solidFill>
                  <a:srgbClr val="000000"/>
                </a:solidFill>
                <a:cs typeface="Arial"/>
              </a:rPr>
              <a:t>soutenir</a:t>
            </a:r>
            <a:r>
              <a:rPr lang="en-CA" sz="1500" b="1" dirty="0">
                <a:solidFill>
                  <a:srgbClr val="000000"/>
                </a:solidFill>
                <a:cs typeface="Arial"/>
              </a:rPr>
              <a:t> les populations </a:t>
            </a:r>
            <a:r>
              <a:rPr lang="en-CA" sz="1500" b="1" dirty="0" err="1">
                <a:solidFill>
                  <a:srgbClr val="000000"/>
                </a:solidFill>
                <a:cs typeface="Arial"/>
              </a:rPr>
              <a:t>autochtones</a:t>
            </a:r>
            <a:r>
              <a:rPr lang="en-CA" sz="1500" b="1" dirty="0">
                <a:solidFill>
                  <a:srgbClr val="000000"/>
                </a:solidFill>
                <a:cs typeface="Arial"/>
              </a:rPr>
              <a:t> à </a:t>
            </a:r>
            <a:r>
              <a:rPr lang="en-CA" sz="1500" b="1" dirty="0" err="1">
                <a:solidFill>
                  <a:srgbClr val="000000"/>
                </a:solidFill>
                <a:cs typeface="Arial"/>
              </a:rPr>
              <a:t>intégrer</a:t>
            </a:r>
            <a:r>
              <a:rPr lang="en-CA" sz="1500" b="1" dirty="0">
                <a:solidFill>
                  <a:srgbClr val="000000"/>
                </a:solidFill>
                <a:cs typeface="Arial"/>
              </a:rPr>
              <a:t> la </a:t>
            </a:r>
            <a:r>
              <a:rPr lang="en-CA" sz="1500" b="1" dirty="0" err="1">
                <a:solidFill>
                  <a:srgbClr val="000000"/>
                </a:solidFill>
                <a:cs typeface="Arial"/>
              </a:rPr>
              <a:t>fonction</a:t>
            </a:r>
            <a:r>
              <a:rPr lang="en-CA" sz="1500" b="1" dirty="0">
                <a:solidFill>
                  <a:srgbClr val="000000"/>
                </a:solidFill>
                <a:cs typeface="Arial"/>
              </a:rPr>
              <a:t> </a:t>
            </a:r>
            <a:r>
              <a:rPr lang="en-CA" sz="1500" b="1" dirty="0" err="1">
                <a:solidFill>
                  <a:srgbClr val="000000"/>
                </a:solidFill>
                <a:cs typeface="Arial"/>
              </a:rPr>
              <a:t>publique</a:t>
            </a:r>
            <a:r>
              <a:rPr lang="en-CA" sz="1500" b="1" dirty="0">
                <a:solidFill>
                  <a:srgbClr val="000000"/>
                </a:solidFill>
                <a:cs typeface="Arial"/>
              </a:rPr>
              <a:t> </a:t>
            </a:r>
            <a:endParaRPr lang="en-CA" sz="1500" b="1" dirty="0">
              <a:solidFill>
                <a:srgbClr val="000000"/>
              </a:solidFill>
              <a:cs typeface="Segoe UI Semilight"/>
            </a:endParaRPr>
          </a:p>
          <a:p>
            <a:pPr>
              <a:lnSpc>
                <a:spcPct val="120000"/>
              </a:lnSpc>
              <a:spcBef>
                <a:spcPts val="0"/>
              </a:spcBef>
            </a:pPr>
            <a:endParaRPr lang="en-CA" sz="500" b="1" dirty="0">
              <a:solidFill>
                <a:srgbClr val="000000"/>
              </a:solidFill>
              <a:cs typeface="Arial"/>
            </a:endParaRPr>
          </a:p>
          <a:p>
            <a:pPr>
              <a:lnSpc>
                <a:spcPct val="120000"/>
              </a:lnSpc>
              <a:spcBef>
                <a:spcPts val="0"/>
              </a:spcBef>
            </a:pPr>
            <a:r>
              <a:rPr lang="en-CA" sz="1500" dirty="0">
                <a:solidFill>
                  <a:srgbClr val="000000"/>
                </a:solidFill>
                <a:cs typeface="Arial"/>
              </a:rPr>
              <a:t>La </a:t>
            </a:r>
            <a:r>
              <a:rPr lang="en-CA" sz="1500" b="1" dirty="0">
                <a:solidFill>
                  <a:srgbClr val="23A7B4"/>
                </a:solidFill>
                <a:cs typeface="Arial"/>
                <a:hlinkClick r:id="rId5"/>
              </a:rPr>
              <a:t>Commission de </a:t>
            </a:r>
            <a:r>
              <a:rPr lang="en-CA" sz="1500" b="1" dirty="0" err="1">
                <a:solidFill>
                  <a:srgbClr val="23A7B4"/>
                </a:solidFill>
                <a:cs typeface="Arial"/>
                <a:hlinkClick r:id="rId5"/>
              </a:rPr>
              <a:t>vérité</a:t>
            </a:r>
            <a:r>
              <a:rPr lang="en-CA" sz="1500" b="1" dirty="0">
                <a:solidFill>
                  <a:srgbClr val="23A7B4"/>
                </a:solidFill>
                <a:cs typeface="Arial"/>
                <a:hlinkClick r:id="rId5"/>
              </a:rPr>
              <a:t> et </a:t>
            </a:r>
            <a:r>
              <a:rPr lang="en-CA" sz="1500" b="1" dirty="0" err="1">
                <a:solidFill>
                  <a:srgbClr val="23A7B4"/>
                </a:solidFill>
                <a:cs typeface="Arial"/>
                <a:hlinkClick r:id="rId5"/>
              </a:rPr>
              <a:t>réconciliation</a:t>
            </a:r>
            <a:r>
              <a:rPr lang="en-CA" sz="1500" b="1" dirty="0">
                <a:solidFill>
                  <a:srgbClr val="23A7B4"/>
                </a:solidFill>
                <a:cs typeface="Arial"/>
                <a:hlinkClick r:id="rId5"/>
              </a:rPr>
              <a:t> du Canada - Appel à </a:t>
            </a:r>
            <a:r>
              <a:rPr lang="en-CA" sz="1500" b="1" dirty="0" err="1">
                <a:solidFill>
                  <a:srgbClr val="23A7B4"/>
                </a:solidFill>
                <a:cs typeface="Arial"/>
                <a:hlinkClick r:id="rId5"/>
              </a:rPr>
              <a:t>l'action</a:t>
            </a:r>
            <a:r>
              <a:rPr lang="en-CA" sz="1500" b="1" dirty="0">
                <a:solidFill>
                  <a:srgbClr val="23A7B4"/>
                </a:solidFill>
                <a:cs typeface="Arial"/>
                <a:hlinkClick r:id="rId5"/>
              </a:rPr>
              <a:t> # 7</a:t>
            </a:r>
            <a:r>
              <a:rPr lang="en-CA" sz="1500" b="1" dirty="0">
                <a:solidFill>
                  <a:srgbClr val="000000"/>
                </a:solidFill>
                <a:cs typeface="Arial"/>
              </a:rPr>
              <a:t> </a:t>
            </a:r>
            <a:r>
              <a:rPr lang="en-CA" sz="1500" dirty="0">
                <a:solidFill>
                  <a:srgbClr val="000000"/>
                </a:solidFill>
                <a:ea typeface="+mn-lt"/>
                <a:cs typeface="+mn-lt"/>
              </a:rPr>
              <a:t>qui </a:t>
            </a:r>
            <a:r>
              <a:rPr lang="en-CA" sz="1500" dirty="0" err="1">
                <a:solidFill>
                  <a:srgbClr val="000000"/>
                </a:solidFill>
                <a:ea typeface="+mn-lt"/>
                <a:cs typeface="+mn-lt"/>
              </a:rPr>
              <a:t>demande</a:t>
            </a:r>
            <a:r>
              <a:rPr lang="en-CA" sz="1500" dirty="0">
                <a:solidFill>
                  <a:srgbClr val="000000"/>
                </a:solidFill>
                <a:ea typeface="+mn-lt"/>
                <a:cs typeface="+mn-lt"/>
              </a:rPr>
              <a:t> au </a:t>
            </a:r>
            <a:r>
              <a:rPr lang="en-CA" sz="1500" dirty="0" err="1">
                <a:solidFill>
                  <a:srgbClr val="000000"/>
                </a:solidFill>
                <a:ea typeface="+mn-lt"/>
                <a:cs typeface="+mn-lt"/>
              </a:rPr>
              <a:t>gouvernement</a:t>
            </a:r>
            <a:r>
              <a:rPr lang="en-CA" sz="1500" dirty="0">
                <a:solidFill>
                  <a:srgbClr val="000000"/>
                </a:solidFill>
                <a:ea typeface="+mn-lt"/>
                <a:cs typeface="+mn-lt"/>
              </a:rPr>
              <a:t> </a:t>
            </a:r>
            <a:r>
              <a:rPr lang="en-CA" sz="1500" dirty="0" err="1">
                <a:solidFill>
                  <a:srgbClr val="000000"/>
                </a:solidFill>
                <a:ea typeface="+mn-lt"/>
                <a:cs typeface="+mn-lt"/>
              </a:rPr>
              <a:t>fédéral</a:t>
            </a:r>
            <a:r>
              <a:rPr lang="en-CA" sz="1500" b="1" dirty="0">
                <a:solidFill>
                  <a:srgbClr val="000000"/>
                </a:solidFill>
                <a:ea typeface="+mn-lt"/>
                <a:cs typeface="+mn-lt"/>
              </a:rPr>
              <a:t> </a:t>
            </a:r>
            <a:r>
              <a:rPr lang="en-CA" sz="1500" b="1" dirty="0" err="1">
                <a:solidFill>
                  <a:srgbClr val="000000"/>
                </a:solidFill>
                <a:ea typeface="+mn-lt"/>
                <a:cs typeface="+mn-lt"/>
              </a:rPr>
              <a:t>d'élaborer</a:t>
            </a:r>
            <a:r>
              <a:rPr lang="en-CA" sz="1500" b="1" dirty="0">
                <a:solidFill>
                  <a:srgbClr val="000000"/>
                </a:solidFill>
                <a:ea typeface="+mn-lt"/>
                <a:cs typeface="+mn-lt"/>
              </a:rPr>
              <a:t> avec les </a:t>
            </a:r>
            <a:r>
              <a:rPr lang="en-CA" sz="1500" b="1" dirty="0" err="1">
                <a:solidFill>
                  <a:srgbClr val="000000"/>
                </a:solidFill>
                <a:ea typeface="+mn-lt"/>
                <a:cs typeface="+mn-lt"/>
              </a:rPr>
              <a:t>groupes</a:t>
            </a:r>
            <a:r>
              <a:rPr lang="en-CA" sz="1500" b="1" dirty="0">
                <a:solidFill>
                  <a:srgbClr val="000000"/>
                </a:solidFill>
                <a:ea typeface="+mn-lt"/>
                <a:cs typeface="+mn-lt"/>
              </a:rPr>
              <a:t> </a:t>
            </a:r>
            <a:r>
              <a:rPr lang="en-CA" sz="1500" b="1" dirty="0" err="1">
                <a:solidFill>
                  <a:srgbClr val="000000"/>
                </a:solidFill>
                <a:ea typeface="+mn-lt"/>
                <a:cs typeface="+mn-lt"/>
              </a:rPr>
              <a:t>autochtones</a:t>
            </a:r>
            <a:r>
              <a:rPr lang="en-CA" sz="1500" b="1" dirty="0">
                <a:solidFill>
                  <a:srgbClr val="000000"/>
                </a:solidFill>
                <a:ea typeface="+mn-lt"/>
                <a:cs typeface="+mn-lt"/>
              </a:rPr>
              <a:t> </a:t>
            </a:r>
            <a:r>
              <a:rPr lang="en-CA" sz="1500" b="1" dirty="0" err="1">
                <a:solidFill>
                  <a:srgbClr val="000000"/>
                </a:solidFill>
                <a:ea typeface="+mn-lt"/>
                <a:cs typeface="+mn-lt"/>
              </a:rPr>
              <a:t>une</a:t>
            </a:r>
            <a:r>
              <a:rPr lang="en-CA" sz="1500" b="1" dirty="0">
                <a:solidFill>
                  <a:srgbClr val="000000"/>
                </a:solidFill>
                <a:ea typeface="+mn-lt"/>
                <a:cs typeface="+mn-lt"/>
              </a:rPr>
              <a:t> </a:t>
            </a:r>
            <a:r>
              <a:rPr lang="en-CA" sz="1500" b="1" dirty="0" err="1">
                <a:solidFill>
                  <a:srgbClr val="000000"/>
                </a:solidFill>
                <a:ea typeface="+mn-lt"/>
                <a:cs typeface="+mn-lt"/>
              </a:rPr>
              <a:t>stratégie</a:t>
            </a:r>
            <a:r>
              <a:rPr lang="en-CA" sz="1500" dirty="0">
                <a:solidFill>
                  <a:srgbClr val="000000"/>
                </a:solidFill>
                <a:ea typeface="+mn-lt"/>
                <a:cs typeface="+mn-lt"/>
              </a:rPr>
              <a:t> </a:t>
            </a:r>
            <a:r>
              <a:rPr lang="en-CA" sz="1500" b="1" dirty="0" err="1">
                <a:solidFill>
                  <a:srgbClr val="000000"/>
                </a:solidFill>
                <a:ea typeface="+mn-lt"/>
                <a:cs typeface="+mn-lt"/>
              </a:rPr>
              <a:t>conjointe</a:t>
            </a:r>
            <a:r>
              <a:rPr lang="en-CA" sz="1500" b="1" dirty="0">
                <a:solidFill>
                  <a:srgbClr val="000000"/>
                </a:solidFill>
                <a:ea typeface="+mn-lt"/>
                <a:cs typeface="+mn-lt"/>
              </a:rPr>
              <a:t> pour </a:t>
            </a:r>
            <a:r>
              <a:rPr lang="en-CA" sz="1500" b="1" dirty="0" err="1">
                <a:solidFill>
                  <a:srgbClr val="000000"/>
                </a:solidFill>
                <a:ea typeface="+mn-lt"/>
                <a:cs typeface="+mn-lt"/>
              </a:rPr>
              <a:t>éliminer</a:t>
            </a:r>
            <a:r>
              <a:rPr lang="en-CA" sz="1500" b="1" dirty="0">
                <a:solidFill>
                  <a:srgbClr val="000000"/>
                </a:solidFill>
                <a:ea typeface="+mn-lt"/>
                <a:cs typeface="+mn-lt"/>
              </a:rPr>
              <a:t> les </a:t>
            </a:r>
            <a:r>
              <a:rPr lang="en-CA" sz="1500" b="1" dirty="0" err="1">
                <a:solidFill>
                  <a:srgbClr val="000000"/>
                </a:solidFill>
                <a:ea typeface="+mn-lt"/>
                <a:cs typeface="+mn-lt"/>
              </a:rPr>
              <a:t>écarts</a:t>
            </a:r>
            <a:r>
              <a:rPr lang="en-CA" sz="1500" b="1" dirty="0">
                <a:solidFill>
                  <a:srgbClr val="000000"/>
                </a:solidFill>
                <a:ea typeface="+mn-lt"/>
                <a:cs typeface="+mn-lt"/>
              </a:rPr>
              <a:t> </a:t>
            </a:r>
            <a:r>
              <a:rPr lang="en-CA" sz="1500" b="1" dirty="0" err="1">
                <a:solidFill>
                  <a:srgbClr val="000000"/>
                </a:solidFill>
                <a:ea typeface="+mn-lt"/>
                <a:cs typeface="+mn-lt"/>
              </a:rPr>
              <a:t>en</a:t>
            </a:r>
            <a:r>
              <a:rPr lang="en-CA" sz="1500" b="1" dirty="0">
                <a:solidFill>
                  <a:srgbClr val="000000"/>
                </a:solidFill>
                <a:ea typeface="+mn-lt"/>
                <a:cs typeface="+mn-lt"/>
              </a:rPr>
              <a:t> matière </a:t>
            </a:r>
            <a:r>
              <a:rPr lang="en-CA" sz="1500" b="1" dirty="0" err="1">
                <a:solidFill>
                  <a:srgbClr val="000000"/>
                </a:solidFill>
                <a:ea typeface="+mn-lt"/>
                <a:cs typeface="+mn-lt"/>
              </a:rPr>
              <a:t>d'éducation</a:t>
            </a:r>
            <a:r>
              <a:rPr lang="en-CA" sz="1500" b="1" dirty="0">
                <a:solidFill>
                  <a:srgbClr val="000000"/>
                </a:solidFill>
                <a:ea typeface="+mn-lt"/>
                <a:cs typeface="+mn-lt"/>
              </a:rPr>
              <a:t> et </a:t>
            </a:r>
            <a:r>
              <a:rPr lang="en-CA" sz="1500" b="1" dirty="0" err="1">
                <a:solidFill>
                  <a:srgbClr val="000000"/>
                </a:solidFill>
                <a:ea typeface="+mn-lt"/>
                <a:cs typeface="+mn-lt"/>
              </a:rPr>
              <a:t>d'emploi</a:t>
            </a:r>
            <a:r>
              <a:rPr lang="en-CA" sz="1500" b="1" dirty="0">
                <a:solidFill>
                  <a:srgbClr val="000000"/>
                </a:solidFill>
                <a:ea typeface="+mn-lt"/>
                <a:cs typeface="+mn-lt"/>
              </a:rPr>
              <a:t> entre les Canadiens </a:t>
            </a:r>
            <a:r>
              <a:rPr lang="en-CA" sz="1500" b="1" dirty="0" err="1">
                <a:solidFill>
                  <a:srgbClr val="000000"/>
                </a:solidFill>
                <a:ea typeface="+mn-lt"/>
                <a:cs typeface="+mn-lt"/>
              </a:rPr>
              <a:t>autochtones</a:t>
            </a:r>
            <a:r>
              <a:rPr lang="en-CA" sz="1500" b="1" dirty="0">
                <a:solidFill>
                  <a:srgbClr val="000000"/>
                </a:solidFill>
                <a:ea typeface="+mn-lt"/>
                <a:cs typeface="+mn-lt"/>
              </a:rPr>
              <a:t> et non </a:t>
            </a:r>
            <a:r>
              <a:rPr lang="en-CA" sz="1500" b="1" dirty="0" err="1">
                <a:solidFill>
                  <a:srgbClr val="000000"/>
                </a:solidFill>
                <a:ea typeface="+mn-lt"/>
                <a:cs typeface="+mn-lt"/>
              </a:rPr>
              <a:t>autochtones</a:t>
            </a:r>
            <a:r>
              <a:rPr lang="en-CA" sz="1500" b="1" dirty="0">
                <a:solidFill>
                  <a:srgbClr val="000000"/>
                </a:solidFill>
                <a:ea typeface="+mn-lt"/>
                <a:cs typeface="+mn-lt"/>
              </a:rPr>
              <a:t>.</a:t>
            </a:r>
            <a:endParaRPr lang="en-CA" sz="1500" b="1" dirty="0">
              <a:solidFill>
                <a:srgbClr val="000000"/>
              </a:solidFill>
              <a:cs typeface="Segoe UI Semilight"/>
            </a:endParaRPr>
          </a:p>
          <a:p>
            <a:pPr>
              <a:lnSpc>
                <a:spcPct val="120000"/>
              </a:lnSpc>
              <a:spcBef>
                <a:spcPts val="0"/>
              </a:spcBef>
            </a:pPr>
            <a:endParaRPr lang="en-CA" sz="500" dirty="0">
              <a:solidFill>
                <a:srgbClr val="000000"/>
              </a:solidFill>
              <a:cs typeface="Segoe UI Semilight"/>
              <a:hlinkClick r:id="rId6" invalidUrl="http://"/>
            </a:endParaRPr>
          </a:p>
          <a:p>
            <a:pPr>
              <a:lnSpc>
                <a:spcPct val="120000"/>
              </a:lnSpc>
              <a:spcBef>
                <a:spcPts val="0"/>
              </a:spcBef>
            </a:pPr>
            <a:r>
              <a:rPr lang="en-CA" sz="1500" dirty="0" err="1">
                <a:solidFill>
                  <a:srgbClr val="000000"/>
                </a:solidFill>
                <a:cs typeface="Arial"/>
              </a:rPr>
              <a:t>L'objectif</a:t>
            </a:r>
            <a:r>
              <a:rPr lang="en-CA" sz="1500" dirty="0">
                <a:solidFill>
                  <a:srgbClr val="000000"/>
                </a:solidFill>
                <a:cs typeface="Arial"/>
              </a:rPr>
              <a:t> 1 de la </a:t>
            </a:r>
            <a:r>
              <a:rPr lang="en-CA" sz="1500" b="1" dirty="0" err="1">
                <a:solidFill>
                  <a:srgbClr val="23A7B4"/>
                </a:solidFill>
                <a:cs typeface="Arial"/>
                <a:hlinkClick r:id="rId7"/>
              </a:rPr>
              <a:t>Stratégie</a:t>
            </a:r>
            <a:r>
              <a:rPr lang="en-CA" sz="1500" b="1" dirty="0">
                <a:solidFill>
                  <a:srgbClr val="23A7B4"/>
                </a:solidFill>
                <a:cs typeface="Arial"/>
                <a:hlinkClick r:id="rId7"/>
              </a:rPr>
              <a:t> sur </a:t>
            </a:r>
            <a:r>
              <a:rPr lang="en-CA" sz="1500" b="1" dirty="0" err="1">
                <a:solidFill>
                  <a:srgbClr val="23A7B4"/>
                </a:solidFill>
                <a:cs typeface="Arial"/>
                <a:hlinkClick r:id="rId7"/>
              </a:rPr>
              <a:t>l’accessibilité</a:t>
            </a:r>
            <a:r>
              <a:rPr lang="en-CA" sz="1500" b="1" dirty="0">
                <a:solidFill>
                  <a:srgbClr val="23A7B4"/>
                </a:solidFill>
                <a:cs typeface="Arial"/>
                <a:hlinkClick r:id="rId7"/>
              </a:rPr>
              <a:t> au sein de la </a:t>
            </a:r>
            <a:r>
              <a:rPr lang="en-CA" sz="1500" b="1" dirty="0" err="1">
                <a:solidFill>
                  <a:srgbClr val="23A7B4"/>
                </a:solidFill>
                <a:cs typeface="Arial"/>
                <a:hlinkClick r:id="rId7"/>
              </a:rPr>
              <a:t>fonction</a:t>
            </a:r>
            <a:r>
              <a:rPr lang="en-CA" sz="1500" b="1" dirty="0">
                <a:solidFill>
                  <a:srgbClr val="23A7B4"/>
                </a:solidFill>
                <a:cs typeface="Arial"/>
                <a:hlinkClick r:id="rId7"/>
              </a:rPr>
              <a:t> </a:t>
            </a:r>
            <a:r>
              <a:rPr lang="en-CA" sz="1500" b="1" dirty="0" err="1">
                <a:solidFill>
                  <a:srgbClr val="23A7B4"/>
                </a:solidFill>
                <a:cs typeface="Arial"/>
                <a:hlinkClick r:id="rId7"/>
              </a:rPr>
              <a:t>publique</a:t>
            </a:r>
            <a:r>
              <a:rPr lang="en-CA" sz="1500" b="1" dirty="0">
                <a:solidFill>
                  <a:srgbClr val="23A7B4"/>
                </a:solidFill>
                <a:cs typeface="Arial"/>
                <a:hlinkClick r:id="rId7"/>
              </a:rPr>
              <a:t> du</a:t>
            </a:r>
            <a:r>
              <a:rPr lang="en-CA" sz="1500" b="1" i="0" dirty="0">
                <a:solidFill>
                  <a:srgbClr val="23A7B4"/>
                </a:solidFill>
                <a:effectLst/>
                <a:cs typeface="Arial"/>
                <a:hlinkClick r:id="rId7"/>
              </a:rPr>
              <a:t> Canada</a:t>
            </a:r>
            <a:r>
              <a:rPr lang="en-CA" sz="1500" b="1" dirty="0">
                <a:solidFill>
                  <a:srgbClr val="000000"/>
                </a:solidFill>
              </a:rPr>
              <a:t> </a:t>
            </a:r>
            <a:r>
              <a:rPr lang="en-CA" sz="1500" dirty="0" err="1">
                <a:solidFill>
                  <a:srgbClr val="000000"/>
                </a:solidFill>
                <a:ea typeface="+mn-lt"/>
                <a:cs typeface="+mn-lt"/>
              </a:rPr>
              <a:t>visant</a:t>
            </a:r>
            <a:r>
              <a:rPr lang="en-CA" sz="1500" dirty="0">
                <a:solidFill>
                  <a:srgbClr val="000000"/>
                </a:solidFill>
                <a:ea typeface="+mn-lt"/>
                <a:cs typeface="+mn-lt"/>
              </a:rPr>
              <a:t> à</a:t>
            </a:r>
            <a:r>
              <a:rPr lang="en-CA" sz="1500" b="1" dirty="0">
                <a:solidFill>
                  <a:srgbClr val="000000"/>
                </a:solidFill>
                <a:ea typeface="+mn-lt"/>
                <a:cs typeface="+mn-lt"/>
              </a:rPr>
              <a:t> </a:t>
            </a:r>
            <a:r>
              <a:rPr lang="en-CA" sz="1500" b="1" dirty="0" err="1">
                <a:solidFill>
                  <a:srgbClr val="000000"/>
                </a:solidFill>
                <a:ea typeface="+mn-lt"/>
                <a:cs typeface="+mn-lt"/>
              </a:rPr>
              <a:t>éliminer</a:t>
            </a:r>
            <a:r>
              <a:rPr lang="en-CA" sz="1500" b="1" dirty="0">
                <a:solidFill>
                  <a:srgbClr val="000000"/>
                </a:solidFill>
                <a:ea typeface="+mn-lt"/>
                <a:cs typeface="+mn-lt"/>
              </a:rPr>
              <a:t> les obstacles au </a:t>
            </a:r>
            <a:r>
              <a:rPr lang="en-CA" sz="1500" b="1" dirty="0" err="1">
                <a:solidFill>
                  <a:srgbClr val="000000"/>
                </a:solidFill>
                <a:ea typeface="+mn-lt"/>
                <a:cs typeface="+mn-lt"/>
              </a:rPr>
              <a:t>recrutement</a:t>
            </a:r>
            <a:r>
              <a:rPr lang="en-CA" sz="1500" b="1" dirty="0">
                <a:solidFill>
                  <a:srgbClr val="000000"/>
                </a:solidFill>
                <a:ea typeface="+mn-lt"/>
                <a:cs typeface="+mn-lt"/>
              </a:rPr>
              <a:t> des </a:t>
            </a:r>
            <a:r>
              <a:rPr lang="en-CA" sz="1500" b="1" dirty="0" err="1">
                <a:solidFill>
                  <a:srgbClr val="000000"/>
                </a:solidFill>
                <a:ea typeface="+mn-lt"/>
                <a:cs typeface="+mn-lt"/>
              </a:rPr>
              <a:t>personnes</a:t>
            </a:r>
            <a:r>
              <a:rPr lang="en-CA" sz="1500" b="1" dirty="0">
                <a:solidFill>
                  <a:srgbClr val="000000"/>
                </a:solidFill>
                <a:ea typeface="+mn-lt"/>
                <a:cs typeface="+mn-lt"/>
              </a:rPr>
              <a:t> </a:t>
            </a:r>
            <a:r>
              <a:rPr lang="en-CA" sz="1500" b="1" dirty="0" err="1">
                <a:solidFill>
                  <a:srgbClr val="000000"/>
                </a:solidFill>
                <a:ea typeface="+mn-lt"/>
                <a:cs typeface="+mn-lt"/>
              </a:rPr>
              <a:t>handicapées</a:t>
            </a:r>
            <a:r>
              <a:rPr lang="en-CA" sz="1500" b="1" dirty="0">
                <a:solidFill>
                  <a:srgbClr val="000000"/>
                </a:solidFill>
                <a:ea typeface="+mn-lt"/>
                <a:cs typeface="+mn-lt"/>
              </a:rPr>
              <a:t> et </a:t>
            </a:r>
            <a:r>
              <a:rPr lang="en-CA" sz="1500" b="1" dirty="0" err="1">
                <a:solidFill>
                  <a:srgbClr val="000000"/>
                </a:solidFill>
                <a:ea typeface="+mn-lt"/>
                <a:cs typeface="+mn-lt"/>
              </a:rPr>
              <a:t>soutenir</a:t>
            </a:r>
            <a:r>
              <a:rPr lang="en-CA" sz="1500" b="1" dirty="0">
                <a:solidFill>
                  <a:srgbClr val="000000"/>
                </a:solidFill>
                <a:ea typeface="+mn-lt"/>
                <a:cs typeface="+mn-lt"/>
              </a:rPr>
              <a:t> les </a:t>
            </a:r>
            <a:r>
              <a:rPr lang="en-CA" sz="1500" b="1" dirty="0" err="1">
                <a:solidFill>
                  <a:srgbClr val="000000"/>
                </a:solidFill>
                <a:ea typeface="+mn-lt"/>
                <a:cs typeface="+mn-lt"/>
              </a:rPr>
              <a:t>ministères</a:t>
            </a:r>
            <a:r>
              <a:rPr lang="en-CA" sz="1500" b="1" dirty="0">
                <a:solidFill>
                  <a:srgbClr val="000000"/>
                </a:solidFill>
                <a:ea typeface="+mn-lt"/>
                <a:cs typeface="+mn-lt"/>
              </a:rPr>
              <a:t> pour </a:t>
            </a:r>
            <a:r>
              <a:rPr lang="en-CA" sz="1500" b="1" dirty="0" err="1">
                <a:solidFill>
                  <a:srgbClr val="000000"/>
                </a:solidFill>
                <a:ea typeface="+mn-lt"/>
                <a:cs typeface="+mn-lt"/>
              </a:rPr>
              <a:t>l'embauche</a:t>
            </a:r>
            <a:r>
              <a:rPr lang="en-CA" sz="1500" b="1" dirty="0">
                <a:solidFill>
                  <a:srgbClr val="000000"/>
                </a:solidFill>
                <a:ea typeface="+mn-lt"/>
                <a:cs typeface="+mn-lt"/>
              </a:rPr>
              <a:t> </a:t>
            </a:r>
            <a:r>
              <a:rPr lang="en-CA" sz="1500" b="1" dirty="0" err="1">
                <a:solidFill>
                  <a:srgbClr val="000000"/>
                </a:solidFill>
                <a:ea typeface="+mn-lt"/>
                <a:cs typeface="+mn-lt"/>
              </a:rPr>
              <a:t>nette</a:t>
            </a:r>
            <a:r>
              <a:rPr lang="en-CA" sz="1500" b="1" dirty="0">
                <a:solidFill>
                  <a:srgbClr val="000000"/>
                </a:solidFill>
                <a:ea typeface="+mn-lt"/>
                <a:cs typeface="+mn-lt"/>
              </a:rPr>
              <a:t> de 5 000 </a:t>
            </a:r>
            <a:r>
              <a:rPr lang="en-CA" sz="1500" b="1" dirty="0" err="1">
                <a:solidFill>
                  <a:srgbClr val="000000"/>
                </a:solidFill>
                <a:ea typeface="+mn-lt"/>
                <a:cs typeface="+mn-lt"/>
              </a:rPr>
              <a:t>nouvelles</a:t>
            </a:r>
            <a:r>
              <a:rPr lang="en-CA" sz="1500" b="1" dirty="0">
                <a:solidFill>
                  <a:srgbClr val="000000"/>
                </a:solidFill>
                <a:ea typeface="+mn-lt"/>
                <a:cs typeface="+mn-lt"/>
              </a:rPr>
              <a:t> </a:t>
            </a:r>
            <a:r>
              <a:rPr lang="en-CA" sz="1500" b="1" dirty="0" err="1">
                <a:solidFill>
                  <a:srgbClr val="000000"/>
                </a:solidFill>
                <a:ea typeface="+mn-lt"/>
                <a:cs typeface="+mn-lt"/>
              </a:rPr>
              <a:t>personnes</a:t>
            </a:r>
            <a:r>
              <a:rPr lang="en-CA" sz="1500" b="1" dirty="0">
                <a:solidFill>
                  <a:srgbClr val="000000"/>
                </a:solidFill>
                <a:ea typeface="+mn-lt"/>
                <a:cs typeface="+mn-lt"/>
              </a:rPr>
              <a:t> </a:t>
            </a:r>
            <a:r>
              <a:rPr lang="en-CA" sz="1500" b="1" dirty="0" err="1">
                <a:solidFill>
                  <a:srgbClr val="000000"/>
                </a:solidFill>
                <a:ea typeface="+mn-lt"/>
                <a:cs typeface="+mn-lt"/>
              </a:rPr>
              <a:t>handicapées</a:t>
            </a:r>
            <a:r>
              <a:rPr lang="en-CA" sz="1500" b="1" dirty="0">
                <a:solidFill>
                  <a:srgbClr val="000000"/>
                </a:solidFill>
                <a:ea typeface="+mn-lt"/>
                <a:cs typeface="+mn-lt"/>
              </a:rPr>
              <a:t> au </a:t>
            </a:r>
            <a:r>
              <a:rPr lang="en-CA" sz="1500" b="1" dirty="0" err="1">
                <a:solidFill>
                  <a:srgbClr val="000000"/>
                </a:solidFill>
                <a:ea typeface="+mn-lt"/>
                <a:cs typeface="+mn-lt"/>
              </a:rPr>
              <a:t>cours</a:t>
            </a:r>
            <a:r>
              <a:rPr lang="en-CA" sz="1500" b="1" dirty="0">
                <a:solidFill>
                  <a:srgbClr val="000000"/>
                </a:solidFill>
                <a:ea typeface="+mn-lt"/>
                <a:cs typeface="+mn-lt"/>
              </a:rPr>
              <a:t> des cinq </a:t>
            </a:r>
            <a:r>
              <a:rPr lang="en-CA" sz="1500" b="1" dirty="0" err="1">
                <a:solidFill>
                  <a:srgbClr val="000000"/>
                </a:solidFill>
                <a:ea typeface="+mn-lt"/>
                <a:cs typeface="+mn-lt"/>
              </a:rPr>
              <a:t>prochaines</a:t>
            </a:r>
            <a:r>
              <a:rPr lang="en-CA" sz="1500" b="1" dirty="0">
                <a:solidFill>
                  <a:srgbClr val="000000"/>
                </a:solidFill>
                <a:ea typeface="+mn-lt"/>
                <a:cs typeface="+mn-lt"/>
              </a:rPr>
              <a:t> </a:t>
            </a:r>
            <a:r>
              <a:rPr lang="en-CA" sz="1500" b="1" dirty="0" err="1">
                <a:solidFill>
                  <a:srgbClr val="000000"/>
                </a:solidFill>
                <a:ea typeface="+mn-lt"/>
                <a:cs typeface="+mn-lt"/>
              </a:rPr>
              <a:t>années</a:t>
            </a:r>
            <a:r>
              <a:rPr lang="en-CA" sz="1500" b="1" dirty="0">
                <a:solidFill>
                  <a:srgbClr val="000000"/>
                </a:solidFill>
                <a:ea typeface="+mn-lt"/>
                <a:cs typeface="+mn-lt"/>
              </a:rPr>
              <a:t>.</a:t>
            </a:r>
            <a:endParaRPr lang="en-CA" sz="1500" b="1" dirty="0">
              <a:solidFill>
                <a:srgbClr val="000000"/>
              </a:solidFill>
              <a:cs typeface="Segoe UI Semilight"/>
            </a:endParaRPr>
          </a:p>
          <a:p>
            <a:pPr marL="0" indent="0">
              <a:lnSpc>
                <a:spcPct val="120000"/>
              </a:lnSpc>
              <a:spcBef>
                <a:spcPts val="0"/>
              </a:spcBef>
              <a:buNone/>
            </a:pPr>
            <a:endParaRPr lang="en-CA" sz="500" b="1" dirty="0">
              <a:solidFill>
                <a:srgbClr val="000000"/>
              </a:solidFill>
              <a:cs typeface="Segoe UI Semilight"/>
            </a:endParaRPr>
          </a:p>
          <a:p>
            <a:pPr>
              <a:lnSpc>
                <a:spcPct val="120000"/>
              </a:lnSpc>
              <a:spcBef>
                <a:spcPts val="0"/>
              </a:spcBef>
            </a:pPr>
            <a:r>
              <a:rPr lang="en-CA" sz="1500" b="1" dirty="0" err="1">
                <a:solidFill>
                  <a:srgbClr val="30ACB8"/>
                </a:solidFill>
                <a:hlinkClick r:id="rId8">
                  <a:extLst>
                    <a:ext uri="{A12FA001-AC4F-418D-AE19-62706E023703}">
                      <ahyp:hlinkClr xmlns:ahyp="http://schemas.microsoft.com/office/drawing/2018/hyperlinkcolor" val="tx"/>
                    </a:ext>
                  </a:extLst>
                </a:hlinkClick>
              </a:rPr>
              <a:t>Créer</a:t>
            </a:r>
            <a:r>
              <a:rPr lang="en-CA" sz="1500" b="1" dirty="0">
                <a:solidFill>
                  <a:srgbClr val="30ACB8"/>
                </a:solidFill>
                <a:hlinkClick r:id="rId8">
                  <a:extLst>
                    <a:ext uri="{A12FA001-AC4F-418D-AE19-62706E023703}">
                      <ahyp:hlinkClr xmlns:ahyp="http://schemas.microsoft.com/office/drawing/2018/hyperlinkcolor" val="tx"/>
                    </a:ext>
                  </a:extLst>
                </a:hlinkClick>
              </a:rPr>
              <a:t> </a:t>
            </a:r>
            <a:r>
              <a:rPr lang="en-CA" sz="1500" b="1" dirty="0" err="1">
                <a:solidFill>
                  <a:srgbClr val="30ACB8"/>
                </a:solidFill>
                <a:hlinkClick r:id="rId8">
                  <a:extLst>
                    <a:ext uri="{A12FA001-AC4F-418D-AE19-62706E023703}">
                      <ahyp:hlinkClr xmlns:ahyp="http://schemas.microsoft.com/office/drawing/2018/hyperlinkcolor" val="tx"/>
                    </a:ext>
                  </a:extLst>
                </a:hlinkClick>
              </a:rPr>
              <a:t>une</a:t>
            </a:r>
            <a:r>
              <a:rPr lang="en-CA" sz="1500" b="1" dirty="0">
                <a:solidFill>
                  <a:srgbClr val="30ACB8"/>
                </a:solidFill>
                <a:hlinkClick r:id="rId8">
                  <a:extLst>
                    <a:ext uri="{A12FA001-AC4F-418D-AE19-62706E023703}">
                      <ahyp:hlinkClr xmlns:ahyp="http://schemas.microsoft.com/office/drawing/2018/hyperlinkcolor" val="tx"/>
                    </a:ext>
                  </a:extLst>
                </a:hlinkClick>
              </a:rPr>
              <a:t> </a:t>
            </a:r>
            <a:r>
              <a:rPr lang="en-CA" sz="1500" b="1" dirty="0" err="1">
                <a:solidFill>
                  <a:srgbClr val="30ACB8"/>
                </a:solidFill>
                <a:hlinkClick r:id="rId8">
                  <a:extLst>
                    <a:ext uri="{A12FA001-AC4F-418D-AE19-62706E023703}">
                      <ahyp:hlinkClr xmlns:ahyp="http://schemas.microsoft.com/office/drawing/2018/hyperlinkcolor" val="tx"/>
                    </a:ext>
                  </a:extLst>
                </a:hlinkClick>
              </a:rPr>
              <a:t>fonction</a:t>
            </a:r>
            <a:r>
              <a:rPr lang="en-CA" sz="1500" b="1" dirty="0">
                <a:solidFill>
                  <a:srgbClr val="30ACB8"/>
                </a:solidFill>
                <a:hlinkClick r:id="rId8">
                  <a:extLst>
                    <a:ext uri="{A12FA001-AC4F-418D-AE19-62706E023703}">
                      <ahyp:hlinkClr xmlns:ahyp="http://schemas.microsoft.com/office/drawing/2018/hyperlinkcolor" val="tx"/>
                    </a:ext>
                  </a:extLst>
                </a:hlinkClick>
              </a:rPr>
              <a:t> </a:t>
            </a:r>
            <a:r>
              <a:rPr lang="en-CA" sz="1500" b="1" dirty="0" err="1">
                <a:solidFill>
                  <a:srgbClr val="30ACB8"/>
                </a:solidFill>
                <a:hlinkClick r:id="rId8">
                  <a:extLst>
                    <a:ext uri="{A12FA001-AC4F-418D-AE19-62706E023703}">
                      <ahyp:hlinkClr xmlns:ahyp="http://schemas.microsoft.com/office/drawing/2018/hyperlinkcolor" val="tx"/>
                    </a:ext>
                  </a:extLst>
                </a:hlinkClick>
              </a:rPr>
              <a:t>publique</a:t>
            </a:r>
            <a:r>
              <a:rPr lang="en-CA" sz="1500" b="1" dirty="0">
                <a:solidFill>
                  <a:srgbClr val="30ACB8"/>
                </a:solidFill>
                <a:hlinkClick r:id="rId8">
                  <a:extLst>
                    <a:ext uri="{A12FA001-AC4F-418D-AE19-62706E023703}">
                      <ahyp:hlinkClr xmlns:ahyp="http://schemas.microsoft.com/office/drawing/2018/hyperlinkcolor" val="tx"/>
                    </a:ext>
                  </a:extLst>
                </a:hlinkClick>
              </a:rPr>
              <a:t> </a:t>
            </a:r>
            <a:r>
              <a:rPr lang="en-CA" sz="1500" b="1" dirty="0" err="1">
                <a:solidFill>
                  <a:srgbClr val="30ACB8"/>
                </a:solidFill>
                <a:hlinkClick r:id="rId8">
                  <a:extLst>
                    <a:ext uri="{A12FA001-AC4F-418D-AE19-62706E023703}">
                      <ahyp:hlinkClr xmlns:ahyp="http://schemas.microsoft.com/office/drawing/2018/hyperlinkcolor" val="tx"/>
                    </a:ext>
                  </a:extLst>
                </a:hlinkClick>
              </a:rPr>
              <a:t>diversifiée</a:t>
            </a:r>
            <a:r>
              <a:rPr lang="en-CA" sz="1500" b="1" dirty="0">
                <a:solidFill>
                  <a:srgbClr val="30ACB8"/>
                </a:solidFill>
                <a:hlinkClick r:id="rId8">
                  <a:extLst>
                    <a:ext uri="{A12FA001-AC4F-418D-AE19-62706E023703}">
                      <ahyp:hlinkClr xmlns:ahyp="http://schemas.microsoft.com/office/drawing/2018/hyperlinkcolor" val="tx"/>
                    </a:ext>
                  </a:extLst>
                </a:hlinkClick>
              </a:rPr>
              <a:t> et inclusive : Rapport final du Groupe de travail conjoint syndical-patronal sur la </a:t>
            </a:r>
            <a:r>
              <a:rPr lang="en-CA" sz="1500" b="1" dirty="0" err="1">
                <a:solidFill>
                  <a:srgbClr val="30ACB8"/>
                </a:solidFill>
                <a:hlinkClick r:id="rId8">
                  <a:extLst>
                    <a:ext uri="{A12FA001-AC4F-418D-AE19-62706E023703}">
                      <ahyp:hlinkClr xmlns:ahyp="http://schemas.microsoft.com/office/drawing/2018/hyperlinkcolor" val="tx"/>
                    </a:ext>
                  </a:extLst>
                </a:hlinkClick>
              </a:rPr>
              <a:t>diversité</a:t>
            </a:r>
            <a:r>
              <a:rPr lang="en-CA" sz="1500" b="1" dirty="0">
                <a:solidFill>
                  <a:srgbClr val="30ACB8"/>
                </a:solidFill>
                <a:hlinkClick r:id="rId8">
                  <a:extLst>
                    <a:ext uri="{A12FA001-AC4F-418D-AE19-62706E023703}">
                      <ahyp:hlinkClr xmlns:ahyp="http://schemas.microsoft.com/office/drawing/2018/hyperlinkcolor" val="tx"/>
                    </a:ext>
                  </a:extLst>
                </a:hlinkClick>
              </a:rPr>
              <a:t> et </a:t>
            </a:r>
            <a:r>
              <a:rPr lang="en-CA" sz="1500" b="1" dirty="0" err="1">
                <a:solidFill>
                  <a:srgbClr val="30ACB8"/>
                </a:solidFill>
                <a:hlinkClick r:id="rId8">
                  <a:extLst>
                    <a:ext uri="{A12FA001-AC4F-418D-AE19-62706E023703}">
                      <ahyp:hlinkClr xmlns:ahyp="http://schemas.microsoft.com/office/drawing/2018/hyperlinkcolor" val="tx"/>
                    </a:ext>
                  </a:extLst>
                </a:hlinkClick>
              </a:rPr>
              <a:t>l’inclusion</a:t>
            </a:r>
            <a:r>
              <a:rPr lang="en-CA" sz="1500" b="1" dirty="0">
                <a:solidFill>
                  <a:srgbClr val="30ACB8"/>
                </a:solidFill>
              </a:rPr>
              <a:t> </a:t>
            </a:r>
            <a:r>
              <a:rPr lang="en-CA" sz="1500" b="1" dirty="0" err="1">
                <a:solidFill>
                  <a:srgbClr val="000000"/>
                </a:solidFill>
                <a:ea typeface="+mn-lt"/>
                <a:cs typeface="+mn-lt"/>
              </a:rPr>
              <a:t>établit</a:t>
            </a:r>
            <a:r>
              <a:rPr lang="en-CA" sz="1500" b="1" dirty="0">
                <a:solidFill>
                  <a:srgbClr val="000000"/>
                </a:solidFill>
                <a:ea typeface="+mn-lt"/>
                <a:cs typeface="+mn-lt"/>
              </a:rPr>
              <a:t> le bien-</a:t>
            </a:r>
            <a:r>
              <a:rPr lang="en-CA" sz="1500" b="1" dirty="0" err="1">
                <a:solidFill>
                  <a:srgbClr val="000000"/>
                </a:solidFill>
                <a:ea typeface="+mn-lt"/>
                <a:cs typeface="+mn-lt"/>
              </a:rPr>
              <a:t>fondé</a:t>
            </a:r>
            <a:r>
              <a:rPr lang="en-CA" sz="1500" b="1" dirty="0">
                <a:solidFill>
                  <a:srgbClr val="000000"/>
                </a:solidFill>
                <a:ea typeface="+mn-lt"/>
                <a:cs typeface="+mn-lt"/>
              </a:rPr>
              <a:t> de la </a:t>
            </a:r>
            <a:r>
              <a:rPr lang="en-CA" sz="1500" b="1" dirty="0" err="1">
                <a:solidFill>
                  <a:srgbClr val="000000"/>
                </a:solidFill>
                <a:ea typeface="+mn-lt"/>
                <a:cs typeface="+mn-lt"/>
              </a:rPr>
              <a:t>diversité</a:t>
            </a:r>
            <a:r>
              <a:rPr lang="en-CA" sz="1500" b="1" dirty="0">
                <a:solidFill>
                  <a:srgbClr val="000000"/>
                </a:solidFill>
                <a:ea typeface="+mn-lt"/>
                <a:cs typeface="+mn-lt"/>
              </a:rPr>
              <a:t> et de </a:t>
            </a:r>
            <a:r>
              <a:rPr lang="en-CA" sz="1500" b="1" dirty="0" err="1">
                <a:solidFill>
                  <a:srgbClr val="000000"/>
                </a:solidFill>
                <a:ea typeface="+mn-lt"/>
                <a:cs typeface="+mn-lt"/>
              </a:rPr>
              <a:t>l'inclusion</a:t>
            </a:r>
            <a:r>
              <a:rPr lang="en-CA" sz="1500" dirty="0">
                <a:solidFill>
                  <a:srgbClr val="000000"/>
                </a:solidFill>
                <a:ea typeface="+mn-lt"/>
                <a:cs typeface="+mn-lt"/>
              </a:rPr>
              <a:t> et </a:t>
            </a:r>
            <a:r>
              <a:rPr lang="en-CA" sz="1500" b="1" dirty="0" err="1">
                <a:solidFill>
                  <a:srgbClr val="000000"/>
                </a:solidFill>
                <a:ea typeface="+mn-lt"/>
                <a:cs typeface="+mn-lt"/>
              </a:rPr>
              <a:t>formule</a:t>
            </a:r>
            <a:r>
              <a:rPr lang="en-CA" sz="1500" b="1" dirty="0">
                <a:solidFill>
                  <a:srgbClr val="000000"/>
                </a:solidFill>
                <a:ea typeface="+mn-lt"/>
                <a:cs typeface="+mn-lt"/>
              </a:rPr>
              <a:t> des </a:t>
            </a:r>
            <a:r>
              <a:rPr lang="en-CA" sz="1500" b="1" dirty="0" err="1">
                <a:solidFill>
                  <a:srgbClr val="000000"/>
                </a:solidFill>
                <a:ea typeface="+mn-lt"/>
                <a:cs typeface="+mn-lt"/>
              </a:rPr>
              <a:t>recommandations</a:t>
            </a:r>
            <a:r>
              <a:rPr lang="en-CA" sz="1500" dirty="0">
                <a:solidFill>
                  <a:srgbClr val="000000"/>
                </a:solidFill>
                <a:ea typeface="+mn-lt"/>
                <a:cs typeface="+mn-lt"/>
              </a:rPr>
              <a:t> pour la </a:t>
            </a:r>
            <a:r>
              <a:rPr lang="en-CA" sz="1500" dirty="0" err="1">
                <a:solidFill>
                  <a:srgbClr val="000000"/>
                </a:solidFill>
                <a:ea typeface="+mn-lt"/>
                <a:cs typeface="+mn-lt"/>
              </a:rPr>
              <a:t>fonction</a:t>
            </a:r>
            <a:r>
              <a:rPr lang="en-CA" sz="1500" dirty="0">
                <a:solidFill>
                  <a:srgbClr val="000000"/>
                </a:solidFill>
                <a:ea typeface="+mn-lt"/>
                <a:cs typeface="+mn-lt"/>
              </a:rPr>
              <a:t> </a:t>
            </a:r>
            <a:r>
              <a:rPr lang="en-CA" sz="1500" dirty="0" err="1">
                <a:solidFill>
                  <a:srgbClr val="000000"/>
                </a:solidFill>
                <a:ea typeface="+mn-lt"/>
                <a:cs typeface="+mn-lt"/>
              </a:rPr>
              <a:t>publique</a:t>
            </a:r>
            <a:r>
              <a:rPr lang="en-CA" sz="1500" dirty="0">
                <a:solidFill>
                  <a:srgbClr val="000000"/>
                </a:solidFill>
                <a:ea typeface="+mn-lt"/>
                <a:cs typeface="+mn-lt"/>
              </a:rPr>
              <a:t>.</a:t>
            </a:r>
            <a:endParaRPr lang="en-CA" sz="1500" dirty="0">
              <a:solidFill>
                <a:srgbClr val="000000"/>
              </a:solidFill>
              <a:cs typeface="Segoe UI Semilight"/>
            </a:endParaRPr>
          </a:p>
          <a:p>
            <a:pPr marL="0" indent="0">
              <a:lnSpc>
                <a:spcPct val="120000"/>
              </a:lnSpc>
              <a:spcBef>
                <a:spcPts val="0"/>
              </a:spcBef>
              <a:buNone/>
            </a:pPr>
            <a:endParaRPr lang="en-CA" sz="500" dirty="0">
              <a:solidFill>
                <a:srgbClr val="000000"/>
              </a:solidFill>
              <a:cs typeface="Segoe UI Semilight"/>
            </a:endParaRPr>
          </a:p>
          <a:p>
            <a:r>
              <a:rPr lang="en-US" sz="1500" dirty="0">
                <a:solidFill>
                  <a:srgbClr val="000000"/>
                </a:solidFill>
                <a:cs typeface="Arial"/>
              </a:rPr>
              <a:t>Les</a:t>
            </a:r>
            <a:r>
              <a:rPr lang="en-US" sz="1500" dirty="0">
                <a:solidFill>
                  <a:srgbClr val="000000"/>
                </a:solidFill>
              </a:rPr>
              <a:t> </a:t>
            </a:r>
            <a:r>
              <a:rPr lang="en-US" sz="1500" b="1" dirty="0">
                <a:ea typeface="+mn-lt"/>
                <a:cs typeface="+mn-lt"/>
                <a:hlinkClick r:id="rId9"/>
              </a:rPr>
              <a:t>Engagements 2021-2022 des sous-</a:t>
            </a:r>
            <a:r>
              <a:rPr lang="en-US" sz="1500" b="1" dirty="0" err="1">
                <a:ea typeface="+mn-lt"/>
                <a:cs typeface="+mn-lt"/>
                <a:hlinkClick r:id="rId9"/>
              </a:rPr>
              <a:t>ministres</a:t>
            </a:r>
            <a:r>
              <a:rPr lang="en-US" sz="1500" b="1" dirty="0">
                <a:ea typeface="+mn-lt"/>
                <a:cs typeface="+mn-lt"/>
                <a:hlinkClick r:id="rId9"/>
              </a:rPr>
              <a:t> </a:t>
            </a:r>
            <a:r>
              <a:rPr lang="en-US" sz="1500" b="1" dirty="0" err="1">
                <a:ea typeface="+mn-lt"/>
                <a:cs typeface="+mn-lt"/>
                <a:hlinkClick r:id="rId9"/>
              </a:rPr>
              <a:t>en</a:t>
            </a:r>
            <a:r>
              <a:rPr lang="en-US" sz="1500" b="1" dirty="0">
                <a:ea typeface="+mn-lt"/>
                <a:cs typeface="+mn-lt"/>
                <a:hlinkClick r:id="rId9"/>
              </a:rPr>
              <a:t> matière de </a:t>
            </a:r>
            <a:r>
              <a:rPr lang="en-US" sz="1500" b="1" dirty="0" err="1">
                <a:ea typeface="+mn-lt"/>
                <a:cs typeface="+mn-lt"/>
                <a:hlinkClick r:id="rId9"/>
              </a:rPr>
              <a:t>diversité</a:t>
            </a:r>
            <a:r>
              <a:rPr lang="en-US" sz="1500" b="1" dirty="0">
                <a:ea typeface="+mn-lt"/>
                <a:cs typeface="+mn-lt"/>
                <a:hlinkClick r:id="rId9"/>
              </a:rPr>
              <a:t> et </a:t>
            </a:r>
            <a:r>
              <a:rPr lang="en-US" sz="1500" b="1" dirty="0" err="1">
                <a:ea typeface="+mn-lt"/>
                <a:cs typeface="+mn-lt"/>
                <a:hlinkClick r:id="rId9"/>
              </a:rPr>
              <a:t>d’inclusion</a:t>
            </a:r>
            <a:r>
              <a:rPr lang="en-CA" sz="1500" dirty="0">
                <a:solidFill>
                  <a:srgbClr val="000000"/>
                </a:solidFill>
              </a:rPr>
              <a:t>, </a:t>
            </a:r>
            <a:r>
              <a:rPr lang="en-CA" sz="1500" dirty="0">
                <a:solidFill>
                  <a:srgbClr val="000000"/>
                </a:solidFill>
                <a:ea typeface="+mn-lt"/>
                <a:cs typeface="+mn-lt"/>
              </a:rPr>
              <a:t>qui </a:t>
            </a:r>
            <a:r>
              <a:rPr lang="en-CA" sz="1500" dirty="0" err="1">
                <a:solidFill>
                  <a:srgbClr val="000000"/>
                </a:solidFill>
                <a:ea typeface="+mn-lt"/>
                <a:cs typeface="+mn-lt"/>
              </a:rPr>
              <a:t>viennent</a:t>
            </a:r>
            <a:r>
              <a:rPr lang="en-CA" sz="1500" dirty="0">
                <a:solidFill>
                  <a:srgbClr val="000000"/>
                </a:solidFill>
                <a:ea typeface="+mn-lt"/>
                <a:cs typeface="+mn-lt"/>
              </a:rPr>
              <a:t> d'être mis à jour, </a:t>
            </a:r>
            <a:r>
              <a:rPr lang="en-CA" sz="1500" dirty="0" err="1">
                <a:solidFill>
                  <a:srgbClr val="000000"/>
                </a:solidFill>
                <a:ea typeface="+mn-lt"/>
                <a:cs typeface="+mn-lt"/>
              </a:rPr>
              <a:t>comprennent</a:t>
            </a:r>
            <a:r>
              <a:rPr lang="en-CA" sz="1500" dirty="0">
                <a:solidFill>
                  <a:srgbClr val="000000"/>
                </a:solidFill>
                <a:ea typeface="+mn-lt"/>
                <a:cs typeface="+mn-lt"/>
              </a:rPr>
              <a:t> des </a:t>
            </a:r>
            <a:r>
              <a:rPr lang="en-CA" sz="1500" dirty="0" err="1">
                <a:solidFill>
                  <a:srgbClr val="000000"/>
                </a:solidFill>
                <a:ea typeface="+mn-lt"/>
                <a:cs typeface="+mn-lt"/>
              </a:rPr>
              <a:t>appels</a:t>
            </a:r>
            <a:r>
              <a:rPr lang="en-CA" sz="1500" dirty="0">
                <a:solidFill>
                  <a:srgbClr val="000000"/>
                </a:solidFill>
                <a:ea typeface="+mn-lt"/>
                <a:cs typeface="+mn-lt"/>
              </a:rPr>
              <a:t> à : </a:t>
            </a:r>
            <a:endParaRPr lang="en-CA" sz="1500" dirty="0">
              <a:solidFill>
                <a:srgbClr val="000000"/>
              </a:solidFill>
              <a:cs typeface="Segoe UI Semilight"/>
            </a:endParaRPr>
          </a:p>
          <a:p>
            <a:pPr lvl="1">
              <a:lnSpc>
                <a:spcPct val="100000"/>
              </a:lnSpc>
              <a:spcBef>
                <a:spcPts val="0"/>
              </a:spcBef>
            </a:pPr>
            <a:r>
              <a:rPr lang="en-CA" sz="1200" b="1" dirty="0">
                <a:solidFill>
                  <a:srgbClr val="000000"/>
                </a:solidFill>
                <a:ea typeface="+mn-lt"/>
                <a:cs typeface="+mn-lt"/>
              </a:rPr>
              <a:t>Augmenter la </a:t>
            </a:r>
            <a:r>
              <a:rPr lang="en-CA" sz="1200" b="1" dirty="0" err="1">
                <a:solidFill>
                  <a:srgbClr val="000000"/>
                </a:solidFill>
                <a:ea typeface="+mn-lt"/>
                <a:cs typeface="+mn-lt"/>
              </a:rPr>
              <a:t>représentation</a:t>
            </a:r>
            <a:r>
              <a:rPr lang="en-CA" sz="1200" b="1" dirty="0">
                <a:solidFill>
                  <a:srgbClr val="000000"/>
                </a:solidFill>
                <a:ea typeface="+mn-lt"/>
                <a:cs typeface="+mn-lt"/>
              </a:rPr>
              <a:t> des Noirs et des </a:t>
            </a:r>
            <a:r>
              <a:rPr lang="en-CA" sz="1200" b="1" dirty="0" err="1">
                <a:solidFill>
                  <a:srgbClr val="000000"/>
                </a:solidFill>
                <a:ea typeface="+mn-lt"/>
                <a:cs typeface="+mn-lt"/>
              </a:rPr>
              <a:t>autres</a:t>
            </a:r>
            <a:r>
              <a:rPr lang="en-CA" sz="1200" b="1" dirty="0">
                <a:solidFill>
                  <a:srgbClr val="000000"/>
                </a:solidFill>
                <a:ea typeface="+mn-lt"/>
                <a:cs typeface="+mn-lt"/>
              </a:rPr>
              <a:t> </a:t>
            </a:r>
            <a:r>
              <a:rPr lang="en-CA" sz="1200" b="1" dirty="0" err="1">
                <a:solidFill>
                  <a:srgbClr val="000000"/>
                </a:solidFill>
                <a:ea typeface="+mn-lt"/>
                <a:cs typeface="+mn-lt"/>
              </a:rPr>
              <a:t>groupes</a:t>
            </a:r>
            <a:r>
              <a:rPr lang="en-CA" sz="1200" b="1" dirty="0">
                <a:solidFill>
                  <a:srgbClr val="000000"/>
                </a:solidFill>
                <a:ea typeface="+mn-lt"/>
                <a:cs typeface="+mn-lt"/>
              </a:rPr>
              <a:t> </a:t>
            </a:r>
            <a:r>
              <a:rPr lang="en-CA" sz="1200" b="1" dirty="0" err="1">
                <a:solidFill>
                  <a:srgbClr val="000000"/>
                </a:solidFill>
                <a:ea typeface="+mn-lt"/>
                <a:cs typeface="+mn-lt"/>
              </a:rPr>
              <a:t>racialisés</a:t>
            </a:r>
            <a:r>
              <a:rPr lang="en-CA" sz="1200" b="1" dirty="0">
                <a:solidFill>
                  <a:srgbClr val="000000"/>
                </a:solidFill>
                <a:ea typeface="+mn-lt"/>
                <a:cs typeface="+mn-lt"/>
              </a:rPr>
              <a:t>, des </a:t>
            </a:r>
            <a:r>
              <a:rPr lang="en-CA" sz="1200" b="1" dirty="0" err="1">
                <a:solidFill>
                  <a:srgbClr val="000000"/>
                </a:solidFill>
                <a:ea typeface="+mn-lt"/>
                <a:cs typeface="+mn-lt"/>
              </a:rPr>
              <a:t>Autochtones</a:t>
            </a:r>
            <a:r>
              <a:rPr lang="en-CA" sz="1200" b="1" dirty="0">
                <a:solidFill>
                  <a:srgbClr val="000000"/>
                </a:solidFill>
                <a:ea typeface="+mn-lt"/>
                <a:cs typeface="+mn-lt"/>
              </a:rPr>
              <a:t> et des </a:t>
            </a:r>
            <a:r>
              <a:rPr lang="en-CA" sz="1200" b="1" dirty="0" err="1">
                <a:solidFill>
                  <a:srgbClr val="000000"/>
                </a:solidFill>
                <a:ea typeface="+mn-lt"/>
                <a:cs typeface="+mn-lt"/>
              </a:rPr>
              <a:t>personnes</a:t>
            </a:r>
            <a:r>
              <a:rPr lang="en-CA" sz="1200" b="1" dirty="0">
                <a:solidFill>
                  <a:srgbClr val="000000"/>
                </a:solidFill>
                <a:ea typeface="+mn-lt"/>
                <a:cs typeface="+mn-lt"/>
              </a:rPr>
              <a:t> </a:t>
            </a:r>
            <a:r>
              <a:rPr lang="en-CA" sz="1200" b="1" dirty="0" err="1">
                <a:solidFill>
                  <a:srgbClr val="000000"/>
                </a:solidFill>
                <a:ea typeface="+mn-lt"/>
                <a:cs typeface="+mn-lt"/>
              </a:rPr>
              <a:t>handicapées</a:t>
            </a:r>
            <a:r>
              <a:rPr lang="en-CA" sz="1200" b="1" dirty="0">
                <a:solidFill>
                  <a:srgbClr val="000000"/>
                </a:solidFill>
                <a:ea typeface="+mn-lt"/>
                <a:cs typeface="+mn-lt"/>
              </a:rPr>
              <a:t> à </a:t>
            </a:r>
            <a:r>
              <a:rPr lang="en-CA" sz="1200" b="1" dirty="0" err="1">
                <a:solidFill>
                  <a:srgbClr val="000000"/>
                </a:solidFill>
                <a:ea typeface="+mn-lt"/>
                <a:cs typeface="+mn-lt"/>
              </a:rPr>
              <a:t>tous</a:t>
            </a:r>
            <a:r>
              <a:rPr lang="en-CA" sz="1200" b="1" dirty="0">
                <a:solidFill>
                  <a:srgbClr val="000000"/>
                </a:solidFill>
                <a:ea typeface="+mn-lt"/>
                <a:cs typeface="+mn-lt"/>
              </a:rPr>
              <a:t> les </a:t>
            </a:r>
            <a:r>
              <a:rPr lang="en-CA" sz="1200" b="1" dirty="0" err="1">
                <a:solidFill>
                  <a:srgbClr val="000000"/>
                </a:solidFill>
                <a:ea typeface="+mn-lt"/>
                <a:cs typeface="+mn-lt"/>
              </a:rPr>
              <a:t>niveaux</a:t>
            </a:r>
            <a:r>
              <a:rPr lang="en-CA" sz="1200" b="1" dirty="0">
                <a:solidFill>
                  <a:srgbClr val="000000"/>
                </a:solidFill>
                <a:ea typeface="+mn-lt"/>
                <a:cs typeface="+mn-lt"/>
              </a:rPr>
              <a:t> de </a:t>
            </a:r>
            <a:r>
              <a:rPr lang="en-CA" sz="1200" b="1" dirty="0" err="1">
                <a:solidFill>
                  <a:srgbClr val="000000"/>
                </a:solidFill>
                <a:ea typeface="+mn-lt"/>
                <a:cs typeface="+mn-lt"/>
              </a:rPr>
              <a:t>l'organisation</a:t>
            </a:r>
            <a:r>
              <a:rPr lang="en-CA" sz="1200" b="1" dirty="0">
                <a:solidFill>
                  <a:srgbClr val="000000"/>
                </a:solidFill>
                <a:ea typeface="+mn-lt"/>
                <a:cs typeface="+mn-lt"/>
              </a:rPr>
              <a:t>.</a:t>
            </a:r>
            <a:endParaRPr lang="en-CA" sz="1200" b="1" dirty="0">
              <a:solidFill>
                <a:srgbClr val="000000"/>
              </a:solidFill>
              <a:cs typeface="Segoe UI Semilight"/>
            </a:endParaRPr>
          </a:p>
          <a:p>
            <a:pPr lvl="1">
              <a:lnSpc>
                <a:spcPct val="100000"/>
              </a:lnSpc>
              <a:spcBef>
                <a:spcPts val="0"/>
              </a:spcBef>
            </a:pPr>
            <a:r>
              <a:rPr lang="en-CA" sz="1200" b="1" dirty="0" err="1">
                <a:solidFill>
                  <a:srgbClr val="000000"/>
                </a:solidFill>
                <a:ea typeface="+mn-lt"/>
                <a:cs typeface="+mn-lt"/>
              </a:rPr>
              <a:t>S'assurer</a:t>
            </a:r>
            <a:r>
              <a:rPr lang="en-CA" sz="1200" b="1" dirty="0">
                <a:solidFill>
                  <a:srgbClr val="000000"/>
                </a:solidFill>
                <a:ea typeface="+mn-lt"/>
                <a:cs typeface="+mn-lt"/>
              </a:rPr>
              <a:t> que les politiques et les programmes internes et </a:t>
            </a:r>
            <a:r>
              <a:rPr lang="en-CA" sz="1200" b="1" dirty="0" err="1">
                <a:solidFill>
                  <a:srgbClr val="000000"/>
                </a:solidFill>
                <a:ea typeface="+mn-lt"/>
                <a:cs typeface="+mn-lt"/>
              </a:rPr>
              <a:t>externes</a:t>
            </a:r>
            <a:r>
              <a:rPr lang="en-CA" sz="1200" b="1" dirty="0">
                <a:solidFill>
                  <a:srgbClr val="000000"/>
                </a:solidFill>
                <a:ea typeface="+mn-lt"/>
                <a:cs typeface="+mn-lt"/>
              </a:rPr>
              <a:t> </a:t>
            </a:r>
            <a:r>
              <a:rPr lang="en-CA" sz="1200" b="1" dirty="0" err="1">
                <a:solidFill>
                  <a:srgbClr val="000000"/>
                </a:solidFill>
                <a:ea typeface="+mn-lt"/>
                <a:cs typeface="+mn-lt"/>
              </a:rPr>
              <a:t>sont</a:t>
            </a:r>
            <a:r>
              <a:rPr lang="en-CA" sz="1200" b="1" dirty="0">
                <a:solidFill>
                  <a:srgbClr val="000000"/>
                </a:solidFill>
                <a:ea typeface="+mn-lt"/>
                <a:cs typeface="+mn-lt"/>
              </a:rPr>
              <a:t> </a:t>
            </a:r>
            <a:r>
              <a:rPr lang="en-CA" sz="1200" b="1" dirty="0" err="1">
                <a:solidFill>
                  <a:srgbClr val="000000"/>
                </a:solidFill>
                <a:ea typeface="+mn-lt"/>
                <a:cs typeface="+mn-lt"/>
              </a:rPr>
              <a:t>inclusifs</a:t>
            </a:r>
            <a:r>
              <a:rPr lang="en-CA" sz="1200" b="1" dirty="0">
                <a:solidFill>
                  <a:srgbClr val="000000"/>
                </a:solidFill>
                <a:ea typeface="+mn-lt"/>
                <a:cs typeface="+mn-lt"/>
              </a:rPr>
              <a:t> et exempts de </a:t>
            </a:r>
            <a:r>
              <a:rPr lang="en-CA" sz="1200" b="1" dirty="0" err="1">
                <a:solidFill>
                  <a:srgbClr val="000000"/>
                </a:solidFill>
                <a:ea typeface="+mn-lt"/>
                <a:cs typeface="+mn-lt"/>
              </a:rPr>
              <a:t>racisme</a:t>
            </a:r>
            <a:r>
              <a:rPr lang="en-CA" sz="1200" b="1" dirty="0">
                <a:solidFill>
                  <a:srgbClr val="000000"/>
                </a:solidFill>
                <a:ea typeface="+mn-lt"/>
                <a:cs typeface="+mn-lt"/>
              </a:rPr>
              <a:t> et </a:t>
            </a:r>
            <a:r>
              <a:rPr lang="en-CA" sz="1200" b="1" dirty="0" err="1">
                <a:solidFill>
                  <a:srgbClr val="000000"/>
                </a:solidFill>
                <a:ea typeface="+mn-lt"/>
                <a:cs typeface="+mn-lt"/>
              </a:rPr>
              <a:t>d'obstacles</a:t>
            </a:r>
            <a:r>
              <a:rPr lang="en-CA" sz="1200" b="1" dirty="0">
                <a:solidFill>
                  <a:srgbClr val="000000"/>
                </a:solidFill>
                <a:ea typeface="+mn-lt"/>
                <a:cs typeface="+mn-lt"/>
              </a:rPr>
              <a:t> </a:t>
            </a:r>
            <a:r>
              <a:rPr lang="en-CA" sz="1200" b="1" dirty="0" err="1">
                <a:solidFill>
                  <a:srgbClr val="000000"/>
                </a:solidFill>
                <a:ea typeface="+mn-lt"/>
                <a:cs typeface="+mn-lt"/>
              </a:rPr>
              <a:t>systémiques</a:t>
            </a:r>
            <a:r>
              <a:rPr lang="en-CA" sz="1200" b="1" dirty="0">
                <a:solidFill>
                  <a:srgbClr val="000000"/>
                </a:solidFill>
                <a:ea typeface="+mn-lt"/>
                <a:cs typeface="+mn-lt"/>
              </a:rPr>
              <a:t>.</a:t>
            </a:r>
            <a:r>
              <a:rPr lang="en-CA" sz="1200" b="1" dirty="0">
                <a:solidFill>
                  <a:srgbClr val="000000"/>
                </a:solidFill>
              </a:rPr>
              <a:t> </a:t>
            </a:r>
            <a:endParaRPr lang="en-CA" sz="1200" b="1" dirty="0">
              <a:solidFill>
                <a:srgbClr val="000000"/>
              </a:solidFill>
              <a:cs typeface="Segoe UI Semilight"/>
            </a:endParaRPr>
          </a:p>
          <a:p>
            <a:pPr marL="457200" lvl="1" indent="0">
              <a:lnSpc>
                <a:spcPct val="120000"/>
              </a:lnSpc>
              <a:spcBef>
                <a:spcPts val="0"/>
              </a:spcBef>
              <a:buNone/>
            </a:pPr>
            <a:endParaRPr lang="en-CA" sz="1200" dirty="0">
              <a:latin typeface="Arial" panose="020B0604020202020204" pitchFamily="34" charset="0"/>
              <a:cs typeface="Arial" panose="020B0604020202020204" pitchFamily="34" charset="0"/>
            </a:endParaRPr>
          </a:p>
          <a:p>
            <a:pPr>
              <a:lnSpc>
                <a:spcPct val="120000"/>
              </a:lnSpc>
            </a:pPr>
            <a:endParaRPr lang="fr-CA" sz="6400" dirty="0">
              <a:latin typeface="Arial" panose="020B0604020202020204" pitchFamily="34" charset="0"/>
              <a:cs typeface="Arial" panose="020B0604020202020204" pitchFamily="34" charset="0"/>
            </a:endParaRPr>
          </a:p>
          <a:p>
            <a:endParaRPr lang="en-CA" sz="3300" dirty="0">
              <a:solidFill>
                <a:schemeClr val="bg2">
                  <a:lumMod val="25000"/>
                </a:schemeClr>
              </a:solidFill>
            </a:endParaRPr>
          </a:p>
        </p:txBody>
      </p:sp>
    </p:spTree>
    <p:extLst>
      <p:ext uri="{BB962C8B-B14F-4D97-AF65-F5344CB8AC3E}">
        <p14:creationId xmlns:p14="http://schemas.microsoft.com/office/powerpoint/2010/main" val="21304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35609"/>
            <a:ext cx="10515600" cy="1325563"/>
          </a:xfrm>
        </p:spPr>
        <p:txBody>
          <a:bodyPr>
            <a:normAutofit fontScale="90000"/>
          </a:bodyPr>
          <a:lstStyle/>
          <a:p>
            <a:r>
              <a:rPr lang="fr-FR" sz="3600" b="1" dirty="0">
                <a:solidFill>
                  <a:schemeClr val="accent2"/>
                </a:solidFill>
                <a:latin typeface="+mn-lt"/>
                <a:ea typeface="Open Sans" panose="020B0606030504020204" pitchFamily="34" charset="0"/>
                <a:cs typeface="Open Sans" panose="020B0606030504020204" pitchFamily="34" charset="0"/>
              </a:rPr>
              <a:t>Soutien supplémentaire fourni par le CFP aux ministères</a:t>
            </a:r>
            <a:br>
              <a:rPr lang="en-US" sz="3600" dirty="0">
                <a:solidFill>
                  <a:srgbClr val="004D85"/>
                </a:solidFill>
                <a:latin typeface="Open Sans" panose="020B0606030504020204" pitchFamily="34" charset="0"/>
                <a:ea typeface="Open Sans" panose="020B0606030504020204" pitchFamily="34" charset="0"/>
                <a:cs typeface="Open Sans" panose="020B0606030504020204" pitchFamily="34" charset="0"/>
              </a:rPr>
            </a:br>
            <a:endParaRPr lang="fr-CA" sz="3600" dirty="0"/>
          </a:p>
        </p:txBody>
      </p:sp>
      <p:graphicFrame>
        <p:nvGraphicFramePr>
          <p:cNvPr id="2" name="Diagram 1">
            <a:extLst>
              <a:ext uri="{FF2B5EF4-FFF2-40B4-BE49-F238E27FC236}">
                <a16:creationId xmlns:a16="http://schemas.microsoft.com/office/drawing/2014/main" id="{A4ACD90C-D456-4184-AF18-E3AA6C54205D}"/>
              </a:ext>
            </a:extLst>
          </p:cNvPr>
          <p:cNvGraphicFramePr/>
          <p:nvPr/>
        </p:nvGraphicFramePr>
        <p:xfrm>
          <a:off x="-85538" y="908720"/>
          <a:ext cx="11942178" cy="536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938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1" y="0"/>
            <a:ext cx="11666889" cy="888886"/>
          </a:xfrm>
        </p:spPr>
        <p:txBody>
          <a:bodyPr>
            <a:normAutofit fontScale="90000"/>
          </a:bodyPr>
          <a:lstStyle/>
          <a:p>
            <a:r>
              <a:rPr lang="en-CA" sz="3200" b="1" dirty="0" err="1">
                <a:solidFill>
                  <a:schemeClr val="accent2"/>
                </a:solidFill>
                <a:latin typeface="+mn-lt"/>
                <a:cs typeface="Arial"/>
              </a:rPr>
              <a:t>Soutien</a:t>
            </a:r>
            <a:r>
              <a:rPr lang="en-CA" sz="3200" b="1" dirty="0">
                <a:solidFill>
                  <a:schemeClr val="accent2"/>
                </a:solidFill>
                <a:latin typeface="+mn-lt"/>
                <a:cs typeface="Arial"/>
              </a:rPr>
              <a:t> </a:t>
            </a:r>
            <a:r>
              <a:rPr lang="en-CA" sz="3200" b="1" dirty="0" err="1">
                <a:solidFill>
                  <a:schemeClr val="accent2"/>
                </a:solidFill>
                <a:latin typeface="+mn-lt"/>
                <a:cs typeface="Arial"/>
              </a:rPr>
              <a:t>offert</a:t>
            </a:r>
            <a:r>
              <a:rPr lang="en-CA" sz="3200" b="1" dirty="0">
                <a:solidFill>
                  <a:schemeClr val="accent2"/>
                </a:solidFill>
                <a:latin typeface="+mn-lt"/>
                <a:cs typeface="Arial"/>
              </a:rPr>
              <a:t> par la CFP – </a:t>
            </a:r>
            <a:r>
              <a:rPr lang="en-CA" sz="3200" b="1" dirty="0">
                <a:solidFill>
                  <a:schemeClr val="accent3"/>
                </a:solidFill>
                <a:latin typeface="+mn-lt"/>
                <a:cs typeface="Arial"/>
              </a:rPr>
              <a:t>Recrutement des </a:t>
            </a:r>
            <a:r>
              <a:rPr lang="en-CA" sz="3200" b="1" dirty="0" err="1">
                <a:solidFill>
                  <a:schemeClr val="accent3"/>
                </a:solidFill>
                <a:latin typeface="+mn-lt"/>
                <a:cs typeface="Arial"/>
              </a:rPr>
              <a:t>employés</a:t>
            </a:r>
            <a:r>
              <a:rPr lang="en-CA" sz="3200" b="1" dirty="0">
                <a:solidFill>
                  <a:schemeClr val="accent3"/>
                </a:solidFill>
                <a:latin typeface="+mn-lt"/>
                <a:cs typeface="Arial"/>
              </a:rPr>
              <a:t> </a:t>
            </a:r>
            <a:r>
              <a:rPr lang="en-CA" sz="3200" b="1" dirty="0" err="1">
                <a:solidFill>
                  <a:schemeClr val="accent3"/>
                </a:solidFill>
                <a:latin typeface="+mn-lt"/>
                <a:cs typeface="Arial"/>
              </a:rPr>
              <a:t>autochtones</a:t>
            </a:r>
            <a:endParaRPr lang="en-CA" sz="3200" b="1" dirty="0">
              <a:solidFill>
                <a:schemeClr val="accent3"/>
              </a:solidFill>
              <a:latin typeface="+mn-lt"/>
              <a:cs typeface="Arial"/>
            </a:endParaRPr>
          </a:p>
        </p:txBody>
      </p:sp>
      <p:sp>
        <p:nvSpPr>
          <p:cNvPr id="4" name="Slide Number Placeholder 3"/>
          <p:cNvSpPr>
            <a:spLocks noGrp="1"/>
          </p:cNvSpPr>
          <p:nvPr>
            <p:ph type="sldNum" sz="quarter" idx="12"/>
          </p:nvPr>
        </p:nvSpPr>
        <p:spPr/>
        <p:txBody>
          <a:bodyPr/>
          <a:lstStyle/>
          <a:p>
            <a:fld id="{C9E7B19F-562E-4687-915F-44F4066EA527}" type="slidenum">
              <a:rPr lang="en-CA" smtClean="0"/>
              <a:t>5</a:t>
            </a:fld>
            <a:endParaRPr lang="en-CA"/>
          </a:p>
        </p:txBody>
      </p:sp>
      <p:sp>
        <p:nvSpPr>
          <p:cNvPr id="8" name="Content Placeholder 2"/>
          <p:cNvSpPr>
            <a:spLocks noGrp="1"/>
          </p:cNvSpPr>
          <p:nvPr>
            <p:ph idx="1"/>
          </p:nvPr>
        </p:nvSpPr>
        <p:spPr>
          <a:xfrm>
            <a:off x="259181" y="888887"/>
            <a:ext cx="8721046" cy="5211844"/>
          </a:xfrm>
        </p:spPr>
        <p:txBody>
          <a:bodyPr vert="horz" lIns="91440" tIns="45720" rIns="91440" bIns="45720" rtlCol="0" anchor="t">
            <a:normAutofit fontScale="25000" lnSpcReduction="20000"/>
          </a:bodyPr>
          <a:lstStyle/>
          <a:p>
            <a:pPr marL="0" indent="0">
              <a:lnSpc>
                <a:spcPct val="120000"/>
              </a:lnSpc>
              <a:spcBef>
                <a:spcPts val="0"/>
              </a:spcBef>
              <a:buNone/>
            </a:pPr>
            <a:r>
              <a:rPr lang="en-CA" sz="6600" b="1" dirty="0" err="1">
                <a:solidFill>
                  <a:schemeClr val="tx1">
                    <a:lumMod val="50000"/>
                  </a:schemeClr>
                </a:solidFill>
                <a:cs typeface="Arial"/>
              </a:rPr>
              <a:t>Répertoires</a:t>
            </a:r>
            <a:endParaRPr lang="en-CA" sz="6600" dirty="0">
              <a:solidFill>
                <a:schemeClr val="tx1">
                  <a:lumMod val="50000"/>
                </a:schemeClr>
              </a:solidFill>
              <a:cs typeface="Arial" panose="020B0604020202020204" pitchFamily="34" charset="0"/>
            </a:endParaRPr>
          </a:p>
          <a:p>
            <a:pPr>
              <a:lnSpc>
                <a:spcPct val="120000"/>
              </a:lnSpc>
              <a:spcBef>
                <a:spcPts val="0"/>
              </a:spcBef>
              <a:buClr>
                <a:srgbClr val="000000"/>
              </a:buClr>
            </a:pPr>
            <a:r>
              <a:rPr lang="en-CA" sz="6000" b="1" dirty="0">
                <a:solidFill>
                  <a:srgbClr val="30ACB8"/>
                </a:solidFill>
                <a:ea typeface="+mn-lt"/>
                <a:cs typeface="+mn-lt"/>
                <a:hlinkClick r:id="rId3">
                  <a:extLst>
                    <a:ext uri="{A12FA001-AC4F-418D-AE19-62706E023703}">
                      <ahyp:hlinkClr xmlns:ahyp="http://schemas.microsoft.com/office/drawing/2018/hyperlinkcolor" val="tx"/>
                    </a:ext>
                  </a:extLst>
                </a:hlinkClick>
              </a:rPr>
              <a:t>Occasion </a:t>
            </a:r>
            <a:r>
              <a:rPr lang="en-CA" sz="6000" b="1" dirty="0" err="1">
                <a:solidFill>
                  <a:srgbClr val="30ACB8"/>
                </a:solidFill>
                <a:ea typeface="+mn-lt"/>
                <a:cs typeface="+mn-lt"/>
                <a:hlinkClick r:id="rId3">
                  <a:extLst>
                    <a:ext uri="{A12FA001-AC4F-418D-AE19-62706E023703}">
                      <ahyp:hlinkClr xmlns:ahyp="http://schemas.microsoft.com/office/drawing/2018/hyperlinkcolor" val="tx"/>
                    </a:ext>
                  </a:extLst>
                </a:hlinkClick>
              </a:rPr>
              <a:t>d’emploi</a:t>
            </a:r>
            <a:r>
              <a:rPr lang="en-CA" sz="6000" b="1" dirty="0">
                <a:solidFill>
                  <a:srgbClr val="30ACB8"/>
                </a:solidFill>
                <a:ea typeface="+mn-lt"/>
                <a:cs typeface="+mn-lt"/>
                <a:hlinkClick r:id="rId3">
                  <a:extLst>
                    <a:ext uri="{A12FA001-AC4F-418D-AE19-62706E023703}">
                      <ahyp:hlinkClr xmlns:ahyp="http://schemas.microsoft.com/office/drawing/2018/hyperlinkcolor" val="tx"/>
                    </a:ext>
                  </a:extLst>
                </a:hlinkClick>
              </a:rPr>
              <a:t> pour </a:t>
            </a:r>
            <a:r>
              <a:rPr lang="en-CA" sz="6000" b="1" dirty="0" err="1">
                <a:solidFill>
                  <a:srgbClr val="30ACB8"/>
                </a:solidFill>
                <a:ea typeface="+mn-lt"/>
                <a:cs typeface="+mn-lt"/>
                <a:hlinkClick r:id="rId3">
                  <a:extLst>
                    <a:ext uri="{A12FA001-AC4F-418D-AE19-62706E023703}">
                      <ahyp:hlinkClr xmlns:ahyp="http://schemas.microsoft.com/office/drawing/2018/hyperlinkcolor" val="tx"/>
                    </a:ext>
                  </a:extLst>
                </a:hlinkClick>
              </a:rPr>
              <a:t>étudiants</a:t>
            </a:r>
            <a:r>
              <a:rPr lang="en-CA" sz="6000" b="1" dirty="0">
                <a:solidFill>
                  <a:srgbClr val="30ACB8"/>
                </a:solidFill>
                <a:ea typeface="+mn-lt"/>
                <a:cs typeface="+mn-lt"/>
                <a:hlinkClick r:id="rId3">
                  <a:extLst>
                    <a:ext uri="{A12FA001-AC4F-418D-AE19-62706E023703}">
                      <ahyp:hlinkClr xmlns:ahyp="http://schemas.microsoft.com/office/drawing/2018/hyperlinkcolor" val="tx"/>
                    </a:ext>
                  </a:extLst>
                </a:hlinkClick>
              </a:rPr>
              <a:t> </a:t>
            </a:r>
            <a:r>
              <a:rPr lang="en-CA" sz="6000" b="1" dirty="0" err="1">
                <a:solidFill>
                  <a:srgbClr val="30ACB8"/>
                </a:solidFill>
                <a:ea typeface="+mn-lt"/>
                <a:cs typeface="+mn-lt"/>
                <a:hlinkClick r:id="rId3">
                  <a:extLst>
                    <a:ext uri="{A12FA001-AC4F-418D-AE19-62706E023703}">
                      <ahyp:hlinkClr xmlns:ahyp="http://schemas.microsoft.com/office/drawing/2018/hyperlinkcolor" val="tx"/>
                    </a:ext>
                  </a:extLst>
                </a:hlinkClick>
              </a:rPr>
              <a:t>autochtones</a:t>
            </a:r>
            <a:r>
              <a:rPr lang="en-CA" sz="6000" b="1" dirty="0">
                <a:solidFill>
                  <a:srgbClr val="30ACB8"/>
                </a:solidFill>
                <a:cs typeface="Arial"/>
              </a:rPr>
              <a:t> </a:t>
            </a:r>
            <a:r>
              <a:rPr lang="en-CA" sz="6000" dirty="0">
                <a:solidFill>
                  <a:srgbClr val="000000"/>
                </a:solidFill>
                <a:cs typeface="Arial"/>
              </a:rPr>
              <a:t>- </a:t>
            </a:r>
            <a:r>
              <a:rPr lang="en-CA" sz="6000" dirty="0" err="1">
                <a:solidFill>
                  <a:srgbClr val="000000"/>
                </a:solidFill>
                <a:cs typeface="Arial"/>
              </a:rPr>
              <a:t>u</a:t>
            </a:r>
            <a:r>
              <a:rPr lang="en-CA" sz="6000" dirty="0" err="1">
                <a:solidFill>
                  <a:srgbClr val="000000"/>
                </a:solidFill>
              </a:rPr>
              <a:t>ne</a:t>
            </a:r>
            <a:r>
              <a:rPr lang="en-CA" sz="6000" dirty="0">
                <a:solidFill>
                  <a:srgbClr val="000000"/>
                </a:solidFill>
              </a:rPr>
              <a:t> </a:t>
            </a:r>
            <a:r>
              <a:rPr lang="en-CA" sz="6000" dirty="0">
                <a:solidFill>
                  <a:srgbClr val="000000"/>
                </a:solidFill>
                <a:ea typeface="+mn-lt"/>
                <a:cs typeface="+mn-lt"/>
              </a:rPr>
              <a:t>initiative </a:t>
            </a:r>
            <a:r>
              <a:rPr lang="en-CA" sz="6000" dirty="0" err="1">
                <a:solidFill>
                  <a:srgbClr val="000000"/>
                </a:solidFill>
                <a:ea typeface="+mn-lt"/>
                <a:cs typeface="+mn-lt"/>
              </a:rPr>
              <a:t>nationale</a:t>
            </a:r>
            <a:r>
              <a:rPr lang="en-CA" sz="6000" dirty="0">
                <a:solidFill>
                  <a:srgbClr val="000000"/>
                </a:solidFill>
                <a:ea typeface="+mn-lt"/>
                <a:cs typeface="+mn-lt"/>
              </a:rPr>
              <a:t> de </a:t>
            </a:r>
            <a:r>
              <a:rPr lang="en-CA" sz="6000" dirty="0" err="1">
                <a:solidFill>
                  <a:srgbClr val="000000"/>
                </a:solidFill>
                <a:ea typeface="+mn-lt"/>
                <a:cs typeface="+mn-lt"/>
              </a:rPr>
              <a:t>recrutement</a:t>
            </a:r>
            <a:r>
              <a:rPr lang="en-CA" sz="6000" dirty="0">
                <a:solidFill>
                  <a:srgbClr val="000000"/>
                </a:solidFill>
                <a:ea typeface="+mn-lt"/>
                <a:cs typeface="+mn-lt"/>
              </a:rPr>
              <a:t> </a:t>
            </a:r>
            <a:r>
              <a:rPr lang="en-CA" sz="6000" dirty="0" err="1">
                <a:solidFill>
                  <a:srgbClr val="000000"/>
                </a:solidFill>
                <a:ea typeface="+mn-lt"/>
                <a:cs typeface="+mn-lt"/>
              </a:rPr>
              <a:t>d'étudiants</a:t>
            </a:r>
            <a:r>
              <a:rPr lang="en-CA" sz="6000" dirty="0">
                <a:solidFill>
                  <a:srgbClr val="000000"/>
                </a:solidFill>
                <a:ea typeface="+mn-lt"/>
                <a:cs typeface="+mn-lt"/>
              </a:rPr>
              <a:t> qui se </a:t>
            </a:r>
            <a:r>
              <a:rPr lang="en-CA" sz="6000" dirty="0" err="1">
                <a:solidFill>
                  <a:srgbClr val="000000"/>
                </a:solidFill>
                <a:ea typeface="+mn-lt"/>
                <a:cs typeface="+mn-lt"/>
              </a:rPr>
              <a:t>déclarent</a:t>
            </a:r>
            <a:r>
              <a:rPr lang="en-CA" sz="6000" dirty="0">
                <a:solidFill>
                  <a:srgbClr val="000000"/>
                </a:solidFill>
                <a:ea typeface="+mn-lt"/>
                <a:cs typeface="+mn-lt"/>
              </a:rPr>
              <a:t> </a:t>
            </a:r>
            <a:r>
              <a:rPr lang="en-CA" sz="6000" dirty="0" err="1">
                <a:solidFill>
                  <a:srgbClr val="000000"/>
                </a:solidFill>
                <a:ea typeface="+mn-lt"/>
                <a:cs typeface="+mn-lt"/>
              </a:rPr>
              <a:t>autochtones</a:t>
            </a:r>
            <a:r>
              <a:rPr lang="en-CA" sz="6000" dirty="0">
                <a:solidFill>
                  <a:srgbClr val="000000"/>
                </a:solidFill>
                <a:ea typeface="+mn-lt"/>
                <a:cs typeface="+mn-lt"/>
              </a:rPr>
              <a:t> dans le cadre du Programme </a:t>
            </a:r>
            <a:r>
              <a:rPr lang="en-CA" sz="6000" dirty="0" err="1">
                <a:solidFill>
                  <a:srgbClr val="000000"/>
                </a:solidFill>
                <a:ea typeface="+mn-lt"/>
                <a:cs typeface="+mn-lt"/>
              </a:rPr>
              <a:t>fédéral</a:t>
            </a:r>
            <a:r>
              <a:rPr lang="en-CA" sz="6000" dirty="0">
                <a:solidFill>
                  <a:srgbClr val="000000"/>
                </a:solidFill>
                <a:ea typeface="+mn-lt"/>
                <a:cs typeface="+mn-lt"/>
              </a:rPr>
              <a:t> </a:t>
            </a:r>
            <a:r>
              <a:rPr lang="en-CA" sz="6000" dirty="0" err="1">
                <a:solidFill>
                  <a:srgbClr val="000000"/>
                </a:solidFill>
                <a:ea typeface="+mn-lt"/>
                <a:cs typeface="+mn-lt"/>
              </a:rPr>
              <a:t>d'expérience</a:t>
            </a:r>
            <a:r>
              <a:rPr lang="en-CA" sz="6000" dirty="0">
                <a:solidFill>
                  <a:srgbClr val="000000"/>
                </a:solidFill>
                <a:ea typeface="+mn-lt"/>
                <a:cs typeface="+mn-lt"/>
              </a:rPr>
              <a:t> de travail </a:t>
            </a:r>
            <a:r>
              <a:rPr lang="en-CA" sz="6000" dirty="0" err="1">
                <a:solidFill>
                  <a:srgbClr val="000000"/>
                </a:solidFill>
                <a:ea typeface="+mn-lt"/>
                <a:cs typeface="+mn-lt"/>
              </a:rPr>
              <a:t>étudiant</a:t>
            </a:r>
            <a:r>
              <a:rPr lang="en-CA" sz="6000" dirty="0">
                <a:solidFill>
                  <a:srgbClr val="000000"/>
                </a:solidFill>
                <a:ea typeface="+mn-lt"/>
                <a:cs typeface="+mn-lt"/>
              </a:rPr>
              <a:t> (PFETE), OEEA propose un </a:t>
            </a:r>
            <a:r>
              <a:rPr lang="en-CA" sz="6000" dirty="0" err="1">
                <a:solidFill>
                  <a:srgbClr val="000000"/>
                </a:solidFill>
                <a:ea typeface="+mn-lt"/>
                <a:cs typeface="+mn-lt"/>
              </a:rPr>
              <a:t>processus</a:t>
            </a:r>
            <a:r>
              <a:rPr lang="en-CA" sz="6000" dirty="0">
                <a:solidFill>
                  <a:srgbClr val="000000"/>
                </a:solidFill>
                <a:ea typeface="+mn-lt"/>
                <a:cs typeface="+mn-lt"/>
              </a:rPr>
              <a:t> </a:t>
            </a:r>
            <a:r>
              <a:rPr lang="en-CA" sz="6000" dirty="0" err="1">
                <a:solidFill>
                  <a:srgbClr val="000000"/>
                </a:solidFill>
                <a:ea typeface="+mn-lt"/>
                <a:cs typeface="+mn-lt"/>
              </a:rPr>
              <a:t>d'intégration</a:t>
            </a:r>
            <a:r>
              <a:rPr lang="en-CA" sz="6000" dirty="0">
                <a:solidFill>
                  <a:srgbClr val="000000"/>
                </a:solidFill>
                <a:ea typeface="+mn-lt"/>
                <a:cs typeface="+mn-lt"/>
              </a:rPr>
              <a:t>, </a:t>
            </a:r>
            <a:r>
              <a:rPr lang="en-CA" sz="6000" dirty="0" err="1">
                <a:solidFill>
                  <a:srgbClr val="000000"/>
                </a:solidFill>
                <a:ea typeface="+mn-lt"/>
                <a:cs typeface="+mn-lt"/>
              </a:rPr>
              <a:t>une</a:t>
            </a:r>
            <a:r>
              <a:rPr lang="en-CA" sz="6000" dirty="0">
                <a:solidFill>
                  <a:srgbClr val="000000"/>
                </a:solidFill>
                <a:ea typeface="+mn-lt"/>
                <a:cs typeface="+mn-lt"/>
              </a:rPr>
              <a:t> formation, des </a:t>
            </a:r>
            <a:r>
              <a:rPr lang="en-CA" sz="6000" dirty="0" err="1">
                <a:solidFill>
                  <a:srgbClr val="000000"/>
                </a:solidFill>
                <a:ea typeface="+mn-lt"/>
                <a:cs typeface="+mn-lt"/>
              </a:rPr>
              <a:t>activités</a:t>
            </a:r>
            <a:r>
              <a:rPr lang="en-CA" sz="6000" dirty="0">
                <a:solidFill>
                  <a:srgbClr val="000000"/>
                </a:solidFill>
                <a:ea typeface="+mn-lt"/>
                <a:cs typeface="+mn-lt"/>
              </a:rPr>
              <a:t> et des services de </a:t>
            </a:r>
            <a:r>
              <a:rPr lang="en-CA" sz="6000" dirty="0" err="1">
                <a:solidFill>
                  <a:srgbClr val="000000"/>
                </a:solidFill>
                <a:ea typeface="+mn-lt"/>
                <a:cs typeface="+mn-lt"/>
              </a:rPr>
              <a:t>soutien</a:t>
            </a:r>
            <a:r>
              <a:rPr lang="en-CA" sz="6000" dirty="0">
                <a:solidFill>
                  <a:srgbClr val="000000"/>
                </a:solidFill>
                <a:ea typeface="+mn-lt"/>
                <a:cs typeface="+mn-lt"/>
              </a:rPr>
              <a:t> </a:t>
            </a:r>
            <a:r>
              <a:rPr lang="en-CA" sz="6000" dirty="0" err="1">
                <a:solidFill>
                  <a:srgbClr val="000000"/>
                </a:solidFill>
                <a:ea typeface="+mn-lt"/>
                <a:cs typeface="+mn-lt"/>
              </a:rPr>
              <a:t>conçus</a:t>
            </a:r>
            <a:r>
              <a:rPr lang="en-CA" sz="6000" dirty="0">
                <a:solidFill>
                  <a:srgbClr val="000000"/>
                </a:solidFill>
                <a:ea typeface="+mn-lt"/>
                <a:cs typeface="+mn-lt"/>
              </a:rPr>
              <a:t> pour les </a:t>
            </a:r>
            <a:r>
              <a:rPr lang="en-CA" sz="6000" dirty="0" err="1">
                <a:solidFill>
                  <a:srgbClr val="000000"/>
                </a:solidFill>
                <a:ea typeface="+mn-lt"/>
                <a:cs typeface="+mn-lt"/>
              </a:rPr>
              <a:t>étudiants</a:t>
            </a:r>
            <a:r>
              <a:rPr lang="en-CA" sz="6000" dirty="0">
                <a:solidFill>
                  <a:srgbClr val="000000"/>
                </a:solidFill>
                <a:ea typeface="+mn-lt"/>
                <a:cs typeface="+mn-lt"/>
              </a:rPr>
              <a:t> et les </a:t>
            </a:r>
            <a:r>
              <a:rPr lang="en-CA" sz="6000" dirty="0" err="1">
                <a:solidFill>
                  <a:srgbClr val="000000"/>
                </a:solidFill>
                <a:ea typeface="+mn-lt"/>
                <a:cs typeface="+mn-lt"/>
              </a:rPr>
              <a:t>gestionnaires</a:t>
            </a:r>
            <a:r>
              <a:rPr lang="en-CA" sz="6000" dirty="0">
                <a:solidFill>
                  <a:srgbClr val="000000"/>
                </a:solidFill>
                <a:ea typeface="+mn-lt"/>
                <a:cs typeface="+mn-lt"/>
              </a:rPr>
              <a:t>/</a:t>
            </a:r>
            <a:r>
              <a:rPr lang="en-CA" sz="6000" dirty="0" err="1">
                <a:solidFill>
                  <a:srgbClr val="000000"/>
                </a:solidFill>
                <a:ea typeface="+mn-lt"/>
                <a:cs typeface="+mn-lt"/>
              </a:rPr>
              <a:t>superviseurs</a:t>
            </a:r>
            <a:r>
              <a:rPr lang="en-CA" sz="6000" dirty="0">
                <a:solidFill>
                  <a:srgbClr val="000000"/>
                </a:solidFill>
                <a:ea typeface="+mn-lt"/>
                <a:cs typeface="+mn-lt"/>
              </a:rPr>
              <a:t>.</a:t>
            </a:r>
            <a:endParaRPr lang="en-CA" sz="6000" b="0" i="0" dirty="0">
              <a:solidFill>
                <a:srgbClr val="000000"/>
              </a:solidFill>
              <a:effectLst/>
              <a:cs typeface="Segoe UI Semilight"/>
            </a:endParaRPr>
          </a:p>
          <a:p>
            <a:pPr>
              <a:lnSpc>
                <a:spcPct val="120000"/>
              </a:lnSpc>
              <a:spcBef>
                <a:spcPts val="0"/>
              </a:spcBef>
              <a:buClr>
                <a:srgbClr val="000000"/>
              </a:buClr>
            </a:pPr>
            <a:endParaRPr lang="en-CA" sz="2000" dirty="0">
              <a:solidFill>
                <a:srgbClr val="000000"/>
              </a:solidFill>
              <a:cs typeface="Arial" panose="020B0604020202020204" pitchFamily="34" charset="0"/>
              <a:hlinkClick r:id="rId4"/>
            </a:endParaRPr>
          </a:p>
          <a:p>
            <a:pPr>
              <a:lnSpc>
                <a:spcPct val="120000"/>
              </a:lnSpc>
              <a:spcBef>
                <a:spcPts val="0"/>
              </a:spcBef>
              <a:buClr>
                <a:srgbClr val="000000"/>
              </a:buClr>
            </a:pPr>
            <a:r>
              <a:rPr lang="en-CA" sz="6000" b="1" dirty="0">
                <a:solidFill>
                  <a:srgbClr val="30ACB8"/>
                </a:solidFill>
                <a:ea typeface="+mn-lt"/>
                <a:cs typeface="+mn-lt"/>
                <a:hlinkClick r:id="rId5">
                  <a:extLst>
                    <a:ext uri="{A12FA001-AC4F-418D-AE19-62706E023703}">
                      <ahyp:hlinkClr xmlns:ahyp="http://schemas.microsoft.com/office/drawing/2018/hyperlinkcolor" val="tx"/>
                    </a:ext>
                  </a:extLst>
                </a:hlinkClick>
              </a:rPr>
              <a:t>Le </a:t>
            </a:r>
            <a:r>
              <a:rPr lang="en-CA" sz="6000" b="1" dirty="0" err="1">
                <a:solidFill>
                  <a:srgbClr val="30ACB8"/>
                </a:solidFill>
                <a:ea typeface="+mn-lt"/>
                <a:cs typeface="+mn-lt"/>
                <a:hlinkClick r:id="rId5">
                  <a:extLst>
                    <a:ext uri="{A12FA001-AC4F-418D-AE19-62706E023703}">
                      <ahyp:hlinkClr xmlns:ahyp="http://schemas.microsoft.com/office/drawing/2018/hyperlinkcolor" val="tx"/>
                    </a:ext>
                  </a:extLst>
                </a:hlinkClick>
              </a:rPr>
              <a:t>Parcours</a:t>
            </a:r>
            <a:r>
              <a:rPr lang="en-CA" sz="6000" b="1" dirty="0">
                <a:solidFill>
                  <a:srgbClr val="30ACB8"/>
                </a:solidFill>
                <a:ea typeface="+mn-lt"/>
                <a:cs typeface="+mn-lt"/>
                <a:hlinkClick r:id="rId5">
                  <a:extLst>
                    <a:ext uri="{A12FA001-AC4F-418D-AE19-62706E023703}">
                      <ahyp:hlinkClr xmlns:ahyp="http://schemas.microsoft.com/office/drawing/2018/hyperlinkcolor" val="tx"/>
                    </a:ext>
                  </a:extLst>
                </a:hlinkClick>
              </a:rPr>
              <a:t> de </a:t>
            </a:r>
            <a:r>
              <a:rPr lang="en-CA" sz="6000" b="1" dirty="0" err="1">
                <a:solidFill>
                  <a:srgbClr val="30ACB8"/>
                </a:solidFill>
                <a:ea typeface="+mn-lt"/>
                <a:cs typeface="+mn-lt"/>
                <a:hlinkClick r:id="rId5">
                  <a:extLst>
                    <a:ext uri="{A12FA001-AC4F-418D-AE19-62706E023703}">
                      <ahyp:hlinkClr xmlns:ahyp="http://schemas.microsoft.com/office/drawing/2018/hyperlinkcolor" val="tx"/>
                    </a:ext>
                  </a:extLst>
                </a:hlinkClick>
              </a:rPr>
              <a:t>carrière</a:t>
            </a:r>
            <a:r>
              <a:rPr lang="en-CA" sz="6000" b="1" dirty="0">
                <a:solidFill>
                  <a:srgbClr val="30ACB8"/>
                </a:solidFill>
                <a:ea typeface="+mn-lt"/>
                <a:cs typeface="+mn-lt"/>
                <a:hlinkClick r:id="rId5">
                  <a:extLst>
                    <a:ext uri="{A12FA001-AC4F-418D-AE19-62706E023703}">
                      <ahyp:hlinkClr xmlns:ahyp="http://schemas.microsoft.com/office/drawing/2018/hyperlinkcolor" val="tx"/>
                    </a:ext>
                  </a:extLst>
                </a:hlinkClick>
              </a:rPr>
              <a:t> pour </a:t>
            </a:r>
            <a:r>
              <a:rPr lang="en-CA" sz="6000" b="1" dirty="0" err="1">
                <a:solidFill>
                  <a:srgbClr val="30ACB8"/>
                </a:solidFill>
                <a:ea typeface="+mn-lt"/>
                <a:cs typeface="+mn-lt"/>
                <a:hlinkClick r:id="rId5">
                  <a:extLst>
                    <a:ext uri="{A12FA001-AC4F-418D-AE19-62706E023703}">
                      <ahyp:hlinkClr xmlns:ahyp="http://schemas.microsoft.com/office/drawing/2018/hyperlinkcolor" val="tx"/>
                    </a:ext>
                  </a:extLst>
                </a:hlinkClick>
              </a:rPr>
              <a:t>Autochtones</a:t>
            </a:r>
            <a:r>
              <a:rPr lang="en-CA" sz="6000" b="1" dirty="0">
                <a:solidFill>
                  <a:srgbClr val="30ACB8"/>
                </a:solidFill>
                <a:ea typeface="+mn-lt"/>
                <a:cs typeface="+mn-lt"/>
                <a:hlinkClick r:id="rId5">
                  <a:extLst>
                    <a:ext uri="{A12FA001-AC4F-418D-AE19-62706E023703}">
                      <ahyp:hlinkClr xmlns:ahyp="http://schemas.microsoft.com/office/drawing/2018/hyperlinkcolor" val="tx"/>
                    </a:ext>
                  </a:extLst>
                </a:hlinkClick>
              </a:rPr>
              <a:t> (PCA)</a:t>
            </a:r>
            <a:r>
              <a:rPr lang="en-CA" sz="6000" b="1" dirty="0">
                <a:solidFill>
                  <a:srgbClr val="30ACB8"/>
                </a:solidFill>
                <a:ea typeface="+mn-lt"/>
                <a:cs typeface="+mn-lt"/>
              </a:rPr>
              <a:t> </a:t>
            </a:r>
            <a:r>
              <a:rPr lang="en-CA" sz="6000" dirty="0">
                <a:solidFill>
                  <a:srgbClr val="000000"/>
                </a:solidFill>
                <a:cs typeface="Arial"/>
              </a:rPr>
              <a:t>- </a:t>
            </a:r>
            <a:r>
              <a:rPr lang="en-CA" sz="6000" dirty="0">
                <a:solidFill>
                  <a:srgbClr val="000000"/>
                </a:solidFill>
                <a:ea typeface="+mn-lt"/>
                <a:cs typeface="+mn-lt"/>
              </a:rPr>
              <a:t>un </a:t>
            </a:r>
            <a:r>
              <a:rPr lang="en-CA" sz="6000" dirty="0" err="1">
                <a:solidFill>
                  <a:srgbClr val="000000"/>
                </a:solidFill>
                <a:ea typeface="+mn-lt"/>
                <a:cs typeface="+mn-lt"/>
              </a:rPr>
              <a:t>inventaire</a:t>
            </a:r>
            <a:r>
              <a:rPr lang="en-CA" sz="6000" dirty="0">
                <a:solidFill>
                  <a:srgbClr val="000000"/>
                </a:solidFill>
                <a:ea typeface="+mn-lt"/>
                <a:cs typeface="+mn-lt"/>
              </a:rPr>
              <a:t> de </a:t>
            </a:r>
            <a:r>
              <a:rPr lang="en-CA" sz="6000" dirty="0" err="1">
                <a:solidFill>
                  <a:srgbClr val="000000"/>
                </a:solidFill>
                <a:ea typeface="+mn-lt"/>
                <a:cs typeface="+mn-lt"/>
              </a:rPr>
              <a:t>candidats</a:t>
            </a:r>
            <a:r>
              <a:rPr lang="en-CA" sz="6000" dirty="0">
                <a:solidFill>
                  <a:srgbClr val="000000"/>
                </a:solidFill>
                <a:ea typeface="+mn-lt"/>
                <a:cs typeface="+mn-lt"/>
              </a:rPr>
              <a:t> </a:t>
            </a:r>
            <a:r>
              <a:rPr lang="en-CA" sz="6000" dirty="0" err="1">
                <a:solidFill>
                  <a:srgbClr val="000000"/>
                </a:solidFill>
                <a:ea typeface="+mn-lt"/>
                <a:cs typeface="+mn-lt"/>
              </a:rPr>
              <a:t>autochtones</a:t>
            </a:r>
            <a:r>
              <a:rPr lang="en-CA" sz="6000" dirty="0">
                <a:solidFill>
                  <a:srgbClr val="000000"/>
                </a:solidFill>
                <a:ea typeface="+mn-lt"/>
                <a:cs typeface="+mn-lt"/>
              </a:rPr>
              <a:t> </a:t>
            </a:r>
            <a:r>
              <a:rPr lang="en-CA" sz="6000" dirty="0" err="1">
                <a:solidFill>
                  <a:srgbClr val="000000"/>
                </a:solidFill>
                <a:ea typeface="+mn-lt"/>
                <a:cs typeface="+mn-lt"/>
              </a:rPr>
              <a:t>ayant</a:t>
            </a:r>
            <a:r>
              <a:rPr lang="en-CA" sz="6000" dirty="0">
                <a:solidFill>
                  <a:srgbClr val="000000"/>
                </a:solidFill>
                <a:ea typeface="+mn-lt"/>
                <a:cs typeface="+mn-lt"/>
              </a:rPr>
              <a:t> des </a:t>
            </a:r>
            <a:r>
              <a:rPr lang="en-CA" sz="6000" dirty="0" err="1">
                <a:solidFill>
                  <a:srgbClr val="000000"/>
                </a:solidFill>
                <a:ea typeface="+mn-lt"/>
                <a:cs typeface="+mn-lt"/>
              </a:rPr>
              <a:t>parcours</a:t>
            </a:r>
            <a:r>
              <a:rPr lang="en-CA" sz="6000" dirty="0">
                <a:solidFill>
                  <a:srgbClr val="000000"/>
                </a:solidFill>
                <a:ea typeface="+mn-lt"/>
                <a:cs typeface="+mn-lt"/>
              </a:rPr>
              <a:t> </a:t>
            </a:r>
            <a:r>
              <a:rPr lang="en-CA" sz="6000" dirty="0" err="1">
                <a:solidFill>
                  <a:srgbClr val="000000"/>
                </a:solidFill>
                <a:ea typeface="+mn-lt"/>
                <a:cs typeface="+mn-lt"/>
              </a:rPr>
              <a:t>universitaires</a:t>
            </a:r>
            <a:r>
              <a:rPr lang="en-CA" sz="6000" dirty="0">
                <a:solidFill>
                  <a:srgbClr val="000000"/>
                </a:solidFill>
                <a:ea typeface="+mn-lt"/>
                <a:cs typeface="+mn-lt"/>
              </a:rPr>
              <a:t>, des </a:t>
            </a:r>
            <a:r>
              <a:rPr lang="en-CA" sz="6000" dirty="0" err="1">
                <a:solidFill>
                  <a:srgbClr val="000000"/>
                </a:solidFill>
                <a:ea typeface="+mn-lt"/>
                <a:cs typeface="+mn-lt"/>
              </a:rPr>
              <a:t>intérêts</a:t>
            </a:r>
            <a:r>
              <a:rPr lang="en-CA" sz="6000" dirty="0">
                <a:solidFill>
                  <a:srgbClr val="000000"/>
                </a:solidFill>
                <a:ea typeface="+mn-lt"/>
                <a:cs typeface="+mn-lt"/>
              </a:rPr>
              <a:t> </a:t>
            </a:r>
            <a:r>
              <a:rPr lang="en-CA" sz="6000" dirty="0" err="1">
                <a:solidFill>
                  <a:srgbClr val="000000"/>
                </a:solidFill>
                <a:ea typeface="+mn-lt"/>
                <a:cs typeface="+mn-lt"/>
              </a:rPr>
              <a:t>professionnels</a:t>
            </a:r>
            <a:r>
              <a:rPr lang="en-CA" sz="6000" dirty="0">
                <a:solidFill>
                  <a:srgbClr val="000000"/>
                </a:solidFill>
                <a:ea typeface="+mn-lt"/>
                <a:cs typeface="+mn-lt"/>
              </a:rPr>
              <a:t> et des </a:t>
            </a:r>
            <a:r>
              <a:rPr lang="en-CA" sz="6000" dirty="0" err="1">
                <a:solidFill>
                  <a:srgbClr val="000000"/>
                </a:solidFill>
                <a:ea typeface="+mn-lt"/>
                <a:cs typeface="+mn-lt"/>
              </a:rPr>
              <a:t>compétences</a:t>
            </a:r>
            <a:r>
              <a:rPr lang="en-CA" sz="6000" dirty="0">
                <a:solidFill>
                  <a:srgbClr val="000000"/>
                </a:solidFill>
                <a:ea typeface="+mn-lt"/>
                <a:cs typeface="+mn-lt"/>
              </a:rPr>
              <a:t> </a:t>
            </a:r>
            <a:r>
              <a:rPr lang="en-CA" sz="6000" dirty="0" err="1">
                <a:solidFill>
                  <a:srgbClr val="000000"/>
                </a:solidFill>
                <a:ea typeface="+mn-lt"/>
                <a:cs typeface="+mn-lt"/>
              </a:rPr>
              <a:t>variés</a:t>
            </a:r>
            <a:r>
              <a:rPr lang="en-CA" sz="6000" dirty="0">
                <a:solidFill>
                  <a:srgbClr val="000000"/>
                </a:solidFill>
                <a:ea typeface="+mn-lt"/>
                <a:cs typeface="+mn-lt"/>
              </a:rPr>
              <a:t>, </a:t>
            </a:r>
            <a:r>
              <a:rPr lang="en-CA" sz="6000" dirty="0" err="1">
                <a:solidFill>
                  <a:srgbClr val="000000"/>
                </a:solidFill>
                <a:ea typeface="+mn-lt"/>
                <a:cs typeface="+mn-lt"/>
              </a:rPr>
              <a:t>afin</a:t>
            </a:r>
            <a:r>
              <a:rPr lang="en-CA" sz="6000" dirty="0">
                <a:solidFill>
                  <a:srgbClr val="000000"/>
                </a:solidFill>
                <a:ea typeface="+mn-lt"/>
                <a:cs typeface="+mn-lt"/>
              </a:rPr>
              <a:t> </a:t>
            </a:r>
            <a:r>
              <a:rPr lang="en-CA" sz="6000" dirty="0" err="1">
                <a:solidFill>
                  <a:srgbClr val="000000"/>
                </a:solidFill>
                <a:ea typeface="+mn-lt"/>
                <a:cs typeface="+mn-lt"/>
              </a:rPr>
              <a:t>d'accroître</a:t>
            </a:r>
            <a:r>
              <a:rPr lang="en-CA" sz="6000" dirty="0">
                <a:solidFill>
                  <a:srgbClr val="000000"/>
                </a:solidFill>
                <a:ea typeface="+mn-lt"/>
                <a:cs typeface="+mn-lt"/>
              </a:rPr>
              <a:t> la </a:t>
            </a:r>
            <a:r>
              <a:rPr lang="en-CA" sz="6000" dirty="0" err="1">
                <a:solidFill>
                  <a:srgbClr val="000000"/>
                </a:solidFill>
                <a:ea typeface="+mn-lt"/>
                <a:cs typeface="+mn-lt"/>
              </a:rPr>
              <a:t>représentation</a:t>
            </a:r>
            <a:r>
              <a:rPr lang="en-CA" sz="6000" dirty="0">
                <a:solidFill>
                  <a:srgbClr val="000000"/>
                </a:solidFill>
                <a:ea typeface="+mn-lt"/>
                <a:cs typeface="+mn-lt"/>
              </a:rPr>
              <a:t> des </a:t>
            </a:r>
            <a:r>
              <a:rPr lang="en-CA" sz="6000" dirty="0" err="1">
                <a:solidFill>
                  <a:srgbClr val="000000"/>
                </a:solidFill>
                <a:ea typeface="+mn-lt"/>
                <a:cs typeface="+mn-lt"/>
              </a:rPr>
              <a:t>autochtones</a:t>
            </a:r>
            <a:r>
              <a:rPr lang="en-CA" sz="6000" dirty="0">
                <a:solidFill>
                  <a:srgbClr val="000000"/>
                </a:solidFill>
                <a:ea typeface="+mn-lt"/>
                <a:cs typeface="+mn-lt"/>
              </a:rPr>
              <a:t> dans la </a:t>
            </a:r>
            <a:r>
              <a:rPr lang="en-CA" sz="6000" dirty="0" err="1">
                <a:solidFill>
                  <a:srgbClr val="000000"/>
                </a:solidFill>
                <a:ea typeface="+mn-lt"/>
                <a:cs typeface="+mn-lt"/>
              </a:rPr>
              <a:t>fonction</a:t>
            </a:r>
            <a:r>
              <a:rPr lang="en-CA" sz="6000" dirty="0">
                <a:solidFill>
                  <a:srgbClr val="000000"/>
                </a:solidFill>
                <a:ea typeface="+mn-lt"/>
                <a:cs typeface="+mn-lt"/>
              </a:rPr>
              <a:t> </a:t>
            </a:r>
            <a:r>
              <a:rPr lang="en-CA" sz="6000" dirty="0" err="1">
                <a:solidFill>
                  <a:srgbClr val="000000"/>
                </a:solidFill>
                <a:ea typeface="+mn-lt"/>
                <a:cs typeface="+mn-lt"/>
              </a:rPr>
              <a:t>publiqu</a:t>
            </a:r>
            <a:r>
              <a:rPr lang="en-CA" sz="6400" dirty="0" err="1">
                <a:solidFill>
                  <a:srgbClr val="000000"/>
                </a:solidFill>
                <a:ea typeface="+mn-lt"/>
                <a:cs typeface="+mn-lt"/>
              </a:rPr>
              <a:t>e</a:t>
            </a:r>
            <a:r>
              <a:rPr lang="en-CA" sz="6400" dirty="0">
                <a:solidFill>
                  <a:srgbClr val="000000"/>
                </a:solidFill>
                <a:ea typeface="+mn-lt"/>
                <a:cs typeface="+mn-lt"/>
              </a:rPr>
              <a:t> et de </a:t>
            </a:r>
            <a:r>
              <a:rPr lang="en-CA" sz="6400" dirty="0" err="1">
                <a:solidFill>
                  <a:srgbClr val="000000"/>
                </a:solidFill>
                <a:ea typeface="+mn-lt"/>
                <a:cs typeface="+mn-lt"/>
              </a:rPr>
              <a:t>faciliter</a:t>
            </a:r>
            <a:r>
              <a:rPr lang="en-CA" sz="6400" dirty="0">
                <a:solidFill>
                  <a:srgbClr val="000000"/>
                </a:solidFill>
                <a:ea typeface="+mn-lt"/>
                <a:cs typeface="+mn-lt"/>
              </a:rPr>
              <a:t> </a:t>
            </a:r>
            <a:r>
              <a:rPr lang="en-CA" sz="6400" dirty="0" err="1">
                <a:solidFill>
                  <a:srgbClr val="000000"/>
                </a:solidFill>
                <a:ea typeface="+mn-lt"/>
                <a:cs typeface="+mn-lt"/>
              </a:rPr>
              <a:t>l'adéquation</a:t>
            </a:r>
            <a:r>
              <a:rPr lang="en-CA" sz="6400" dirty="0">
                <a:solidFill>
                  <a:srgbClr val="000000"/>
                </a:solidFill>
                <a:ea typeface="+mn-lt"/>
                <a:cs typeface="+mn-lt"/>
              </a:rPr>
              <a:t> entre les </a:t>
            </a:r>
            <a:r>
              <a:rPr lang="en-CA" sz="6400" dirty="0" err="1">
                <a:solidFill>
                  <a:srgbClr val="000000"/>
                </a:solidFill>
                <a:ea typeface="+mn-lt"/>
                <a:cs typeface="+mn-lt"/>
              </a:rPr>
              <a:t>gestionnaires</a:t>
            </a:r>
            <a:r>
              <a:rPr lang="en-CA" sz="6400" dirty="0">
                <a:solidFill>
                  <a:srgbClr val="000000"/>
                </a:solidFill>
                <a:ea typeface="+mn-lt"/>
                <a:cs typeface="+mn-lt"/>
              </a:rPr>
              <a:t> et les </a:t>
            </a:r>
            <a:r>
              <a:rPr lang="en-CA" sz="6400" dirty="0" err="1">
                <a:solidFill>
                  <a:srgbClr val="000000"/>
                </a:solidFill>
                <a:ea typeface="+mn-lt"/>
                <a:cs typeface="+mn-lt"/>
              </a:rPr>
              <a:t>candidats</a:t>
            </a:r>
            <a:r>
              <a:rPr lang="en-CA" sz="6400" dirty="0">
                <a:solidFill>
                  <a:srgbClr val="000000"/>
                </a:solidFill>
                <a:ea typeface="+mn-lt"/>
                <a:cs typeface="+mn-lt"/>
              </a:rPr>
              <a:t> </a:t>
            </a:r>
            <a:r>
              <a:rPr lang="en-CA" sz="6400" dirty="0" err="1">
                <a:solidFill>
                  <a:srgbClr val="000000"/>
                </a:solidFill>
                <a:ea typeface="+mn-lt"/>
                <a:cs typeface="+mn-lt"/>
              </a:rPr>
              <a:t>autochtones</a:t>
            </a:r>
            <a:r>
              <a:rPr lang="en-CA" sz="6400" dirty="0">
                <a:solidFill>
                  <a:srgbClr val="000000"/>
                </a:solidFill>
                <a:ea typeface="+mn-lt"/>
                <a:cs typeface="+mn-lt"/>
              </a:rPr>
              <a:t>.</a:t>
            </a:r>
            <a:r>
              <a:rPr lang="en-CA" sz="6400" dirty="0">
                <a:solidFill>
                  <a:srgbClr val="54575A"/>
                </a:solidFill>
                <a:cs typeface="Segoe UI Semilight"/>
              </a:rPr>
              <a:t> </a:t>
            </a:r>
            <a:endParaRPr lang="en-CA" sz="6400" dirty="0">
              <a:solidFill>
                <a:srgbClr val="252525"/>
              </a:solidFill>
              <a:cs typeface="Segoe UI Semilight"/>
            </a:endParaRPr>
          </a:p>
          <a:p>
            <a:pPr marL="0" indent="0">
              <a:lnSpc>
                <a:spcPct val="120000"/>
              </a:lnSpc>
              <a:spcBef>
                <a:spcPts val="0"/>
              </a:spcBef>
              <a:buNone/>
            </a:pPr>
            <a:endParaRPr lang="en-CA" sz="5600" b="1" dirty="0">
              <a:cs typeface="Arial" panose="020B0604020202020204" pitchFamily="34" charset="0"/>
            </a:endParaRPr>
          </a:p>
          <a:p>
            <a:pPr marL="0" indent="0">
              <a:lnSpc>
                <a:spcPct val="120000"/>
              </a:lnSpc>
              <a:spcBef>
                <a:spcPts val="0"/>
              </a:spcBef>
              <a:buNone/>
            </a:pPr>
            <a:r>
              <a:rPr lang="en-CA" sz="6600" b="1" dirty="0" err="1">
                <a:solidFill>
                  <a:srgbClr val="000000"/>
                </a:solidFill>
                <a:cs typeface="Arial"/>
              </a:rPr>
              <a:t>Outils</a:t>
            </a:r>
            <a:r>
              <a:rPr lang="en-CA" sz="6600" b="1" dirty="0">
                <a:solidFill>
                  <a:srgbClr val="000000"/>
                </a:solidFill>
                <a:cs typeface="Arial"/>
              </a:rPr>
              <a:t> et </a:t>
            </a:r>
            <a:r>
              <a:rPr lang="en-CA" sz="6600" b="1" dirty="0" err="1">
                <a:solidFill>
                  <a:srgbClr val="000000"/>
                </a:solidFill>
                <a:cs typeface="Arial"/>
              </a:rPr>
              <a:t>soutien</a:t>
            </a:r>
            <a:endParaRPr lang="en-CA" sz="6600" dirty="0">
              <a:solidFill>
                <a:srgbClr val="000000"/>
              </a:solidFill>
              <a:cs typeface="Segoe UI Semilight"/>
            </a:endParaRPr>
          </a:p>
          <a:p>
            <a:pPr>
              <a:lnSpc>
                <a:spcPct val="120000"/>
              </a:lnSpc>
              <a:spcBef>
                <a:spcPts val="0"/>
              </a:spcBef>
              <a:buClr>
                <a:srgbClr val="000000"/>
              </a:buClr>
            </a:pP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La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boîte</a:t>
            </a: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 à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outils</a:t>
            </a: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 pour le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recrutement</a:t>
            </a: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 et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l'embauche</a:t>
            </a: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 des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personnes</a:t>
            </a:r>
            <a:r>
              <a:rPr lang="en-CA" sz="6000" b="1" dirty="0">
                <a:solidFill>
                  <a:srgbClr val="30ACB8"/>
                </a:solidFill>
                <a:ea typeface="+mn-lt"/>
                <a:cs typeface="+mn-lt"/>
                <a:hlinkClick r:id="rId6">
                  <a:extLst>
                    <a:ext uri="{A12FA001-AC4F-418D-AE19-62706E023703}">
                      <ahyp:hlinkClr xmlns:ahyp="http://schemas.microsoft.com/office/drawing/2018/hyperlinkcolor" val="tx"/>
                    </a:ext>
                  </a:extLst>
                </a:hlinkClick>
              </a:rPr>
              <a:t> </a:t>
            </a:r>
            <a:r>
              <a:rPr lang="en-CA" sz="6000" b="1" dirty="0" err="1">
                <a:solidFill>
                  <a:srgbClr val="30ACB8"/>
                </a:solidFill>
                <a:ea typeface="+mn-lt"/>
                <a:cs typeface="+mn-lt"/>
                <a:hlinkClick r:id="rId6">
                  <a:extLst>
                    <a:ext uri="{A12FA001-AC4F-418D-AE19-62706E023703}">
                      <ahyp:hlinkClr xmlns:ahyp="http://schemas.microsoft.com/office/drawing/2018/hyperlinkcolor" val="tx"/>
                    </a:ext>
                  </a:extLst>
                </a:hlinkClick>
              </a:rPr>
              <a:t>autochtones</a:t>
            </a:r>
            <a:r>
              <a:rPr lang="en-CA" sz="6000" b="1" dirty="0">
                <a:solidFill>
                  <a:srgbClr val="30ACB8"/>
                </a:solidFill>
                <a:ea typeface="+mn-lt"/>
                <a:cs typeface="+mn-lt"/>
              </a:rPr>
              <a:t> </a:t>
            </a:r>
            <a:r>
              <a:rPr lang="en-CA" sz="6000" dirty="0">
                <a:solidFill>
                  <a:srgbClr val="000000"/>
                </a:solidFill>
                <a:cs typeface="Arial"/>
              </a:rPr>
              <a:t>- Ce </a:t>
            </a:r>
            <a:r>
              <a:rPr lang="en-CA" sz="6000" dirty="0" err="1">
                <a:solidFill>
                  <a:srgbClr val="000000"/>
                </a:solidFill>
                <a:cs typeface="Arial"/>
              </a:rPr>
              <a:t>référentiel</a:t>
            </a:r>
            <a:r>
              <a:rPr lang="en-CA" sz="6000" dirty="0">
                <a:solidFill>
                  <a:srgbClr val="000000"/>
                </a:solidFill>
                <a:cs typeface="Arial"/>
              </a:rPr>
              <a:t> de </a:t>
            </a:r>
            <a:r>
              <a:rPr lang="en-CA" sz="6000" dirty="0" err="1">
                <a:solidFill>
                  <a:srgbClr val="000000"/>
                </a:solidFill>
                <a:cs typeface="Arial"/>
              </a:rPr>
              <a:t>ressources</a:t>
            </a:r>
            <a:r>
              <a:rPr lang="en-CA" sz="6000" dirty="0">
                <a:solidFill>
                  <a:srgbClr val="000000"/>
                </a:solidFill>
                <a:cs typeface="Arial"/>
              </a:rPr>
              <a:t> </a:t>
            </a:r>
            <a:r>
              <a:rPr lang="en-CA" sz="6000" dirty="0" err="1">
                <a:solidFill>
                  <a:srgbClr val="000000"/>
                </a:solidFill>
                <a:cs typeface="Arial"/>
              </a:rPr>
              <a:t>permettra</a:t>
            </a:r>
            <a:r>
              <a:rPr lang="en-CA" sz="6000" dirty="0">
                <a:solidFill>
                  <a:srgbClr val="000000"/>
                </a:solidFill>
                <a:cs typeface="Arial"/>
              </a:rPr>
              <a:t> de </a:t>
            </a:r>
            <a:r>
              <a:rPr lang="en-CA" sz="6000" dirty="0" err="1">
                <a:solidFill>
                  <a:srgbClr val="000000"/>
                </a:solidFill>
                <a:cs typeface="Arial"/>
              </a:rPr>
              <a:t>mieux</a:t>
            </a:r>
            <a:r>
              <a:rPr lang="en-CA" sz="6000" dirty="0">
                <a:solidFill>
                  <a:srgbClr val="000000"/>
                </a:solidFill>
                <a:cs typeface="Arial"/>
              </a:rPr>
              <a:t> </a:t>
            </a:r>
            <a:r>
              <a:rPr lang="en-CA" sz="6000" dirty="0" err="1">
                <a:solidFill>
                  <a:srgbClr val="000000"/>
                </a:solidFill>
                <a:cs typeface="Arial"/>
              </a:rPr>
              <a:t>équiper</a:t>
            </a:r>
            <a:r>
              <a:rPr lang="en-CA" sz="6000" dirty="0">
                <a:solidFill>
                  <a:srgbClr val="000000"/>
                </a:solidFill>
                <a:cs typeface="Arial"/>
              </a:rPr>
              <a:t> les </a:t>
            </a:r>
            <a:r>
              <a:rPr lang="en-CA" sz="6000" dirty="0" err="1">
                <a:solidFill>
                  <a:srgbClr val="000000"/>
                </a:solidFill>
                <a:cs typeface="Arial"/>
              </a:rPr>
              <a:t>gestionnaires</a:t>
            </a:r>
            <a:r>
              <a:rPr lang="en-CA" sz="6000" dirty="0">
                <a:solidFill>
                  <a:srgbClr val="000000"/>
                </a:solidFill>
                <a:cs typeface="Arial"/>
              </a:rPr>
              <a:t> </a:t>
            </a:r>
            <a:r>
              <a:rPr lang="en-CA" sz="6000" dirty="0" err="1">
                <a:solidFill>
                  <a:srgbClr val="000000"/>
                </a:solidFill>
                <a:cs typeface="Arial"/>
              </a:rPr>
              <a:t>d'embauche</a:t>
            </a:r>
            <a:r>
              <a:rPr lang="en-CA" sz="6000" dirty="0">
                <a:solidFill>
                  <a:srgbClr val="000000"/>
                </a:solidFill>
                <a:cs typeface="Arial"/>
              </a:rPr>
              <a:t> et les </a:t>
            </a:r>
            <a:r>
              <a:rPr lang="en-CA" sz="6000" dirty="0" err="1">
                <a:solidFill>
                  <a:srgbClr val="000000"/>
                </a:solidFill>
                <a:cs typeface="Arial"/>
              </a:rPr>
              <a:t>conseillers</a:t>
            </a:r>
            <a:r>
              <a:rPr lang="en-CA" sz="6000" dirty="0">
                <a:solidFill>
                  <a:srgbClr val="000000"/>
                </a:solidFill>
                <a:cs typeface="Arial"/>
              </a:rPr>
              <a:t> </a:t>
            </a:r>
            <a:r>
              <a:rPr lang="en-CA" sz="6000" dirty="0" err="1">
                <a:solidFill>
                  <a:srgbClr val="000000"/>
                </a:solidFill>
                <a:cs typeface="Arial"/>
              </a:rPr>
              <a:t>en</a:t>
            </a:r>
            <a:r>
              <a:rPr lang="en-CA" sz="6000" dirty="0">
                <a:solidFill>
                  <a:srgbClr val="000000"/>
                </a:solidFill>
                <a:cs typeface="Arial"/>
              </a:rPr>
              <a:t> </a:t>
            </a:r>
            <a:r>
              <a:rPr lang="en-CA" sz="6000" dirty="0" err="1">
                <a:solidFill>
                  <a:srgbClr val="000000"/>
                </a:solidFill>
                <a:cs typeface="Arial"/>
              </a:rPr>
              <a:t>ressources</a:t>
            </a:r>
            <a:r>
              <a:rPr lang="en-CA" sz="6000" dirty="0">
                <a:solidFill>
                  <a:srgbClr val="000000"/>
                </a:solidFill>
                <a:cs typeface="Arial"/>
              </a:rPr>
              <a:t> </a:t>
            </a:r>
            <a:r>
              <a:rPr lang="en-CA" sz="6000" dirty="0" err="1">
                <a:solidFill>
                  <a:srgbClr val="000000"/>
                </a:solidFill>
                <a:cs typeface="Arial"/>
              </a:rPr>
              <a:t>humaines</a:t>
            </a:r>
            <a:r>
              <a:rPr lang="en-CA" sz="6000" dirty="0">
                <a:solidFill>
                  <a:srgbClr val="000000"/>
                </a:solidFill>
                <a:cs typeface="Arial"/>
              </a:rPr>
              <a:t> (RH) pour le </a:t>
            </a:r>
            <a:r>
              <a:rPr lang="en-CA" sz="6000" dirty="0" err="1">
                <a:solidFill>
                  <a:srgbClr val="000000"/>
                </a:solidFill>
                <a:cs typeface="Arial"/>
              </a:rPr>
              <a:t>recrutement</a:t>
            </a:r>
            <a:r>
              <a:rPr lang="en-CA" sz="6000" dirty="0">
                <a:solidFill>
                  <a:srgbClr val="000000"/>
                </a:solidFill>
                <a:cs typeface="Arial"/>
              </a:rPr>
              <a:t> et </a:t>
            </a:r>
            <a:r>
              <a:rPr lang="en-CA" sz="6000" dirty="0" err="1">
                <a:solidFill>
                  <a:srgbClr val="000000"/>
                </a:solidFill>
                <a:cs typeface="Arial"/>
              </a:rPr>
              <a:t>l'embauche</a:t>
            </a:r>
            <a:r>
              <a:rPr lang="en-CA" sz="6000" dirty="0">
                <a:solidFill>
                  <a:srgbClr val="000000"/>
                </a:solidFill>
                <a:cs typeface="Arial"/>
              </a:rPr>
              <a:t> </a:t>
            </a:r>
            <a:r>
              <a:rPr lang="en-CA" sz="6000" dirty="0" err="1">
                <a:solidFill>
                  <a:srgbClr val="000000"/>
                </a:solidFill>
                <a:cs typeface="Arial"/>
              </a:rPr>
              <a:t>d'Autochtones</a:t>
            </a:r>
            <a:r>
              <a:rPr lang="en-CA" sz="6000" dirty="0">
                <a:solidFill>
                  <a:srgbClr val="000000"/>
                </a:solidFill>
                <a:cs typeface="Arial"/>
              </a:rPr>
              <a:t> dans la </a:t>
            </a:r>
            <a:r>
              <a:rPr lang="en-CA" sz="6000" dirty="0" err="1">
                <a:solidFill>
                  <a:srgbClr val="000000"/>
                </a:solidFill>
                <a:cs typeface="Arial"/>
              </a:rPr>
              <a:t>fonction</a:t>
            </a:r>
            <a:r>
              <a:rPr lang="en-CA" sz="6000" dirty="0">
                <a:solidFill>
                  <a:srgbClr val="000000"/>
                </a:solidFill>
                <a:cs typeface="Arial"/>
              </a:rPr>
              <a:t> </a:t>
            </a:r>
            <a:r>
              <a:rPr lang="en-CA" sz="6000" dirty="0" err="1">
                <a:solidFill>
                  <a:srgbClr val="000000"/>
                </a:solidFill>
                <a:cs typeface="Arial"/>
              </a:rPr>
              <a:t>publique</a:t>
            </a:r>
            <a:r>
              <a:rPr lang="en-CA" sz="6000" dirty="0">
                <a:solidFill>
                  <a:srgbClr val="000000"/>
                </a:solidFill>
                <a:cs typeface="Arial"/>
              </a:rPr>
              <a:t> </a:t>
            </a:r>
            <a:r>
              <a:rPr lang="en-CA" sz="6000" dirty="0" err="1">
                <a:solidFill>
                  <a:srgbClr val="000000"/>
                </a:solidFill>
                <a:cs typeface="Arial"/>
              </a:rPr>
              <a:t>fédérale</a:t>
            </a:r>
            <a:r>
              <a:rPr lang="en-CA" sz="6000" dirty="0">
                <a:solidFill>
                  <a:srgbClr val="000000"/>
                </a:solidFill>
                <a:cs typeface="Arial"/>
              </a:rPr>
              <a:t>. La </a:t>
            </a:r>
            <a:r>
              <a:rPr lang="en-CA" sz="6000" dirty="0" err="1">
                <a:solidFill>
                  <a:srgbClr val="000000"/>
                </a:solidFill>
                <a:cs typeface="Arial"/>
              </a:rPr>
              <a:t>boîte</a:t>
            </a:r>
            <a:r>
              <a:rPr lang="en-CA" sz="6000" dirty="0">
                <a:solidFill>
                  <a:srgbClr val="000000"/>
                </a:solidFill>
                <a:cs typeface="Arial"/>
              </a:rPr>
              <a:t> à </a:t>
            </a:r>
            <a:r>
              <a:rPr lang="en-CA" sz="6000" dirty="0" err="1">
                <a:solidFill>
                  <a:srgbClr val="000000"/>
                </a:solidFill>
                <a:cs typeface="Arial"/>
              </a:rPr>
              <a:t>outils</a:t>
            </a:r>
            <a:r>
              <a:rPr lang="en-CA" sz="6000" dirty="0">
                <a:solidFill>
                  <a:srgbClr val="000000"/>
                </a:solidFill>
                <a:cs typeface="Arial"/>
              </a:rPr>
              <a:t> </a:t>
            </a:r>
            <a:r>
              <a:rPr lang="en-CA" sz="6000" dirty="0" err="1">
                <a:solidFill>
                  <a:srgbClr val="000000"/>
                </a:solidFill>
                <a:cs typeface="Arial"/>
              </a:rPr>
              <a:t>fournira</a:t>
            </a:r>
            <a:r>
              <a:rPr lang="en-CA" sz="6000" dirty="0">
                <a:solidFill>
                  <a:srgbClr val="000000"/>
                </a:solidFill>
                <a:cs typeface="Arial"/>
              </a:rPr>
              <a:t> des </a:t>
            </a:r>
            <a:r>
              <a:rPr lang="en-CA" sz="6000" dirty="0" err="1">
                <a:solidFill>
                  <a:srgbClr val="000000"/>
                </a:solidFill>
                <a:cs typeface="Arial"/>
              </a:rPr>
              <a:t>outils</a:t>
            </a:r>
            <a:r>
              <a:rPr lang="en-CA" sz="6000" dirty="0">
                <a:solidFill>
                  <a:srgbClr val="000000"/>
                </a:solidFill>
                <a:cs typeface="Arial"/>
              </a:rPr>
              <a:t>, des </a:t>
            </a:r>
            <a:r>
              <a:rPr lang="en-CA" sz="6000" dirty="0" err="1">
                <a:solidFill>
                  <a:srgbClr val="000000"/>
                </a:solidFill>
                <a:cs typeface="Arial"/>
              </a:rPr>
              <a:t>ressources</a:t>
            </a:r>
            <a:r>
              <a:rPr lang="en-CA" sz="6000" dirty="0">
                <a:solidFill>
                  <a:srgbClr val="000000"/>
                </a:solidFill>
                <a:cs typeface="Arial"/>
              </a:rPr>
              <a:t>, des conseils sur le </a:t>
            </a:r>
            <a:r>
              <a:rPr lang="en-CA" sz="6000" dirty="0" err="1">
                <a:solidFill>
                  <a:srgbClr val="000000"/>
                </a:solidFill>
                <a:cs typeface="Arial"/>
              </a:rPr>
              <a:t>recrutement</a:t>
            </a:r>
            <a:r>
              <a:rPr lang="en-CA" sz="6000" dirty="0">
                <a:solidFill>
                  <a:srgbClr val="000000"/>
                </a:solidFill>
                <a:cs typeface="Arial"/>
              </a:rPr>
              <a:t> des </a:t>
            </a:r>
            <a:r>
              <a:rPr lang="en-CA" sz="6000" dirty="0" err="1">
                <a:solidFill>
                  <a:srgbClr val="000000"/>
                </a:solidFill>
                <a:cs typeface="Arial"/>
              </a:rPr>
              <a:t>Autochtones</a:t>
            </a:r>
            <a:r>
              <a:rPr lang="en-CA" sz="6000" dirty="0">
                <a:solidFill>
                  <a:srgbClr val="000000"/>
                </a:solidFill>
                <a:cs typeface="Arial"/>
              </a:rPr>
              <a:t>, </a:t>
            </a:r>
            <a:r>
              <a:rPr lang="en-CA" sz="6000" dirty="0" err="1">
                <a:solidFill>
                  <a:srgbClr val="000000"/>
                </a:solidFill>
                <a:cs typeface="Arial"/>
              </a:rPr>
              <a:t>ainsi</a:t>
            </a:r>
            <a:r>
              <a:rPr lang="en-CA" sz="6000" dirty="0">
                <a:solidFill>
                  <a:srgbClr val="000000"/>
                </a:solidFill>
                <a:cs typeface="Arial"/>
              </a:rPr>
              <a:t> que des </a:t>
            </a:r>
            <a:r>
              <a:rPr lang="en-CA" sz="6000" dirty="0" err="1">
                <a:solidFill>
                  <a:srgbClr val="000000"/>
                </a:solidFill>
                <a:cs typeface="Arial"/>
              </a:rPr>
              <a:t>activités</a:t>
            </a:r>
            <a:r>
              <a:rPr lang="en-CA" sz="6000" dirty="0">
                <a:solidFill>
                  <a:srgbClr val="000000"/>
                </a:solidFill>
                <a:cs typeface="Arial"/>
              </a:rPr>
              <a:t> de </a:t>
            </a:r>
            <a:r>
              <a:rPr lang="en-CA" sz="6000" dirty="0" err="1">
                <a:solidFill>
                  <a:srgbClr val="000000"/>
                </a:solidFill>
                <a:cs typeface="Arial"/>
              </a:rPr>
              <a:t>sensibilisation</a:t>
            </a:r>
            <a:r>
              <a:rPr lang="en-CA" sz="6000" dirty="0">
                <a:solidFill>
                  <a:srgbClr val="000000"/>
                </a:solidFill>
                <a:cs typeface="Arial"/>
              </a:rPr>
              <a:t> et des initiatives </a:t>
            </a:r>
            <a:r>
              <a:rPr lang="en-CA" sz="6000" dirty="0" err="1">
                <a:solidFill>
                  <a:srgbClr val="000000"/>
                </a:solidFill>
                <a:cs typeface="Arial"/>
              </a:rPr>
              <a:t>offertes</a:t>
            </a:r>
            <a:r>
              <a:rPr lang="en-CA" sz="6000" dirty="0">
                <a:solidFill>
                  <a:srgbClr val="000000"/>
                </a:solidFill>
                <a:cs typeface="Arial"/>
              </a:rPr>
              <a:t> par la Commission de la </a:t>
            </a:r>
            <a:r>
              <a:rPr lang="en-CA" sz="6000" dirty="0" err="1">
                <a:solidFill>
                  <a:srgbClr val="000000"/>
                </a:solidFill>
                <a:cs typeface="Arial"/>
              </a:rPr>
              <a:t>fonction</a:t>
            </a:r>
            <a:r>
              <a:rPr lang="en-CA" sz="6000" dirty="0">
                <a:solidFill>
                  <a:srgbClr val="000000"/>
                </a:solidFill>
                <a:cs typeface="Arial"/>
              </a:rPr>
              <a:t> </a:t>
            </a:r>
            <a:r>
              <a:rPr lang="en-CA" sz="6000" dirty="0" err="1">
                <a:solidFill>
                  <a:srgbClr val="000000"/>
                </a:solidFill>
                <a:cs typeface="Arial"/>
              </a:rPr>
              <a:t>publique</a:t>
            </a:r>
            <a:r>
              <a:rPr lang="en-CA" sz="6000" dirty="0">
                <a:solidFill>
                  <a:srgbClr val="000000"/>
                </a:solidFill>
                <a:cs typeface="Arial"/>
              </a:rPr>
              <a:t> et </a:t>
            </a:r>
            <a:r>
              <a:rPr lang="en-CA" sz="6000" dirty="0" err="1">
                <a:solidFill>
                  <a:srgbClr val="000000"/>
                </a:solidFill>
                <a:cs typeface="Arial"/>
              </a:rPr>
              <a:t>d'autres</a:t>
            </a:r>
            <a:r>
              <a:rPr lang="en-CA" sz="6000" dirty="0">
                <a:solidFill>
                  <a:srgbClr val="000000"/>
                </a:solidFill>
                <a:cs typeface="Arial"/>
              </a:rPr>
              <a:t> </a:t>
            </a:r>
            <a:r>
              <a:rPr lang="en-CA" sz="6000" dirty="0" err="1">
                <a:solidFill>
                  <a:srgbClr val="000000"/>
                </a:solidFill>
                <a:cs typeface="Arial"/>
              </a:rPr>
              <a:t>ministères</a:t>
            </a:r>
            <a:r>
              <a:rPr lang="en-CA" sz="6000" dirty="0">
                <a:solidFill>
                  <a:srgbClr val="000000"/>
                </a:solidFill>
                <a:cs typeface="Arial"/>
              </a:rPr>
              <a:t>.</a:t>
            </a:r>
          </a:p>
          <a:p>
            <a:pPr>
              <a:lnSpc>
                <a:spcPct val="120000"/>
              </a:lnSpc>
              <a:buClr>
                <a:srgbClr val="000000"/>
              </a:buClr>
            </a:pPr>
            <a:r>
              <a:rPr lang="en-CA" sz="6000" b="1" dirty="0">
                <a:solidFill>
                  <a:srgbClr val="30ACB8"/>
                </a:solidFill>
                <a:ea typeface="+mn-lt"/>
                <a:cs typeface="+mn-lt"/>
                <a:hlinkClick r:id="rId7">
                  <a:extLst>
                    <a:ext uri="{A12FA001-AC4F-418D-AE19-62706E023703}">
                      <ahyp:hlinkClr xmlns:ahyp="http://schemas.microsoft.com/office/drawing/2018/hyperlinkcolor" val="tx"/>
                    </a:ext>
                  </a:extLst>
                </a:hlinkClick>
              </a:rPr>
              <a:t>Cercle national des </a:t>
            </a:r>
            <a:r>
              <a:rPr lang="en-CA" sz="6000" b="1" dirty="0" err="1">
                <a:solidFill>
                  <a:srgbClr val="30ACB8"/>
                </a:solidFill>
                <a:ea typeface="+mn-lt"/>
                <a:cs typeface="+mn-lt"/>
                <a:hlinkClick r:id="rId7">
                  <a:extLst>
                    <a:ext uri="{A12FA001-AC4F-418D-AE19-62706E023703}">
                      <ahyp:hlinkClr xmlns:ahyp="http://schemas.microsoft.com/office/drawing/2018/hyperlinkcolor" val="tx"/>
                    </a:ext>
                  </a:extLst>
                </a:hlinkClick>
              </a:rPr>
              <a:t>étudiants</a:t>
            </a:r>
            <a:r>
              <a:rPr lang="en-CA" sz="6000" b="1" dirty="0">
                <a:solidFill>
                  <a:srgbClr val="30ACB8"/>
                </a:solidFill>
                <a:ea typeface="+mn-lt"/>
                <a:cs typeface="+mn-lt"/>
                <a:hlinkClick r:id="rId7">
                  <a:extLst>
                    <a:ext uri="{A12FA001-AC4F-418D-AE19-62706E023703}">
                      <ahyp:hlinkClr xmlns:ahyp="http://schemas.microsoft.com/office/drawing/2018/hyperlinkcolor" val="tx"/>
                    </a:ext>
                  </a:extLst>
                </a:hlinkClick>
              </a:rPr>
              <a:t> </a:t>
            </a:r>
            <a:r>
              <a:rPr lang="en-CA" sz="6000" b="1" dirty="0" err="1">
                <a:solidFill>
                  <a:srgbClr val="30ACB8"/>
                </a:solidFill>
                <a:ea typeface="+mn-lt"/>
                <a:cs typeface="+mn-lt"/>
                <a:hlinkClick r:id="rId7">
                  <a:extLst>
                    <a:ext uri="{A12FA001-AC4F-418D-AE19-62706E023703}">
                      <ahyp:hlinkClr xmlns:ahyp="http://schemas.microsoft.com/office/drawing/2018/hyperlinkcolor" val="tx"/>
                    </a:ext>
                  </a:extLst>
                </a:hlinkClick>
              </a:rPr>
              <a:t>autochtones</a:t>
            </a:r>
            <a:r>
              <a:rPr lang="en-CA" sz="6000" b="1" dirty="0">
                <a:solidFill>
                  <a:srgbClr val="30ACB8"/>
                </a:solidFill>
                <a:ea typeface="+mn-lt"/>
                <a:cs typeface="+mn-lt"/>
              </a:rPr>
              <a:t> </a:t>
            </a:r>
            <a:r>
              <a:rPr lang="en-CA" sz="6000" dirty="0">
                <a:solidFill>
                  <a:srgbClr val="000000"/>
                </a:solidFill>
                <a:cs typeface="Arial"/>
              </a:rPr>
              <a:t>- </a:t>
            </a:r>
            <a:r>
              <a:rPr lang="en-CA" sz="6000" dirty="0" err="1">
                <a:solidFill>
                  <a:srgbClr val="000000"/>
                </a:solidFill>
                <a:cs typeface="Segoe UI Semilight"/>
              </a:rPr>
              <a:t>Fondé</a:t>
            </a:r>
            <a:r>
              <a:rPr lang="en-CA" sz="6000" dirty="0">
                <a:solidFill>
                  <a:srgbClr val="000000"/>
                </a:solidFill>
                <a:ea typeface="+mn-lt"/>
                <a:cs typeface="+mn-lt"/>
              </a:rPr>
              <a:t> par des </a:t>
            </a:r>
            <a:r>
              <a:rPr lang="en-CA" sz="6000" dirty="0" err="1">
                <a:solidFill>
                  <a:srgbClr val="000000"/>
                </a:solidFill>
                <a:ea typeface="+mn-lt"/>
                <a:cs typeface="+mn-lt"/>
              </a:rPr>
              <a:t>étudiants</a:t>
            </a:r>
            <a:r>
              <a:rPr lang="en-CA" sz="6000" dirty="0">
                <a:solidFill>
                  <a:srgbClr val="000000"/>
                </a:solidFill>
                <a:ea typeface="+mn-lt"/>
                <a:cs typeface="+mn-lt"/>
              </a:rPr>
              <a:t> </a:t>
            </a:r>
            <a:r>
              <a:rPr lang="en-CA" sz="6000" dirty="0" err="1">
                <a:solidFill>
                  <a:srgbClr val="000000"/>
                </a:solidFill>
                <a:ea typeface="+mn-lt"/>
                <a:cs typeface="+mn-lt"/>
              </a:rPr>
              <a:t>autochtones</a:t>
            </a:r>
            <a:r>
              <a:rPr lang="en-CA" sz="6000" dirty="0">
                <a:solidFill>
                  <a:srgbClr val="000000"/>
                </a:solidFill>
                <a:ea typeface="+mn-lt"/>
                <a:cs typeface="+mn-lt"/>
              </a:rPr>
              <a:t> de la </a:t>
            </a:r>
            <a:r>
              <a:rPr lang="en-CA" sz="6000" dirty="0" err="1">
                <a:solidFill>
                  <a:srgbClr val="000000"/>
                </a:solidFill>
                <a:ea typeface="+mn-lt"/>
                <a:cs typeface="+mn-lt"/>
              </a:rPr>
              <a:t>fonction</a:t>
            </a:r>
            <a:r>
              <a:rPr lang="en-CA" sz="6000" dirty="0">
                <a:solidFill>
                  <a:srgbClr val="000000"/>
                </a:solidFill>
                <a:ea typeface="+mn-lt"/>
                <a:cs typeface="+mn-lt"/>
              </a:rPr>
              <a:t> </a:t>
            </a:r>
            <a:r>
              <a:rPr lang="en-CA" sz="6000" dirty="0" err="1">
                <a:solidFill>
                  <a:srgbClr val="000000"/>
                </a:solidFill>
                <a:ea typeface="+mn-lt"/>
                <a:cs typeface="+mn-lt"/>
              </a:rPr>
              <a:t>publique</a:t>
            </a:r>
            <a:r>
              <a:rPr lang="en-CA" sz="6000" b="0" i="0" dirty="0">
                <a:solidFill>
                  <a:srgbClr val="000000"/>
                </a:solidFill>
                <a:effectLst/>
                <a:ea typeface="+mn-lt"/>
                <a:cs typeface="+mn-lt"/>
              </a:rPr>
              <a:t>, </a:t>
            </a:r>
            <a:r>
              <a:rPr lang="en-CA" sz="6000" dirty="0" err="1">
                <a:solidFill>
                  <a:srgbClr val="000000"/>
                </a:solidFill>
                <a:ea typeface="+mn-lt"/>
                <a:cs typeface="+mn-lt"/>
              </a:rPr>
              <a:t>ce</a:t>
            </a:r>
            <a:r>
              <a:rPr lang="en-CA" sz="6000" dirty="0">
                <a:solidFill>
                  <a:srgbClr val="000000"/>
                </a:solidFill>
                <a:ea typeface="+mn-lt"/>
                <a:cs typeface="+mn-lt"/>
              </a:rPr>
              <a:t> </a:t>
            </a:r>
            <a:r>
              <a:rPr lang="en-CA" sz="6000" dirty="0" err="1">
                <a:solidFill>
                  <a:srgbClr val="000000"/>
                </a:solidFill>
                <a:ea typeface="+mn-lt"/>
                <a:cs typeface="+mn-lt"/>
              </a:rPr>
              <a:t>réseau</a:t>
            </a:r>
            <a:r>
              <a:rPr lang="en-CA" sz="6000" dirty="0">
                <a:solidFill>
                  <a:srgbClr val="000000"/>
                </a:solidFill>
                <a:ea typeface="+mn-lt"/>
                <a:cs typeface="+mn-lt"/>
              </a:rPr>
              <a:t> </a:t>
            </a:r>
            <a:r>
              <a:rPr lang="en-CA" sz="6000" dirty="0" err="1">
                <a:solidFill>
                  <a:srgbClr val="000000"/>
                </a:solidFill>
                <a:ea typeface="+mn-lt"/>
                <a:cs typeface="+mn-lt"/>
              </a:rPr>
              <a:t>travaille</a:t>
            </a:r>
            <a:r>
              <a:rPr lang="en-CA" sz="6000" dirty="0">
                <a:solidFill>
                  <a:srgbClr val="000000"/>
                </a:solidFill>
                <a:ea typeface="+mn-lt"/>
                <a:cs typeface="+mn-lt"/>
              </a:rPr>
              <a:t> </a:t>
            </a:r>
            <a:r>
              <a:rPr lang="en-CA" sz="6000" dirty="0" err="1">
                <a:solidFill>
                  <a:srgbClr val="000000"/>
                </a:solidFill>
                <a:ea typeface="+mn-lt"/>
                <a:cs typeface="+mn-lt"/>
              </a:rPr>
              <a:t>en</a:t>
            </a:r>
            <a:r>
              <a:rPr lang="en-CA" sz="6000" dirty="0">
                <a:solidFill>
                  <a:srgbClr val="000000"/>
                </a:solidFill>
                <a:ea typeface="+mn-lt"/>
                <a:cs typeface="+mn-lt"/>
              </a:rPr>
              <a:t> </a:t>
            </a:r>
            <a:r>
              <a:rPr lang="en-CA" sz="6000" dirty="0" err="1">
                <a:solidFill>
                  <a:srgbClr val="000000"/>
                </a:solidFill>
                <a:ea typeface="+mn-lt"/>
                <a:cs typeface="+mn-lt"/>
              </a:rPr>
              <a:t>étroite</a:t>
            </a:r>
            <a:r>
              <a:rPr lang="en-CA" sz="6000" dirty="0">
                <a:solidFill>
                  <a:srgbClr val="000000"/>
                </a:solidFill>
                <a:ea typeface="+mn-lt"/>
                <a:cs typeface="+mn-lt"/>
              </a:rPr>
              <a:t> collaboration avec le Centre </a:t>
            </a:r>
            <a:r>
              <a:rPr lang="en-CA" sz="6000" dirty="0" err="1">
                <a:solidFill>
                  <a:srgbClr val="000000"/>
                </a:solidFill>
                <a:ea typeface="+mn-lt"/>
                <a:cs typeface="+mn-lt"/>
              </a:rPr>
              <a:t>d'expertise</a:t>
            </a:r>
            <a:r>
              <a:rPr lang="en-CA" sz="6000" dirty="0">
                <a:solidFill>
                  <a:srgbClr val="000000"/>
                </a:solidFill>
                <a:ea typeface="+mn-lt"/>
                <a:cs typeface="+mn-lt"/>
              </a:rPr>
              <a:t> </a:t>
            </a:r>
            <a:r>
              <a:rPr lang="en-CA" sz="6000" dirty="0" err="1">
                <a:solidFill>
                  <a:srgbClr val="000000"/>
                </a:solidFill>
                <a:ea typeface="+mn-lt"/>
                <a:cs typeface="+mn-lt"/>
              </a:rPr>
              <a:t>autochtone</a:t>
            </a:r>
            <a:r>
              <a:rPr lang="en-CA" sz="6000" dirty="0">
                <a:solidFill>
                  <a:srgbClr val="000000"/>
                </a:solidFill>
                <a:ea typeface="+mn-lt"/>
                <a:cs typeface="+mn-lt"/>
              </a:rPr>
              <a:t> </a:t>
            </a:r>
            <a:r>
              <a:rPr lang="en-CA" sz="6000" b="0" i="0" dirty="0">
                <a:solidFill>
                  <a:srgbClr val="000000"/>
                </a:solidFill>
                <a:effectLst/>
                <a:ea typeface="+mn-lt"/>
                <a:cs typeface="+mn-lt"/>
              </a:rPr>
              <a:t>(</a:t>
            </a:r>
            <a:r>
              <a:rPr lang="en-CA" sz="6000" dirty="0">
                <a:solidFill>
                  <a:srgbClr val="000000"/>
                </a:solidFill>
                <a:ea typeface="+mn-lt"/>
                <a:cs typeface="+mn-lt"/>
              </a:rPr>
              <a:t>CEA</a:t>
            </a:r>
            <a:r>
              <a:rPr lang="en-CA" sz="6000" b="0" i="0" dirty="0">
                <a:solidFill>
                  <a:srgbClr val="000000"/>
                </a:solidFill>
                <a:effectLst/>
                <a:ea typeface="+mn-lt"/>
                <a:cs typeface="+mn-lt"/>
              </a:rPr>
              <a:t>) </a:t>
            </a:r>
            <a:r>
              <a:rPr lang="en-CA" sz="6000" dirty="0">
                <a:solidFill>
                  <a:srgbClr val="000000"/>
                </a:solidFill>
                <a:ea typeface="+mn-lt"/>
                <a:cs typeface="+mn-lt"/>
              </a:rPr>
              <a:t>de la CFP </a:t>
            </a:r>
            <a:r>
              <a:rPr lang="en-CA" sz="6000" dirty="0" err="1">
                <a:solidFill>
                  <a:srgbClr val="000000"/>
                </a:solidFill>
                <a:ea typeface="+mn-lt"/>
                <a:cs typeface="+mn-lt"/>
              </a:rPr>
              <a:t>afin</a:t>
            </a:r>
            <a:r>
              <a:rPr lang="en-CA" sz="6000" dirty="0">
                <a:solidFill>
                  <a:srgbClr val="000000"/>
                </a:solidFill>
                <a:ea typeface="+mn-lt"/>
                <a:cs typeface="+mn-lt"/>
              </a:rPr>
              <a:t> </a:t>
            </a:r>
            <a:r>
              <a:rPr lang="en-CA" sz="6000" dirty="0" err="1">
                <a:solidFill>
                  <a:srgbClr val="000000"/>
                </a:solidFill>
                <a:ea typeface="+mn-lt"/>
                <a:cs typeface="+mn-lt"/>
              </a:rPr>
              <a:t>d'offrir</a:t>
            </a:r>
            <a:r>
              <a:rPr lang="en-CA" sz="6000" dirty="0">
                <a:solidFill>
                  <a:srgbClr val="000000"/>
                </a:solidFill>
                <a:ea typeface="+mn-lt"/>
                <a:cs typeface="+mn-lt"/>
              </a:rPr>
              <a:t> des </a:t>
            </a:r>
            <a:r>
              <a:rPr lang="en-CA" sz="6000" dirty="0" err="1">
                <a:solidFill>
                  <a:srgbClr val="000000"/>
                </a:solidFill>
                <a:ea typeface="+mn-lt"/>
                <a:cs typeface="+mn-lt"/>
              </a:rPr>
              <a:t>possibilités</a:t>
            </a:r>
            <a:r>
              <a:rPr lang="en-CA" sz="6000" dirty="0">
                <a:solidFill>
                  <a:srgbClr val="000000"/>
                </a:solidFill>
                <a:ea typeface="+mn-lt"/>
                <a:cs typeface="+mn-lt"/>
              </a:rPr>
              <a:t> de </a:t>
            </a:r>
            <a:r>
              <a:rPr lang="en-CA" sz="6000" dirty="0" err="1">
                <a:solidFill>
                  <a:srgbClr val="000000"/>
                </a:solidFill>
                <a:ea typeface="+mn-lt"/>
                <a:cs typeface="+mn-lt"/>
              </a:rPr>
              <a:t>réseautage</a:t>
            </a:r>
            <a:r>
              <a:rPr lang="en-CA" sz="6000" dirty="0">
                <a:solidFill>
                  <a:srgbClr val="000000"/>
                </a:solidFill>
                <a:ea typeface="+mn-lt"/>
                <a:cs typeface="+mn-lt"/>
              </a:rPr>
              <a:t> et de partage </a:t>
            </a:r>
            <a:r>
              <a:rPr lang="en-CA" sz="6000" dirty="0" err="1">
                <a:solidFill>
                  <a:srgbClr val="000000"/>
                </a:solidFill>
                <a:ea typeface="+mn-lt"/>
                <a:cs typeface="+mn-lt"/>
              </a:rPr>
              <a:t>d'information</a:t>
            </a:r>
            <a:r>
              <a:rPr lang="en-CA" sz="6000" b="0" i="0" dirty="0">
                <a:solidFill>
                  <a:srgbClr val="000000"/>
                </a:solidFill>
                <a:effectLst/>
                <a:ea typeface="+mn-lt"/>
                <a:cs typeface="+mn-lt"/>
              </a:rPr>
              <a:t>, </a:t>
            </a:r>
            <a:r>
              <a:rPr lang="en-CA" sz="6000" dirty="0" err="1">
                <a:solidFill>
                  <a:srgbClr val="000000"/>
                </a:solidFill>
                <a:ea typeface="+mn-lt"/>
                <a:cs typeface="+mn-lt"/>
              </a:rPr>
              <a:t>d'améliorer</a:t>
            </a:r>
            <a:r>
              <a:rPr lang="en-CA" sz="6000" dirty="0">
                <a:solidFill>
                  <a:srgbClr val="000000"/>
                </a:solidFill>
                <a:ea typeface="+mn-lt"/>
                <a:cs typeface="+mn-lt"/>
              </a:rPr>
              <a:t> </a:t>
            </a:r>
            <a:r>
              <a:rPr lang="en-CA" sz="6000" dirty="0" err="1">
                <a:solidFill>
                  <a:srgbClr val="000000"/>
                </a:solidFill>
                <a:ea typeface="+mn-lt"/>
                <a:cs typeface="+mn-lt"/>
              </a:rPr>
              <a:t>l'expérience</a:t>
            </a:r>
            <a:r>
              <a:rPr lang="en-CA" sz="6000" dirty="0">
                <a:solidFill>
                  <a:srgbClr val="000000"/>
                </a:solidFill>
                <a:ea typeface="+mn-lt"/>
                <a:cs typeface="+mn-lt"/>
              </a:rPr>
              <a:t> </a:t>
            </a:r>
            <a:r>
              <a:rPr lang="en-CA" sz="6000" dirty="0" err="1">
                <a:solidFill>
                  <a:srgbClr val="000000"/>
                </a:solidFill>
                <a:ea typeface="+mn-lt"/>
                <a:cs typeface="+mn-lt"/>
              </a:rPr>
              <a:t>d'emploi</a:t>
            </a:r>
            <a:r>
              <a:rPr lang="en-CA" sz="6000" dirty="0">
                <a:solidFill>
                  <a:srgbClr val="000000"/>
                </a:solidFill>
                <a:ea typeface="+mn-lt"/>
                <a:cs typeface="+mn-lt"/>
              </a:rPr>
              <a:t> des </a:t>
            </a:r>
            <a:r>
              <a:rPr lang="en-CA" sz="6000" dirty="0" err="1">
                <a:solidFill>
                  <a:srgbClr val="000000"/>
                </a:solidFill>
                <a:ea typeface="+mn-lt"/>
                <a:cs typeface="+mn-lt"/>
              </a:rPr>
              <a:t>étudiants</a:t>
            </a:r>
            <a:r>
              <a:rPr lang="en-CA" sz="6000" dirty="0">
                <a:solidFill>
                  <a:srgbClr val="000000"/>
                </a:solidFill>
                <a:ea typeface="+mn-lt"/>
                <a:cs typeface="+mn-lt"/>
              </a:rPr>
              <a:t> </a:t>
            </a:r>
            <a:r>
              <a:rPr lang="en-CA" sz="6000" dirty="0" err="1">
                <a:solidFill>
                  <a:srgbClr val="000000"/>
                </a:solidFill>
                <a:ea typeface="+mn-lt"/>
                <a:cs typeface="+mn-lt"/>
              </a:rPr>
              <a:t>autochtones</a:t>
            </a:r>
            <a:r>
              <a:rPr lang="en-CA" sz="6000" dirty="0">
                <a:solidFill>
                  <a:srgbClr val="000000"/>
                </a:solidFill>
                <a:ea typeface="+mn-lt"/>
                <a:cs typeface="+mn-lt"/>
              </a:rPr>
              <a:t> et </a:t>
            </a:r>
            <a:r>
              <a:rPr lang="en-CA" sz="6000" dirty="0" err="1">
                <a:solidFill>
                  <a:srgbClr val="000000"/>
                </a:solidFill>
                <a:ea typeface="+mn-lt"/>
                <a:cs typeface="+mn-lt"/>
              </a:rPr>
              <a:t>d'obtenir</a:t>
            </a:r>
            <a:r>
              <a:rPr lang="en-CA" sz="6000" dirty="0">
                <a:solidFill>
                  <a:srgbClr val="000000"/>
                </a:solidFill>
                <a:ea typeface="+mn-lt"/>
                <a:cs typeface="+mn-lt"/>
              </a:rPr>
              <a:t> des </a:t>
            </a:r>
            <a:r>
              <a:rPr lang="en-CA" sz="6000" dirty="0" err="1">
                <a:solidFill>
                  <a:srgbClr val="000000"/>
                </a:solidFill>
                <a:ea typeface="+mn-lt"/>
                <a:cs typeface="+mn-lt"/>
              </a:rPr>
              <a:t>commentaires</a:t>
            </a:r>
            <a:r>
              <a:rPr lang="en-CA" sz="6000" dirty="0">
                <a:solidFill>
                  <a:srgbClr val="000000"/>
                </a:solidFill>
                <a:ea typeface="+mn-lt"/>
                <a:cs typeface="+mn-lt"/>
              </a:rPr>
              <a:t> </a:t>
            </a:r>
            <a:r>
              <a:rPr lang="en-CA" sz="6000" dirty="0" err="1">
                <a:solidFill>
                  <a:srgbClr val="000000"/>
                </a:solidFill>
                <a:ea typeface="+mn-lt"/>
                <a:cs typeface="+mn-lt"/>
              </a:rPr>
              <a:t>précieux</a:t>
            </a:r>
            <a:r>
              <a:rPr lang="en-CA" sz="6000" dirty="0">
                <a:solidFill>
                  <a:srgbClr val="000000"/>
                </a:solidFill>
                <a:ea typeface="+mn-lt"/>
                <a:cs typeface="+mn-lt"/>
              </a:rPr>
              <a:t> sur </a:t>
            </a:r>
            <a:r>
              <a:rPr lang="en-CA" sz="6000" dirty="0" err="1">
                <a:solidFill>
                  <a:srgbClr val="000000"/>
                </a:solidFill>
                <a:ea typeface="+mn-lt"/>
                <a:cs typeface="+mn-lt"/>
              </a:rPr>
              <a:t>l'expérience</a:t>
            </a:r>
            <a:r>
              <a:rPr lang="en-CA" sz="6000" dirty="0">
                <a:solidFill>
                  <a:srgbClr val="000000"/>
                </a:solidFill>
                <a:ea typeface="+mn-lt"/>
                <a:cs typeface="+mn-lt"/>
              </a:rPr>
              <a:t> des </a:t>
            </a:r>
            <a:r>
              <a:rPr lang="en-CA" sz="6000" dirty="0" err="1">
                <a:solidFill>
                  <a:srgbClr val="000000"/>
                </a:solidFill>
                <a:ea typeface="+mn-lt"/>
                <a:cs typeface="+mn-lt"/>
              </a:rPr>
              <a:t>étudiants</a:t>
            </a:r>
            <a:r>
              <a:rPr lang="en-CA" sz="6000" b="0" i="0" dirty="0">
                <a:solidFill>
                  <a:srgbClr val="000000"/>
                </a:solidFill>
                <a:effectLst/>
                <a:ea typeface="+mn-lt"/>
                <a:cs typeface="+mn-lt"/>
              </a:rPr>
              <a:t>/</a:t>
            </a:r>
            <a:r>
              <a:rPr lang="en-CA" sz="6000" dirty="0" err="1">
                <a:solidFill>
                  <a:srgbClr val="000000"/>
                </a:solidFill>
                <a:ea typeface="+mn-lt"/>
                <a:cs typeface="+mn-lt"/>
              </a:rPr>
              <a:t>jeunes</a:t>
            </a:r>
            <a:r>
              <a:rPr lang="en-CA" sz="6000" dirty="0">
                <a:solidFill>
                  <a:srgbClr val="000000"/>
                </a:solidFill>
                <a:ea typeface="+mn-lt"/>
                <a:cs typeface="+mn-lt"/>
              </a:rPr>
              <a:t> </a:t>
            </a:r>
            <a:r>
              <a:rPr lang="en-CA" sz="6000" dirty="0" err="1">
                <a:solidFill>
                  <a:srgbClr val="000000"/>
                </a:solidFill>
                <a:ea typeface="+mn-lt"/>
                <a:cs typeface="+mn-lt"/>
              </a:rPr>
              <a:t>autochtones</a:t>
            </a:r>
            <a:r>
              <a:rPr lang="en-CA" sz="6000" b="0" i="0" dirty="0">
                <a:solidFill>
                  <a:srgbClr val="000000"/>
                </a:solidFill>
                <a:effectLst/>
                <a:ea typeface="+mn-lt"/>
                <a:cs typeface="+mn-lt"/>
              </a:rPr>
              <a:t>.</a:t>
            </a:r>
            <a:endParaRPr lang="en-CA" sz="6000" b="1" dirty="0">
              <a:solidFill>
                <a:srgbClr val="000000"/>
              </a:solidFill>
              <a:ea typeface="+mn-lt"/>
              <a:cs typeface="+mn-lt"/>
            </a:endParaRPr>
          </a:p>
          <a:p>
            <a:pPr marL="0" indent="0">
              <a:lnSpc>
                <a:spcPct val="120000"/>
              </a:lnSpc>
              <a:spcBef>
                <a:spcPts val="0"/>
              </a:spcBef>
              <a:buNone/>
            </a:pPr>
            <a:endParaRPr lang="en-CA" sz="4900" b="1" dirty="0">
              <a:cs typeface="Arial" panose="020B0604020202020204" pitchFamily="34" charset="0"/>
            </a:endParaRPr>
          </a:p>
          <a:p>
            <a:pPr marL="457200" lvl="1" indent="0">
              <a:lnSpc>
                <a:spcPct val="120000"/>
              </a:lnSpc>
              <a:buNone/>
            </a:pPr>
            <a:endParaRPr lang="en-CA" sz="1800" dirty="0">
              <a:solidFill>
                <a:srgbClr val="000000"/>
              </a:solidFill>
            </a:endParaRPr>
          </a:p>
        </p:txBody>
      </p:sp>
      <p:sp>
        <p:nvSpPr>
          <p:cNvPr id="9" name="TextBox 8">
            <a:extLst>
              <a:ext uri="{FF2B5EF4-FFF2-40B4-BE49-F238E27FC236}">
                <a16:creationId xmlns:a16="http://schemas.microsoft.com/office/drawing/2014/main" id="{AF838EF6-1585-4AAA-850B-52D2F95C8C37}"/>
              </a:ext>
            </a:extLst>
          </p:cNvPr>
          <p:cNvSpPr txBox="1"/>
          <p:nvPr/>
        </p:nvSpPr>
        <p:spPr>
          <a:xfrm>
            <a:off x="9315093" y="1133357"/>
            <a:ext cx="2617726" cy="3693319"/>
          </a:xfrm>
          <a:prstGeom prst="rect">
            <a:avLst/>
          </a:prstGeom>
          <a:noFill/>
          <a:ln>
            <a:solidFill>
              <a:srgbClr val="30ACB8"/>
            </a:solidFill>
          </a:ln>
        </p:spPr>
        <p:txBody>
          <a:bodyPr wrap="square" lIns="91440" tIns="45720" rIns="91440" bIns="45720" anchor="t">
            <a:spAutoFit/>
          </a:bodyPr>
          <a:lstStyle/>
          <a:p>
            <a:r>
              <a:rPr lang="en-CA" dirty="0">
                <a:solidFill>
                  <a:srgbClr val="000000"/>
                </a:solidFill>
                <a:ea typeface="+mn-lt"/>
                <a:cs typeface="+mn-lt"/>
              </a:rPr>
              <a:t>Le </a:t>
            </a:r>
            <a:r>
              <a:rPr lang="en-CA" b="1" dirty="0">
                <a:solidFill>
                  <a:srgbClr val="000000"/>
                </a:solidFill>
                <a:ea typeface="+mn-lt"/>
                <a:cs typeface="+mn-lt"/>
              </a:rPr>
              <a:t>Centre </a:t>
            </a:r>
            <a:r>
              <a:rPr lang="en-CA" b="1" dirty="0" err="1">
                <a:solidFill>
                  <a:srgbClr val="000000"/>
                </a:solidFill>
                <a:ea typeface="+mn-lt"/>
                <a:cs typeface="+mn-lt"/>
              </a:rPr>
              <a:t>d'expertise</a:t>
            </a:r>
            <a:r>
              <a:rPr lang="en-CA" b="1" dirty="0">
                <a:solidFill>
                  <a:srgbClr val="000000"/>
                </a:solidFill>
                <a:ea typeface="+mn-lt"/>
                <a:cs typeface="+mn-lt"/>
              </a:rPr>
              <a:t> </a:t>
            </a:r>
            <a:r>
              <a:rPr lang="en-CA" b="1" dirty="0" err="1">
                <a:solidFill>
                  <a:srgbClr val="000000"/>
                </a:solidFill>
                <a:ea typeface="+mn-lt"/>
                <a:cs typeface="+mn-lt"/>
              </a:rPr>
              <a:t>autochtone</a:t>
            </a:r>
            <a:r>
              <a:rPr lang="en-CA" dirty="0">
                <a:solidFill>
                  <a:srgbClr val="000000"/>
                </a:solidFill>
                <a:ea typeface="+mn-lt"/>
                <a:cs typeface="+mn-lt"/>
              </a:rPr>
              <a:t>, au sein de la CFP, a pour </a:t>
            </a:r>
            <a:r>
              <a:rPr lang="en-CA" dirty="0" err="1">
                <a:solidFill>
                  <a:srgbClr val="000000"/>
                </a:solidFill>
                <a:ea typeface="+mn-lt"/>
                <a:cs typeface="+mn-lt"/>
              </a:rPr>
              <a:t>mandat</a:t>
            </a:r>
            <a:r>
              <a:rPr lang="en-CA" dirty="0">
                <a:solidFill>
                  <a:srgbClr val="000000"/>
                </a:solidFill>
                <a:ea typeface="+mn-lt"/>
                <a:cs typeface="+mn-lt"/>
              </a:rPr>
              <a:t> de </a:t>
            </a:r>
            <a:r>
              <a:rPr lang="en-CA" dirty="0" err="1">
                <a:solidFill>
                  <a:srgbClr val="000000"/>
                </a:solidFill>
                <a:ea typeface="+mn-lt"/>
                <a:cs typeface="+mn-lt"/>
              </a:rPr>
              <a:t>soutenir</a:t>
            </a:r>
            <a:r>
              <a:rPr lang="en-CA" dirty="0">
                <a:solidFill>
                  <a:srgbClr val="000000"/>
                </a:solidFill>
                <a:ea typeface="+mn-lt"/>
                <a:cs typeface="+mn-lt"/>
              </a:rPr>
              <a:t> et de </a:t>
            </a:r>
            <a:r>
              <a:rPr lang="en-CA" dirty="0" err="1">
                <a:solidFill>
                  <a:srgbClr val="000000"/>
                </a:solidFill>
                <a:ea typeface="+mn-lt"/>
                <a:cs typeface="+mn-lt"/>
              </a:rPr>
              <a:t>faciliter</a:t>
            </a:r>
            <a:r>
              <a:rPr lang="en-CA" dirty="0">
                <a:solidFill>
                  <a:srgbClr val="000000"/>
                </a:solidFill>
                <a:ea typeface="+mn-lt"/>
                <a:cs typeface="+mn-lt"/>
              </a:rPr>
              <a:t> le </a:t>
            </a:r>
            <a:r>
              <a:rPr lang="en-CA" dirty="0" err="1">
                <a:solidFill>
                  <a:srgbClr val="000000"/>
                </a:solidFill>
                <a:ea typeface="+mn-lt"/>
                <a:cs typeface="+mn-lt"/>
              </a:rPr>
              <a:t>recrutement</a:t>
            </a:r>
            <a:r>
              <a:rPr lang="en-CA" dirty="0">
                <a:solidFill>
                  <a:srgbClr val="000000"/>
                </a:solidFill>
                <a:ea typeface="+mn-lt"/>
                <a:cs typeface="+mn-lt"/>
              </a:rPr>
              <a:t> et la dotation </a:t>
            </a:r>
            <a:r>
              <a:rPr lang="en-CA" dirty="0" err="1">
                <a:solidFill>
                  <a:srgbClr val="000000"/>
                </a:solidFill>
                <a:ea typeface="+mn-lt"/>
                <a:cs typeface="+mn-lt"/>
              </a:rPr>
              <a:t>en</a:t>
            </a:r>
            <a:r>
              <a:rPr lang="en-CA" dirty="0">
                <a:solidFill>
                  <a:srgbClr val="000000"/>
                </a:solidFill>
                <a:ea typeface="+mn-lt"/>
                <a:cs typeface="+mn-lt"/>
              </a:rPr>
              <a:t> personnel de </a:t>
            </a:r>
            <a:r>
              <a:rPr lang="en-CA" dirty="0" err="1">
                <a:solidFill>
                  <a:srgbClr val="000000"/>
                </a:solidFill>
                <a:ea typeface="+mn-lt"/>
                <a:cs typeface="+mn-lt"/>
              </a:rPr>
              <a:t>candidats</a:t>
            </a:r>
            <a:r>
              <a:rPr lang="en-CA" dirty="0">
                <a:solidFill>
                  <a:srgbClr val="000000"/>
                </a:solidFill>
                <a:ea typeface="+mn-lt"/>
                <a:cs typeface="+mn-lt"/>
              </a:rPr>
              <a:t> </a:t>
            </a:r>
            <a:br>
              <a:rPr lang="en-CA" dirty="0">
                <a:solidFill>
                  <a:srgbClr val="000000"/>
                </a:solidFill>
                <a:ea typeface="+mn-lt"/>
                <a:cs typeface="+mn-lt"/>
              </a:rPr>
            </a:br>
            <a:r>
              <a:rPr lang="en-CA" dirty="0" err="1">
                <a:solidFill>
                  <a:srgbClr val="000000"/>
                </a:solidFill>
                <a:ea typeface="+mn-lt"/>
                <a:cs typeface="+mn-lt"/>
              </a:rPr>
              <a:t>autochtones</a:t>
            </a:r>
            <a:r>
              <a:rPr lang="en-CA" dirty="0">
                <a:solidFill>
                  <a:srgbClr val="000000"/>
                </a:solidFill>
                <a:ea typeface="+mn-lt"/>
                <a:cs typeface="+mn-lt"/>
              </a:rPr>
              <a:t> </a:t>
            </a:r>
            <a:r>
              <a:rPr lang="en-CA" dirty="0" err="1">
                <a:solidFill>
                  <a:srgbClr val="000000"/>
                </a:solidFill>
                <a:ea typeface="+mn-lt"/>
                <a:cs typeface="+mn-lt"/>
              </a:rPr>
              <a:t>qualifiés</a:t>
            </a:r>
            <a:r>
              <a:rPr lang="en-CA" dirty="0">
                <a:solidFill>
                  <a:srgbClr val="000000"/>
                </a:solidFill>
                <a:ea typeface="+mn-lt"/>
                <a:cs typeface="+mn-lt"/>
              </a:rPr>
              <a:t> dans </a:t>
            </a:r>
            <a:r>
              <a:rPr lang="en-CA" dirty="0" err="1">
                <a:solidFill>
                  <a:srgbClr val="000000"/>
                </a:solidFill>
                <a:ea typeface="+mn-lt"/>
                <a:cs typeface="+mn-lt"/>
              </a:rPr>
              <a:t>l'ensemble</a:t>
            </a:r>
            <a:r>
              <a:rPr lang="en-CA" dirty="0">
                <a:solidFill>
                  <a:srgbClr val="000000"/>
                </a:solidFill>
                <a:ea typeface="+mn-lt"/>
                <a:cs typeface="+mn-lt"/>
              </a:rPr>
              <a:t> de la </a:t>
            </a:r>
            <a:r>
              <a:rPr lang="en-CA" dirty="0" err="1">
                <a:solidFill>
                  <a:srgbClr val="000000"/>
                </a:solidFill>
                <a:ea typeface="+mn-lt"/>
                <a:cs typeface="+mn-lt"/>
              </a:rPr>
              <a:t>fonction</a:t>
            </a:r>
            <a:r>
              <a:rPr lang="en-CA" dirty="0">
                <a:solidFill>
                  <a:srgbClr val="000000"/>
                </a:solidFill>
                <a:ea typeface="+mn-lt"/>
                <a:cs typeface="+mn-lt"/>
              </a:rPr>
              <a:t> </a:t>
            </a:r>
            <a:r>
              <a:rPr lang="en-CA" dirty="0" err="1">
                <a:solidFill>
                  <a:srgbClr val="000000"/>
                </a:solidFill>
                <a:ea typeface="+mn-lt"/>
                <a:cs typeface="+mn-lt"/>
              </a:rPr>
              <a:t>publique</a:t>
            </a:r>
            <a:r>
              <a:rPr lang="en-CA" dirty="0">
                <a:solidFill>
                  <a:srgbClr val="000000"/>
                </a:solidFill>
                <a:ea typeface="+mn-lt"/>
                <a:cs typeface="+mn-lt"/>
              </a:rPr>
              <a:t>. </a:t>
            </a:r>
            <a:r>
              <a:rPr lang="en-CA" dirty="0">
                <a:solidFill>
                  <a:srgbClr val="333333"/>
                </a:solidFill>
                <a:ea typeface="+mn-lt"/>
                <a:cs typeface="+mn-lt"/>
              </a:rPr>
              <a:t> </a:t>
            </a:r>
          </a:p>
          <a:p>
            <a:endParaRPr lang="fr-FR" dirty="0"/>
          </a:p>
          <a:p>
            <a:r>
              <a:rPr lang="en-CA" b="1" dirty="0">
                <a:solidFill>
                  <a:schemeClr val="bg2">
                    <a:lumMod val="10000"/>
                  </a:schemeClr>
                </a:solidFill>
                <a:hlinkClick r:id="rId8">
                  <a:extLst>
                    <a:ext uri="{A12FA001-AC4F-418D-AE19-62706E023703}">
                      <ahyp:hlinkClr xmlns:ahyp="http://schemas.microsoft.com/office/drawing/2018/hyperlinkcolor" val="tx"/>
                    </a:ext>
                  </a:extLst>
                </a:hlinkClick>
              </a:rPr>
              <a:t>cfp.cea-ace.psc@canada.ca</a:t>
            </a:r>
            <a:endParaRPr lang="en-CA" sz="1800" b="1" dirty="0">
              <a:solidFill>
                <a:schemeClr val="bg2">
                  <a:lumMod val="10000"/>
                </a:schemeClr>
              </a:solidFill>
              <a:effectLst/>
              <a:highlight>
                <a:srgbClr val="FFFF00"/>
              </a:highlight>
              <a:ea typeface="Times New Roman" panose="02020603050405020304" pitchFamily="18" charset="0"/>
            </a:endParaRPr>
          </a:p>
        </p:txBody>
      </p:sp>
    </p:spTree>
    <p:extLst>
      <p:ext uri="{BB962C8B-B14F-4D97-AF65-F5344CB8AC3E}">
        <p14:creationId xmlns:p14="http://schemas.microsoft.com/office/powerpoint/2010/main" val="25888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14805"/>
            <a:ext cx="11377264" cy="851517"/>
          </a:xfrm>
        </p:spPr>
        <p:txBody>
          <a:bodyPr>
            <a:noAutofit/>
          </a:bodyPr>
          <a:lstStyle/>
          <a:p>
            <a:r>
              <a:rPr lang="en-CA" sz="2800" b="1" dirty="0" err="1">
                <a:solidFill>
                  <a:schemeClr val="accent2"/>
                </a:solidFill>
                <a:latin typeface="+mn-lt"/>
                <a:cs typeface="Arial"/>
              </a:rPr>
              <a:t>Soutien</a:t>
            </a:r>
            <a:r>
              <a:rPr lang="en-CA" sz="2800" b="1" dirty="0">
                <a:solidFill>
                  <a:schemeClr val="accent2"/>
                </a:solidFill>
                <a:latin typeface="+mn-lt"/>
                <a:cs typeface="Arial"/>
              </a:rPr>
              <a:t> </a:t>
            </a:r>
            <a:r>
              <a:rPr lang="en-CA" sz="2800" b="1" dirty="0" err="1">
                <a:solidFill>
                  <a:schemeClr val="accent2"/>
                </a:solidFill>
                <a:latin typeface="+mn-lt"/>
                <a:cs typeface="Arial"/>
              </a:rPr>
              <a:t>offert</a:t>
            </a:r>
            <a:r>
              <a:rPr lang="en-CA" sz="2800" b="1" dirty="0">
                <a:solidFill>
                  <a:schemeClr val="accent2"/>
                </a:solidFill>
                <a:latin typeface="+mn-lt"/>
                <a:cs typeface="Arial"/>
              </a:rPr>
              <a:t> par la CFP – </a:t>
            </a:r>
            <a:r>
              <a:rPr lang="en-CA" sz="2400" b="1" dirty="0">
                <a:solidFill>
                  <a:schemeClr val="accent3"/>
                </a:solidFill>
                <a:latin typeface="+mn-lt"/>
                <a:cs typeface="Arial"/>
              </a:rPr>
              <a:t>l’</a:t>
            </a:r>
            <a:r>
              <a:rPr lang="fr-FR" sz="2400" b="1" dirty="0">
                <a:solidFill>
                  <a:schemeClr val="accent3"/>
                </a:solidFill>
                <a:latin typeface="+mn-lt"/>
                <a:ea typeface="Open Sans" panose="020B0606030504020204" pitchFamily="34" charset="0"/>
                <a:cs typeface="Open Sans" panose="020B0606030504020204" pitchFamily="34" charset="0"/>
              </a:rPr>
              <a:t>embauche des personnes en situation de handicap</a:t>
            </a:r>
            <a:endParaRPr lang="fr-CA" sz="2800" b="1" dirty="0">
              <a:solidFill>
                <a:schemeClr val="accent3"/>
              </a:solidFill>
              <a:latin typeface="+mn-lt"/>
            </a:endParaRPr>
          </a:p>
        </p:txBody>
      </p:sp>
      <p:graphicFrame>
        <p:nvGraphicFramePr>
          <p:cNvPr id="2" name="Table 2">
            <a:extLst>
              <a:ext uri="{FF2B5EF4-FFF2-40B4-BE49-F238E27FC236}">
                <a16:creationId xmlns:a16="http://schemas.microsoft.com/office/drawing/2014/main" id="{1CB46150-AB03-4E4C-A2EB-40ACA0279198}"/>
              </a:ext>
            </a:extLst>
          </p:cNvPr>
          <p:cNvGraphicFramePr>
            <a:graphicFrameLocks noGrp="1"/>
          </p:cNvGraphicFramePr>
          <p:nvPr/>
        </p:nvGraphicFramePr>
        <p:xfrm>
          <a:off x="167082" y="772879"/>
          <a:ext cx="11857836" cy="5958840"/>
        </p:xfrm>
        <a:graphic>
          <a:graphicData uri="http://schemas.openxmlformats.org/drawingml/2006/table">
            <a:tbl>
              <a:tblPr firstRow="1" bandRow="1">
                <a:tableStyleId>{F5AB1C69-6EDB-4FF4-983F-18BD219EF322}</a:tableStyleId>
              </a:tblPr>
              <a:tblGrid>
                <a:gridCol w="4200726">
                  <a:extLst>
                    <a:ext uri="{9D8B030D-6E8A-4147-A177-3AD203B41FA5}">
                      <a16:colId xmlns:a16="http://schemas.microsoft.com/office/drawing/2014/main" val="2213477595"/>
                    </a:ext>
                  </a:extLst>
                </a:gridCol>
                <a:gridCol w="1800200">
                  <a:extLst>
                    <a:ext uri="{9D8B030D-6E8A-4147-A177-3AD203B41FA5}">
                      <a16:colId xmlns:a16="http://schemas.microsoft.com/office/drawing/2014/main" val="1381276055"/>
                    </a:ext>
                  </a:extLst>
                </a:gridCol>
                <a:gridCol w="2016224">
                  <a:extLst>
                    <a:ext uri="{9D8B030D-6E8A-4147-A177-3AD203B41FA5}">
                      <a16:colId xmlns:a16="http://schemas.microsoft.com/office/drawing/2014/main" val="3329212143"/>
                    </a:ext>
                  </a:extLst>
                </a:gridCol>
                <a:gridCol w="3840686">
                  <a:extLst>
                    <a:ext uri="{9D8B030D-6E8A-4147-A177-3AD203B41FA5}">
                      <a16:colId xmlns:a16="http://schemas.microsoft.com/office/drawing/2014/main" val="3085247993"/>
                    </a:ext>
                  </a:extLst>
                </a:gridCol>
              </a:tblGrid>
              <a:tr h="463855">
                <a:tc>
                  <a:txBody>
                    <a:bodyPr/>
                    <a:lstStyle/>
                    <a:p>
                      <a:pPr algn="ctr"/>
                      <a:r>
                        <a:rPr lang="fr-CA" sz="1600" b="1" kern="1200" noProof="0" dirty="0">
                          <a:solidFill>
                            <a:schemeClr val="bg2"/>
                          </a:solidFill>
                          <a:latin typeface="+mn-lt"/>
                          <a:ea typeface="+mn-ea"/>
                          <a:cs typeface="+mn-cs"/>
                        </a:rPr>
                        <a:t>Initiative ou programme de recrutement  </a:t>
                      </a:r>
                    </a:p>
                  </a:txBody>
                  <a:tcPr anchor="ctr"/>
                </a:tc>
                <a:tc>
                  <a:txBody>
                    <a:bodyPr/>
                    <a:lstStyle/>
                    <a:p>
                      <a:pPr algn="ctr"/>
                      <a:r>
                        <a:rPr lang="fr-CA" sz="1600" b="1" kern="1200" noProof="0" dirty="0">
                          <a:solidFill>
                            <a:schemeClr val="bg2"/>
                          </a:solidFill>
                          <a:latin typeface="+mn-lt"/>
                          <a:ea typeface="+mn-ea"/>
                          <a:cs typeface="+mn-cs"/>
                        </a:rPr>
                        <a:t>Groupe(s) et niveau(x)</a:t>
                      </a:r>
                    </a:p>
                  </a:txBody>
                  <a:tcPr anchor="ctr"/>
                </a:tc>
                <a:tc>
                  <a:txBody>
                    <a:bodyPr/>
                    <a:lstStyle/>
                    <a:p>
                      <a:pPr algn="ctr"/>
                      <a:r>
                        <a:rPr lang="fr-CA" sz="1600" b="1" kern="1200" noProof="0" dirty="0">
                          <a:solidFill>
                            <a:schemeClr val="bg2"/>
                          </a:solidFill>
                          <a:latin typeface="+mn-lt"/>
                          <a:ea typeface="+mn-ea"/>
                          <a:cs typeface="+mn-cs"/>
                        </a:rPr>
                        <a:t>Type d'évaluation</a:t>
                      </a:r>
                    </a:p>
                  </a:txBody>
                  <a:tcPr anchor="ctr"/>
                </a:tc>
                <a:tc>
                  <a:txBody>
                    <a:bodyPr/>
                    <a:lstStyle/>
                    <a:p>
                      <a:pPr algn="ctr"/>
                      <a:r>
                        <a:rPr lang="fr-CA" sz="1600" b="1" kern="1200" noProof="0" dirty="0">
                          <a:solidFill>
                            <a:schemeClr val="bg2"/>
                          </a:solidFill>
                          <a:latin typeface="+mn-lt"/>
                          <a:ea typeface="+mn-ea"/>
                          <a:cs typeface="+mn-cs"/>
                        </a:rPr>
                        <a:t>Disponibilité</a:t>
                      </a:r>
                    </a:p>
                  </a:txBody>
                  <a:tcPr anchor="ctr"/>
                </a:tc>
                <a:extLst>
                  <a:ext uri="{0D108BD9-81ED-4DB2-BD59-A6C34878D82A}">
                    <a16:rowId xmlns:a16="http://schemas.microsoft.com/office/drawing/2014/main" val="1364725933"/>
                  </a:ext>
                </a:extLst>
              </a:tr>
              <a:tr h="463855">
                <a:tc>
                  <a:txBody>
                    <a:bodyPr/>
                    <a:lstStyle/>
                    <a:p>
                      <a:r>
                        <a:rPr lang="fr-CA" sz="1300" dirty="0">
                          <a:solidFill>
                            <a:schemeClr val="accent3"/>
                          </a:solidFill>
                          <a:latin typeface="+mn-lt"/>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Programme fédéral de stages pour les Canadiens en situation de handicap</a:t>
                      </a:r>
                      <a:endParaRPr lang="fr-CA" sz="1300" noProof="0" dirty="0">
                        <a:solidFill>
                          <a:schemeClr val="accent3"/>
                        </a:solidFill>
                        <a:latin typeface="+mn-lt"/>
                        <a:ea typeface="Open Sans" panose="020B0606030504020204" pitchFamily="34" charset="0"/>
                        <a:cs typeface="Open Sans" panose="020B0606030504020204" pitchFamily="34" charset="0"/>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Divers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prêts à être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Printemps 2022 (25); automne 2022 (25). Uniquement par les organisations participantes. </a:t>
                      </a:r>
                    </a:p>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75 stagiaires des cohortes 1 et 2 seront disponibles à la fin de leur stage.</a:t>
                      </a:r>
                    </a:p>
                  </a:txBody>
                  <a:tcPr anchor="ctr"/>
                </a:tc>
                <a:extLst>
                  <a:ext uri="{0D108BD9-81ED-4DB2-BD59-A6C34878D82A}">
                    <a16:rowId xmlns:a16="http://schemas.microsoft.com/office/drawing/2014/main" val="3809031079"/>
                  </a:ext>
                </a:extLst>
              </a:tr>
              <a:tr h="463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b="0" noProof="0" dirty="0">
                          <a:solidFill>
                            <a:schemeClr val="bg2">
                              <a:lumMod val="10000"/>
                            </a:schemeClr>
                          </a:solidFill>
                          <a:latin typeface="+mn-lt"/>
                          <a:ea typeface="Open Sans" panose="020B0606030504020204" pitchFamily="34" charset="0"/>
                          <a:cs typeface="Open Sans" panose="020B0606030504020204" pitchFamily="34" charset="0"/>
                        </a:rPr>
                        <a:t>Recrutement postsecondaire pour une carrière dans des domaines liés </a:t>
                      </a:r>
                      <a:r>
                        <a:rPr lang="fr-CA" sz="1300" kern="1200" noProof="0" dirty="0">
                          <a:solidFill>
                            <a:schemeClr val="accent3"/>
                          </a:solidFill>
                          <a:latin typeface="+mn-lt"/>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aux affaires, à la gestion de projet et aux programmes gouvernementaux </a:t>
                      </a:r>
                      <a:endParaRPr lang="en-CA" sz="1300" kern="1200" dirty="0">
                        <a:solidFill>
                          <a:schemeClr val="accent3"/>
                        </a:solidFill>
                        <a:latin typeface="+mn-lt"/>
                        <a:ea typeface="Open Sans" panose="020B0606030504020204" pitchFamily="34" charset="0"/>
                        <a:cs typeface="Open Sans" panose="020B0606030504020204" pitchFamily="34" charset="0"/>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EC, FI, PM, AS, MA, CO, FS, PE, ED, IS,LS, PS, LP</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Printemps 2022</a:t>
                      </a:r>
                    </a:p>
                  </a:txBody>
                  <a:tcPr anchor="ctr"/>
                </a:tc>
                <a:extLst>
                  <a:ext uri="{0D108BD9-81ED-4DB2-BD59-A6C34878D82A}">
                    <a16:rowId xmlns:a16="http://schemas.microsoft.com/office/drawing/2014/main" val="1866155921"/>
                  </a:ext>
                </a:extLst>
              </a:tr>
              <a:tr h="463855">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Recrutement postsecondaire pour les </a:t>
                      </a:r>
                      <a:r>
                        <a:rPr lang="fr-CA" sz="1300" kern="1200" noProof="0" dirty="0">
                          <a:solidFill>
                            <a:schemeClr val="accent3"/>
                          </a:solidFill>
                          <a:latin typeface="+mn-lt"/>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Programmes et les Services</a:t>
                      </a:r>
                      <a:endParaRPr lang="fr-CA" sz="1300" kern="1200" noProof="0" dirty="0">
                        <a:solidFill>
                          <a:schemeClr val="accent3"/>
                        </a:solidFill>
                        <a:latin typeface="+mn-lt"/>
                        <a:ea typeface="Open Sans" panose="020B0606030504020204" pitchFamily="34" charset="0"/>
                        <a:cs typeface="Open Sans" panose="020B0606030504020204" pitchFamily="34" charset="0"/>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PM-01</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 ou prêts à l’être</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Printemps 2022 </a:t>
                      </a:r>
                    </a:p>
                  </a:txBody>
                  <a:tcPr anchor="ctr"/>
                </a:tc>
                <a:extLst>
                  <a:ext uri="{0D108BD9-81ED-4DB2-BD59-A6C34878D82A}">
                    <a16:rowId xmlns:a16="http://schemas.microsoft.com/office/drawing/2014/main" val="2757795319"/>
                  </a:ext>
                </a:extLst>
              </a:tr>
              <a:tr h="463855">
                <a:tc>
                  <a:txBody>
                    <a:bodyPr/>
                    <a:lstStyle/>
                    <a:p>
                      <a:r>
                        <a:rPr lang="fr-CA" sz="1300" kern="1200" dirty="0">
                          <a:solidFill>
                            <a:schemeClr val="accent3"/>
                          </a:solidFill>
                          <a:latin typeface="+mn-lt"/>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Répertoires</a:t>
                      </a:r>
                      <a:r>
                        <a:rPr lang="fr-CA" sz="1300" b="0" dirty="0">
                          <a:solidFill>
                            <a:schemeClr val="bg2">
                              <a:lumMod val="10000"/>
                            </a:schemeClr>
                          </a:solidFill>
                          <a:latin typeface="+mn-lt"/>
                          <a:ea typeface="Open Sans" panose="020B0606030504020204" pitchFamily="34" charset="0"/>
                          <a:cs typeface="Open Sans" panose="020B0606030504020204" pitchFamily="34" charset="0"/>
                        </a:rPr>
                        <a:t> </a:t>
                      </a:r>
                      <a:r>
                        <a:rPr lang="fr-CA" sz="1300" b="0" noProof="0" dirty="0">
                          <a:solidFill>
                            <a:schemeClr val="bg2">
                              <a:lumMod val="10000"/>
                            </a:schemeClr>
                          </a:solidFill>
                          <a:latin typeface="+mn-lt"/>
                          <a:ea typeface="Open Sans" panose="020B0606030504020204" pitchFamily="34" charset="0"/>
                          <a:cs typeface="Open Sans" panose="020B0606030504020204" pitchFamily="34" charset="0"/>
                        </a:rPr>
                        <a:t>de recrutement postsecondaire </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Divers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 ou prêts à l’être</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2245514996"/>
                  </a:ext>
                </a:extLst>
              </a:tr>
              <a:tr h="463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kern="1200" noProof="0" dirty="0">
                          <a:solidFill>
                            <a:schemeClr val="accent3"/>
                          </a:solidFill>
                          <a:latin typeface="+mn-lt"/>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Carrières numériques pour personnes en situation de handicap </a:t>
                      </a:r>
                      <a:r>
                        <a:rPr lang="fr-CA" sz="1300" b="0" noProof="0" dirty="0">
                          <a:solidFill>
                            <a:schemeClr val="bg2">
                              <a:lumMod val="10000"/>
                            </a:schemeClr>
                          </a:solidFill>
                          <a:latin typeface="+mn-lt"/>
                          <a:ea typeface="Open Sans" panose="020B0606030504020204" pitchFamily="34" charset="0"/>
                          <a:cs typeface="Open Sans" panose="020B0606030504020204" pitchFamily="34" charset="0"/>
                        </a:rPr>
                        <a:t>(réception continue des demandes)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CS-01, CS-02, CS-03, CS-04</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4129555727"/>
                  </a:ext>
                </a:extLst>
              </a:tr>
              <a:tr h="463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kern="1200" noProof="0" dirty="0">
                          <a:solidFill>
                            <a:schemeClr val="accent3"/>
                          </a:solidFill>
                          <a:latin typeface="+mn-lt"/>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Carrières d’analyse de politiques et de données pour les personnes en situation de handicap </a:t>
                      </a:r>
                      <a:r>
                        <a:rPr lang="fr-CA" sz="1300" b="0" u="none" noProof="0" dirty="0">
                          <a:solidFill>
                            <a:schemeClr val="bg2">
                              <a:lumMod val="10000"/>
                            </a:schemeClr>
                          </a:solidFill>
                          <a:latin typeface="+mn-lt"/>
                          <a:ea typeface="Open Sans" panose="020B0606030504020204" pitchFamily="34" charset="0"/>
                          <a:cs typeface="Open Sans" panose="020B0606030504020204" pitchFamily="34" charset="0"/>
                        </a:rPr>
                        <a:t>(réception continue des demandes)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EC-01, EC-02, EC-03, EC-04, EC-05</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3982753575"/>
                  </a:ext>
                </a:extLst>
              </a:tr>
              <a:tr h="463855">
                <a:tc>
                  <a:txBody>
                    <a:bodyPr/>
                    <a:lstStyle/>
                    <a:p>
                      <a:r>
                        <a:rPr lang="fr-CA" sz="1300" kern="1200" noProof="0" dirty="0">
                          <a:solidFill>
                            <a:schemeClr val="accent3"/>
                          </a:solidFill>
                          <a:latin typeface="+mn-lt"/>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Bassin de talents prioritaire</a:t>
                      </a:r>
                      <a:r>
                        <a:rPr lang="fr-CA" sz="1300" kern="1200" noProof="0" dirty="0">
                          <a:solidFill>
                            <a:schemeClr val="accent3"/>
                          </a:solidFill>
                          <a:latin typeface="+mn-lt"/>
                          <a:ea typeface="Open Sans" panose="020B0606030504020204" pitchFamily="34" charset="0"/>
                          <a:cs typeface="Open Sans" panose="020B0606030504020204" pitchFamily="34" charset="0"/>
                        </a:rPr>
                        <a:t> </a:t>
                      </a:r>
                      <a:r>
                        <a:rPr lang="fr-CA" sz="1300" b="0" noProof="0" dirty="0">
                          <a:solidFill>
                            <a:schemeClr val="bg2">
                              <a:lumMod val="10000"/>
                            </a:schemeClr>
                          </a:solidFill>
                          <a:latin typeface="+mn-lt"/>
                          <a:ea typeface="Open Sans" panose="020B0606030504020204" pitchFamily="34" charset="0"/>
                          <a:cs typeface="Open Sans" panose="020B0606030504020204" pitchFamily="34" charset="0"/>
                        </a:rPr>
                        <a:t>(réception continue des demandes)</a:t>
                      </a:r>
                      <a:endParaRPr lang="fr-CA" sz="1300" noProof="0" dirty="0">
                        <a:solidFill>
                          <a:schemeClr val="bg2">
                            <a:lumMod val="10000"/>
                          </a:schemeClr>
                        </a:solidFill>
                        <a:latin typeface="+mn-lt"/>
                        <a:ea typeface="Open Sans" panose="020B0606030504020204" pitchFamily="34" charset="0"/>
                        <a:cs typeface="Open Sans" panose="020B0606030504020204" pitchFamily="34" charset="0"/>
                        <a:hlinkClick r:id="rId10">
                          <a:extLst>
                            <a:ext uri="{A12FA001-AC4F-418D-AE19-62706E023703}">
                              <ahyp:hlinkClr xmlns:ahyp="http://schemas.microsoft.com/office/drawing/2018/hyperlinkcolor" val="tx"/>
                            </a:ext>
                          </a:extLst>
                        </a:hlinkClick>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Divers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possédant de l’expérience ou prêts à être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3042925879"/>
                  </a:ext>
                </a:extLst>
              </a:tr>
              <a:tr h="463855">
                <a:tc>
                  <a:txBody>
                    <a:bodyPr/>
                    <a:lstStyle/>
                    <a:p>
                      <a:r>
                        <a:rPr lang="fr-CA" sz="1300" kern="1200" dirty="0">
                          <a:solidFill>
                            <a:schemeClr val="accent3"/>
                          </a:solidFill>
                          <a:latin typeface="+mn-lt"/>
                          <a:ea typeface="Open Sans" panose="020B0606030504020204" pitchFamily="34" charset="0"/>
                          <a:cs typeface="Open Sans" panose="020B0606030504020204" pitchFamily="34" charset="0"/>
                          <a:hlinkClick r:id="rId11">
                            <a:extLst>
                              <a:ext uri="{A12FA001-AC4F-418D-AE19-62706E023703}">
                                <ahyp:hlinkClr xmlns:ahyp="http://schemas.microsoft.com/office/drawing/2018/hyperlinkcolor" val="tx"/>
                              </a:ext>
                            </a:extLst>
                          </a:hlinkClick>
                        </a:rPr>
                        <a:t>Porte virtuelle des talents en situation de handicap</a:t>
                      </a:r>
                      <a:endParaRPr lang="fr-CA" sz="1300" kern="1200" noProof="0" dirty="0">
                        <a:solidFill>
                          <a:schemeClr val="accent3"/>
                        </a:solidFill>
                        <a:latin typeface="+mn-lt"/>
                        <a:ea typeface="Open Sans" panose="020B0606030504020204" pitchFamily="34" charset="0"/>
                        <a:cs typeface="Open Sans" panose="020B0606030504020204" pitchFamily="34" charset="0"/>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AS-01 et autres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partiellement évalués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1812741560"/>
                  </a:ext>
                </a:extLst>
              </a:tr>
              <a:tr h="463855">
                <a:tc>
                  <a:txBody>
                    <a:bodyPr/>
                    <a:lstStyle/>
                    <a:p>
                      <a:r>
                        <a:rPr lang="fr-FR" sz="1300" kern="1200" noProof="0" dirty="0">
                          <a:solidFill>
                            <a:schemeClr val="accent3"/>
                          </a:solidFill>
                          <a:latin typeface="+mn-lt"/>
                          <a:ea typeface="Open Sans" panose="020B0606030504020204" pitchFamily="34" charset="0"/>
                          <a:cs typeface="Open Sans" panose="020B0606030504020204" pitchFamily="34" charset="0"/>
                          <a:hlinkClick r:id="rId12">
                            <a:extLst>
                              <a:ext uri="{A12FA001-AC4F-418D-AE19-62706E023703}">
                                <ahyp:hlinkClr xmlns:ahyp="http://schemas.microsoft.com/office/drawing/2018/hyperlinkcolor" val="tx"/>
                              </a:ext>
                            </a:extLst>
                          </a:hlinkClick>
                        </a:rPr>
                        <a:t>Occasion d’emploi pour les étudiants en situation de handicap</a:t>
                      </a:r>
                      <a:r>
                        <a:rPr lang="fr-FR" sz="1300" kern="1200" noProof="0" dirty="0">
                          <a:solidFill>
                            <a:schemeClr val="accent3"/>
                          </a:solidFill>
                          <a:latin typeface="+mn-lt"/>
                          <a:ea typeface="Open Sans" panose="020B0606030504020204" pitchFamily="34" charset="0"/>
                          <a:cs typeface="Open Sans" panose="020B0606030504020204" pitchFamily="34" charset="0"/>
                        </a:rPr>
                        <a:t> </a:t>
                      </a:r>
                      <a:r>
                        <a:rPr lang="fr-FR" sz="1300" noProof="0" dirty="0">
                          <a:solidFill>
                            <a:schemeClr val="bg2">
                              <a:lumMod val="10000"/>
                            </a:schemeClr>
                          </a:solidFill>
                          <a:latin typeface="+mn-lt"/>
                          <a:ea typeface="Open Sans" panose="020B0606030504020204" pitchFamily="34" charset="0"/>
                          <a:cs typeface="Open Sans" panose="020B0606030504020204" pitchFamily="34" charset="0"/>
                        </a:rPr>
                        <a:t>(réception continue de demandes)</a:t>
                      </a:r>
                      <a:endParaRPr lang="fr-CA" sz="1300" noProof="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Étudiants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Candidats prêts à être embauchés</a:t>
                      </a:r>
                    </a:p>
                  </a:txBody>
                  <a:tcPr anchor="ctr"/>
                </a:tc>
                <a:tc>
                  <a:txBody>
                    <a:bodyPr/>
                    <a:lstStyle/>
                    <a:p>
                      <a:r>
                        <a:rPr lang="fr-CA" sz="1300" noProof="0" dirty="0">
                          <a:solidFill>
                            <a:schemeClr val="bg2">
                              <a:lumMod val="10000"/>
                            </a:schemeClr>
                          </a:solidFill>
                          <a:latin typeface="+mn-lt"/>
                          <a:ea typeface="Open Sans" panose="020B0606030504020204" pitchFamily="34" charset="0"/>
                          <a:cs typeface="Open Sans" panose="020B0606030504020204" pitchFamily="34" charset="0"/>
                        </a:rPr>
                        <a:t>Disponible maintenant</a:t>
                      </a:r>
                    </a:p>
                  </a:txBody>
                  <a:tcPr anchor="ctr"/>
                </a:tc>
                <a:extLst>
                  <a:ext uri="{0D108BD9-81ED-4DB2-BD59-A6C34878D82A}">
                    <a16:rowId xmlns:a16="http://schemas.microsoft.com/office/drawing/2014/main" val="2602376048"/>
                  </a:ext>
                </a:extLst>
              </a:tr>
            </a:tbl>
          </a:graphicData>
        </a:graphic>
      </p:graphicFrame>
    </p:spTree>
    <p:extLst>
      <p:ext uri="{BB962C8B-B14F-4D97-AF65-F5344CB8AC3E}">
        <p14:creationId xmlns:p14="http://schemas.microsoft.com/office/powerpoint/2010/main" val="383102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1" y="0"/>
            <a:ext cx="10647829" cy="888886"/>
          </a:xfrm>
        </p:spPr>
        <p:txBody>
          <a:bodyPr>
            <a:normAutofit fontScale="90000"/>
          </a:bodyPr>
          <a:lstStyle/>
          <a:p>
            <a:r>
              <a:rPr lang="en-CA" sz="3200" b="1" dirty="0" err="1">
                <a:solidFill>
                  <a:schemeClr val="accent2"/>
                </a:solidFill>
                <a:latin typeface="+mn-lt"/>
                <a:cs typeface="Arial"/>
              </a:rPr>
              <a:t>Soutien</a:t>
            </a:r>
            <a:r>
              <a:rPr lang="en-CA" sz="3200" b="1" dirty="0">
                <a:solidFill>
                  <a:schemeClr val="accent2"/>
                </a:solidFill>
                <a:latin typeface="+mn-lt"/>
                <a:cs typeface="Arial"/>
              </a:rPr>
              <a:t> </a:t>
            </a:r>
            <a:r>
              <a:rPr lang="en-CA" sz="3200" b="1" dirty="0" err="1">
                <a:solidFill>
                  <a:schemeClr val="accent2"/>
                </a:solidFill>
                <a:latin typeface="+mn-lt"/>
                <a:cs typeface="Arial"/>
              </a:rPr>
              <a:t>offert</a:t>
            </a:r>
            <a:r>
              <a:rPr lang="en-CA" sz="3200" b="1" dirty="0">
                <a:solidFill>
                  <a:schemeClr val="accent2"/>
                </a:solidFill>
                <a:latin typeface="+mn-lt"/>
                <a:cs typeface="Arial"/>
              </a:rPr>
              <a:t> par la CFP </a:t>
            </a:r>
            <a:r>
              <a:rPr lang="en-CA" sz="3200" b="1" dirty="0">
                <a:solidFill>
                  <a:schemeClr val="accent2"/>
                </a:solidFill>
                <a:latin typeface="+mn-lt"/>
                <a:cs typeface="Arial" panose="020B0604020202020204" pitchFamily="34" charset="0"/>
              </a:rPr>
              <a:t>– </a:t>
            </a:r>
            <a:r>
              <a:rPr lang="fr-FR" sz="3200" b="1" dirty="0">
                <a:solidFill>
                  <a:schemeClr val="accent3"/>
                </a:solidFill>
                <a:latin typeface="+mn-lt"/>
                <a:cs typeface="Arial" panose="020B0604020202020204" pitchFamily="34" charset="0"/>
              </a:rPr>
              <a:t>Boîte à outils du recrutement inclusif</a:t>
            </a:r>
            <a:endParaRPr lang="en-CA" sz="3200" b="1" dirty="0">
              <a:solidFill>
                <a:schemeClr val="accent3"/>
              </a:solidFill>
              <a:latin typeface="+mn-lt"/>
              <a:cs typeface="Arial" panose="020B0604020202020204" pitchFamily="34" charset="0"/>
            </a:endParaRPr>
          </a:p>
        </p:txBody>
      </p:sp>
      <p:sp>
        <p:nvSpPr>
          <p:cNvPr id="4" name="Slide Number Placeholder 3"/>
          <p:cNvSpPr>
            <a:spLocks noGrp="1"/>
          </p:cNvSpPr>
          <p:nvPr>
            <p:ph type="sldNum" sz="quarter" idx="12"/>
          </p:nvPr>
        </p:nvSpPr>
        <p:spPr/>
        <p:txBody>
          <a:bodyPr/>
          <a:lstStyle/>
          <a:p>
            <a:fld id="{C9E7B19F-562E-4687-915F-44F4066EA527}" type="slidenum">
              <a:rPr lang="en-CA" smtClean="0"/>
              <a:t>7</a:t>
            </a:fld>
            <a:endParaRPr lang="en-CA"/>
          </a:p>
        </p:txBody>
      </p:sp>
      <p:sp>
        <p:nvSpPr>
          <p:cNvPr id="8" name="Content Placeholder 2"/>
          <p:cNvSpPr>
            <a:spLocks noGrp="1"/>
          </p:cNvSpPr>
          <p:nvPr>
            <p:ph idx="1"/>
          </p:nvPr>
        </p:nvSpPr>
        <p:spPr>
          <a:xfrm>
            <a:off x="187287" y="683917"/>
            <a:ext cx="8683145" cy="5490165"/>
          </a:xfrm>
        </p:spPr>
        <p:txBody>
          <a:bodyPr>
            <a:noAutofit/>
          </a:bodyPr>
          <a:lstStyle/>
          <a:p>
            <a:pPr>
              <a:lnSpc>
                <a:spcPct val="100000"/>
              </a:lnSpc>
            </a:pPr>
            <a:r>
              <a:rPr lang="fr-FR" sz="1350" dirty="0"/>
              <a:t>La</a:t>
            </a:r>
            <a:r>
              <a:rPr lang="fr-FR" sz="1350" b="1" dirty="0"/>
              <a:t> </a:t>
            </a:r>
            <a:r>
              <a:rPr lang="fr-FR" sz="1350" b="1" dirty="0">
                <a:solidFill>
                  <a:schemeClr val="accent3"/>
                </a:solidFill>
              </a:rPr>
              <a:t>boîte à outils du recrutement inclusif </a:t>
            </a:r>
            <a:r>
              <a:rPr lang="fr-FR" sz="1350" dirty="0"/>
              <a:t>a été élaborée pour soutenir les efforts déployés à l'échelle du gouvernement pour </a:t>
            </a:r>
            <a:r>
              <a:rPr lang="fr-FR" sz="1350" b="1" dirty="0"/>
              <a:t>accroître la diversité</a:t>
            </a:r>
            <a:r>
              <a:rPr lang="fr-FR" sz="1350" dirty="0"/>
              <a:t>.  Nous menons actuellement des consultations en vue d'un lancement progressif proposé à l'automne. </a:t>
            </a:r>
          </a:p>
          <a:p>
            <a:pPr>
              <a:lnSpc>
                <a:spcPct val="100000"/>
              </a:lnSpc>
            </a:pPr>
            <a:r>
              <a:rPr lang="fr-FR" sz="1350" dirty="0"/>
              <a:t>À la suite de la </a:t>
            </a:r>
            <a:r>
              <a:rPr lang="fr-FR" sz="1350" dirty="0">
                <a:hlinkClick r:id="rId3"/>
              </a:rPr>
              <a:t>Vérification portant sur la représentation des groupes visés par l’équité en matière d’emploi lors du recrutement</a:t>
            </a:r>
            <a:r>
              <a:rPr lang="fr-FR" sz="1350" dirty="0"/>
              <a:t>, qui a permis d'identifier les obstacles à l'emploi pour les membres des groupes visés par l'équité, une recommandation a été formulée concernant </a:t>
            </a:r>
            <a:r>
              <a:rPr lang="fr-FR" sz="1350" b="1" dirty="0"/>
              <a:t>" l'élaboration et la promotion de systèmes, d'outils et de conseils qui appuient les processus de recrutement externe inclusifs ".</a:t>
            </a:r>
          </a:p>
          <a:p>
            <a:pPr>
              <a:lnSpc>
                <a:spcPct val="100000"/>
              </a:lnSpc>
              <a:spcBef>
                <a:spcPts val="0"/>
              </a:spcBef>
            </a:pPr>
            <a:endParaRPr lang="fr-FR" sz="1350" dirty="0"/>
          </a:p>
          <a:p>
            <a:pPr>
              <a:lnSpc>
                <a:spcPct val="100000"/>
              </a:lnSpc>
              <a:spcBef>
                <a:spcPts val="0"/>
              </a:spcBef>
            </a:pPr>
            <a:r>
              <a:rPr lang="fr-FR" sz="1350" dirty="0"/>
              <a:t>Conçue dans un esprit d'innovation, des </a:t>
            </a:r>
            <a:r>
              <a:rPr lang="fr-FR" sz="1350" dirty="0" err="1"/>
              <a:t>personas</a:t>
            </a:r>
            <a:r>
              <a:rPr lang="fr-FR" sz="1350" dirty="0"/>
              <a:t> ont été créés pour définir les désirs, les besoins, les valeurs et les expériences des utilisateurs sous divers angles, combinés aux résultats de plusieurs consultations de la CFP avec divers intervenants externes, ainsi qu'à des recherches et à la collecte d'informations supplémentaires. </a:t>
            </a:r>
          </a:p>
          <a:p>
            <a:pPr>
              <a:lnSpc>
                <a:spcPct val="100000"/>
              </a:lnSpc>
              <a:spcBef>
                <a:spcPts val="0"/>
              </a:spcBef>
            </a:pPr>
            <a:endParaRPr lang="fr-FR" sz="1350" dirty="0"/>
          </a:p>
          <a:p>
            <a:pPr>
              <a:lnSpc>
                <a:spcPct val="100000"/>
              </a:lnSpc>
              <a:spcBef>
                <a:spcPts val="0"/>
              </a:spcBef>
            </a:pPr>
            <a:r>
              <a:rPr lang="fr-FR" sz="1350" dirty="0"/>
              <a:t>La boîte à outils est organisée en fonction des étapes du </a:t>
            </a:r>
            <a:r>
              <a:rPr lang="fr-FR" sz="1350" b="1" dirty="0">
                <a:solidFill>
                  <a:schemeClr val="accent3"/>
                </a:solidFill>
              </a:rPr>
              <a:t>cycle de vie du recrutement </a:t>
            </a:r>
            <a:r>
              <a:rPr lang="fr-FR" sz="1350" dirty="0"/>
              <a:t>:</a:t>
            </a:r>
            <a:endParaRPr lang="en-CA" sz="1350" dirty="0"/>
          </a:p>
          <a:p>
            <a:pPr marL="0" indent="0">
              <a:lnSpc>
                <a:spcPct val="100000"/>
              </a:lnSpc>
              <a:buNone/>
            </a:pPr>
            <a:endParaRPr lang="en-CA" sz="1350" dirty="0"/>
          </a:p>
          <a:p>
            <a:pPr marL="0" indent="0">
              <a:lnSpc>
                <a:spcPct val="100000"/>
              </a:lnSpc>
              <a:buNone/>
            </a:pPr>
            <a:endParaRPr lang="en-CA" sz="1350" dirty="0"/>
          </a:p>
          <a:p>
            <a:pPr marL="0" indent="0">
              <a:lnSpc>
                <a:spcPct val="100000"/>
              </a:lnSpc>
              <a:buNone/>
            </a:pPr>
            <a:endParaRPr lang="en-CA" sz="1350" dirty="0"/>
          </a:p>
          <a:p>
            <a:pPr>
              <a:lnSpc>
                <a:spcPct val="100000"/>
              </a:lnSpc>
            </a:pPr>
            <a:r>
              <a:rPr lang="fr-FR" sz="1350" dirty="0"/>
              <a:t>Chaque étape est divisée en sous-sections, chacune comprenant, </a:t>
            </a:r>
            <a:r>
              <a:rPr lang="fr-FR" sz="1350" b="1" dirty="0">
                <a:solidFill>
                  <a:schemeClr val="accent3"/>
                </a:solidFill>
              </a:rPr>
              <a:t>des conseils, des outils, des liens vers des sources</a:t>
            </a:r>
            <a:r>
              <a:rPr lang="fr-FR" sz="1350" dirty="0"/>
              <a:t> qui couvrent : </a:t>
            </a:r>
          </a:p>
          <a:p>
            <a:pPr lvl="1">
              <a:lnSpc>
                <a:spcPct val="100000"/>
              </a:lnSpc>
              <a:spcBef>
                <a:spcPts val="0"/>
              </a:spcBef>
            </a:pPr>
            <a:r>
              <a:rPr lang="fr-FR" sz="1350" dirty="0"/>
              <a:t>Ce que vous devez savoir</a:t>
            </a:r>
          </a:p>
          <a:p>
            <a:pPr lvl="1">
              <a:lnSpc>
                <a:spcPct val="100000"/>
              </a:lnSpc>
              <a:spcBef>
                <a:spcPts val="0"/>
              </a:spcBef>
            </a:pPr>
            <a:r>
              <a:rPr lang="fr-FR" sz="1350" dirty="0"/>
              <a:t>Les exigences obligatoires</a:t>
            </a:r>
          </a:p>
          <a:p>
            <a:pPr lvl="1">
              <a:lnSpc>
                <a:spcPct val="100000"/>
              </a:lnSpc>
              <a:spcBef>
                <a:spcPts val="0"/>
              </a:spcBef>
            </a:pPr>
            <a:r>
              <a:rPr lang="fr-FR" sz="1350" dirty="0"/>
              <a:t>Les meilleures pratiques</a:t>
            </a:r>
          </a:p>
          <a:p>
            <a:pPr lvl="1">
              <a:lnSpc>
                <a:spcPct val="100000"/>
              </a:lnSpc>
              <a:spcBef>
                <a:spcPts val="0"/>
              </a:spcBef>
            </a:pPr>
            <a:r>
              <a:rPr lang="fr-FR" sz="1350" dirty="0"/>
              <a:t>Pour en savoir plus</a:t>
            </a:r>
          </a:p>
          <a:p>
            <a:pPr marL="0" indent="0">
              <a:lnSpc>
                <a:spcPct val="100000"/>
              </a:lnSpc>
              <a:buNone/>
            </a:pPr>
            <a:r>
              <a:rPr lang="fr-FR" sz="1350" dirty="0"/>
              <a:t>Les </a:t>
            </a:r>
            <a:r>
              <a:rPr lang="fr-FR" sz="1350" b="1" dirty="0">
                <a:solidFill>
                  <a:schemeClr val="accent3"/>
                </a:solidFill>
              </a:rPr>
              <a:t>produits et services de la CFP </a:t>
            </a:r>
            <a:r>
              <a:rPr lang="fr-FR" sz="1350" dirty="0"/>
              <a:t>sont présentés tout au long du document.</a:t>
            </a:r>
            <a:endParaRPr lang="en-CA" sz="1350" dirty="0"/>
          </a:p>
        </p:txBody>
      </p:sp>
      <p:graphicFrame>
        <p:nvGraphicFramePr>
          <p:cNvPr id="6" name="Espace réservé du contenu 2">
            <a:extLst>
              <a:ext uri="{FF2B5EF4-FFF2-40B4-BE49-F238E27FC236}">
                <a16:creationId xmlns:a16="http://schemas.microsoft.com/office/drawing/2014/main" id="{4CE8026C-BB94-C38B-82FB-14366DF79126}"/>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564364884"/>
              </p:ext>
            </p:extLst>
          </p:nvPr>
        </p:nvGraphicFramePr>
        <p:xfrm>
          <a:off x="8942327" y="-500332"/>
          <a:ext cx="3842020" cy="7358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Table 4">
            <a:extLst>
              <a:ext uri="{FF2B5EF4-FFF2-40B4-BE49-F238E27FC236}">
                <a16:creationId xmlns:a16="http://schemas.microsoft.com/office/drawing/2014/main" id="{BB5E86EB-A7EF-E193-47C0-58A44297BD8C}"/>
              </a:ext>
            </a:extLst>
          </p:cNvPr>
          <p:cNvGraphicFramePr>
            <a:graphicFrameLocks noGrp="1"/>
          </p:cNvGraphicFramePr>
          <p:nvPr>
            <p:extLst>
              <p:ext uri="{D42A27DB-BD31-4B8C-83A1-F6EECF244321}">
                <p14:modId xmlns:p14="http://schemas.microsoft.com/office/powerpoint/2010/main" val="424049701"/>
              </p:ext>
            </p:extLst>
          </p:nvPr>
        </p:nvGraphicFramePr>
        <p:xfrm>
          <a:off x="459881" y="3608938"/>
          <a:ext cx="7589330" cy="914400"/>
        </p:xfrm>
        <a:graphic>
          <a:graphicData uri="http://schemas.openxmlformats.org/drawingml/2006/table">
            <a:tbl>
              <a:tblPr firstRow="1" bandRow="1">
                <a:tableStyleId>{5C22544A-7EE6-4342-B048-85BDC9FD1C3A}</a:tableStyleId>
              </a:tblPr>
              <a:tblGrid>
                <a:gridCol w="3794665">
                  <a:extLst>
                    <a:ext uri="{9D8B030D-6E8A-4147-A177-3AD203B41FA5}">
                      <a16:colId xmlns:a16="http://schemas.microsoft.com/office/drawing/2014/main" val="290899360"/>
                    </a:ext>
                  </a:extLst>
                </a:gridCol>
                <a:gridCol w="3794665">
                  <a:extLst>
                    <a:ext uri="{9D8B030D-6E8A-4147-A177-3AD203B41FA5}">
                      <a16:colId xmlns:a16="http://schemas.microsoft.com/office/drawing/2014/main" val="3241221688"/>
                    </a:ext>
                  </a:extLst>
                </a:gridCol>
              </a:tblGrid>
              <a:tr h="888886">
                <a:tc>
                  <a:txBody>
                    <a:bodyPr/>
                    <a:lstStyle/>
                    <a:p>
                      <a:pPr lvl="1"/>
                      <a:r>
                        <a:rPr lang="fr-FR" sz="1350" b="0" dirty="0">
                          <a:solidFill>
                            <a:schemeClr val="tx1">
                              <a:lumMod val="50000"/>
                            </a:schemeClr>
                          </a:solidFill>
                        </a:rPr>
                        <a:t>- Se préparer à la dotation</a:t>
                      </a:r>
                    </a:p>
                    <a:p>
                      <a:pPr lvl="1"/>
                      <a:r>
                        <a:rPr lang="fr-FR" sz="1350" b="0" dirty="0">
                          <a:solidFill>
                            <a:schemeClr val="tx1">
                              <a:lumMod val="50000"/>
                            </a:schemeClr>
                          </a:solidFill>
                        </a:rPr>
                        <a:t>- Déterminer la stratégie de dotation</a:t>
                      </a:r>
                    </a:p>
                    <a:p>
                      <a:pPr lvl="1"/>
                      <a:r>
                        <a:rPr lang="fr-FR" sz="1350" b="0" dirty="0">
                          <a:solidFill>
                            <a:schemeClr val="tx1">
                              <a:lumMod val="50000"/>
                            </a:schemeClr>
                          </a:solidFill>
                        </a:rPr>
                        <a:t>- Établir les exigences du poste</a:t>
                      </a:r>
                    </a:p>
                    <a:p>
                      <a:pPr lvl="1"/>
                      <a:r>
                        <a:rPr lang="fr-FR" sz="1350" b="0" dirty="0">
                          <a:solidFill>
                            <a:schemeClr val="tx1">
                              <a:lumMod val="50000"/>
                            </a:schemeClr>
                          </a:solidFill>
                        </a:rPr>
                        <a:t>- Annoncer l'offre d'emploi</a:t>
                      </a:r>
                      <a:endParaRPr lang="en-CA" sz="1350" b="0" dirty="0">
                        <a:solidFill>
                          <a:schemeClr val="tx1">
                            <a:lumMod val="50000"/>
                          </a:schemeClr>
                        </a:solidFill>
                      </a:endParaRPr>
                    </a:p>
                  </a:txBody>
                  <a:tcPr>
                    <a:solidFill>
                      <a:schemeClr val="bg1"/>
                    </a:solidFill>
                  </a:tcPr>
                </a:tc>
                <a:tc>
                  <a:txBody>
                    <a:bodyPr/>
                    <a:lstStyle/>
                    <a:p>
                      <a:pPr marL="457200" lvl="1" indent="-457200"/>
                      <a:r>
                        <a:rPr lang="fr-FR" sz="1350" b="0" dirty="0">
                          <a:solidFill>
                            <a:schemeClr val="tx1">
                              <a:lumMod val="50000"/>
                            </a:schemeClr>
                          </a:solidFill>
                        </a:rPr>
                        <a:t>- Évaluation des candidats</a:t>
                      </a:r>
                    </a:p>
                    <a:p>
                      <a:pPr marL="457200" lvl="1" indent="-457200"/>
                      <a:r>
                        <a:rPr lang="fr-FR" sz="1350" b="0" dirty="0">
                          <a:solidFill>
                            <a:schemeClr val="tx1">
                              <a:lumMod val="50000"/>
                            </a:schemeClr>
                          </a:solidFill>
                        </a:rPr>
                        <a:t>- Sélectionner un candidat</a:t>
                      </a:r>
                    </a:p>
                    <a:p>
                      <a:pPr marL="457200" lvl="1" indent="-457200"/>
                      <a:r>
                        <a:rPr lang="fr-FR" sz="1350" b="0" dirty="0">
                          <a:solidFill>
                            <a:schemeClr val="tx1">
                              <a:lumMod val="50000"/>
                            </a:schemeClr>
                          </a:solidFill>
                        </a:rPr>
                        <a:t>- Intégration et habilitation des talents</a:t>
                      </a:r>
                      <a:endParaRPr lang="en-CA" sz="1350" b="0" dirty="0">
                        <a:solidFill>
                          <a:schemeClr val="tx1">
                            <a:lumMod val="50000"/>
                          </a:schemeClr>
                        </a:solidFill>
                      </a:endParaRPr>
                    </a:p>
                  </a:txBody>
                  <a:tcPr>
                    <a:solidFill>
                      <a:schemeClr val="bg1"/>
                    </a:solidFill>
                  </a:tcPr>
                </a:tc>
                <a:extLst>
                  <a:ext uri="{0D108BD9-81ED-4DB2-BD59-A6C34878D82A}">
                    <a16:rowId xmlns:a16="http://schemas.microsoft.com/office/drawing/2014/main" val="583826411"/>
                  </a:ext>
                </a:extLst>
              </a:tr>
            </a:tbl>
          </a:graphicData>
        </a:graphic>
      </p:graphicFrame>
    </p:spTree>
    <p:extLst>
      <p:ext uri="{BB962C8B-B14F-4D97-AF65-F5344CB8AC3E}">
        <p14:creationId xmlns:p14="http://schemas.microsoft.com/office/powerpoint/2010/main" val="107250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7CD3-83B7-46BF-AA83-D153F2F11F90}"/>
              </a:ext>
            </a:extLst>
          </p:cNvPr>
          <p:cNvSpPr>
            <a:spLocks noGrp="1"/>
          </p:cNvSpPr>
          <p:nvPr>
            <p:ph type="title"/>
          </p:nvPr>
        </p:nvSpPr>
        <p:spPr>
          <a:xfrm>
            <a:off x="151747" y="0"/>
            <a:ext cx="11105803" cy="642808"/>
          </a:xfrm>
        </p:spPr>
        <p:txBody>
          <a:bodyPr>
            <a:normAutofit/>
          </a:bodyPr>
          <a:lstStyle/>
          <a:p>
            <a:r>
              <a:rPr lang="en-CA" sz="2800" b="1" err="1">
                <a:solidFill>
                  <a:schemeClr val="accent2"/>
                </a:solidFill>
                <a:latin typeface="+mn-lt"/>
                <a:cs typeface="Arial"/>
              </a:rPr>
              <a:t>Soutien</a:t>
            </a:r>
            <a:r>
              <a:rPr lang="en-CA" sz="2800" b="1">
                <a:solidFill>
                  <a:schemeClr val="accent2"/>
                </a:solidFill>
                <a:latin typeface="+mn-lt"/>
                <a:cs typeface="Arial"/>
              </a:rPr>
              <a:t> </a:t>
            </a:r>
            <a:r>
              <a:rPr lang="en-CA" sz="2800" b="1" err="1">
                <a:solidFill>
                  <a:schemeClr val="accent2"/>
                </a:solidFill>
                <a:latin typeface="+mn-lt"/>
                <a:cs typeface="Arial"/>
              </a:rPr>
              <a:t>offert</a:t>
            </a:r>
            <a:r>
              <a:rPr lang="en-CA" sz="2800" b="1">
                <a:solidFill>
                  <a:schemeClr val="accent2"/>
                </a:solidFill>
                <a:latin typeface="+mn-lt"/>
                <a:cs typeface="Arial"/>
              </a:rPr>
              <a:t> par a CFP – </a:t>
            </a:r>
            <a:r>
              <a:rPr lang="en-CA" sz="2800" b="1" err="1">
                <a:solidFill>
                  <a:schemeClr val="accent3"/>
                </a:solidFill>
                <a:latin typeface="+mn-lt"/>
                <a:cs typeface="Arial"/>
              </a:rPr>
              <a:t>Autres</a:t>
            </a:r>
            <a:r>
              <a:rPr lang="en-CA" sz="2800" b="1">
                <a:solidFill>
                  <a:schemeClr val="accent3"/>
                </a:solidFill>
                <a:latin typeface="+mn-lt"/>
                <a:cs typeface="Arial"/>
              </a:rPr>
              <a:t> programmes de </a:t>
            </a:r>
            <a:r>
              <a:rPr lang="en-CA" sz="2800" b="1" err="1">
                <a:solidFill>
                  <a:schemeClr val="accent3"/>
                </a:solidFill>
                <a:latin typeface="+mn-lt"/>
                <a:cs typeface="Arial"/>
              </a:rPr>
              <a:t>recrutement</a:t>
            </a:r>
            <a:endParaRPr lang="en-CA" sz="2800" b="1">
              <a:solidFill>
                <a:schemeClr val="accent3"/>
              </a:solidFill>
              <a:latin typeface="+mn-lt"/>
              <a:cs typeface="Arial"/>
            </a:endParaRPr>
          </a:p>
        </p:txBody>
      </p:sp>
      <p:sp>
        <p:nvSpPr>
          <p:cNvPr id="3" name="Content Placeholder 2">
            <a:extLst>
              <a:ext uri="{FF2B5EF4-FFF2-40B4-BE49-F238E27FC236}">
                <a16:creationId xmlns:a16="http://schemas.microsoft.com/office/drawing/2014/main" id="{38D76FAB-0C64-4BE3-9E4B-EDFD0F0AD29C}"/>
              </a:ext>
            </a:extLst>
          </p:cNvPr>
          <p:cNvSpPr>
            <a:spLocks noGrp="1"/>
          </p:cNvSpPr>
          <p:nvPr>
            <p:ph idx="1"/>
          </p:nvPr>
        </p:nvSpPr>
        <p:spPr>
          <a:xfrm>
            <a:off x="151747" y="579923"/>
            <a:ext cx="11508238" cy="5901225"/>
          </a:xfrm>
        </p:spPr>
        <p:txBody>
          <a:bodyPr vert="horz" lIns="91440" tIns="45720" rIns="91440" bIns="45720" rtlCol="0" anchor="t">
            <a:normAutofit fontScale="25000" lnSpcReduction="20000"/>
          </a:bodyPr>
          <a:lstStyle/>
          <a:p>
            <a:pPr>
              <a:lnSpc>
                <a:spcPct val="120000"/>
              </a:lnSpc>
              <a:spcBef>
                <a:spcPts val="0"/>
              </a:spcBef>
            </a:pPr>
            <a:r>
              <a:rPr lang="en-CA" sz="6000" dirty="0">
                <a:solidFill>
                  <a:srgbClr val="2A2B2D"/>
                </a:solidFill>
                <a:latin typeface="Segoe Semi"/>
                <a:ea typeface="Calibri" panose="020F0502020204030204" pitchFamily="34" charset="0"/>
                <a:cs typeface="Segoe UI Semilight"/>
              </a:rPr>
              <a:t>Le programme de </a:t>
            </a:r>
            <a:r>
              <a:rPr lang="en-CA" sz="6000" b="1" u="sng" dirty="0">
                <a:solidFill>
                  <a:srgbClr val="30ACB8"/>
                </a:solidFill>
                <a:latin typeface="Segoe Semi"/>
                <a:ea typeface="+mn-lt"/>
                <a:cs typeface="+mn-lt"/>
                <a:hlinkClick r:id="rId3">
                  <a:extLst>
                    <a:ext uri="{A12FA001-AC4F-418D-AE19-62706E023703}">
                      <ahyp:hlinkClr xmlns:ahyp="http://schemas.microsoft.com/office/drawing/2018/hyperlinkcolor" val="tx"/>
                    </a:ext>
                  </a:extLst>
                </a:hlinkClick>
              </a:rPr>
              <a:t>recrutement postsecondaire</a:t>
            </a:r>
            <a:r>
              <a:rPr lang="en-CA" sz="6000" b="1" u="sng" dirty="0">
                <a:solidFill>
                  <a:srgbClr val="30ACB8"/>
                </a:solidFill>
                <a:effectLst/>
                <a:latin typeface="Segoe Semi"/>
                <a:ea typeface="+mn-lt"/>
                <a:cs typeface="+mn-lt"/>
                <a:hlinkClick r:id="rId3">
                  <a:extLst>
                    <a:ext uri="{A12FA001-AC4F-418D-AE19-62706E023703}">
                      <ahyp:hlinkClr xmlns:ahyp="http://schemas.microsoft.com/office/drawing/2018/hyperlinkcolor" val="tx"/>
                    </a:ext>
                  </a:extLst>
                </a:hlinkClick>
              </a:rPr>
              <a:t> (</a:t>
            </a:r>
            <a:r>
              <a:rPr lang="en-CA" sz="6000" b="1" u="sng" dirty="0">
                <a:solidFill>
                  <a:srgbClr val="30ACB8"/>
                </a:solidFill>
                <a:latin typeface="Segoe Semi"/>
                <a:ea typeface="+mn-lt"/>
                <a:cs typeface="+mn-lt"/>
                <a:hlinkClick r:id="rId3">
                  <a:extLst>
                    <a:ext uri="{A12FA001-AC4F-418D-AE19-62706E023703}">
                      <ahyp:hlinkClr xmlns:ahyp="http://schemas.microsoft.com/office/drawing/2018/hyperlinkcolor" val="tx"/>
                    </a:ext>
                  </a:extLst>
                </a:hlinkClick>
              </a:rPr>
              <a:t>RPS</a:t>
            </a:r>
            <a:r>
              <a:rPr lang="en-CA" sz="6000" b="1" u="sng" dirty="0">
                <a:solidFill>
                  <a:srgbClr val="30ACB8"/>
                </a:solidFill>
                <a:effectLst/>
                <a:latin typeface="Segoe Semi"/>
                <a:ea typeface="+mn-lt"/>
                <a:cs typeface="+mn-lt"/>
                <a:hlinkClick r:id="rId3">
                  <a:extLst>
                    <a:ext uri="{A12FA001-AC4F-418D-AE19-62706E023703}">
                      <ahyp:hlinkClr xmlns:ahyp="http://schemas.microsoft.com/office/drawing/2018/hyperlinkcolor" val="tx"/>
                    </a:ext>
                  </a:extLst>
                </a:hlinkClick>
              </a:rPr>
              <a:t>)</a:t>
            </a:r>
            <a:r>
              <a:rPr lang="en-CA" sz="6000" b="1" dirty="0">
                <a:solidFill>
                  <a:srgbClr val="30ACB8"/>
                </a:solidFill>
                <a:latin typeface="Segoe Semi"/>
                <a:ea typeface="+mn-lt"/>
                <a:cs typeface="Segoe UI Semilight"/>
              </a:rPr>
              <a:t> </a:t>
            </a:r>
            <a:r>
              <a:rPr lang="en-CA" sz="6000" dirty="0">
                <a:solidFill>
                  <a:srgbClr val="000000"/>
                </a:solidFill>
                <a:latin typeface="Segoe Semi"/>
                <a:ea typeface="+mn-lt"/>
                <a:cs typeface="Segoe UI Semilight"/>
              </a:rPr>
              <a:t>de la CFP</a:t>
            </a:r>
            <a:r>
              <a:rPr lang="en-CA" sz="6000" dirty="0">
                <a:solidFill>
                  <a:srgbClr val="000000"/>
                </a:solidFill>
                <a:latin typeface="Segoe Semi"/>
                <a:ea typeface="+mn-lt"/>
                <a:cs typeface="+mn-lt"/>
              </a:rPr>
              <a:t> programme aide les </a:t>
            </a:r>
            <a:r>
              <a:rPr lang="en-CA" sz="6000" dirty="0" err="1">
                <a:solidFill>
                  <a:srgbClr val="000000"/>
                </a:solidFill>
                <a:latin typeface="Segoe Semi"/>
                <a:ea typeface="+mn-lt"/>
                <a:cs typeface="+mn-lt"/>
              </a:rPr>
              <a:t>diplômés</a:t>
            </a:r>
            <a:r>
              <a:rPr lang="en-CA" sz="6000" dirty="0">
                <a:solidFill>
                  <a:srgbClr val="000000"/>
                </a:solidFill>
                <a:latin typeface="Segoe Semi"/>
                <a:ea typeface="+mn-lt"/>
                <a:cs typeface="+mn-lt"/>
              </a:rPr>
              <a:t> et les </a:t>
            </a:r>
            <a:r>
              <a:rPr lang="en-CA" sz="6000" dirty="0" err="1">
                <a:solidFill>
                  <a:srgbClr val="000000"/>
                </a:solidFill>
                <a:latin typeface="Segoe Semi"/>
                <a:ea typeface="+mn-lt"/>
                <a:cs typeface="+mn-lt"/>
              </a:rPr>
              <a:t>professionnels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ayant</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une</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expérience</a:t>
            </a:r>
            <a:r>
              <a:rPr lang="en-CA" sz="6000" dirty="0">
                <a:solidFill>
                  <a:srgbClr val="000000"/>
                </a:solidFill>
                <a:latin typeface="Segoe Semi"/>
                <a:ea typeface="+mn-lt"/>
                <a:cs typeface="+mn-lt"/>
              </a:rPr>
              <a:t> de travail à lancer </a:t>
            </a:r>
            <a:r>
              <a:rPr lang="en-CA" sz="6000" dirty="0" err="1">
                <a:solidFill>
                  <a:srgbClr val="000000"/>
                </a:solidFill>
                <a:latin typeface="Segoe Semi"/>
                <a:ea typeface="+mn-lt"/>
                <a:cs typeface="+mn-lt"/>
              </a:rPr>
              <a:t>ou</a:t>
            </a:r>
            <a:r>
              <a:rPr lang="en-CA" sz="6000" dirty="0">
                <a:solidFill>
                  <a:srgbClr val="000000"/>
                </a:solidFill>
                <a:latin typeface="Segoe Semi"/>
                <a:ea typeface="+mn-lt"/>
                <a:cs typeface="+mn-lt"/>
              </a:rPr>
              <a:t> à faire </a:t>
            </a:r>
            <a:r>
              <a:rPr lang="en-CA" sz="6000" dirty="0" err="1">
                <a:solidFill>
                  <a:srgbClr val="000000"/>
                </a:solidFill>
                <a:latin typeface="Segoe Semi"/>
                <a:ea typeface="+mn-lt"/>
                <a:cs typeface="+mn-lt"/>
              </a:rPr>
              <a:t>progresser</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leur</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carrière</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en</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poursuivant</a:t>
            </a:r>
            <a:r>
              <a:rPr lang="en-CA" sz="6000" dirty="0">
                <a:solidFill>
                  <a:srgbClr val="000000"/>
                </a:solidFill>
                <a:latin typeface="Segoe Semi"/>
                <a:ea typeface="+mn-lt"/>
                <a:cs typeface="+mn-lt"/>
              </a:rPr>
              <a:t> des </a:t>
            </a:r>
            <a:r>
              <a:rPr lang="en-CA" sz="6000" dirty="0" err="1">
                <a:solidFill>
                  <a:srgbClr val="000000"/>
                </a:solidFill>
                <a:latin typeface="Segoe Semi"/>
                <a:ea typeface="+mn-lt"/>
                <a:cs typeface="+mn-lt"/>
              </a:rPr>
              <a:t>opportunités</a:t>
            </a:r>
            <a:r>
              <a:rPr lang="en-CA" sz="6000" dirty="0">
                <a:solidFill>
                  <a:srgbClr val="000000"/>
                </a:solidFill>
                <a:latin typeface="Segoe Semi"/>
                <a:ea typeface="+mn-lt"/>
                <a:cs typeface="+mn-lt"/>
              </a:rPr>
              <a:t> dans divers </a:t>
            </a:r>
            <a:r>
              <a:rPr lang="en-CA" sz="6000" dirty="0" err="1">
                <a:solidFill>
                  <a:srgbClr val="000000"/>
                </a:solidFill>
                <a:latin typeface="Segoe Semi"/>
                <a:ea typeface="+mn-lt"/>
                <a:cs typeface="+mn-lt"/>
              </a:rPr>
              <a:t>domaines</a:t>
            </a:r>
            <a:r>
              <a:rPr lang="en-CA" sz="6000" dirty="0">
                <a:solidFill>
                  <a:srgbClr val="000000"/>
                </a:solidFill>
                <a:latin typeface="Segoe Semi"/>
                <a:ea typeface="+mn-lt"/>
                <a:cs typeface="+mn-lt"/>
              </a:rPr>
              <a:t> au Canada et à </a:t>
            </a:r>
            <a:r>
              <a:rPr lang="en-CA" sz="6000" dirty="0" err="1">
                <a:solidFill>
                  <a:srgbClr val="000000"/>
                </a:solidFill>
                <a:latin typeface="Segoe Semi"/>
                <a:ea typeface="+mn-lt"/>
                <a:cs typeface="+mn-lt"/>
              </a:rPr>
              <a:t>l'étranger</a:t>
            </a:r>
            <a:r>
              <a:rPr lang="en-CA" sz="6000" dirty="0">
                <a:solidFill>
                  <a:srgbClr val="000000"/>
                </a:solidFill>
                <a:latin typeface="Segoe Semi"/>
                <a:ea typeface="+mn-lt"/>
                <a:cs typeface="+mn-lt"/>
              </a:rPr>
              <a:t>. </a:t>
            </a:r>
            <a:endParaRPr lang="en-CA" sz="6000" dirty="0">
              <a:solidFill>
                <a:srgbClr val="000000"/>
              </a:solidFill>
              <a:latin typeface="Segoe Semi"/>
              <a:cs typeface="Arial"/>
            </a:endParaRPr>
          </a:p>
          <a:p>
            <a:pPr>
              <a:lnSpc>
                <a:spcPct val="120000"/>
              </a:lnSpc>
              <a:spcBef>
                <a:spcPts val="0"/>
              </a:spcBef>
            </a:pPr>
            <a:endParaRPr lang="en-CA" sz="3200" dirty="0">
              <a:solidFill>
                <a:srgbClr val="000000"/>
              </a:solidFill>
              <a:latin typeface="Segoe Semi"/>
              <a:cs typeface="Segoe UI Semilight" panose="020B0402040204020203" pitchFamily="34" charset="0"/>
            </a:endParaRPr>
          </a:p>
          <a:p>
            <a:pPr>
              <a:lnSpc>
                <a:spcPct val="120000"/>
              </a:lnSpc>
              <a:spcBef>
                <a:spcPts val="0"/>
              </a:spcBef>
            </a:pPr>
            <a:r>
              <a:rPr lang="en-CA" sz="6000" dirty="0">
                <a:solidFill>
                  <a:srgbClr val="000000"/>
                </a:solidFill>
                <a:latin typeface="Segoe Semi"/>
                <a:cs typeface="Segoe UI Semilight"/>
              </a:rPr>
              <a:t>Les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gestionnaires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contribuent</a:t>
            </a:r>
            <a:r>
              <a:rPr lang="en-CA" sz="6000" dirty="0">
                <a:solidFill>
                  <a:srgbClr val="000000"/>
                </a:solidFill>
                <a:latin typeface="Segoe Semi"/>
                <a:ea typeface="+mn-lt"/>
                <a:cs typeface="+mn-lt"/>
              </a:rPr>
              <a:t> au </a:t>
            </a:r>
            <a:r>
              <a:rPr lang="en-CA" sz="6000" dirty="0" err="1">
                <a:solidFill>
                  <a:srgbClr val="000000"/>
                </a:solidFill>
                <a:latin typeface="Segoe Semi"/>
                <a:ea typeface="+mn-lt"/>
                <a:cs typeface="+mn-lt"/>
              </a:rPr>
              <a:t>renouvellement</a:t>
            </a:r>
            <a:r>
              <a:rPr lang="en-CA" sz="6000" dirty="0">
                <a:solidFill>
                  <a:srgbClr val="000000"/>
                </a:solidFill>
                <a:latin typeface="Segoe Semi"/>
                <a:ea typeface="+mn-lt"/>
                <a:cs typeface="+mn-lt"/>
              </a:rPr>
              <a:t> de la </a:t>
            </a:r>
            <a:r>
              <a:rPr lang="en-CA" sz="6000" dirty="0" err="1">
                <a:solidFill>
                  <a:srgbClr val="000000"/>
                </a:solidFill>
                <a:latin typeface="Segoe Semi"/>
                <a:ea typeface="+mn-lt"/>
                <a:cs typeface="+mn-lt"/>
              </a:rPr>
              <a:t>fonction</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publique</a:t>
            </a:r>
            <a:r>
              <a:rPr lang="en-CA" sz="6000" dirty="0">
                <a:solidFill>
                  <a:srgbClr val="000000"/>
                </a:solidFill>
                <a:latin typeface="Segoe Semi"/>
                <a:ea typeface="+mn-lt"/>
                <a:cs typeface="+mn-lt"/>
              </a:rPr>
              <a:t> tout </a:t>
            </a:r>
            <a:r>
              <a:rPr lang="en-CA" sz="6000" dirty="0" err="1">
                <a:solidFill>
                  <a:srgbClr val="000000"/>
                </a:solidFill>
                <a:latin typeface="Segoe Semi"/>
                <a:ea typeface="+mn-lt"/>
                <a:cs typeface="+mn-lt"/>
              </a:rPr>
              <a:t>en</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réduisant</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leur</a:t>
            </a:r>
            <a:r>
              <a:rPr lang="en-CA" sz="6000" dirty="0">
                <a:solidFill>
                  <a:srgbClr val="000000"/>
                </a:solidFill>
                <a:latin typeface="Segoe Semi"/>
                <a:ea typeface="+mn-lt"/>
                <a:cs typeface="+mn-lt"/>
              </a:rPr>
              <a:t> temps de dotation </a:t>
            </a:r>
            <a:r>
              <a:rPr lang="en-CA" sz="6000" dirty="0" err="1">
                <a:solidFill>
                  <a:srgbClr val="000000"/>
                </a:solidFill>
                <a:latin typeface="Segoe Semi"/>
                <a:ea typeface="+mn-lt"/>
                <a:cs typeface="+mn-lt"/>
              </a:rPr>
              <a:t>en</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comblant</a:t>
            </a:r>
            <a:r>
              <a:rPr lang="en-CA" sz="6000" dirty="0">
                <a:solidFill>
                  <a:srgbClr val="000000"/>
                </a:solidFill>
                <a:latin typeface="Segoe Semi"/>
                <a:ea typeface="+mn-lt"/>
                <a:cs typeface="+mn-lt"/>
              </a:rPr>
              <a:t> les </a:t>
            </a:r>
            <a:r>
              <a:rPr lang="en-CA" sz="6000" dirty="0" err="1">
                <a:solidFill>
                  <a:srgbClr val="000000"/>
                </a:solidFill>
                <a:latin typeface="Segoe Semi"/>
                <a:ea typeface="+mn-lt"/>
                <a:cs typeface="+mn-lt"/>
              </a:rPr>
              <a:t>besoins</a:t>
            </a:r>
            <a:r>
              <a:rPr lang="en-CA" sz="6000" dirty="0">
                <a:solidFill>
                  <a:srgbClr val="000000"/>
                </a:solidFill>
                <a:latin typeface="Segoe Semi"/>
                <a:ea typeface="+mn-lt"/>
                <a:cs typeface="+mn-lt"/>
              </a:rPr>
              <a:t> de </a:t>
            </a:r>
            <a:r>
              <a:rPr lang="en-CA" sz="6000" dirty="0" err="1">
                <a:solidFill>
                  <a:srgbClr val="000000"/>
                </a:solidFill>
                <a:latin typeface="Segoe Semi"/>
                <a:ea typeface="+mn-lt"/>
                <a:cs typeface="+mn-lt"/>
              </a:rPr>
              <a:t>recrutement</a:t>
            </a:r>
            <a:r>
              <a:rPr lang="en-CA" sz="6000" dirty="0">
                <a:solidFill>
                  <a:srgbClr val="000000"/>
                </a:solidFill>
                <a:latin typeface="Segoe Semi"/>
                <a:ea typeface="+mn-lt"/>
                <a:cs typeface="+mn-lt"/>
              </a:rPr>
              <a:t> au </a:t>
            </a:r>
            <a:r>
              <a:rPr lang="en-CA" sz="6000" dirty="0" err="1">
                <a:solidFill>
                  <a:srgbClr val="000000"/>
                </a:solidFill>
                <a:latin typeface="Segoe Semi"/>
                <a:ea typeface="+mn-lt"/>
                <a:cs typeface="+mn-lt"/>
              </a:rPr>
              <a:t>niveau</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d'entrée</a:t>
            </a:r>
            <a:r>
              <a:rPr lang="en-CA" sz="6000" dirty="0">
                <a:solidFill>
                  <a:srgbClr val="000000"/>
                </a:solidFill>
                <a:latin typeface="Segoe Semi"/>
                <a:ea typeface="+mn-lt"/>
                <a:cs typeface="+mn-lt"/>
              </a:rPr>
              <a:t> à </a:t>
            </a:r>
            <a:r>
              <a:rPr lang="en-CA" sz="6000" dirty="0" err="1">
                <a:solidFill>
                  <a:srgbClr val="000000"/>
                </a:solidFill>
                <a:latin typeface="Segoe Semi"/>
                <a:ea typeface="+mn-lt"/>
                <a:cs typeface="+mn-lt"/>
              </a:rPr>
              <a:t>partir</a:t>
            </a:r>
            <a:r>
              <a:rPr lang="en-CA" sz="6000" dirty="0">
                <a:solidFill>
                  <a:srgbClr val="000000"/>
                </a:solidFill>
                <a:latin typeface="Segoe Semi"/>
                <a:ea typeface="+mn-lt"/>
                <a:cs typeface="+mn-lt"/>
              </a:rPr>
              <a:t> des </a:t>
            </a:r>
            <a:r>
              <a:rPr lang="en-CA" sz="6000" dirty="0" err="1">
                <a:solidFill>
                  <a:srgbClr val="000000"/>
                </a:solidFill>
                <a:latin typeface="Segoe Semi"/>
                <a:ea typeface="+mn-lt"/>
                <a:cs typeface="+mn-lt"/>
              </a:rPr>
              <a:t>répertoires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ou</a:t>
            </a:r>
            <a:r>
              <a:rPr lang="en-CA" sz="6000" dirty="0">
                <a:solidFill>
                  <a:srgbClr val="000000"/>
                </a:solidFill>
                <a:latin typeface="Segoe Semi"/>
                <a:ea typeface="+mn-lt"/>
                <a:cs typeface="+mn-lt"/>
              </a:rPr>
              <a:t> des </a:t>
            </a:r>
            <a:r>
              <a:rPr lang="en-CA" sz="6000" dirty="0" err="1">
                <a:solidFill>
                  <a:srgbClr val="000000"/>
                </a:solidFill>
                <a:latin typeface="Segoe Semi"/>
                <a:ea typeface="+mn-lt"/>
                <a:cs typeface="+mn-lt"/>
              </a:rPr>
              <a:t>bassins</a:t>
            </a:r>
            <a:r>
              <a:rPr lang="en-CA" sz="6000" dirty="0">
                <a:solidFill>
                  <a:srgbClr val="000000"/>
                </a:solidFill>
                <a:latin typeface="Segoe Semi"/>
                <a:ea typeface="+mn-lt"/>
                <a:cs typeface="+mn-lt"/>
              </a:rPr>
              <a:t> de la CFP tout au long de </a:t>
            </a:r>
            <a:r>
              <a:rPr lang="en-CA" sz="6000" dirty="0" err="1">
                <a:solidFill>
                  <a:srgbClr val="000000"/>
                </a:solidFill>
                <a:latin typeface="Segoe Semi"/>
                <a:ea typeface="+mn-lt"/>
                <a:cs typeface="+mn-lt"/>
              </a:rPr>
              <a:t>l'année</a:t>
            </a:r>
            <a:r>
              <a:rPr lang="en-CA" sz="6000" dirty="0">
                <a:solidFill>
                  <a:srgbClr val="000000"/>
                </a:solidFill>
                <a:latin typeface="Segoe Semi"/>
                <a:ea typeface="+mn-lt"/>
                <a:cs typeface="+mn-lt"/>
              </a:rPr>
              <a:t> avec des </a:t>
            </a:r>
            <a:r>
              <a:rPr lang="en-CA" sz="6000" dirty="0" err="1">
                <a:solidFill>
                  <a:srgbClr val="000000"/>
                </a:solidFill>
                <a:latin typeface="Segoe Semi"/>
                <a:ea typeface="+mn-lt"/>
                <a:cs typeface="+mn-lt"/>
              </a:rPr>
              <a:t>centaines</a:t>
            </a:r>
            <a:r>
              <a:rPr lang="en-CA" sz="6000" dirty="0">
                <a:solidFill>
                  <a:srgbClr val="000000"/>
                </a:solidFill>
                <a:latin typeface="Segoe Semi"/>
                <a:ea typeface="+mn-lt"/>
                <a:cs typeface="+mn-lt"/>
              </a:rPr>
              <a:t> de </a:t>
            </a:r>
            <a:r>
              <a:rPr lang="en-CA" sz="6000" dirty="0" err="1">
                <a:solidFill>
                  <a:srgbClr val="000000"/>
                </a:solidFill>
                <a:latin typeface="Segoe Semi"/>
                <a:ea typeface="+mn-lt"/>
                <a:cs typeface="+mn-lt"/>
              </a:rPr>
              <a:t>candidats</a:t>
            </a:r>
            <a:r>
              <a:rPr lang="en-CA" sz="6000" dirty="0">
                <a:solidFill>
                  <a:srgbClr val="000000"/>
                </a:solidFill>
                <a:latin typeface="Segoe Semi"/>
                <a:ea typeface="+mn-lt"/>
                <a:cs typeface="+mn-lt"/>
              </a:rPr>
              <a:t> de </a:t>
            </a:r>
            <a:r>
              <a:rPr lang="en-CA" sz="6000" dirty="0" err="1">
                <a:solidFill>
                  <a:srgbClr val="000000"/>
                </a:solidFill>
                <a:latin typeface="Segoe Semi"/>
                <a:ea typeface="+mn-lt"/>
                <a:cs typeface="+mn-lt"/>
              </a:rPr>
              <a:t>partout</a:t>
            </a:r>
            <a:r>
              <a:rPr lang="en-CA" sz="6000" dirty="0">
                <a:solidFill>
                  <a:srgbClr val="000000"/>
                </a:solidFill>
                <a:latin typeface="Segoe Semi"/>
                <a:ea typeface="+mn-lt"/>
                <a:cs typeface="+mn-lt"/>
              </a:rPr>
              <a:t> au Canada. </a:t>
            </a:r>
          </a:p>
          <a:p>
            <a:pPr>
              <a:lnSpc>
                <a:spcPct val="120000"/>
              </a:lnSpc>
              <a:spcBef>
                <a:spcPts val="0"/>
              </a:spcBef>
            </a:pPr>
            <a:endParaRPr lang="en-CA" sz="3200" dirty="0">
              <a:solidFill>
                <a:srgbClr val="000000"/>
              </a:solidFill>
              <a:latin typeface="Segoe Semi"/>
              <a:cs typeface="Segoe UI Semilight" panose="020B0402040204020203" pitchFamily="34" charset="0"/>
            </a:endParaRPr>
          </a:p>
          <a:p>
            <a:pPr>
              <a:lnSpc>
                <a:spcPct val="120000"/>
              </a:lnSpc>
              <a:spcBef>
                <a:spcPts val="0"/>
              </a:spcBef>
            </a:pPr>
            <a:r>
              <a:rPr lang="en-CA" sz="6000" dirty="0">
                <a:solidFill>
                  <a:srgbClr val="000000"/>
                </a:solidFill>
                <a:latin typeface="Segoe Semi"/>
                <a:cs typeface="Segoe UI Semilight"/>
              </a:rPr>
              <a:t>Les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ministères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peuvent</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également</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présenter</a:t>
            </a:r>
            <a:r>
              <a:rPr lang="en-CA" sz="6000" dirty="0">
                <a:solidFill>
                  <a:srgbClr val="000000"/>
                </a:solidFill>
                <a:latin typeface="Segoe Semi"/>
                <a:ea typeface="+mn-lt"/>
                <a:cs typeface="+mn-lt"/>
              </a:rPr>
              <a:t> des </a:t>
            </a:r>
            <a:r>
              <a:rPr lang="en-CA" sz="6000" dirty="0" err="1">
                <a:solidFill>
                  <a:srgbClr val="000000"/>
                </a:solidFill>
                <a:latin typeface="Segoe Semi"/>
                <a:ea typeface="+mn-lt"/>
                <a:cs typeface="+mn-lt"/>
              </a:rPr>
              <a:t>opportunités</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d'emploi</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ou</a:t>
            </a:r>
            <a:r>
              <a:rPr lang="en-CA" sz="6000" dirty="0">
                <a:solidFill>
                  <a:srgbClr val="000000"/>
                </a:solidFill>
                <a:latin typeface="Segoe Semi"/>
                <a:ea typeface="+mn-lt"/>
                <a:cs typeface="+mn-lt"/>
              </a:rPr>
              <a:t> des programmes de </a:t>
            </a:r>
            <a:r>
              <a:rPr lang="en-CA" sz="6000" dirty="0" err="1">
                <a:solidFill>
                  <a:srgbClr val="000000"/>
                </a:solidFill>
                <a:latin typeface="Segoe Semi"/>
                <a:ea typeface="+mn-lt"/>
                <a:cs typeface="+mn-lt"/>
              </a:rPr>
              <a:t>développement</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en</a:t>
            </a:r>
            <a:r>
              <a:rPr lang="en-CA" sz="6000" dirty="0">
                <a:solidFill>
                  <a:srgbClr val="000000"/>
                </a:solidFill>
                <a:latin typeface="Segoe Semi"/>
                <a:ea typeface="+mn-lt"/>
                <a:cs typeface="+mn-lt"/>
              </a:rPr>
              <a:t> </a:t>
            </a:r>
            <a:r>
              <a:rPr lang="en-CA" sz="6000" dirty="0" err="1">
                <a:solidFill>
                  <a:srgbClr val="000000"/>
                </a:solidFill>
                <a:latin typeface="Segoe Semi"/>
                <a:ea typeface="+mn-lt"/>
                <a:cs typeface="+mn-lt"/>
              </a:rPr>
              <a:t>s'associant</a:t>
            </a:r>
            <a:r>
              <a:rPr lang="en-CA" sz="6000" dirty="0">
                <a:solidFill>
                  <a:srgbClr val="000000"/>
                </a:solidFill>
                <a:latin typeface="Segoe Semi"/>
                <a:ea typeface="+mn-lt"/>
                <a:cs typeface="+mn-lt"/>
              </a:rPr>
              <a:t> avec nous.</a:t>
            </a:r>
          </a:p>
          <a:p>
            <a:pPr>
              <a:lnSpc>
                <a:spcPct val="120000"/>
              </a:lnSpc>
              <a:spcBef>
                <a:spcPts val="0"/>
              </a:spcBef>
            </a:pPr>
            <a:endParaRPr lang="en-CA" sz="6400" dirty="0">
              <a:solidFill>
                <a:srgbClr val="2A2B2D"/>
              </a:solidFill>
              <a:cs typeface="Segoe UI Semilight" panose="020B0402040204020203" pitchFamily="34" charset="0"/>
            </a:endParaRPr>
          </a:p>
          <a:p>
            <a:pPr>
              <a:lnSpc>
                <a:spcPct val="120000"/>
              </a:lnSpc>
              <a:spcBef>
                <a:spcPts val="0"/>
              </a:spcBef>
              <a:buClr>
                <a:srgbClr val="000000"/>
              </a:buClr>
            </a:pPr>
            <a:r>
              <a:rPr lang="en-CA" sz="6000" b="1" dirty="0">
                <a:solidFill>
                  <a:srgbClr val="30ACB8"/>
                </a:solidFill>
                <a:ea typeface="+mn-lt"/>
                <a:cs typeface="+mn-lt"/>
                <a:hlinkClick r:id="rId4">
                  <a:extLst>
                    <a:ext uri="{A12FA001-AC4F-418D-AE19-62706E023703}">
                      <ahyp:hlinkClr xmlns:ahyp="http://schemas.microsoft.com/office/drawing/2018/hyperlinkcolor" val="tx"/>
                    </a:ext>
                  </a:extLst>
                </a:hlinkClick>
              </a:rPr>
              <a:t>Recrutement de leaders en politiques (RLP)</a:t>
            </a:r>
            <a:r>
              <a:rPr lang="en-CA" sz="6000" b="1" dirty="0">
                <a:solidFill>
                  <a:srgbClr val="30ACB8"/>
                </a:solidFill>
                <a:cs typeface="Arial"/>
              </a:rPr>
              <a:t> </a:t>
            </a:r>
            <a:r>
              <a:rPr lang="en-CA" sz="6000" dirty="0">
                <a:solidFill>
                  <a:srgbClr val="000000"/>
                </a:solidFill>
                <a:cs typeface="Arial"/>
              </a:rPr>
              <a:t>– </a:t>
            </a:r>
            <a:r>
              <a:rPr lang="en-CA" sz="6000" dirty="0">
                <a:solidFill>
                  <a:srgbClr val="000000"/>
                </a:solidFill>
                <a:cs typeface="Segoe UI Semilight"/>
              </a:rPr>
              <a:t>aide</a:t>
            </a:r>
            <a:r>
              <a:rPr lang="en-CA" sz="6000" dirty="0">
                <a:solidFill>
                  <a:srgbClr val="000000"/>
                </a:solidFill>
                <a:ea typeface="+mn-lt"/>
                <a:cs typeface="+mn-lt"/>
              </a:rPr>
              <a:t> les </a:t>
            </a:r>
            <a:r>
              <a:rPr lang="en-CA" sz="6000" dirty="0" err="1">
                <a:solidFill>
                  <a:srgbClr val="000000"/>
                </a:solidFill>
                <a:ea typeface="+mn-lt"/>
                <a:cs typeface="+mn-lt"/>
              </a:rPr>
              <a:t>candidats</a:t>
            </a:r>
            <a:r>
              <a:rPr lang="en-CA" sz="6000" dirty="0">
                <a:solidFill>
                  <a:srgbClr val="000000"/>
                </a:solidFill>
                <a:ea typeface="+mn-lt"/>
                <a:cs typeface="+mn-lt"/>
              </a:rPr>
              <a:t> </a:t>
            </a:r>
            <a:r>
              <a:rPr lang="en-CA" sz="6000" dirty="0" err="1">
                <a:solidFill>
                  <a:srgbClr val="000000"/>
                </a:solidFill>
                <a:ea typeface="+mn-lt"/>
                <a:cs typeface="+mn-lt"/>
              </a:rPr>
              <a:t>possédant</a:t>
            </a:r>
            <a:r>
              <a:rPr lang="en-CA" sz="6000" dirty="0">
                <a:solidFill>
                  <a:srgbClr val="000000"/>
                </a:solidFill>
                <a:ea typeface="+mn-lt"/>
                <a:cs typeface="+mn-lt"/>
              </a:rPr>
              <a:t> </a:t>
            </a:r>
            <a:r>
              <a:rPr lang="en-CA" sz="6000" dirty="0" err="1">
                <a:solidFill>
                  <a:srgbClr val="000000"/>
                </a:solidFill>
                <a:ea typeface="+mn-lt"/>
                <a:cs typeface="+mn-lt"/>
              </a:rPr>
              <a:t>une</a:t>
            </a:r>
            <a:r>
              <a:rPr lang="en-CA" sz="6000" dirty="0">
                <a:solidFill>
                  <a:srgbClr val="000000"/>
                </a:solidFill>
                <a:ea typeface="+mn-lt"/>
                <a:cs typeface="+mn-lt"/>
              </a:rPr>
              <a:t> expertise </a:t>
            </a:r>
            <a:r>
              <a:rPr lang="en-CA" sz="6000" dirty="0" err="1">
                <a:solidFill>
                  <a:srgbClr val="000000"/>
                </a:solidFill>
                <a:ea typeface="+mn-lt"/>
                <a:cs typeface="+mn-lt"/>
              </a:rPr>
              <a:t>en</a:t>
            </a:r>
            <a:r>
              <a:rPr lang="en-CA" sz="6000" dirty="0">
                <a:solidFill>
                  <a:srgbClr val="000000"/>
                </a:solidFill>
                <a:ea typeface="+mn-lt"/>
                <a:cs typeface="+mn-lt"/>
              </a:rPr>
              <a:t> politiques à </a:t>
            </a:r>
            <a:r>
              <a:rPr lang="en-CA" sz="6000" dirty="0" err="1">
                <a:solidFill>
                  <a:srgbClr val="000000"/>
                </a:solidFill>
                <a:ea typeface="+mn-lt"/>
                <a:cs typeface="+mn-lt"/>
              </a:rPr>
              <a:t>trouver</a:t>
            </a:r>
            <a:r>
              <a:rPr lang="en-CA" sz="6000" dirty="0">
                <a:solidFill>
                  <a:srgbClr val="000000"/>
                </a:solidFill>
                <a:ea typeface="+mn-lt"/>
                <a:cs typeface="+mn-lt"/>
              </a:rPr>
              <a:t> des </a:t>
            </a:r>
            <a:r>
              <a:rPr lang="en-CA" sz="6000" dirty="0" err="1">
                <a:solidFill>
                  <a:srgbClr val="000000"/>
                </a:solidFill>
                <a:ea typeface="+mn-lt"/>
                <a:cs typeface="+mn-lt"/>
              </a:rPr>
              <a:t>postes</a:t>
            </a:r>
            <a:r>
              <a:rPr lang="en-CA" sz="6000" dirty="0">
                <a:solidFill>
                  <a:srgbClr val="000000"/>
                </a:solidFill>
                <a:ea typeface="+mn-lt"/>
                <a:cs typeface="+mn-lt"/>
              </a:rPr>
              <a:t> de </a:t>
            </a:r>
            <a:r>
              <a:rPr lang="en-CA" sz="6000" dirty="0" err="1">
                <a:solidFill>
                  <a:srgbClr val="000000"/>
                </a:solidFill>
                <a:ea typeface="+mn-lt"/>
                <a:cs typeface="+mn-lt"/>
              </a:rPr>
              <a:t>niveau</a:t>
            </a:r>
            <a:r>
              <a:rPr lang="en-CA" sz="6000" dirty="0">
                <a:solidFill>
                  <a:srgbClr val="000000"/>
                </a:solidFill>
                <a:ea typeface="+mn-lt"/>
                <a:cs typeface="+mn-lt"/>
              </a:rPr>
              <a:t> </a:t>
            </a:r>
            <a:r>
              <a:rPr lang="en-CA" sz="6000" dirty="0" err="1">
                <a:solidFill>
                  <a:srgbClr val="000000"/>
                </a:solidFill>
                <a:ea typeface="+mn-lt"/>
                <a:cs typeface="+mn-lt"/>
              </a:rPr>
              <a:t>intermédiaire</a:t>
            </a:r>
            <a:r>
              <a:rPr lang="en-CA" sz="6000" dirty="0">
                <a:solidFill>
                  <a:srgbClr val="000000"/>
                </a:solidFill>
                <a:ea typeface="+mn-lt"/>
                <a:cs typeface="+mn-lt"/>
              </a:rPr>
              <a:t> à </a:t>
            </a:r>
            <a:r>
              <a:rPr lang="en-CA" sz="6000" dirty="0" err="1">
                <a:solidFill>
                  <a:srgbClr val="000000"/>
                </a:solidFill>
                <a:ea typeface="+mn-lt"/>
                <a:cs typeface="+mn-lt"/>
              </a:rPr>
              <a:t>supérieur</a:t>
            </a:r>
            <a:r>
              <a:rPr lang="en-CA" sz="6000" dirty="0">
                <a:solidFill>
                  <a:srgbClr val="000000"/>
                </a:solidFill>
                <a:ea typeface="+mn-lt"/>
                <a:cs typeface="+mn-lt"/>
              </a:rPr>
              <a:t> </a:t>
            </a:r>
            <a:r>
              <a:rPr lang="en-CA" sz="6000" dirty="0" err="1">
                <a:solidFill>
                  <a:srgbClr val="000000"/>
                </a:solidFill>
                <a:ea typeface="+mn-lt"/>
                <a:cs typeface="+mn-lt"/>
              </a:rPr>
              <a:t>en</a:t>
            </a:r>
            <a:r>
              <a:rPr lang="en-CA" sz="6000" dirty="0">
                <a:solidFill>
                  <a:srgbClr val="000000"/>
                </a:solidFill>
                <a:ea typeface="+mn-lt"/>
                <a:cs typeface="+mn-lt"/>
              </a:rPr>
              <a:t> lien avec </a:t>
            </a:r>
            <a:r>
              <a:rPr lang="en-CA" sz="6000" dirty="0" err="1">
                <a:solidFill>
                  <a:srgbClr val="000000"/>
                </a:solidFill>
                <a:ea typeface="+mn-lt"/>
                <a:cs typeface="+mn-lt"/>
              </a:rPr>
              <a:t>l'élaboration</a:t>
            </a:r>
            <a:r>
              <a:rPr lang="en-CA" sz="6000" dirty="0">
                <a:solidFill>
                  <a:srgbClr val="000000"/>
                </a:solidFill>
                <a:ea typeface="+mn-lt"/>
                <a:cs typeface="+mn-lt"/>
              </a:rPr>
              <a:t> des politiques </a:t>
            </a:r>
            <a:r>
              <a:rPr lang="en-CA" sz="6000" dirty="0" err="1">
                <a:solidFill>
                  <a:srgbClr val="000000"/>
                </a:solidFill>
                <a:ea typeface="+mn-lt"/>
                <a:cs typeface="+mn-lt"/>
              </a:rPr>
              <a:t>publiques</a:t>
            </a:r>
            <a:r>
              <a:rPr lang="en-CA" sz="6000" dirty="0">
                <a:solidFill>
                  <a:srgbClr val="000000"/>
                </a:solidFill>
                <a:ea typeface="+mn-lt"/>
                <a:cs typeface="+mn-lt"/>
              </a:rPr>
              <a:t>.</a:t>
            </a:r>
            <a:endParaRPr lang="en-CA" sz="6000" dirty="0">
              <a:solidFill>
                <a:srgbClr val="000000"/>
              </a:solidFill>
              <a:cs typeface="Arial"/>
            </a:endParaRPr>
          </a:p>
          <a:p>
            <a:pPr>
              <a:lnSpc>
                <a:spcPct val="120000"/>
              </a:lnSpc>
              <a:spcBef>
                <a:spcPts val="0"/>
              </a:spcBef>
              <a:buClr>
                <a:srgbClr val="000000"/>
              </a:buClr>
            </a:pPr>
            <a:endParaRPr lang="en-CA" sz="3600" dirty="0">
              <a:solidFill>
                <a:srgbClr val="000000"/>
              </a:solidFill>
              <a:cs typeface="Arial"/>
            </a:endParaRPr>
          </a:p>
          <a:p>
            <a:pPr>
              <a:lnSpc>
                <a:spcPct val="120000"/>
              </a:lnSpc>
              <a:spcBef>
                <a:spcPts val="0"/>
              </a:spcBef>
              <a:buClr>
                <a:srgbClr val="000000"/>
              </a:buClr>
            </a:pPr>
            <a:r>
              <a:rPr lang="en-CA" sz="6000" dirty="0">
                <a:solidFill>
                  <a:srgbClr val="000000"/>
                </a:solidFill>
                <a:cs typeface="Arial"/>
              </a:rPr>
              <a:t>Programmes de </a:t>
            </a:r>
            <a:r>
              <a:rPr lang="en-CA" sz="6000" dirty="0" err="1">
                <a:solidFill>
                  <a:srgbClr val="000000"/>
                </a:solidFill>
                <a:cs typeface="Arial"/>
              </a:rPr>
              <a:t>recrutement</a:t>
            </a:r>
            <a:r>
              <a:rPr lang="en-CA" sz="6000" dirty="0">
                <a:solidFill>
                  <a:srgbClr val="000000"/>
                </a:solidFill>
                <a:cs typeface="Arial"/>
              </a:rPr>
              <a:t> </a:t>
            </a:r>
            <a:r>
              <a:rPr lang="en-CA" sz="6000" dirty="0" err="1">
                <a:solidFill>
                  <a:srgbClr val="000000"/>
                </a:solidFill>
                <a:cs typeface="Arial"/>
              </a:rPr>
              <a:t>étudiants</a:t>
            </a:r>
            <a:r>
              <a:rPr lang="en-CA" sz="6000" dirty="0">
                <a:solidFill>
                  <a:srgbClr val="000000"/>
                </a:solidFill>
                <a:cs typeface="Arial"/>
              </a:rPr>
              <a:t> - </a:t>
            </a:r>
            <a:endParaRPr lang="en-CA" sz="6000" dirty="0">
              <a:solidFill>
                <a:schemeClr val="accent1"/>
              </a:solidFill>
              <a:cs typeface="Arial" panose="020B0604020202020204" pitchFamily="34" charset="0"/>
            </a:endParaRPr>
          </a:p>
          <a:p>
            <a:pPr lvl="1">
              <a:lnSpc>
                <a:spcPct val="120000"/>
              </a:lnSpc>
              <a:spcBef>
                <a:spcPts val="0"/>
              </a:spcBef>
              <a:buClr>
                <a:srgbClr val="000000"/>
              </a:buClr>
            </a:pPr>
            <a:r>
              <a:rPr lang="en-CA" sz="6000" b="1" dirty="0">
                <a:solidFill>
                  <a:srgbClr val="30ACB8"/>
                </a:solidFill>
                <a:ea typeface="+mn-lt"/>
                <a:cs typeface="+mn-lt"/>
                <a:hlinkClick r:id="rId5">
                  <a:extLst>
                    <a:ext uri="{A12FA001-AC4F-418D-AE19-62706E023703}">
                      <ahyp:hlinkClr xmlns:ahyp="http://schemas.microsoft.com/office/drawing/2018/hyperlinkcolor" val="tx"/>
                    </a:ext>
                  </a:extLst>
                </a:hlinkClick>
              </a:rPr>
              <a:t>Programme fédéral d'expérience de travail étudiant (PFETE)</a:t>
            </a:r>
            <a:r>
              <a:rPr lang="en-CA" sz="6000" b="1" dirty="0">
                <a:solidFill>
                  <a:srgbClr val="30ACB8"/>
                </a:solidFill>
                <a:ea typeface="+mn-lt"/>
                <a:cs typeface="+mn-lt"/>
              </a:rPr>
              <a:t> </a:t>
            </a:r>
            <a:r>
              <a:rPr lang="en-CA" sz="6000" dirty="0">
                <a:solidFill>
                  <a:srgbClr val="000000"/>
                </a:solidFill>
                <a:cs typeface="Arial"/>
              </a:rPr>
              <a:t>– </a:t>
            </a:r>
            <a:r>
              <a:rPr lang="en-CA" sz="6000" dirty="0">
                <a:solidFill>
                  <a:srgbClr val="000000"/>
                </a:solidFill>
                <a:ea typeface="+mn-lt"/>
                <a:cs typeface="+mn-lt"/>
              </a:rPr>
              <a:t>aide les </a:t>
            </a:r>
            <a:r>
              <a:rPr lang="en-CA" sz="6000" dirty="0" err="1">
                <a:solidFill>
                  <a:srgbClr val="000000"/>
                </a:solidFill>
                <a:ea typeface="+mn-lt"/>
                <a:cs typeface="+mn-lt"/>
              </a:rPr>
              <a:t>étudiants</a:t>
            </a:r>
            <a:r>
              <a:rPr lang="en-CA" sz="6000" dirty="0">
                <a:solidFill>
                  <a:srgbClr val="000000"/>
                </a:solidFill>
                <a:ea typeface="+mn-lt"/>
                <a:cs typeface="+mn-lt"/>
              </a:rPr>
              <a:t> à temps plein de </a:t>
            </a:r>
            <a:r>
              <a:rPr lang="en-CA" sz="6000" dirty="0" err="1">
                <a:solidFill>
                  <a:srgbClr val="000000"/>
                </a:solidFill>
                <a:ea typeface="+mn-lt"/>
                <a:cs typeface="+mn-lt"/>
              </a:rPr>
              <a:t>niveau</a:t>
            </a:r>
            <a:r>
              <a:rPr lang="en-CA" sz="6000" dirty="0">
                <a:solidFill>
                  <a:srgbClr val="000000"/>
                </a:solidFill>
                <a:ea typeface="+mn-lt"/>
                <a:cs typeface="+mn-lt"/>
              </a:rPr>
              <a:t> </a:t>
            </a:r>
            <a:r>
              <a:rPr lang="en-CA" sz="6000" dirty="0" err="1">
                <a:solidFill>
                  <a:srgbClr val="000000"/>
                </a:solidFill>
                <a:ea typeface="+mn-lt"/>
                <a:cs typeface="+mn-lt"/>
              </a:rPr>
              <a:t>secondaire</a:t>
            </a:r>
            <a:r>
              <a:rPr lang="en-CA" sz="6000" dirty="0">
                <a:solidFill>
                  <a:srgbClr val="000000"/>
                </a:solidFill>
                <a:ea typeface="+mn-lt"/>
                <a:cs typeface="+mn-lt"/>
              </a:rPr>
              <a:t> </a:t>
            </a:r>
            <a:r>
              <a:rPr lang="en-CA" sz="6000" dirty="0" err="1">
                <a:solidFill>
                  <a:srgbClr val="000000"/>
                </a:solidFill>
                <a:ea typeface="+mn-lt"/>
                <a:cs typeface="+mn-lt"/>
              </a:rPr>
              <a:t>ou</a:t>
            </a:r>
            <a:r>
              <a:rPr lang="en-CA" sz="6000" dirty="0">
                <a:solidFill>
                  <a:srgbClr val="000000"/>
                </a:solidFill>
                <a:ea typeface="+mn-lt"/>
                <a:cs typeface="+mn-lt"/>
              </a:rPr>
              <a:t> </a:t>
            </a:r>
            <a:r>
              <a:rPr lang="en-CA" sz="6000" dirty="0" err="1">
                <a:solidFill>
                  <a:srgbClr val="000000"/>
                </a:solidFill>
                <a:ea typeface="+mn-lt"/>
                <a:cs typeface="+mn-lt"/>
              </a:rPr>
              <a:t>postsecondaire</a:t>
            </a:r>
            <a:r>
              <a:rPr lang="en-CA" sz="6000" dirty="0">
                <a:solidFill>
                  <a:srgbClr val="000000"/>
                </a:solidFill>
                <a:ea typeface="+mn-lt"/>
                <a:cs typeface="+mn-lt"/>
              </a:rPr>
              <a:t> à </a:t>
            </a:r>
            <a:r>
              <a:rPr lang="en-CA" sz="6000" dirty="0" err="1">
                <a:solidFill>
                  <a:srgbClr val="000000"/>
                </a:solidFill>
                <a:ea typeface="+mn-lt"/>
                <a:cs typeface="+mn-lt"/>
              </a:rPr>
              <a:t>accéder</a:t>
            </a:r>
            <a:r>
              <a:rPr lang="en-CA" sz="6000" dirty="0">
                <a:solidFill>
                  <a:srgbClr val="000000"/>
                </a:solidFill>
                <a:ea typeface="+mn-lt"/>
                <a:cs typeface="+mn-lt"/>
              </a:rPr>
              <a:t> à des </a:t>
            </a:r>
            <a:r>
              <a:rPr lang="en-CA" sz="6000" dirty="0" err="1">
                <a:solidFill>
                  <a:srgbClr val="000000"/>
                </a:solidFill>
                <a:ea typeface="+mn-lt"/>
                <a:cs typeface="+mn-lt"/>
              </a:rPr>
              <a:t>emplois</a:t>
            </a:r>
            <a:r>
              <a:rPr lang="en-CA" sz="6000" dirty="0">
                <a:solidFill>
                  <a:srgbClr val="000000"/>
                </a:solidFill>
                <a:ea typeface="+mn-lt"/>
                <a:cs typeface="+mn-lt"/>
              </a:rPr>
              <a:t> à temps plein et à temps </a:t>
            </a:r>
            <a:r>
              <a:rPr lang="en-CA" sz="6000" dirty="0" err="1">
                <a:solidFill>
                  <a:srgbClr val="000000"/>
                </a:solidFill>
                <a:ea typeface="+mn-lt"/>
                <a:cs typeface="+mn-lt"/>
              </a:rPr>
              <a:t>partiel</a:t>
            </a:r>
            <a:r>
              <a:rPr lang="en-CA" sz="6000" dirty="0">
                <a:solidFill>
                  <a:srgbClr val="000000"/>
                </a:solidFill>
                <a:ea typeface="+mn-lt"/>
                <a:cs typeface="+mn-lt"/>
              </a:rPr>
              <a:t> </a:t>
            </a:r>
            <a:r>
              <a:rPr lang="en-CA" sz="6000" dirty="0" err="1">
                <a:solidFill>
                  <a:srgbClr val="000000"/>
                </a:solidFill>
                <a:ea typeface="+mn-lt"/>
                <a:cs typeface="+mn-lt"/>
              </a:rPr>
              <a:t>toute</a:t>
            </a:r>
            <a:r>
              <a:rPr lang="en-CA" sz="6000" dirty="0">
                <a:solidFill>
                  <a:srgbClr val="000000"/>
                </a:solidFill>
                <a:ea typeface="+mn-lt"/>
                <a:cs typeface="+mn-lt"/>
              </a:rPr>
              <a:t> </a:t>
            </a:r>
            <a:r>
              <a:rPr lang="en-CA" sz="6000" dirty="0" err="1">
                <a:solidFill>
                  <a:srgbClr val="000000"/>
                </a:solidFill>
                <a:ea typeface="+mn-lt"/>
                <a:cs typeface="+mn-lt"/>
              </a:rPr>
              <a:t>l'année</a:t>
            </a:r>
            <a:r>
              <a:rPr lang="en-CA" sz="6000" dirty="0">
                <a:solidFill>
                  <a:srgbClr val="000000"/>
                </a:solidFill>
                <a:ea typeface="+mn-lt"/>
                <a:cs typeface="+mn-lt"/>
              </a:rPr>
              <a:t> dans la </a:t>
            </a:r>
            <a:r>
              <a:rPr lang="en-CA" sz="6000" dirty="0" err="1">
                <a:solidFill>
                  <a:srgbClr val="000000"/>
                </a:solidFill>
                <a:ea typeface="+mn-lt"/>
                <a:cs typeface="+mn-lt"/>
              </a:rPr>
              <a:t>fonction</a:t>
            </a:r>
            <a:r>
              <a:rPr lang="en-CA" sz="6000" dirty="0">
                <a:solidFill>
                  <a:srgbClr val="000000"/>
                </a:solidFill>
                <a:ea typeface="+mn-lt"/>
                <a:cs typeface="+mn-lt"/>
              </a:rPr>
              <a:t> </a:t>
            </a:r>
            <a:r>
              <a:rPr lang="en-CA" sz="6000" dirty="0" err="1">
                <a:solidFill>
                  <a:srgbClr val="000000"/>
                </a:solidFill>
                <a:ea typeface="+mn-lt"/>
                <a:cs typeface="+mn-lt"/>
              </a:rPr>
              <a:t>publique</a:t>
            </a:r>
            <a:r>
              <a:rPr lang="en-CA" sz="6000" dirty="0">
                <a:solidFill>
                  <a:srgbClr val="000000"/>
                </a:solidFill>
                <a:ea typeface="+mn-lt"/>
                <a:cs typeface="+mn-lt"/>
              </a:rPr>
              <a:t> </a:t>
            </a:r>
            <a:r>
              <a:rPr lang="en-CA" sz="6000" dirty="0" err="1">
                <a:solidFill>
                  <a:srgbClr val="000000"/>
                </a:solidFill>
                <a:ea typeface="+mn-lt"/>
                <a:cs typeface="+mn-lt"/>
              </a:rPr>
              <a:t>fédérale</a:t>
            </a:r>
            <a:r>
              <a:rPr lang="en-CA" sz="6000" dirty="0">
                <a:solidFill>
                  <a:srgbClr val="000000"/>
                </a:solidFill>
                <a:ea typeface="+mn-lt"/>
                <a:cs typeface="+mn-lt"/>
              </a:rPr>
              <a:t> et à </a:t>
            </a:r>
            <a:r>
              <a:rPr lang="en-CA" sz="6000" dirty="0" err="1">
                <a:solidFill>
                  <a:srgbClr val="000000"/>
                </a:solidFill>
                <a:ea typeface="+mn-lt"/>
                <a:cs typeface="+mn-lt"/>
              </a:rPr>
              <a:t>bénéficier</a:t>
            </a:r>
            <a:r>
              <a:rPr lang="en-CA" sz="6000" dirty="0">
                <a:solidFill>
                  <a:srgbClr val="000000"/>
                </a:solidFill>
                <a:ea typeface="+mn-lt"/>
                <a:cs typeface="+mn-lt"/>
              </a:rPr>
              <a:t> </a:t>
            </a:r>
            <a:r>
              <a:rPr lang="en-CA" sz="6000" dirty="0" err="1">
                <a:solidFill>
                  <a:srgbClr val="000000"/>
                </a:solidFill>
                <a:ea typeface="+mn-lt"/>
                <a:cs typeface="+mn-lt"/>
              </a:rPr>
              <a:t>d'une</a:t>
            </a:r>
            <a:r>
              <a:rPr lang="en-CA" sz="6000" dirty="0">
                <a:solidFill>
                  <a:srgbClr val="000000"/>
                </a:solidFill>
                <a:ea typeface="+mn-lt"/>
                <a:cs typeface="+mn-lt"/>
              </a:rPr>
              <a:t> </a:t>
            </a:r>
            <a:r>
              <a:rPr lang="en-CA" sz="6000" dirty="0" err="1">
                <a:solidFill>
                  <a:srgbClr val="000000"/>
                </a:solidFill>
                <a:ea typeface="+mn-lt"/>
                <a:cs typeface="+mn-lt"/>
              </a:rPr>
              <a:t>expérience</a:t>
            </a:r>
            <a:r>
              <a:rPr lang="en-CA" sz="6000" dirty="0">
                <a:solidFill>
                  <a:srgbClr val="000000"/>
                </a:solidFill>
                <a:ea typeface="+mn-lt"/>
                <a:cs typeface="+mn-lt"/>
              </a:rPr>
              <a:t> de travail </a:t>
            </a:r>
            <a:r>
              <a:rPr lang="en-CA" sz="6000" dirty="0" err="1">
                <a:solidFill>
                  <a:srgbClr val="000000"/>
                </a:solidFill>
                <a:ea typeface="+mn-lt"/>
                <a:cs typeface="+mn-lt"/>
              </a:rPr>
              <a:t>précieuse</a:t>
            </a:r>
            <a:r>
              <a:rPr lang="en-CA" sz="6000" dirty="0">
                <a:solidFill>
                  <a:srgbClr val="000000"/>
                </a:solidFill>
                <a:ea typeface="+mn-lt"/>
                <a:cs typeface="+mn-lt"/>
              </a:rPr>
              <a:t>.</a:t>
            </a:r>
            <a:r>
              <a:rPr lang="en-CA" sz="6000" dirty="0">
                <a:solidFill>
                  <a:srgbClr val="000000"/>
                </a:solidFill>
                <a:cs typeface="Segoe UI Semilight"/>
              </a:rPr>
              <a:t> </a:t>
            </a:r>
            <a:endParaRPr lang="en-CA" sz="6000" dirty="0">
              <a:solidFill>
                <a:srgbClr val="000000"/>
              </a:solidFill>
              <a:cs typeface="Arial"/>
            </a:endParaRPr>
          </a:p>
          <a:p>
            <a:pPr lvl="1">
              <a:lnSpc>
                <a:spcPct val="120000"/>
              </a:lnSpc>
              <a:spcBef>
                <a:spcPts val="0"/>
              </a:spcBef>
              <a:buClr>
                <a:srgbClr val="000000"/>
              </a:buClr>
            </a:pPr>
            <a:r>
              <a:rPr lang="en-CA" sz="6000" b="1" dirty="0">
                <a:solidFill>
                  <a:srgbClr val="30ACB8"/>
                </a:solidFill>
                <a:ea typeface="+mn-lt"/>
                <a:cs typeface="+mn-lt"/>
                <a:hlinkClick r:id="rId4">
                  <a:extLst>
                    <a:ext uri="{A12FA001-AC4F-418D-AE19-62706E023703}">
                      <ahyp:hlinkClr xmlns:ahyp="http://schemas.microsoft.com/office/drawing/2018/hyperlinkcolor" val="tx"/>
                    </a:ext>
                  </a:extLst>
                </a:hlinkClick>
              </a:rPr>
              <a:t>Programme d'enseignement coopératif/de stages (CO-OP)</a:t>
            </a:r>
            <a:r>
              <a:rPr lang="en-CA" sz="6000" b="1" dirty="0">
                <a:solidFill>
                  <a:srgbClr val="30ACB8"/>
                </a:solidFill>
                <a:ea typeface="+mn-lt"/>
                <a:cs typeface="+mn-lt"/>
              </a:rPr>
              <a:t> </a:t>
            </a:r>
            <a:r>
              <a:rPr lang="en-CA" sz="6000" dirty="0">
                <a:solidFill>
                  <a:srgbClr val="000000"/>
                </a:solidFill>
                <a:cs typeface="Arial"/>
              </a:rPr>
              <a:t>– </a:t>
            </a:r>
            <a:r>
              <a:rPr lang="fr" sz="6000" dirty="0">
                <a:solidFill>
                  <a:srgbClr val="000000"/>
                </a:solidFill>
                <a:ea typeface="+mn-lt"/>
                <a:cs typeface="+mn-lt"/>
              </a:rPr>
              <a:t>aide les étudiants à temps plein au niveau secondaire ou postsecondaire à accéder à des emplois à temps plein et à temps partiel toute l'année dans la fonction publique fédérale et à bénéficier d'une précieuse expérience de travail.</a:t>
            </a:r>
            <a:r>
              <a:rPr lang="en-CA" sz="6000" dirty="0">
                <a:solidFill>
                  <a:srgbClr val="000000"/>
                </a:solidFill>
                <a:ea typeface="+mn-lt"/>
                <a:cs typeface="+mn-lt"/>
              </a:rPr>
              <a:t> </a:t>
            </a:r>
            <a:endParaRPr lang="en-CA" sz="6000" dirty="0">
              <a:solidFill>
                <a:srgbClr val="000000"/>
              </a:solidFill>
              <a:ea typeface="+mn-lt"/>
              <a:cs typeface="Arial"/>
            </a:endParaRPr>
          </a:p>
          <a:p>
            <a:pPr lvl="1">
              <a:lnSpc>
                <a:spcPct val="120000"/>
              </a:lnSpc>
              <a:spcBef>
                <a:spcPts val="0"/>
              </a:spcBef>
              <a:buClr>
                <a:srgbClr val="000000"/>
              </a:buClr>
            </a:pPr>
            <a:r>
              <a:rPr lang="en-CA" sz="6000" b="1" dirty="0">
                <a:solidFill>
                  <a:srgbClr val="30ACB8"/>
                </a:solidFill>
                <a:ea typeface="+mn-lt"/>
                <a:cs typeface="+mn-lt"/>
                <a:hlinkClick r:id="rId4">
                  <a:extLst>
                    <a:ext uri="{A12FA001-AC4F-418D-AE19-62706E023703}">
                      <ahyp:hlinkClr xmlns:ahyp="http://schemas.microsoft.com/office/drawing/2018/hyperlinkcolor" val="tx"/>
                    </a:ext>
                  </a:extLst>
                </a:hlinkClick>
              </a:rPr>
              <a:t>Programme des adjoints de recherche (PAR)</a:t>
            </a:r>
            <a:r>
              <a:rPr lang="en-CA" sz="6000" b="1" dirty="0">
                <a:solidFill>
                  <a:srgbClr val="30ACB8"/>
                </a:solidFill>
                <a:ea typeface="+mn-lt"/>
                <a:cs typeface="+mn-lt"/>
              </a:rPr>
              <a:t> </a:t>
            </a:r>
            <a:r>
              <a:rPr lang="en-CA" sz="6000" dirty="0">
                <a:solidFill>
                  <a:srgbClr val="000000"/>
                </a:solidFill>
                <a:cs typeface="Arial"/>
              </a:rPr>
              <a:t>- </a:t>
            </a:r>
            <a:r>
              <a:rPr lang="en-CA" sz="6000" dirty="0">
                <a:solidFill>
                  <a:srgbClr val="000000"/>
                </a:solidFill>
                <a:ea typeface="+mn-lt"/>
                <a:cs typeface="+mn-lt"/>
              </a:rPr>
              <a:t>aide les </a:t>
            </a:r>
            <a:r>
              <a:rPr lang="en-CA" sz="6000" dirty="0" err="1">
                <a:solidFill>
                  <a:srgbClr val="000000"/>
                </a:solidFill>
                <a:ea typeface="+mn-lt"/>
                <a:cs typeface="+mn-lt"/>
              </a:rPr>
              <a:t>étudiants</a:t>
            </a:r>
            <a:r>
              <a:rPr lang="en-CA" sz="6000" dirty="0">
                <a:solidFill>
                  <a:srgbClr val="000000"/>
                </a:solidFill>
                <a:ea typeface="+mn-lt"/>
                <a:cs typeface="+mn-lt"/>
              </a:rPr>
              <a:t> de </a:t>
            </a:r>
            <a:r>
              <a:rPr lang="en-CA" sz="6000" dirty="0" err="1">
                <a:solidFill>
                  <a:srgbClr val="000000"/>
                </a:solidFill>
                <a:ea typeface="+mn-lt"/>
                <a:cs typeface="+mn-lt"/>
              </a:rPr>
              <a:t>niveau</a:t>
            </a:r>
            <a:r>
              <a:rPr lang="en-CA" sz="6000" dirty="0">
                <a:solidFill>
                  <a:srgbClr val="000000"/>
                </a:solidFill>
                <a:ea typeface="+mn-lt"/>
                <a:cs typeface="+mn-lt"/>
              </a:rPr>
              <a:t> </a:t>
            </a:r>
            <a:r>
              <a:rPr lang="en-CA" sz="6000" dirty="0" err="1">
                <a:solidFill>
                  <a:srgbClr val="000000"/>
                </a:solidFill>
                <a:ea typeface="+mn-lt"/>
                <a:cs typeface="+mn-lt"/>
              </a:rPr>
              <a:t>postsecondaire</a:t>
            </a:r>
            <a:r>
              <a:rPr lang="en-CA" sz="6000" dirty="0">
                <a:solidFill>
                  <a:srgbClr val="000000"/>
                </a:solidFill>
                <a:ea typeface="+mn-lt"/>
                <a:cs typeface="+mn-lt"/>
              </a:rPr>
              <a:t> à la recherche </a:t>
            </a:r>
            <a:r>
              <a:rPr lang="en-CA" sz="6000" dirty="0" err="1">
                <a:solidFill>
                  <a:srgbClr val="000000"/>
                </a:solidFill>
                <a:ea typeface="+mn-lt"/>
                <a:cs typeface="+mn-lt"/>
              </a:rPr>
              <a:t>d'une</a:t>
            </a:r>
            <a:r>
              <a:rPr lang="en-CA" sz="6000" dirty="0">
                <a:solidFill>
                  <a:srgbClr val="000000"/>
                </a:solidFill>
                <a:ea typeface="+mn-lt"/>
                <a:cs typeface="+mn-lt"/>
              </a:rPr>
              <a:t> </a:t>
            </a:r>
            <a:r>
              <a:rPr lang="en-CA" sz="6000" dirty="0" err="1">
                <a:solidFill>
                  <a:srgbClr val="000000"/>
                </a:solidFill>
                <a:ea typeface="+mn-lt"/>
                <a:cs typeface="+mn-lt"/>
              </a:rPr>
              <a:t>expérience</a:t>
            </a:r>
            <a:r>
              <a:rPr lang="en-CA" sz="6000" dirty="0">
                <a:solidFill>
                  <a:srgbClr val="000000"/>
                </a:solidFill>
                <a:ea typeface="+mn-lt"/>
                <a:cs typeface="+mn-lt"/>
              </a:rPr>
              <a:t> de recherche pratique </a:t>
            </a:r>
            <a:r>
              <a:rPr lang="en-CA" sz="6000" dirty="0" err="1">
                <a:solidFill>
                  <a:srgbClr val="000000"/>
                </a:solidFill>
                <a:ea typeface="+mn-lt"/>
                <a:cs typeface="+mn-lt"/>
              </a:rPr>
              <a:t>en</a:t>
            </a:r>
            <a:r>
              <a:rPr lang="en-CA" sz="6000" dirty="0">
                <a:solidFill>
                  <a:srgbClr val="000000"/>
                </a:solidFill>
                <a:ea typeface="+mn-lt"/>
                <a:cs typeface="+mn-lt"/>
              </a:rPr>
              <a:t> </a:t>
            </a:r>
            <a:r>
              <a:rPr lang="en-CA" sz="6000" dirty="0" err="1">
                <a:solidFill>
                  <a:srgbClr val="000000"/>
                </a:solidFill>
                <a:ea typeface="+mn-lt"/>
                <a:cs typeface="+mn-lt"/>
              </a:rPr>
              <a:t>appliquant</a:t>
            </a:r>
            <a:r>
              <a:rPr lang="en-CA" sz="6000" dirty="0">
                <a:solidFill>
                  <a:srgbClr val="000000"/>
                </a:solidFill>
                <a:ea typeface="+mn-lt"/>
                <a:cs typeface="+mn-lt"/>
              </a:rPr>
              <a:t> </a:t>
            </a:r>
            <a:r>
              <a:rPr lang="en-CA" sz="6000" dirty="0" err="1">
                <a:solidFill>
                  <a:srgbClr val="000000"/>
                </a:solidFill>
                <a:ea typeface="+mn-lt"/>
                <a:cs typeface="+mn-lt"/>
              </a:rPr>
              <a:t>leurs</a:t>
            </a:r>
            <a:r>
              <a:rPr lang="en-CA" sz="6000" dirty="0">
                <a:solidFill>
                  <a:srgbClr val="000000"/>
                </a:solidFill>
                <a:ea typeface="+mn-lt"/>
                <a:cs typeface="+mn-lt"/>
              </a:rPr>
              <a:t> </a:t>
            </a:r>
            <a:r>
              <a:rPr lang="en-CA" sz="6000" dirty="0" err="1">
                <a:solidFill>
                  <a:srgbClr val="000000"/>
                </a:solidFill>
                <a:ea typeface="+mn-lt"/>
                <a:cs typeface="+mn-lt"/>
              </a:rPr>
              <a:t>connaissances</a:t>
            </a:r>
            <a:r>
              <a:rPr lang="en-CA" sz="6000" dirty="0">
                <a:solidFill>
                  <a:srgbClr val="000000"/>
                </a:solidFill>
                <a:ea typeface="+mn-lt"/>
                <a:cs typeface="+mn-lt"/>
              </a:rPr>
              <a:t> </a:t>
            </a:r>
            <a:r>
              <a:rPr lang="en-CA" sz="6000" dirty="0" err="1">
                <a:solidFill>
                  <a:srgbClr val="000000"/>
                </a:solidFill>
                <a:ea typeface="+mn-lt"/>
                <a:cs typeface="+mn-lt"/>
              </a:rPr>
              <a:t>académiques</a:t>
            </a:r>
            <a:r>
              <a:rPr lang="en-CA" sz="6000" dirty="0">
                <a:solidFill>
                  <a:srgbClr val="000000"/>
                </a:solidFill>
                <a:ea typeface="+mn-lt"/>
                <a:cs typeface="+mn-lt"/>
              </a:rPr>
              <a:t> aux </a:t>
            </a:r>
            <a:r>
              <a:rPr lang="en-CA" sz="6000" dirty="0" err="1">
                <a:solidFill>
                  <a:srgbClr val="000000"/>
                </a:solidFill>
                <a:ea typeface="+mn-lt"/>
                <a:cs typeface="+mn-lt"/>
              </a:rPr>
              <a:t>activités</a:t>
            </a:r>
            <a:r>
              <a:rPr lang="en-CA" sz="6000" dirty="0">
                <a:solidFill>
                  <a:srgbClr val="000000"/>
                </a:solidFill>
                <a:ea typeface="+mn-lt"/>
                <a:cs typeface="+mn-lt"/>
              </a:rPr>
              <a:t> de recherche </a:t>
            </a:r>
            <a:r>
              <a:rPr lang="en-CA" sz="6000" dirty="0" err="1">
                <a:solidFill>
                  <a:srgbClr val="000000"/>
                </a:solidFill>
                <a:ea typeface="+mn-lt"/>
                <a:cs typeface="+mn-lt"/>
              </a:rPr>
              <a:t>en</a:t>
            </a:r>
            <a:r>
              <a:rPr lang="en-CA" sz="6000" dirty="0">
                <a:solidFill>
                  <a:srgbClr val="000000"/>
                </a:solidFill>
                <a:ea typeface="+mn-lt"/>
                <a:cs typeface="+mn-lt"/>
              </a:rPr>
              <a:t> </a:t>
            </a:r>
            <a:r>
              <a:rPr lang="en-CA" sz="6000" dirty="0" err="1">
                <a:solidFill>
                  <a:srgbClr val="000000"/>
                </a:solidFill>
                <a:ea typeface="+mn-lt"/>
                <a:cs typeface="+mn-lt"/>
              </a:rPr>
              <a:t>cours</a:t>
            </a:r>
            <a:r>
              <a:rPr lang="en-CA" sz="6000" dirty="0">
                <a:solidFill>
                  <a:srgbClr val="000000"/>
                </a:solidFill>
                <a:ea typeface="+mn-lt"/>
                <a:cs typeface="+mn-lt"/>
              </a:rPr>
              <a:t> dans la </a:t>
            </a:r>
            <a:r>
              <a:rPr lang="en-CA" sz="6000" dirty="0" err="1">
                <a:solidFill>
                  <a:srgbClr val="000000"/>
                </a:solidFill>
                <a:ea typeface="+mn-lt"/>
                <a:cs typeface="+mn-lt"/>
              </a:rPr>
              <a:t>fonction</a:t>
            </a:r>
            <a:r>
              <a:rPr lang="en-CA" sz="6000" dirty="0">
                <a:solidFill>
                  <a:srgbClr val="000000"/>
                </a:solidFill>
                <a:ea typeface="+mn-lt"/>
                <a:cs typeface="+mn-lt"/>
              </a:rPr>
              <a:t> </a:t>
            </a:r>
            <a:r>
              <a:rPr lang="en-CA" sz="6000" dirty="0" err="1">
                <a:solidFill>
                  <a:srgbClr val="000000"/>
                </a:solidFill>
                <a:ea typeface="+mn-lt"/>
                <a:cs typeface="+mn-lt"/>
              </a:rPr>
              <a:t>publique</a:t>
            </a:r>
            <a:r>
              <a:rPr lang="en-CA" sz="6000" dirty="0">
                <a:solidFill>
                  <a:srgbClr val="000000"/>
                </a:solidFill>
                <a:ea typeface="+mn-lt"/>
                <a:cs typeface="+mn-lt"/>
              </a:rPr>
              <a:t> </a:t>
            </a:r>
            <a:r>
              <a:rPr lang="en-CA" sz="6000" dirty="0" err="1">
                <a:solidFill>
                  <a:srgbClr val="000000"/>
                </a:solidFill>
                <a:ea typeface="+mn-lt"/>
                <a:cs typeface="+mn-lt"/>
              </a:rPr>
              <a:t>fédérale</a:t>
            </a:r>
            <a:r>
              <a:rPr lang="en-CA" sz="6000" dirty="0">
                <a:solidFill>
                  <a:srgbClr val="000000"/>
                </a:solidFill>
                <a:ea typeface="+mn-lt"/>
                <a:cs typeface="+mn-lt"/>
              </a:rPr>
              <a:t>. </a:t>
            </a:r>
          </a:p>
          <a:p>
            <a:endParaRPr lang="en-CA" sz="2400" dirty="0">
              <a:solidFill>
                <a:srgbClr val="000000"/>
              </a:solidFill>
              <a:latin typeface="Arial" panose="020B0604020202020204" pitchFamily="34" charset="0"/>
              <a:cs typeface="Arial" panose="020B0604020202020204" pitchFamily="34" charset="0"/>
            </a:endParaRPr>
          </a:p>
          <a:p>
            <a:endParaRPr lang="en-CA" sz="2400" b="1" u="sng" dirty="0">
              <a:latin typeface="Arial" panose="020B0604020202020204" pitchFamily="34" charset="0"/>
              <a:cs typeface="Arial" panose="020B0604020202020204" pitchFamily="34" charset="0"/>
            </a:endParaRPr>
          </a:p>
          <a:p>
            <a:pPr marL="0" indent="0">
              <a:buNone/>
            </a:pPr>
            <a:endParaRPr lang="en-CA" sz="2400" b="1"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50DCD3C-C0EC-4B8A-A7F4-5EBCAA862C67}"/>
              </a:ext>
            </a:extLst>
          </p:cNvPr>
          <p:cNvSpPr>
            <a:spLocks noGrp="1"/>
          </p:cNvSpPr>
          <p:nvPr>
            <p:ph type="sldNum" sz="quarter" idx="12"/>
          </p:nvPr>
        </p:nvSpPr>
        <p:spPr/>
        <p:txBody>
          <a:bodyPr/>
          <a:lstStyle/>
          <a:p>
            <a:fld id="{C9E7B19F-562E-4687-915F-44F4066EA527}" type="slidenum">
              <a:rPr lang="en-CA" smtClean="0"/>
              <a:t>8</a:t>
            </a:fld>
            <a:endParaRPr lang="en-CA"/>
          </a:p>
        </p:txBody>
      </p:sp>
    </p:spTree>
    <p:extLst>
      <p:ext uri="{BB962C8B-B14F-4D97-AF65-F5344CB8AC3E}">
        <p14:creationId xmlns:p14="http://schemas.microsoft.com/office/powerpoint/2010/main" val="92308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35609"/>
            <a:ext cx="10515600" cy="945119"/>
          </a:xfrm>
        </p:spPr>
        <p:txBody>
          <a:bodyPr>
            <a:normAutofit/>
          </a:bodyPr>
          <a:lstStyle/>
          <a:p>
            <a:r>
              <a:rPr lang="fr-CA" sz="3600" b="1" dirty="0">
                <a:solidFill>
                  <a:schemeClr val="accent2"/>
                </a:solidFill>
                <a:latin typeface="+mn-lt"/>
                <a:ea typeface="Open Sans" panose="020B0606030504020204" pitchFamily="34" charset="0"/>
                <a:cs typeface="Open Sans" panose="020B0606030504020204" pitchFamily="34" charset="0"/>
              </a:rPr>
              <a:t>La voie à suivre…</a:t>
            </a:r>
          </a:p>
        </p:txBody>
      </p:sp>
      <p:graphicFrame>
        <p:nvGraphicFramePr>
          <p:cNvPr id="2" name="Diagram 1">
            <a:extLst>
              <a:ext uri="{FF2B5EF4-FFF2-40B4-BE49-F238E27FC236}">
                <a16:creationId xmlns:a16="http://schemas.microsoft.com/office/drawing/2014/main" id="{A4ACD90C-D456-4184-AF18-E3AA6C54205D}"/>
              </a:ext>
            </a:extLst>
          </p:cNvPr>
          <p:cNvGraphicFramePr/>
          <p:nvPr/>
        </p:nvGraphicFramePr>
        <p:xfrm>
          <a:off x="335360" y="764704"/>
          <a:ext cx="11654146" cy="5505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7369500"/>
      </p:ext>
    </p:extLst>
  </p:cSld>
  <p:clrMapOvr>
    <a:masterClrMapping/>
  </p:clrMapOvr>
</p:sld>
</file>

<file path=ppt/theme/theme1.xml><?xml version="1.0" encoding="utf-8"?>
<a:theme xmlns:a="http://schemas.openxmlformats.org/drawingml/2006/main" name="CFP-PSC 2019">
  <a:themeElements>
    <a:clrScheme name="Custom 1">
      <a:dk1>
        <a:srgbClr val="54575A"/>
      </a:dk1>
      <a:lt1>
        <a:sysClr val="window" lastClr="FFFFFF"/>
      </a:lt1>
      <a:dk2>
        <a:srgbClr val="54575A"/>
      </a:dk2>
      <a:lt2>
        <a:srgbClr val="E7E6E6"/>
      </a:lt2>
      <a:accent1>
        <a:srgbClr val="D50057"/>
      </a:accent1>
      <a:accent2>
        <a:srgbClr val="5B315E"/>
      </a:accent2>
      <a:accent3>
        <a:srgbClr val="0099A8"/>
      </a:accent3>
      <a:accent4>
        <a:srgbClr val="FF5100"/>
      </a:accent4>
      <a:accent5>
        <a:srgbClr val="C2D500"/>
      </a:accent5>
      <a:accent6>
        <a:srgbClr val="F7BE00"/>
      </a:accent6>
      <a:hlink>
        <a:srgbClr val="0099A8"/>
      </a:hlink>
      <a:folHlink>
        <a:srgbClr val="A5A5A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CFP-PSC-2019.pptx" id="{9D78D0ED-9804-4852-9F30-0FF00345E837}" vid="{89A8395C-BF2D-4C66-801D-935BDCFD54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C0FEB2C9051E4C8A4B3B4F28487E61" ma:contentTypeVersion="11" ma:contentTypeDescription="Create a new document." ma:contentTypeScope="" ma:versionID="9bd52f3ff473f98f48ce89b74e08c229">
  <xsd:schema xmlns:xsd="http://www.w3.org/2001/XMLSchema" xmlns:xs="http://www.w3.org/2001/XMLSchema" xmlns:p="http://schemas.microsoft.com/office/2006/metadata/properties" xmlns:ns3="ebe8c69f-86d5-4096-91fa-6d48b232113a" xmlns:ns4="198e61d9-467a-4bdf-a1ac-804ae0cb37f2" targetNamespace="http://schemas.microsoft.com/office/2006/metadata/properties" ma:root="true" ma:fieldsID="d07996e5f16929d990c4eda538183d2c" ns3:_="" ns4:_="">
    <xsd:import namespace="ebe8c69f-86d5-4096-91fa-6d48b232113a"/>
    <xsd:import namespace="198e61d9-467a-4bdf-a1ac-804ae0cb37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e8c69f-86d5-4096-91fa-6d48b2321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8e61d9-467a-4bdf-a1ac-804ae0cb37f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56EE09-ACEE-4808-AD60-CA6BAE4ED2A0}">
  <ds:schemaRefs>
    <ds:schemaRef ds:uri="http://schemas.openxmlformats.org/package/2006/metadata/core-properties"/>
    <ds:schemaRef ds:uri="http://schemas.microsoft.com/office/2006/documentManagement/types"/>
    <ds:schemaRef ds:uri="ebe8c69f-86d5-4096-91fa-6d48b232113a"/>
    <ds:schemaRef ds:uri="http://purl.org/dc/terms/"/>
    <ds:schemaRef ds:uri="http://purl.org/dc/dcmitype/"/>
    <ds:schemaRef ds:uri="http://schemas.microsoft.com/office/2006/metadata/properties"/>
    <ds:schemaRef ds:uri="http://purl.org/dc/elements/1.1/"/>
    <ds:schemaRef ds:uri="http://schemas.microsoft.com/office/infopath/2007/PartnerControls"/>
    <ds:schemaRef ds:uri="198e61d9-467a-4bdf-a1ac-804ae0cb37f2"/>
    <ds:schemaRef ds:uri="http://www.w3.org/XML/1998/namespace"/>
  </ds:schemaRefs>
</ds:datastoreItem>
</file>

<file path=customXml/itemProps2.xml><?xml version="1.0" encoding="utf-8"?>
<ds:datastoreItem xmlns:ds="http://schemas.openxmlformats.org/officeDocument/2006/customXml" ds:itemID="{1A0325BC-CC1D-4AD8-8793-5B7A4C64347A}">
  <ds:schemaRefs>
    <ds:schemaRef ds:uri="http://schemas.microsoft.com/sharepoint/v3/contenttype/forms"/>
  </ds:schemaRefs>
</ds:datastoreItem>
</file>

<file path=customXml/itemProps3.xml><?xml version="1.0" encoding="utf-8"?>
<ds:datastoreItem xmlns:ds="http://schemas.openxmlformats.org/officeDocument/2006/customXml" ds:itemID="{51F73CF7-CF4C-4883-83BF-7B3EA30D46DF}">
  <ds:schemaRefs>
    <ds:schemaRef ds:uri="198e61d9-467a-4bdf-a1ac-804ae0cb37f2"/>
    <ds:schemaRef ds:uri="ebe8c69f-86d5-4096-91fa-6d48b23211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PPT-CFP2019</Template>
  <TotalTime>185</TotalTime>
  <Words>2185</Words>
  <Application>Microsoft Office PowerPoint</Application>
  <PresentationFormat>Widescreen</PresentationFormat>
  <Paragraphs>180</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Open Sans</vt:lpstr>
      <vt:lpstr>Segoe Semi</vt:lpstr>
      <vt:lpstr>Segoe UI</vt:lpstr>
      <vt:lpstr>Segoe UI Light</vt:lpstr>
      <vt:lpstr>Segoe UI Semilight</vt:lpstr>
      <vt:lpstr>CFP-PSC 2019</vt:lpstr>
      <vt:lpstr>Soutien offert par la  Commission de la fonction publique pour le recrutement inclusif    Centre d’expertise sur la diversité et l’inclusion      </vt:lpstr>
      <vt:lpstr>Objectif</vt:lpstr>
      <vt:lpstr>Engagements en matière de diversité et inclusion</vt:lpstr>
      <vt:lpstr>Soutien supplémentaire fourni par le CFP aux ministères </vt:lpstr>
      <vt:lpstr>Soutien offert par la CFP – Recrutement des employés autochtones</vt:lpstr>
      <vt:lpstr>Soutien offert par la CFP – l’embauche des personnes en situation de handicap</vt:lpstr>
      <vt:lpstr>Soutien offert par la CFP – Boîte à outils du recrutement inclusif</vt:lpstr>
      <vt:lpstr>Soutien offert par a CFP – Autres programmes de recrutement</vt:lpstr>
      <vt:lpstr>La voie à suivre…</vt:lpstr>
      <vt:lpstr>Pour toute question ou information </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to the President of the Treasury Board:  Public Service Accessibility Strategy - Employment Pillar</dc:title>
  <dc:creator>Robert McSheffrey</dc:creator>
  <cp:lastModifiedBy>Erin Thompson</cp:lastModifiedBy>
  <cp:revision>34</cp:revision>
  <dcterms:created xsi:type="dcterms:W3CDTF">2021-01-11T15:43:51Z</dcterms:created>
  <dcterms:modified xsi:type="dcterms:W3CDTF">2022-07-21T19:56:44Z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0x0101009DC0FEB2C9051E4C8A4B3B4F28487E61</vt:lpwstr>
  </property>
</Properties>
</file>