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27" r:id="rId2"/>
  </p:sldMasterIdLst>
  <p:notesMasterIdLst>
    <p:notesMasterId r:id="rId12"/>
  </p:notesMasterIdLst>
  <p:handoutMasterIdLst>
    <p:handoutMasterId r:id="rId13"/>
  </p:handoutMasterIdLst>
  <p:sldIdLst>
    <p:sldId id="650" r:id="rId3"/>
    <p:sldId id="655" r:id="rId4"/>
    <p:sldId id="658" r:id="rId5"/>
    <p:sldId id="656" r:id="rId6"/>
    <p:sldId id="663" r:id="rId7"/>
    <p:sldId id="734" r:id="rId8"/>
    <p:sldId id="720" r:id="rId9"/>
    <p:sldId id="750" r:id="rId10"/>
    <p:sldId id="754" r:id="rId11"/>
  </p:sldIdLst>
  <p:sldSz cx="9144000" cy="6858000" type="screen4x3"/>
  <p:notesSz cx="6797675" cy="9926638"/>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Osaka" pitchFamily="28" charset="-128"/>
        <a:cs typeface="+mn-cs"/>
      </a:defRPr>
    </a:lvl5pPr>
    <a:lvl6pPr marL="2286000" algn="l" defTabSz="914400" rtl="0" eaLnBrk="1" latinLnBrk="0" hangingPunct="1">
      <a:defRPr kern="1200">
        <a:solidFill>
          <a:schemeClr val="tx1"/>
        </a:solidFill>
        <a:latin typeface="Arial" panose="020B0604020202020204" pitchFamily="34" charset="0"/>
        <a:ea typeface="Osaka" pitchFamily="28" charset="-128"/>
        <a:cs typeface="+mn-cs"/>
      </a:defRPr>
    </a:lvl6pPr>
    <a:lvl7pPr marL="2743200" algn="l" defTabSz="914400" rtl="0" eaLnBrk="1" latinLnBrk="0" hangingPunct="1">
      <a:defRPr kern="1200">
        <a:solidFill>
          <a:schemeClr val="tx1"/>
        </a:solidFill>
        <a:latin typeface="Arial" panose="020B0604020202020204" pitchFamily="34" charset="0"/>
        <a:ea typeface="Osaka" pitchFamily="28" charset="-128"/>
        <a:cs typeface="+mn-cs"/>
      </a:defRPr>
    </a:lvl7pPr>
    <a:lvl8pPr marL="3200400" algn="l" defTabSz="914400" rtl="0" eaLnBrk="1" latinLnBrk="0" hangingPunct="1">
      <a:defRPr kern="1200">
        <a:solidFill>
          <a:schemeClr val="tx1"/>
        </a:solidFill>
        <a:latin typeface="Arial" panose="020B0604020202020204" pitchFamily="34" charset="0"/>
        <a:ea typeface="Osaka" pitchFamily="28" charset="-128"/>
        <a:cs typeface="+mn-cs"/>
      </a:defRPr>
    </a:lvl8pPr>
    <a:lvl9pPr marL="3657600" algn="l" defTabSz="914400" rtl="0" eaLnBrk="1" latinLnBrk="0" hangingPunct="1">
      <a:defRPr kern="1200">
        <a:solidFill>
          <a:schemeClr val="tx1"/>
        </a:solidFill>
        <a:latin typeface="Arial" panose="020B0604020202020204" pitchFamily="34" charset="0"/>
        <a:ea typeface="Osaka" pitchFamily="2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449"/>
    <a:srgbClr val="339966"/>
    <a:srgbClr val="CC9900"/>
    <a:srgbClr val="4D964A"/>
    <a:srgbClr val="C7DA2C"/>
    <a:srgbClr val="D2E257"/>
    <a:srgbClr val="C7E42C"/>
    <a:srgbClr val="83BC41"/>
    <a:srgbClr val="F7FA86"/>
    <a:srgbClr val="C8E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348" autoAdjust="0"/>
    <p:restoredTop sz="81227" autoAdjust="0"/>
  </p:normalViewPr>
  <p:slideViewPr>
    <p:cSldViewPr>
      <p:cViewPr varScale="1">
        <p:scale>
          <a:sx n="69" d="100"/>
          <a:sy n="69" d="100"/>
        </p:scale>
        <p:origin x="77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244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28" Type="http://schemas.microsoft.com/office/2016/11/relationships/changesInfo" Target="changesInfos/changesInfo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Wright" userId="8009700e426ca2d3" providerId="LiveId" clId="{A87B91D6-97B6-4ED6-A3B6-8351A0C6A68F}"/>
    <pc:docChg chg="modSld">
      <pc:chgData name="Brandi Wright" userId="8009700e426ca2d3" providerId="LiveId" clId="{A87B91D6-97B6-4ED6-A3B6-8351A0C6A68F}" dt="2022-11-28T00:42:43.524" v="3" actId="20577"/>
      <pc:docMkLst>
        <pc:docMk/>
      </pc:docMkLst>
      <pc:sldChg chg="modSp mod">
        <pc:chgData name="Brandi Wright" userId="8009700e426ca2d3" providerId="LiveId" clId="{A87B91D6-97B6-4ED6-A3B6-8351A0C6A68F}" dt="2022-11-28T00:42:43.524" v="3" actId="20577"/>
        <pc:sldMkLst>
          <pc:docMk/>
          <pc:sldMk cId="4219210751" sldId="650"/>
        </pc:sldMkLst>
        <pc:spChg chg="mod">
          <ac:chgData name="Brandi Wright" userId="8009700e426ca2d3" providerId="LiveId" clId="{A87B91D6-97B6-4ED6-A3B6-8351A0C6A68F}" dt="2022-11-28T00:42:43.524" v="3" actId="20577"/>
          <ac:spMkLst>
            <pc:docMk/>
            <pc:sldMk cId="4219210751" sldId="65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F7EC2-7501-46B3-B53A-E1CBD8E71880}" type="doc">
      <dgm:prSet loTypeId="urn:microsoft.com/office/officeart/2005/8/layout/cycle4" loCatId="cycle" qsTypeId="urn:microsoft.com/office/officeart/2005/8/quickstyle/simple1" qsCatId="simple" csTypeId="urn:microsoft.com/office/officeart/2005/8/colors/colorful2" csCatId="colorful" phldr="1"/>
      <dgm:spPr/>
      <dgm:t>
        <a:bodyPr/>
        <a:lstStyle/>
        <a:p>
          <a:endParaRPr lang="en-CA"/>
        </a:p>
      </dgm:t>
    </dgm:pt>
    <dgm:pt modelId="{17815FE6-CEF2-4162-A71A-95E75FEA0154}">
      <dgm:prSet phldrT="[Text]" custT="1"/>
      <dgm:spPr>
        <a:xfrm>
          <a:off x="927142" y="240628"/>
          <a:ext cx="1984503" cy="1913944"/>
        </a:xfrm>
        <a:prstGeom prst="pieWedge">
          <a:avLst/>
        </a:prstGeom>
        <a:solidFill>
          <a:srgbClr val="C0504D">
            <a:hueOff val="0"/>
            <a:satOff val="0"/>
            <a:lumOff val="0"/>
            <a:alpha val="90000"/>
          </a:srgbClr>
        </a:solidFill>
        <a:ln w="25400" cap="flat" cmpd="sng" algn="ctr">
          <a:solidFill>
            <a:sysClr val="window" lastClr="FFFFFF">
              <a:hueOff val="0"/>
              <a:satOff val="0"/>
              <a:lumOff val="0"/>
              <a:alphaOff val="0"/>
            </a:sysClr>
          </a:solidFill>
          <a:prstDash val="solid"/>
        </a:ln>
        <a:effectLst/>
      </dgm:spPr>
      <dgm:t>
        <a:bodyPr/>
        <a:lstStyle/>
        <a:p>
          <a:r>
            <a:rPr lang="en-CA" sz="1600" b="1">
              <a:solidFill>
                <a:sysClr val="window" lastClr="FFFFFF">
                  <a:alpha val="90000"/>
                </a:sysClr>
              </a:solidFill>
              <a:effectLst>
                <a:outerShdw blurRad="12700" dist="50800" dir="5400000" algn="ctr" rotWithShape="0">
                  <a:srgbClr val="000000">
                    <a:alpha val="43137"/>
                  </a:srgbClr>
                </a:outerShdw>
              </a:effectLst>
              <a:latin typeface="Segoe UI Light" panose="020B0502040204020203" pitchFamily="34" charset="0"/>
              <a:ea typeface="+mn-ea"/>
              <a:cs typeface="Segoe UI Light" panose="020B0502040204020203" pitchFamily="34" charset="0"/>
            </a:rPr>
            <a:t>Structural</a:t>
          </a:r>
        </a:p>
      </dgm:t>
    </dgm:pt>
    <dgm:pt modelId="{065B9DA3-E819-498B-AFFC-ED9735E3EA33}" type="parTrans" cxnId="{6027231E-13A4-4AB9-8F32-F4982213B517}">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370D0E0F-3D15-4144-A40C-A68E887BDC76}" type="sibTrans" cxnId="{6027231E-13A4-4AB9-8F32-F4982213B517}">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5460F629-8EFC-4D1E-B980-0799CDE6EA17}">
      <dgm:prSet phldrT="[Text]" custT="1"/>
      <dgm:spPr>
        <a:xfrm rot="5400000">
          <a:off x="2875160" y="205873"/>
          <a:ext cx="1936140" cy="1911296"/>
        </a:xfrm>
        <a:prstGeom prst="pieWedge">
          <a:avLst/>
        </a:prstGeom>
        <a:solidFill>
          <a:srgbClr val="C0504D">
            <a:hueOff val="1560506"/>
            <a:satOff val="-1946"/>
            <a:lumOff val="458"/>
            <a:alpha val="90000"/>
          </a:srgbClr>
        </a:solidFill>
        <a:ln w="25400" cap="flat" cmpd="sng" algn="ctr">
          <a:solidFill>
            <a:sysClr val="window" lastClr="FFFFFF">
              <a:hueOff val="0"/>
              <a:satOff val="0"/>
              <a:lumOff val="0"/>
              <a:alphaOff val="0"/>
            </a:sysClr>
          </a:solidFill>
          <a:prstDash val="solid"/>
        </a:ln>
        <a:effectLst/>
      </dgm:spPr>
      <dgm:t>
        <a:bodyPr/>
        <a:lstStyle/>
        <a:p>
          <a:r>
            <a:rPr lang="en-CA" sz="1600" b="1">
              <a:solidFill>
                <a:sysClr val="window" lastClr="FFFFFF">
                  <a:alpha val="90000"/>
                </a:sysClr>
              </a:solidFill>
              <a:effectLst>
                <a:outerShdw blurRad="12700" dist="50800" dir="5400000" algn="ctr" rotWithShape="0">
                  <a:srgbClr val="000000">
                    <a:alpha val="43137"/>
                  </a:srgbClr>
                </a:outerShdw>
              </a:effectLst>
              <a:latin typeface="Segoe UI Light" panose="020B0502040204020203" pitchFamily="34" charset="0"/>
              <a:ea typeface="+mn-ea"/>
              <a:cs typeface="Segoe UI Light" panose="020B0502040204020203" pitchFamily="34" charset="0"/>
            </a:rPr>
            <a:t>Relationship</a:t>
          </a:r>
        </a:p>
      </dgm:t>
    </dgm:pt>
    <dgm:pt modelId="{5F2D74D1-60F8-4B3C-89FC-ADD5DBCC0E67}" type="parTrans" cxnId="{2D5E2F90-3E65-4A92-B982-599F949CF511}">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0F7850BC-800B-4F9F-AE78-81BFF200E753}" type="sibTrans" cxnId="{2D5E2F90-3E65-4A92-B982-599F949CF511}">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9915C353-F8D1-4CBE-A8EE-36840AD8FFFF}">
      <dgm:prSet phldrT="[Text]" custT="1"/>
      <dgm:spPr>
        <a:xfrm rot="16200000">
          <a:off x="902685" y="2093106"/>
          <a:ext cx="2033417" cy="1984503"/>
        </a:xfrm>
        <a:prstGeom prst="pieWedge">
          <a:avLst/>
        </a:prstGeom>
        <a:solidFill>
          <a:srgbClr val="C0504D">
            <a:hueOff val="4681519"/>
            <a:satOff val="-5839"/>
            <a:lumOff val="1373"/>
            <a:alpha val="90000"/>
          </a:srgbClr>
        </a:solidFill>
        <a:ln w="25400" cap="flat" cmpd="sng" algn="ctr">
          <a:solidFill>
            <a:sysClr val="window" lastClr="FFFFFF">
              <a:hueOff val="0"/>
              <a:satOff val="0"/>
              <a:lumOff val="0"/>
              <a:alphaOff val="0"/>
            </a:sysClr>
          </a:solidFill>
          <a:prstDash val="solid"/>
        </a:ln>
        <a:effectLst/>
      </dgm:spPr>
      <dgm:t>
        <a:bodyPr/>
        <a:lstStyle/>
        <a:p>
          <a:r>
            <a:rPr lang="en-CA" sz="1600" b="1">
              <a:solidFill>
                <a:sysClr val="window" lastClr="FFFFFF">
                  <a:alpha val="90000"/>
                </a:sysClr>
              </a:solidFill>
              <a:effectLst>
                <a:outerShdw blurRad="12700" dist="50800" dir="5400000" algn="ctr" rotWithShape="0">
                  <a:srgbClr val="000000">
                    <a:alpha val="43137"/>
                  </a:srgbClr>
                </a:outerShdw>
              </a:effectLst>
              <a:latin typeface="Segoe UI Light" panose="020B0502040204020203" pitchFamily="34" charset="0"/>
              <a:ea typeface="+mn-ea"/>
              <a:cs typeface="Segoe UI Light" panose="020B0502040204020203" pitchFamily="34" charset="0"/>
            </a:rPr>
            <a:t>Values</a:t>
          </a:r>
        </a:p>
      </dgm:t>
    </dgm:pt>
    <dgm:pt modelId="{248A79D3-03CA-4AD9-A03D-F08D2911D8CE}" type="parTrans" cxnId="{08AC1F1A-29D0-4593-AEF4-9431751C0B0E}">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6430300C-D1A9-42C8-8E80-E79551F54D94}" type="sibTrans" cxnId="{08AC1F1A-29D0-4593-AEF4-9431751C0B0E}">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DCA216BE-6D01-4E3C-97ED-76681EAE60C5}">
      <dgm:prSet phldrT="[Text]" custT="1"/>
      <dgm:spPr>
        <a:xfrm rot="10800000">
          <a:off x="2899608" y="2069430"/>
          <a:ext cx="1911296" cy="2031854"/>
        </a:xfrm>
        <a:prstGeom prst="pieWedge">
          <a:avLst/>
        </a:prstGeom>
        <a:solidFill>
          <a:srgbClr val="C0504D">
            <a:hueOff val="3121013"/>
            <a:satOff val="-3893"/>
            <a:lumOff val="915"/>
            <a:alpha val="90000"/>
          </a:srgbClr>
        </a:solidFill>
        <a:ln w="25400" cap="flat" cmpd="sng" algn="ctr">
          <a:solidFill>
            <a:sysClr val="window" lastClr="FFFFFF">
              <a:hueOff val="0"/>
              <a:satOff val="0"/>
              <a:lumOff val="0"/>
              <a:alphaOff val="0"/>
            </a:sysClr>
          </a:solidFill>
          <a:prstDash val="solid"/>
        </a:ln>
        <a:effectLst/>
      </dgm:spPr>
      <dgm:t>
        <a:bodyPr/>
        <a:lstStyle/>
        <a:p>
          <a:r>
            <a:rPr lang="en-CA" sz="1600" b="1">
              <a:solidFill>
                <a:sysClr val="window" lastClr="FFFFFF">
                  <a:alpha val="90000"/>
                </a:sysClr>
              </a:solidFill>
              <a:effectLst>
                <a:outerShdw blurRad="12700" dist="50800" dir="5400000" algn="ctr" rotWithShape="0">
                  <a:srgbClr val="000000">
                    <a:alpha val="43137"/>
                  </a:srgbClr>
                </a:outerShdw>
              </a:effectLst>
              <a:latin typeface="Segoe UI Light" panose="020B0502040204020203" pitchFamily="34" charset="0"/>
              <a:ea typeface="+mn-ea"/>
              <a:cs typeface="Segoe UI Light" panose="020B0502040204020203" pitchFamily="34" charset="0"/>
            </a:rPr>
            <a:t>Facts/Data</a:t>
          </a:r>
        </a:p>
      </dgm:t>
    </dgm:pt>
    <dgm:pt modelId="{CA952C7E-0EEC-4F3D-8FA3-C3874D4FA6D3}" type="sibTrans" cxnId="{05B45C91-4804-4693-A531-205770077793}">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43FB8C08-944C-4B0D-946F-55681B7CA77F}" type="parTrans" cxnId="{05B45C91-4804-4693-A531-205770077793}">
      <dgm:prSet/>
      <dgm:spPr/>
      <dgm:t>
        <a:bodyPr/>
        <a:lstStyle/>
        <a:p>
          <a:endParaRPr lang="en-CA">
            <a:solidFill>
              <a:schemeClr val="lt1">
                <a:alpha val="55000"/>
              </a:schemeClr>
            </a:solidFill>
            <a:effectLst>
              <a:outerShdw blurRad="12700" dist="50800" dir="5400000" algn="ctr" rotWithShape="0">
                <a:srgbClr val="000000">
                  <a:alpha val="43137"/>
                </a:srgbClr>
              </a:outerShdw>
            </a:effectLst>
          </a:endParaRPr>
        </a:p>
      </dgm:t>
    </dgm:pt>
    <dgm:pt modelId="{FD1CF29C-7E99-406A-BA21-B6A7CEB1D0F0}" type="pres">
      <dgm:prSet presAssocID="{5DBF7EC2-7501-46B3-B53A-E1CBD8E71880}" presName="cycleMatrixDiagram" presStyleCnt="0">
        <dgm:presLayoutVars>
          <dgm:chMax val="1"/>
          <dgm:dir/>
          <dgm:animLvl val="lvl"/>
          <dgm:resizeHandles val="exact"/>
        </dgm:presLayoutVars>
      </dgm:prSet>
      <dgm:spPr/>
      <dgm:t>
        <a:bodyPr/>
        <a:lstStyle/>
        <a:p>
          <a:endParaRPr lang="en-CA"/>
        </a:p>
      </dgm:t>
    </dgm:pt>
    <dgm:pt modelId="{3B603F11-91B7-412E-8313-E376AA556685}" type="pres">
      <dgm:prSet presAssocID="{5DBF7EC2-7501-46B3-B53A-E1CBD8E71880}" presName="children" presStyleCnt="0"/>
      <dgm:spPr/>
    </dgm:pt>
    <dgm:pt modelId="{7056581C-8272-4DC6-B593-B2A012C09821}" type="pres">
      <dgm:prSet presAssocID="{5DBF7EC2-7501-46B3-B53A-E1CBD8E71880}" presName="childPlaceholder" presStyleCnt="0"/>
      <dgm:spPr/>
    </dgm:pt>
    <dgm:pt modelId="{73B53B64-437D-4F0B-8D23-2F575AE9011C}" type="pres">
      <dgm:prSet presAssocID="{5DBF7EC2-7501-46B3-B53A-E1CBD8E71880}" presName="circle" presStyleCnt="0"/>
      <dgm:spPr/>
    </dgm:pt>
    <dgm:pt modelId="{D1570288-C5CA-4746-BF05-AA64A344403F}" type="pres">
      <dgm:prSet presAssocID="{5DBF7EC2-7501-46B3-B53A-E1CBD8E71880}" presName="quadrant1" presStyleLbl="node1" presStyleIdx="0" presStyleCnt="4" custScaleX="107918" custScaleY="104081" custLinFactNeighborY="1962">
        <dgm:presLayoutVars>
          <dgm:chMax val="1"/>
          <dgm:bulletEnabled val="1"/>
        </dgm:presLayoutVars>
      </dgm:prSet>
      <dgm:spPr/>
      <dgm:t>
        <a:bodyPr/>
        <a:lstStyle/>
        <a:p>
          <a:endParaRPr lang="en-CA"/>
        </a:p>
      </dgm:t>
    </dgm:pt>
    <dgm:pt modelId="{8FC6F9B1-1AA9-4704-A5D9-33E1429BE542}" type="pres">
      <dgm:prSet presAssocID="{5DBF7EC2-7501-46B3-B53A-E1CBD8E71880}" presName="quadrant2" presStyleLbl="node1" presStyleIdx="1" presStyleCnt="4" custScaleX="103937" custScaleY="105288">
        <dgm:presLayoutVars>
          <dgm:chMax val="1"/>
          <dgm:bulletEnabled val="1"/>
        </dgm:presLayoutVars>
      </dgm:prSet>
      <dgm:spPr/>
      <dgm:t>
        <a:bodyPr/>
        <a:lstStyle/>
        <a:p>
          <a:endParaRPr lang="en-CA"/>
        </a:p>
      </dgm:t>
    </dgm:pt>
    <dgm:pt modelId="{06263B92-EAC4-4125-BCE3-D93610AE9E72}" type="pres">
      <dgm:prSet presAssocID="{5DBF7EC2-7501-46B3-B53A-E1CBD8E71880}" presName="quadrant3" presStyleLbl="node1" presStyleIdx="2" presStyleCnt="4" custScaleX="103937" custScaleY="110493" custLinFactNeighborX="654">
        <dgm:presLayoutVars>
          <dgm:chMax val="1"/>
          <dgm:bulletEnabled val="1"/>
        </dgm:presLayoutVars>
      </dgm:prSet>
      <dgm:spPr/>
      <dgm:t>
        <a:bodyPr/>
        <a:lstStyle/>
        <a:p>
          <a:endParaRPr lang="en-CA"/>
        </a:p>
      </dgm:t>
    </dgm:pt>
    <dgm:pt modelId="{7B83156B-CA59-4047-9BAE-2B0CB1B673F8}" type="pres">
      <dgm:prSet presAssocID="{5DBF7EC2-7501-46B3-B53A-E1CBD8E71880}" presName="quadrant4" presStyleLbl="node1" presStyleIdx="3" presStyleCnt="4" custScaleX="107918" custScaleY="110578">
        <dgm:presLayoutVars>
          <dgm:chMax val="1"/>
          <dgm:bulletEnabled val="1"/>
        </dgm:presLayoutVars>
      </dgm:prSet>
      <dgm:spPr/>
      <dgm:t>
        <a:bodyPr/>
        <a:lstStyle/>
        <a:p>
          <a:endParaRPr lang="en-CA"/>
        </a:p>
      </dgm:t>
    </dgm:pt>
    <dgm:pt modelId="{B3F72BA5-BAF9-46CB-BA57-D8120D8D9C78}" type="pres">
      <dgm:prSet presAssocID="{5DBF7EC2-7501-46B3-B53A-E1CBD8E71880}" presName="quadrantPlaceholder" presStyleCnt="0"/>
      <dgm:spPr/>
    </dgm:pt>
    <dgm:pt modelId="{B50791ED-FA97-42C7-9D69-965C8CBEF826}" type="pres">
      <dgm:prSet presAssocID="{5DBF7EC2-7501-46B3-B53A-E1CBD8E71880}" presName="center1" presStyleLbl="fgShp" presStyleIdx="0" presStyleCnt="2" custFlipVert="1" custScaleY="8281"/>
      <dgm:spPr>
        <a:xfrm flipV="1">
          <a:off x="2563858" y="1994408"/>
          <a:ext cx="634908" cy="45718"/>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E9C13B52-F71D-41BD-AA6E-F659F637998A}" type="pres">
      <dgm:prSet presAssocID="{5DBF7EC2-7501-46B3-B53A-E1CBD8E71880}" presName="center2" presStyleLbl="fgShp" presStyleIdx="1" presStyleCnt="2" custScaleX="77775" custScaleY="8281"/>
      <dgm:spPr>
        <a:xfrm rot="10800000">
          <a:off x="2634412" y="2206752"/>
          <a:ext cx="493800" cy="45718"/>
        </a:xfrm>
        <a:prstGeom prst="circularArrow">
          <a:avLst/>
        </a:prstGeom>
        <a:solidFill>
          <a:srgbClr val="C0504D">
            <a:tint val="40000"/>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13C17B91-2785-4643-BFF3-E884D1EED5EA}" type="presOf" srcId="{9915C353-F8D1-4CBE-A8EE-36840AD8FFFF}" destId="{7B83156B-CA59-4047-9BAE-2B0CB1B673F8}" srcOrd="0" destOrd="0" presId="urn:microsoft.com/office/officeart/2005/8/layout/cycle4"/>
    <dgm:cxn modelId="{2C25CF34-1190-4E7E-99A9-09BCEA684628}" type="presOf" srcId="{17815FE6-CEF2-4162-A71A-95E75FEA0154}" destId="{D1570288-C5CA-4746-BF05-AA64A344403F}" srcOrd="0" destOrd="0" presId="urn:microsoft.com/office/officeart/2005/8/layout/cycle4"/>
    <dgm:cxn modelId="{08AC1F1A-29D0-4593-AEF4-9431751C0B0E}" srcId="{5DBF7EC2-7501-46B3-B53A-E1CBD8E71880}" destId="{9915C353-F8D1-4CBE-A8EE-36840AD8FFFF}" srcOrd="3" destOrd="0" parTransId="{248A79D3-03CA-4AD9-A03D-F08D2911D8CE}" sibTransId="{6430300C-D1A9-42C8-8E80-E79551F54D94}"/>
    <dgm:cxn modelId="{9CE5CBDB-BB96-49E6-A4F4-602F7BB35F85}" type="presOf" srcId="{DCA216BE-6D01-4E3C-97ED-76681EAE60C5}" destId="{06263B92-EAC4-4125-BCE3-D93610AE9E72}" srcOrd="0" destOrd="0" presId="urn:microsoft.com/office/officeart/2005/8/layout/cycle4"/>
    <dgm:cxn modelId="{8B68DF2C-43DE-4321-BB6D-26075C4B4F9D}" type="presOf" srcId="{5460F629-8EFC-4D1E-B980-0799CDE6EA17}" destId="{8FC6F9B1-1AA9-4704-A5D9-33E1429BE542}" srcOrd="0" destOrd="0" presId="urn:microsoft.com/office/officeart/2005/8/layout/cycle4"/>
    <dgm:cxn modelId="{63956E72-C4E1-417B-A806-3298DD931644}" type="presOf" srcId="{5DBF7EC2-7501-46B3-B53A-E1CBD8E71880}" destId="{FD1CF29C-7E99-406A-BA21-B6A7CEB1D0F0}" srcOrd="0" destOrd="0" presId="urn:microsoft.com/office/officeart/2005/8/layout/cycle4"/>
    <dgm:cxn modelId="{05B45C91-4804-4693-A531-205770077793}" srcId="{5DBF7EC2-7501-46B3-B53A-E1CBD8E71880}" destId="{DCA216BE-6D01-4E3C-97ED-76681EAE60C5}" srcOrd="2" destOrd="0" parTransId="{43FB8C08-944C-4B0D-946F-55681B7CA77F}" sibTransId="{CA952C7E-0EEC-4F3D-8FA3-C3874D4FA6D3}"/>
    <dgm:cxn modelId="{6027231E-13A4-4AB9-8F32-F4982213B517}" srcId="{5DBF7EC2-7501-46B3-B53A-E1CBD8E71880}" destId="{17815FE6-CEF2-4162-A71A-95E75FEA0154}" srcOrd="0" destOrd="0" parTransId="{065B9DA3-E819-498B-AFFC-ED9735E3EA33}" sibTransId="{370D0E0F-3D15-4144-A40C-A68E887BDC76}"/>
    <dgm:cxn modelId="{2D5E2F90-3E65-4A92-B982-599F949CF511}" srcId="{5DBF7EC2-7501-46B3-B53A-E1CBD8E71880}" destId="{5460F629-8EFC-4D1E-B980-0799CDE6EA17}" srcOrd="1" destOrd="0" parTransId="{5F2D74D1-60F8-4B3C-89FC-ADD5DBCC0E67}" sibTransId="{0F7850BC-800B-4F9F-AE78-81BFF200E753}"/>
    <dgm:cxn modelId="{0A6ABFA1-FEF6-463C-B531-79EB4455CC53}" type="presParOf" srcId="{FD1CF29C-7E99-406A-BA21-B6A7CEB1D0F0}" destId="{3B603F11-91B7-412E-8313-E376AA556685}" srcOrd="0" destOrd="0" presId="urn:microsoft.com/office/officeart/2005/8/layout/cycle4"/>
    <dgm:cxn modelId="{22EF2F43-ED73-4CBD-A272-1B9EFC464813}" type="presParOf" srcId="{3B603F11-91B7-412E-8313-E376AA556685}" destId="{7056581C-8272-4DC6-B593-B2A012C09821}" srcOrd="0" destOrd="0" presId="urn:microsoft.com/office/officeart/2005/8/layout/cycle4"/>
    <dgm:cxn modelId="{D96E71C9-3E72-4FA6-A372-DEA6188ACFAC}" type="presParOf" srcId="{FD1CF29C-7E99-406A-BA21-B6A7CEB1D0F0}" destId="{73B53B64-437D-4F0B-8D23-2F575AE9011C}" srcOrd="1" destOrd="0" presId="urn:microsoft.com/office/officeart/2005/8/layout/cycle4"/>
    <dgm:cxn modelId="{700D8ACD-3515-4B0F-BFF1-ED7B1228CFB2}" type="presParOf" srcId="{73B53B64-437D-4F0B-8D23-2F575AE9011C}" destId="{D1570288-C5CA-4746-BF05-AA64A344403F}" srcOrd="0" destOrd="0" presId="urn:microsoft.com/office/officeart/2005/8/layout/cycle4"/>
    <dgm:cxn modelId="{DDA63DAD-8B48-434A-AB6F-202888CF261C}" type="presParOf" srcId="{73B53B64-437D-4F0B-8D23-2F575AE9011C}" destId="{8FC6F9B1-1AA9-4704-A5D9-33E1429BE542}" srcOrd="1" destOrd="0" presId="urn:microsoft.com/office/officeart/2005/8/layout/cycle4"/>
    <dgm:cxn modelId="{1A96A35A-72EF-4B62-939E-B1635374720F}" type="presParOf" srcId="{73B53B64-437D-4F0B-8D23-2F575AE9011C}" destId="{06263B92-EAC4-4125-BCE3-D93610AE9E72}" srcOrd="2" destOrd="0" presId="urn:microsoft.com/office/officeart/2005/8/layout/cycle4"/>
    <dgm:cxn modelId="{E2C90BB2-D0D5-42F2-AB5D-22617B853D90}" type="presParOf" srcId="{73B53B64-437D-4F0B-8D23-2F575AE9011C}" destId="{7B83156B-CA59-4047-9BAE-2B0CB1B673F8}" srcOrd="3" destOrd="0" presId="urn:microsoft.com/office/officeart/2005/8/layout/cycle4"/>
    <dgm:cxn modelId="{D07DF2EA-2406-4E1E-A64F-30A8C61740D2}" type="presParOf" srcId="{73B53B64-437D-4F0B-8D23-2F575AE9011C}" destId="{B3F72BA5-BAF9-46CB-BA57-D8120D8D9C78}" srcOrd="4" destOrd="0" presId="urn:microsoft.com/office/officeart/2005/8/layout/cycle4"/>
    <dgm:cxn modelId="{0C7C9481-60F6-4A25-A029-883D4A88ADDA}" type="presParOf" srcId="{FD1CF29C-7E99-406A-BA21-B6A7CEB1D0F0}" destId="{B50791ED-FA97-42C7-9D69-965C8CBEF826}" srcOrd="2" destOrd="0" presId="urn:microsoft.com/office/officeart/2005/8/layout/cycle4"/>
    <dgm:cxn modelId="{5B9ADBD3-07B5-443C-A178-4762473A3019}" type="presParOf" srcId="{FD1CF29C-7E99-406A-BA21-B6A7CEB1D0F0}" destId="{E9C13B52-F71D-41BD-AA6E-F659F637998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6175" cy="4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t" anchorCtr="0" compatLnSpc="1">
            <a:prstTxWarp prst="textNoShape">
              <a:avLst/>
            </a:prstTxWarp>
          </a:bodyPr>
          <a:lstStyle>
            <a:lvl1pPr defTabSz="930209">
              <a:spcBef>
                <a:spcPct val="0"/>
              </a:spcBef>
              <a:defRPr sz="1200">
                <a:latin typeface="Arial" charset="0"/>
              </a:defRPr>
            </a:lvl1pPr>
          </a:lstStyle>
          <a:p>
            <a:pPr>
              <a:defRPr/>
            </a:pPr>
            <a:endParaRPr lang="en-US" altLang="en-US"/>
          </a:p>
        </p:txBody>
      </p:sp>
      <p:sp>
        <p:nvSpPr>
          <p:cNvPr id="30723" name="Rectangle 3"/>
          <p:cNvSpPr>
            <a:spLocks noGrp="1" noChangeArrowheads="1"/>
          </p:cNvSpPr>
          <p:nvPr>
            <p:ph type="dt" sz="quarter" idx="1"/>
          </p:nvPr>
        </p:nvSpPr>
        <p:spPr bwMode="auto">
          <a:xfrm>
            <a:off x="3851501" y="0"/>
            <a:ext cx="2946174" cy="4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t" anchorCtr="0" compatLnSpc="1">
            <a:prstTxWarp prst="textNoShape">
              <a:avLst/>
            </a:prstTxWarp>
          </a:bodyPr>
          <a:lstStyle>
            <a:lvl1pPr algn="r" defTabSz="930209">
              <a:spcBef>
                <a:spcPct val="0"/>
              </a:spcBef>
              <a:defRPr sz="1200">
                <a:latin typeface="Arial" charset="0"/>
              </a:defRPr>
            </a:lvl1pPr>
          </a:lstStyle>
          <a:p>
            <a:pPr>
              <a:defRPr/>
            </a:pPr>
            <a:endParaRPr lang="en-US" altLang="en-US"/>
          </a:p>
        </p:txBody>
      </p:sp>
      <p:sp>
        <p:nvSpPr>
          <p:cNvPr id="30724" name="Rectangle 4"/>
          <p:cNvSpPr>
            <a:spLocks noGrp="1" noChangeArrowheads="1"/>
          </p:cNvSpPr>
          <p:nvPr>
            <p:ph type="ftr" sz="quarter" idx="2"/>
          </p:nvPr>
        </p:nvSpPr>
        <p:spPr bwMode="auto">
          <a:xfrm>
            <a:off x="0" y="9429289"/>
            <a:ext cx="2946175" cy="4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b" anchorCtr="0" compatLnSpc="1">
            <a:prstTxWarp prst="textNoShape">
              <a:avLst/>
            </a:prstTxWarp>
          </a:bodyPr>
          <a:lstStyle>
            <a:lvl1pPr defTabSz="930209">
              <a:spcBef>
                <a:spcPct val="0"/>
              </a:spcBef>
              <a:defRPr sz="1200">
                <a:latin typeface="Arial" charset="0"/>
              </a:defRPr>
            </a:lvl1pPr>
          </a:lstStyle>
          <a:p>
            <a:pPr>
              <a:defRPr/>
            </a:pPr>
            <a:endParaRPr lang="en-US" altLang="en-US"/>
          </a:p>
        </p:txBody>
      </p:sp>
      <p:sp>
        <p:nvSpPr>
          <p:cNvPr id="30725" name="Rectangle 5"/>
          <p:cNvSpPr>
            <a:spLocks noGrp="1" noChangeArrowheads="1"/>
          </p:cNvSpPr>
          <p:nvPr>
            <p:ph type="sldNum" sz="quarter" idx="3"/>
          </p:nvPr>
        </p:nvSpPr>
        <p:spPr bwMode="auto">
          <a:xfrm>
            <a:off x="3851501" y="9429289"/>
            <a:ext cx="2946174" cy="4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b" anchorCtr="0" compatLnSpc="1">
            <a:prstTxWarp prst="textNoShape">
              <a:avLst/>
            </a:prstTxWarp>
          </a:bodyPr>
          <a:lstStyle>
            <a:lvl1pPr algn="r" defTabSz="928688">
              <a:spcBef>
                <a:spcPct val="0"/>
              </a:spcBef>
              <a:defRPr sz="1200" smtClean="0"/>
            </a:lvl1pPr>
          </a:lstStyle>
          <a:p>
            <a:pPr>
              <a:defRPr/>
            </a:pPr>
            <a:fld id="{8E674586-EC52-4759-B900-2B9B02CB0D33}" type="slidenum">
              <a:rPr lang="en-CA" altLang="en-US"/>
              <a:pPr>
                <a:defRPr/>
              </a:pPr>
              <a:t>‹#›</a:t>
            </a:fld>
            <a:endParaRPr lang="en-CA" altLang="en-US"/>
          </a:p>
        </p:txBody>
      </p:sp>
    </p:spTree>
    <p:extLst>
      <p:ext uri="{BB962C8B-B14F-4D97-AF65-F5344CB8AC3E}">
        <p14:creationId xmlns:p14="http://schemas.microsoft.com/office/powerpoint/2010/main" val="28032254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6175" cy="4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t" anchorCtr="0" compatLnSpc="1">
            <a:prstTxWarp prst="textNoShape">
              <a:avLst/>
            </a:prstTxWarp>
          </a:bodyPr>
          <a:lstStyle>
            <a:lvl1pPr defTabSz="930209">
              <a:spcBef>
                <a:spcPct val="0"/>
              </a:spcBef>
              <a:defRPr sz="1200">
                <a:latin typeface="Arial" charset="0"/>
              </a:defRPr>
            </a:lvl1pPr>
          </a:lstStyle>
          <a:p>
            <a:pPr>
              <a:defRPr/>
            </a:pPr>
            <a:endParaRPr lang="en-US" altLang="en-US"/>
          </a:p>
        </p:txBody>
      </p:sp>
      <p:sp>
        <p:nvSpPr>
          <p:cNvPr id="32771" name="Rectangle 3"/>
          <p:cNvSpPr>
            <a:spLocks noGrp="1" noChangeArrowheads="1"/>
          </p:cNvSpPr>
          <p:nvPr>
            <p:ph type="dt" idx="1"/>
          </p:nvPr>
        </p:nvSpPr>
        <p:spPr bwMode="auto">
          <a:xfrm>
            <a:off x="3851501" y="0"/>
            <a:ext cx="2946174" cy="49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t" anchorCtr="0" compatLnSpc="1">
            <a:prstTxWarp prst="textNoShape">
              <a:avLst/>
            </a:prstTxWarp>
          </a:bodyPr>
          <a:lstStyle>
            <a:lvl1pPr algn="r" defTabSz="930209">
              <a:spcBef>
                <a:spcPct val="0"/>
              </a:spcBef>
              <a:defRPr sz="1200">
                <a:latin typeface="Arial" charset="0"/>
              </a:defRPr>
            </a:lvl1pPr>
          </a:lstStyle>
          <a:p>
            <a:pPr>
              <a:defRPr/>
            </a:pPr>
            <a:endParaRPr lang="en-US" altLang="en-US"/>
          </a:p>
        </p:txBody>
      </p:sp>
      <p:sp>
        <p:nvSpPr>
          <p:cNvPr id="25604" name="Rectangle 4"/>
          <p:cNvSpPr>
            <a:spLocks noGrp="1" noRot="1" noChangeAspect="1" noChangeArrowheads="1" noTextEdit="1"/>
          </p:cNvSpPr>
          <p:nvPr>
            <p:ph type="sldImg" idx="2"/>
          </p:nvPr>
        </p:nvSpPr>
        <p:spPr bwMode="auto">
          <a:xfrm>
            <a:off x="917575" y="742950"/>
            <a:ext cx="4962525" cy="3722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906872" y="4715493"/>
            <a:ext cx="4983932" cy="4467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2774" name="Rectangle 6"/>
          <p:cNvSpPr>
            <a:spLocks noGrp="1" noChangeArrowheads="1"/>
          </p:cNvSpPr>
          <p:nvPr>
            <p:ph type="ftr" sz="quarter" idx="4"/>
          </p:nvPr>
        </p:nvSpPr>
        <p:spPr bwMode="auto">
          <a:xfrm>
            <a:off x="0" y="9429289"/>
            <a:ext cx="2946175" cy="4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b" anchorCtr="0" compatLnSpc="1">
            <a:prstTxWarp prst="textNoShape">
              <a:avLst/>
            </a:prstTxWarp>
          </a:bodyPr>
          <a:lstStyle>
            <a:lvl1pPr defTabSz="930209">
              <a:spcBef>
                <a:spcPct val="0"/>
              </a:spcBef>
              <a:defRPr sz="1200">
                <a:latin typeface="Arial" charset="0"/>
              </a:defRPr>
            </a:lvl1pPr>
          </a:lstStyle>
          <a:p>
            <a:pPr>
              <a:defRPr/>
            </a:pPr>
            <a:endParaRPr lang="en-US" altLang="en-US"/>
          </a:p>
        </p:txBody>
      </p:sp>
      <p:sp>
        <p:nvSpPr>
          <p:cNvPr id="32775" name="Rectangle 7"/>
          <p:cNvSpPr>
            <a:spLocks noGrp="1" noChangeArrowheads="1"/>
          </p:cNvSpPr>
          <p:nvPr>
            <p:ph type="sldNum" sz="quarter" idx="5"/>
          </p:nvPr>
        </p:nvSpPr>
        <p:spPr bwMode="auto">
          <a:xfrm>
            <a:off x="3851501" y="9429289"/>
            <a:ext cx="2946174" cy="4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43" tIns="46471" rIns="92943" bIns="46471" numCol="1" anchor="b" anchorCtr="0" compatLnSpc="1">
            <a:prstTxWarp prst="textNoShape">
              <a:avLst/>
            </a:prstTxWarp>
          </a:bodyPr>
          <a:lstStyle>
            <a:lvl1pPr algn="r" defTabSz="928688">
              <a:spcBef>
                <a:spcPct val="0"/>
              </a:spcBef>
              <a:defRPr sz="1200" smtClean="0"/>
            </a:lvl1pPr>
          </a:lstStyle>
          <a:p>
            <a:pPr>
              <a:defRPr/>
            </a:pPr>
            <a:fld id="{DE6F3DCD-E2DD-44D8-B0F8-B499E67CDE13}" type="slidenum">
              <a:rPr lang="en-CA" altLang="en-US"/>
              <a:pPr>
                <a:defRPr/>
              </a:pPr>
              <a:t>‹#›</a:t>
            </a:fld>
            <a:endParaRPr lang="en-CA" altLang="en-US"/>
          </a:p>
        </p:txBody>
      </p:sp>
    </p:spTree>
    <p:extLst>
      <p:ext uri="{BB962C8B-B14F-4D97-AF65-F5344CB8AC3E}">
        <p14:creationId xmlns:p14="http://schemas.microsoft.com/office/powerpoint/2010/main" val="397816150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8515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23357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4131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Use wheel analogy - each approach represents a spoke within a wheel.  The integrity of a wheel would be compromised if there was only one or two spokes.  If there were only one or two options to resolve conflict in DND, the integrity of the organization would be compromised and its ability to function affected.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sng" strike="noStrike" kern="1200" cap="none" spc="0" normalizeH="0" baseline="0" noProof="0" dirty="0">
                <a:ln>
                  <a:noFill/>
                </a:ln>
                <a:solidFill>
                  <a:srgbClr val="000000"/>
                </a:solidFill>
                <a:effectLst/>
                <a:uLnTx/>
                <a:uFillTx/>
                <a:latin typeface="Times New Roman" pitchFamily="18" charset="0"/>
                <a:ea typeface="+mn-ea"/>
                <a:cs typeface="+mn-cs"/>
              </a:rPr>
              <a:t>SOME LEADERS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tend to utilize a specific</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conflict resolution approach more often than others, it’s their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comfortable zone</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However, the approach may not necessarily meet intended outcome.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sng" strike="noStrike" kern="1200" cap="none" spc="0" normalizeH="0" baseline="0" noProof="0" dirty="0">
                <a:ln>
                  <a:noFill/>
                </a:ln>
                <a:solidFill>
                  <a:srgbClr val="000000"/>
                </a:solidFill>
                <a:effectLst/>
                <a:uLnTx/>
                <a:uFillTx/>
                <a:latin typeface="Times New Roman" pitchFamily="18" charset="0"/>
                <a:ea typeface="+mn-ea"/>
                <a:cs typeface="+mn-cs"/>
              </a:rPr>
              <a:t>SKILLED LEADERS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weigh the risks and benefits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of each approach, aware that each approach is likely to lead to a different outcome and make an informed decision as to the best approach for the situation.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INTENTION ------- COA ------- END STATE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conflict resolution system is fluid; hybrid approach may be applicable.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**Use scenario to go through </a:t>
            </a:r>
            <a:r>
              <a:rPr kumimoji="0" lang="en-CA" altLang="en-US" sz="1200" b="1" i="0" u="none" strike="noStrike" kern="1200" cap="none" spc="0" normalizeH="0" baseline="0" noProof="0" dirty="0" err="1">
                <a:ln>
                  <a:noFill/>
                </a:ln>
                <a:solidFill>
                  <a:srgbClr val="000000"/>
                </a:solidFill>
                <a:effectLst/>
                <a:uLnTx/>
                <a:uFillTx/>
                <a:latin typeface="Times New Roman" pitchFamily="18" charset="0"/>
                <a:ea typeface="+mn-ea"/>
                <a:cs typeface="+mn-cs"/>
              </a:rPr>
              <a:t>MCpl’s</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 options and assess viability of each option**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Power-Based Approach to Conflict Management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power-based approach is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common in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organizations that have a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hierarchical structure</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In this case, the decision-maker determines resolution. The views, needs and interests of the affected parties may not be considered.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Pros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 no discussion, possible winner/loser, immediate action &amp; decision imposed, demonstrates that certain behaviours are unacceptable, build faith in </a:t>
            </a:r>
            <a:r>
              <a:rPr kumimoji="0" lang="en-CA" alt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CoC</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shows a level of control by </a:t>
            </a:r>
            <a:r>
              <a:rPr kumimoji="0" lang="en-CA" alt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CoC</a:t>
            </a: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Cons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workplace strain, sides taken by others, gossip, team </a:t>
            </a:r>
            <a:r>
              <a:rPr kumimoji="0" lang="en-CA" alt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mbrs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not speaking, situation could escalate, decision but no resolution for </a:t>
            </a:r>
            <a:r>
              <a:rPr kumimoji="0" lang="en-CA" alt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mbrs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perception of </a:t>
            </a:r>
            <a:r>
              <a:rPr kumimoji="0" lang="en-CA" alt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favourtism</a:t>
            </a: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Avoidance Approach to Conflict Management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avoidance approach to conflict resolution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can be a conscious or unconscious choice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that is used when people do not know how to handle the situation, hope it will go away or are waiting for heightened emotions to settle. Avoidance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does not address the issues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and therefore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will not build relationships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through its usage. This approach is recommended in situations where the relationship and the issue is of little importance. Knowing your options will help you decide if avoidance is the appropriate approach.</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mn-cs"/>
              </a:rPr>
              <a:t>Excerpt from </a:t>
            </a:r>
            <a:r>
              <a:rPr kumimoji="0" lang="en-CA" sz="1200" b="0" i="0" u="none" strike="noStrike" kern="1200" cap="none" spc="0" normalizeH="0" baseline="0" noProof="0" dirty="0" err="1">
                <a:ln>
                  <a:noFill/>
                </a:ln>
                <a:solidFill>
                  <a:srgbClr val="000000"/>
                </a:solidFill>
                <a:effectLst/>
                <a:uLnTx/>
                <a:uFillTx/>
                <a:latin typeface="Times New Roman" pitchFamily="18" charset="0"/>
                <a:ea typeface="+mn-ea"/>
                <a:cs typeface="+mn-cs"/>
              </a:rPr>
              <a:t>Brene</a:t>
            </a:r>
            <a:r>
              <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mn-cs"/>
              </a:rPr>
              <a:t> Brown’s Book </a:t>
            </a:r>
            <a:r>
              <a:rPr kumimoji="0" lang="en-CA" sz="1200" b="0" i="1" u="none" strike="noStrike" kern="1200" cap="none" spc="0" normalizeH="0" baseline="0" noProof="0" dirty="0">
                <a:ln>
                  <a:noFill/>
                </a:ln>
                <a:solidFill>
                  <a:srgbClr val="000000"/>
                </a:solidFill>
                <a:effectLst/>
                <a:uLnTx/>
                <a:uFillTx/>
                <a:latin typeface="Times New Roman" pitchFamily="18" charset="0"/>
                <a:ea typeface="+mn-ea"/>
                <a:cs typeface="+mn-cs"/>
              </a:rPr>
              <a:t>Braving the Wilderness </a:t>
            </a:r>
            <a:r>
              <a:rPr kumimoji="0" lang="en-CA" sz="1200" b="0" i="0" u="none" strike="noStrike" kern="1200" cap="none" spc="0" normalizeH="0" baseline="0" noProof="0" dirty="0">
                <a:ln>
                  <a:noFill/>
                </a:ln>
                <a:solidFill>
                  <a:srgbClr val="000000"/>
                </a:solidFill>
                <a:effectLst/>
                <a:uLnTx/>
                <a:uFillTx/>
                <a:latin typeface="Times New Roman" pitchFamily="18" charset="0"/>
                <a:ea typeface="+mn-ea"/>
                <a:cs typeface="+mn-cs"/>
              </a:rPr>
              <a:t>(pgs. 79-80) “people often silence themselves, or ‘agree to disagree’ without fully exploring the actual nature of the disagreement, for the sake of protecting a relationship and maintaining connection.  But when we avoid certain conversations, and never fully learn how the other person feels about all of the issues, we sometimes end up making assumptions that not only perpetuate but deepen misunderstandings, and that can generate resentment.  These results are sometimes worse for the relationship than having the so-called ‘argument’ would be.”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Pros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Issue may resolve itself, one person is happy, allow time for heightened emotions to settle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Cons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Situation might escalate, one person unhappy, issues not addressed, increase stress, sick leave, decrease productivity, gossip, workplace relationships strained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Interest-Based Approach to Conflict Management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Focuses on the underlying needs/interests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of the parties involved. Parties work together to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create their own solutions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to the situation based on their interests, needs, and values. Interest-based processes tend to cost less, preserve or build relationships, harness creativity, and encourage follow-through of agreements. Parties are encouraged to use this approach when addressing conflict, sometimes having a neutral third party to facilitate communication can be helpful.</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Pros: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win-win approach, timely, restores team cohesion, improves communication, parties work together for their solution, empowering, focus on what is important to both parties, parties aware of their own contribution to the conflict, faster than rights-based approach, cost savings, increased productivity, preserves reputation of both parties.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Cons:</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Parties may think they have to give in or give up something, possible gossip, conflict could escalate if communication between parties breaks down.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Rights-Based Approach to Conflict Management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rights-based approach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utilizes formal doctrine or procedure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to resolve the conflict. This approach focuses on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settling the issue rather than meeting the interests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of the involved parties.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Decisions based on relevant policies, directives and findings in investigations.</a:t>
            </a:r>
            <a:r>
              <a:rPr kumimoji="0" lang="en-CA" sz="12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ADR has been integrated</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into to most formal rights-based processes. This means that during a formal process, both parties can elect to try ADR as a way to resolve issues through direct communication, thereby regaining control over the outcome.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Pros: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Decision based on laws or policies, no discussion, winner/loser, shows authority, accountability, consequences for action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Cons: </a:t>
            </a: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Decision could be overturned based on laws and policies, sides taken, winner/loser, workplace strained, gossip, decreased productivity, increased stress, sick leave, process takes long time, decision based on process and not on relationships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Prevention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Prevention includes such activities as briefings, instruction on career courses, training courses, respectful communication in the workplace. It is providing the knowledge and communication skills to increase competencies so conflicts can be either prevented, or identified for early and local resolution.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Speak of the other products the CCMS offers: Resolving Conflict Effectively, Conflict Management for Leaders, and Civility at Work for Employees.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r>
              <a:rPr lang="en-CA" sz="1200" b="1" kern="1200" dirty="0">
                <a:solidFill>
                  <a:schemeClr val="tx1"/>
                </a:solidFill>
                <a:effectLst/>
                <a:latin typeface="Times New Roman" pitchFamily="18" charset="0"/>
                <a:ea typeface="+mn-ea"/>
                <a:cs typeface="+mn-cs"/>
              </a:rPr>
              <a:t>RCE Course Description (3-day </a:t>
            </a:r>
            <a:r>
              <a:rPr lang="en-CA" sz="1200" b="1" kern="1200" dirty="0" err="1">
                <a:solidFill>
                  <a:schemeClr val="tx1"/>
                </a:solidFill>
                <a:effectLst/>
                <a:latin typeface="Times New Roman" pitchFamily="18" charset="0"/>
                <a:ea typeface="+mn-ea"/>
                <a:cs typeface="+mn-cs"/>
              </a:rPr>
              <a:t>crse</a:t>
            </a:r>
            <a:r>
              <a:rPr lang="en-CA" sz="1200" b="1" kern="1200" dirty="0">
                <a:solidFill>
                  <a:schemeClr val="tx1"/>
                </a:solidFill>
                <a:effectLst/>
                <a:latin typeface="Times New Roman" pitchFamily="18" charset="0"/>
                <a:ea typeface="+mn-ea"/>
                <a:cs typeface="+mn-cs"/>
              </a:rPr>
              <a:t>):</a:t>
            </a:r>
            <a:r>
              <a:rPr lang="en-CA" sz="1200"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focuses on addressing workplace  conflict. The skills gained can be easily applied also to any relationships outside a workplace context. This is a hands-on course involving extensive individual participation and group work.  Participants focus on how to collaboratively resolve a conflict of their own, i.e., one in which they are a principal party.  This course will assist an individual to be an effective participant in and positive influence on addressing conflict.</a:t>
            </a:r>
            <a:endParaRPr lang="en-CA" sz="1200" kern="1200" dirty="0">
              <a:solidFill>
                <a:schemeClr val="tx1"/>
              </a:solidFill>
              <a:effectLst/>
              <a:latin typeface="Times New Roman" pitchFamily="18" charset="0"/>
              <a:ea typeface="+mn-ea"/>
              <a:cs typeface="+mn-cs"/>
            </a:endParaRPr>
          </a:p>
          <a:p>
            <a:r>
              <a:rPr lang="en-CA" sz="1200" b="1" u="none" strike="noStrike" kern="1200" dirty="0">
                <a:solidFill>
                  <a:schemeClr val="tx1"/>
                </a:solidFill>
                <a:effectLst/>
                <a:latin typeface="Times New Roman" pitchFamily="18" charset="0"/>
                <a:ea typeface="+mn-ea"/>
                <a:cs typeface="+mn-cs"/>
              </a:rPr>
              <a:t> </a:t>
            </a:r>
            <a:endParaRPr lang="en-CA" sz="1200" kern="1200" dirty="0">
              <a:solidFill>
                <a:schemeClr val="tx1"/>
              </a:solidFill>
              <a:effectLst/>
              <a:latin typeface="Times New Roman" pitchFamily="18" charset="0"/>
              <a:ea typeface="+mn-ea"/>
              <a:cs typeface="+mn-cs"/>
            </a:endParaRPr>
          </a:p>
          <a:p>
            <a:r>
              <a:rPr lang="en-CA" sz="1200" b="1" kern="1200" dirty="0">
                <a:solidFill>
                  <a:schemeClr val="tx1"/>
                </a:solidFill>
                <a:effectLst/>
                <a:latin typeface="Times New Roman" pitchFamily="18" charset="0"/>
                <a:ea typeface="+mn-ea"/>
                <a:cs typeface="+mn-cs"/>
              </a:rPr>
              <a:t>CML Course Description (2-day </a:t>
            </a:r>
            <a:r>
              <a:rPr lang="en-CA" sz="1200" b="1" kern="1200" dirty="0" err="1">
                <a:solidFill>
                  <a:schemeClr val="tx1"/>
                </a:solidFill>
                <a:effectLst/>
                <a:latin typeface="Times New Roman" pitchFamily="18" charset="0"/>
                <a:ea typeface="+mn-ea"/>
                <a:cs typeface="+mn-cs"/>
              </a:rPr>
              <a:t>crse</a:t>
            </a:r>
            <a:r>
              <a:rPr lang="en-CA" sz="1200" b="1" kern="1200" dirty="0">
                <a:solidFill>
                  <a:schemeClr val="tx1"/>
                </a:solidFill>
                <a:effectLst/>
                <a:latin typeface="Times New Roman" pitchFamily="18" charset="0"/>
                <a:ea typeface="+mn-ea"/>
                <a:cs typeface="+mn-cs"/>
              </a:rPr>
              <a:t>): </a:t>
            </a:r>
            <a:r>
              <a:rPr lang="en-US" sz="1200" kern="1200" dirty="0">
                <a:solidFill>
                  <a:schemeClr val="tx1"/>
                </a:solidFill>
                <a:effectLst/>
                <a:latin typeface="Times New Roman" pitchFamily="18" charset="0"/>
                <a:ea typeface="+mn-ea"/>
                <a:cs typeface="+mn-cs"/>
              </a:rPr>
              <a:t>allows leaders to draw on their own practical experiences and the skills developed in the pre-requisite, Resolving Conflict Effectively course.  Participants develop strategies and techniques to deal effectively with emerging conflict situations among members and employees within their workplace. Participant does not have to be in an official leadership position to participate.</a:t>
            </a:r>
          </a:p>
          <a:p>
            <a:endParaRPr lang="en-US" sz="1200" kern="1200" dirty="0">
              <a:solidFill>
                <a:schemeClr val="tx1"/>
              </a:solidFill>
              <a:effectLst/>
              <a:latin typeface="Times New Roman" pitchFamily="18" charset="0"/>
              <a:ea typeface="+mn-ea"/>
              <a:cs typeface="+mn-cs"/>
            </a:endParaRPr>
          </a:p>
          <a:p>
            <a:r>
              <a:rPr lang="en-US" sz="1200" b="1" kern="1200" dirty="0">
                <a:solidFill>
                  <a:schemeClr val="tx1"/>
                </a:solidFill>
                <a:effectLst/>
                <a:latin typeface="Times New Roman" pitchFamily="18" charset="0"/>
                <a:ea typeface="+mn-ea"/>
                <a:cs typeface="+mn-cs"/>
              </a:rPr>
              <a:t>Civility At Work</a:t>
            </a:r>
            <a:r>
              <a:rPr lang="en-US" sz="1200" b="1" kern="1200" baseline="0" dirty="0">
                <a:solidFill>
                  <a:schemeClr val="tx1"/>
                </a:solidFill>
                <a:effectLst/>
                <a:latin typeface="Times New Roman" pitchFamily="18" charset="0"/>
                <a:ea typeface="+mn-ea"/>
                <a:cs typeface="+mn-cs"/>
              </a:rPr>
              <a:t> for Employees:</a:t>
            </a:r>
            <a:r>
              <a:rPr lang="en-CA" sz="1200" kern="1200" dirty="0">
                <a:solidFill>
                  <a:schemeClr val="tx1"/>
                </a:solidFill>
                <a:effectLst/>
                <a:latin typeface="Times New Roman" pitchFamily="18" charset="0"/>
                <a:ea typeface="+mn-ea"/>
                <a:cs typeface="+mn-cs"/>
              </a:rPr>
              <a:t> a 4-hour workshop that contributes to creating and maintaining a healthy, respectful and supportive workplace. The creation and maintenance of a healthy workplace is a shared responsibility by all employees, and is something that can be enhanced or eroded through daily civil or uncivil interactions. Civility is defined as courteous and polite conduct. It is being mindful of how our words and actions may impact others. Incivility is being rude, insensitive or disrespectful. It can be a barrier to effective communication, learning and performance. </a:t>
            </a:r>
          </a:p>
          <a:p>
            <a:r>
              <a:rPr lang="en-CA" sz="1200" kern="1200" dirty="0">
                <a:solidFill>
                  <a:schemeClr val="tx1"/>
                </a:solidFill>
                <a:effectLst/>
                <a:latin typeface="Times New Roman" pitchFamily="18" charset="0"/>
                <a:ea typeface="+mn-ea"/>
                <a:cs typeface="+mn-cs"/>
              </a:rPr>
              <a:t> </a:t>
            </a:r>
          </a:p>
          <a:p>
            <a:r>
              <a:rPr lang="en-CA" sz="1200" kern="1200" dirty="0">
                <a:solidFill>
                  <a:schemeClr val="tx1"/>
                </a:solidFill>
                <a:effectLst/>
                <a:latin typeface="Times New Roman" pitchFamily="18" charset="0"/>
                <a:ea typeface="+mn-ea"/>
                <a:cs typeface="+mn-cs"/>
              </a:rPr>
              <a:t>At the end of the Civility at Work for Employees session, employees will be able to identify civility and incivility in the workplace and the associated impacts, use communication skills to respond to incivility and contribute to a respectful workplace, and understand how Alternative Dispute Resolution and Conflict and Complaint Management Services can be a resource for addressing incivility in the workplace. These objectives will be achieved through discussion, exercises and practice</a:t>
            </a:r>
            <a:endParaRPr lang="en-CA" sz="1200" b="1" kern="1200" dirty="0">
              <a:solidFill>
                <a:schemeClr val="tx1"/>
              </a:solidFill>
              <a:effectLst/>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CA"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ASK: How is ADR different to other approaches?  </a:t>
            </a:r>
            <a:r>
              <a:rPr kumimoji="0" lang="en-CA" altLang="en-US" sz="1200" b="0" i="0" u="none" strike="noStrike" kern="1200" cap="none" spc="0" normalizeH="0" baseline="0" noProof="0" dirty="0">
                <a:ln>
                  <a:noFill/>
                </a:ln>
                <a:solidFill>
                  <a:srgbClr val="FF0000"/>
                </a:solidFill>
                <a:effectLst/>
                <a:uLnTx/>
                <a:uFillTx/>
                <a:latin typeface="Times New Roman" pitchFamily="18" charset="0"/>
                <a:ea typeface="+mn-ea"/>
                <a:cs typeface="+mn-cs"/>
              </a:rPr>
              <a:t>(Look for answer that individuals have the control over the outcome).  </a:t>
            </a:r>
            <a:r>
              <a:rPr kumimoji="0" lang="en-CA" altLang="en-US" sz="1200" b="1" i="0" u="none" strike="noStrike" kern="1200" cap="none" spc="0" normalizeH="0" baseline="0" noProof="0" dirty="0">
                <a:ln>
                  <a:noFill/>
                </a:ln>
                <a:solidFill>
                  <a:srgbClr val="000000"/>
                </a:solidFill>
                <a:effectLst/>
                <a:uLnTx/>
                <a:uFillTx/>
                <a:latin typeface="Times New Roman" pitchFamily="18" charset="0"/>
                <a:ea typeface="+mn-ea"/>
                <a:cs typeface="+mn-cs"/>
              </a:rPr>
              <a:t>The focus is on the interests of the parties; it is not who is right or wrong, winner/loser.</a:t>
            </a: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CA" dirty="0"/>
          </a:p>
        </p:txBody>
      </p:sp>
    </p:spTree>
    <p:extLst>
      <p:ext uri="{BB962C8B-B14F-4D97-AF65-F5344CB8AC3E}">
        <p14:creationId xmlns:p14="http://schemas.microsoft.com/office/powerpoint/2010/main" val="726220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332"/>
            <a:ext cx="9154156" cy="6867332"/>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CA" dirty="0"/>
          </a:p>
        </p:txBody>
      </p:sp>
      <p:sp>
        <p:nvSpPr>
          <p:cNvPr id="2" name="Title 1"/>
          <p:cNvSpPr>
            <a:spLocks noGrp="1"/>
          </p:cNvSpPr>
          <p:nvPr>
            <p:ph type="ctrTitle"/>
          </p:nvPr>
        </p:nvSpPr>
        <p:spPr>
          <a:xfrm>
            <a:off x="1143000" y="2001838"/>
            <a:ext cx="6858000" cy="1508125"/>
          </a:xfrm>
        </p:spPr>
        <p:txBody>
          <a:bodyPr anchor="b">
            <a:normAutofit/>
          </a:bodyPr>
          <a:lstStyle>
            <a:lvl1pPr algn="ctr">
              <a:defRPr sz="3600">
                <a:latin typeface="Segoe UI Light"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25400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0"/>
            <a:ext cx="9142857" cy="6858856"/>
          </a:xfrm>
          <a:prstGeom prst="rect">
            <a:avLst/>
          </a:prstGeom>
        </p:spPr>
      </p:pic>
      <p:sp>
        <p:nvSpPr>
          <p:cNvPr id="2" name="Title 1"/>
          <p:cNvSpPr>
            <a:spLocks noGrp="1"/>
          </p:cNvSpPr>
          <p:nvPr>
            <p:ph type="title"/>
          </p:nvPr>
        </p:nvSpPr>
        <p:spPr>
          <a:xfrm>
            <a:off x="656642" y="1704895"/>
            <a:ext cx="7886700" cy="973194"/>
          </a:xfrm>
        </p:spPr>
        <p:txBody>
          <a:bodyPr/>
          <a:lstStyle>
            <a:lvl1pPr>
              <a:defRPr>
                <a:latin typeface="Segoe UI Light" panose="020B0502040204020203" pitchFamily="34" charset="0"/>
                <a:cs typeface="Segoe UI Semilight" panose="020B0402040204020203"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656642" y="2748690"/>
            <a:ext cx="7886700" cy="2205866"/>
          </a:xfr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620" y="5753245"/>
            <a:ext cx="1508763" cy="664465"/>
          </a:xfrm>
          <a:prstGeom prst="rect">
            <a:avLst/>
          </a:prstGeom>
        </p:spPr>
      </p:pic>
    </p:spTree>
    <p:extLst>
      <p:ext uri="{BB962C8B-B14F-4D97-AF65-F5344CB8AC3E}">
        <p14:creationId xmlns:p14="http://schemas.microsoft.com/office/powerpoint/2010/main" val="209809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9332"/>
            <a:ext cx="9154156" cy="6867332"/>
          </a:xfrm>
          <a:prstGeom prst="rect">
            <a:avLst/>
          </a:prstGeom>
        </p:spPr>
      </p:pic>
      <p:sp>
        <p:nvSpPr>
          <p:cNvPr id="3" name="Subtitle 2"/>
          <p:cNvSpPr>
            <a:spLocks noGrp="1"/>
          </p:cNvSpPr>
          <p:nvPr>
            <p:ph type="subTitle" idx="1"/>
          </p:nvPr>
        </p:nvSpPr>
        <p:spPr>
          <a:xfrm>
            <a:off x="1143000" y="3602038"/>
            <a:ext cx="6858000" cy="1655762"/>
          </a:xfrm>
        </p:spPr>
        <p:txBody>
          <a:bodyPr/>
          <a:lstStyle>
            <a:lvl1pPr marL="0" indent="0" algn="ctr">
              <a:buNone/>
              <a:defRPr sz="1800">
                <a:latin typeface="Segoe UI Light" panose="020B0502040204020203"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CA" dirty="0"/>
          </a:p>
        </p:txBody>
      </p:sp>
      <p:sp>
        <p:nvSpPr>
          <p:cNvPr id="2" name="Title 1"/>
          <p:cNvSpPr>
            <a:spLocks noGrp="1"/>
          </p:cNvSpPr>
          <p:nvPr>
            <p:ph type="ctrTitle"/>
          </p:nvPr>
        </p:nvSpPr>
        <p:spPr>
          <a:xfrm>
            <a:off x="1143000" y="2001838"/>
            <a:ext cx="6858000" cy="1508125"/>
          </a:xfrm>
        </p:spPr>
        <p:txBody>
          <a:bodyPr anchor="b">
            <a:normAutofit/>
          </a:bodyPr>
          <a:lstStyle>
            <a:lvl1pPr algn="ctr">
              <a:defRPr sz="3600">
                <a:latin typeface="Segoe UI Light" panose="020B0502040204020203" pitchFamily="34" charset="0"/>
                <a:ea typeface="Segoe UI" panose="020B0502040204020203" pitchFamily="34" charset="0"/>
                <a:cs typeface="Segoe UI" panose="020B0502040204020203" pitchFamily="34" charset="0"/>
              </a:defRPr>
            </a:lvl1pPr>
          </a:lstStyle>
          <a:p>
            <a:r>
              <a:rPr lang="en-US" dirty="0"/>
              <a:t>Click to edit Master title style</a:t>
            </a:r>
            <a:endParaRPr lang="en-CA" dirty="0"/>
          </a:p>
        </p:txBody>
      </p:sp>
    </p:spTree>
    <p:extLst>
      <p:ext uri="{BB962C8B-B14F-4D97-AF65-F5344CB8AC3E}">
        <p14:creationId xmlns:p14="http://schemas.microsoft.com/office/powerpoint/2010/main" val="35511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 y="0"/>
            <a:ext cx="9142857" cy="6858856"/>
          </a:xfrm>
          <a:prstGeom prst="rect">
            <a:avLst/>
          </a:prstGeom>
        </p:spPr>
      </p:pic>
      <p:sp>
        <p:nvSpPr>
          <p:cNvPr id="2" name="Title 1"/>
          <p:cNvSpPr>
            <a:spLocks noGrp="1"/>
          </p:cNvSpPr>
          <p:nvPr>
            <p:ph type="title"/>
          </p:nvPr>
        </p:nvSpPr>
        <p:spPr>
          <a:xfrm>
            <a:off x="656642" y="1704895"/>
            <a:ext cx="7886700" cy="973194"/>
          </a:xfrm>
        </p:spPr>
        <p:txBody>
          <a:bodyPr/>
          <a:lstStyle>
            <a:lvl1pPr>
              <a:defRPr>
                <a:latin typeface="Segoe UI Light" panose="020B0502040204020203" pitchFamily="34" charset="0"/>
                <a:cs typeface="Segoe UI Semilight" panose="020B0402040204020203" pitchFamily="34" charset="0"/>
              </a:defRPr>
            </a:lvl1pPr>
          </a:lstStyle>
          <a:p>
            <a:r>
              <a:rPr lang="en-US" dirty="0"/>
              <a:t>Click to edit Master title style</a:t>
            </a:r>
            <a:endParaRPr lang="en-CA" dirty="0"/>
          </a:p>
        </p:txBody>
      </p:sp>
      <p:sp>
        <p:nvSpPr>
          <p:cNvPr id="3" name="Content Placeholder 2"/>
          <p:cNvSpPr>
            <a:spLocks noGrp="1"/>
          </p:cNvSpPr>
          <p:nvPr>
            <p:ph idx="1"/>
          </p:nvPr>
        </p:nvSpPr>
        <p:spPr>
          <a:xfrm>
            <a:off x="656642" y="2748690"/>
            <a:ext cx="7886700" cy="2205866"/>
          </a:xfrm>
        </p:spPr>
        <p:txBody>
          <a:bodyPr/>
          <a:lstStyle>
            <a:lvl1pPr>
              <a:defRPr>
                <a:latin typeface="Segoe UI Light" panose="020B0502040204020203" pitchFamily="34" charset="0"/>
              </a:defRPr>
            </a:lvl1pPr>
            <a:lvl2pPr>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a:defRPr>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620" y="5753245"/>
            <a:ext cx="1508763" cy="664465"/>
          </a:xfrm>
          <a:prstGeom prst="rect">
            <a:avLst/>
          </a:prstGeom>
        </p:spPr>
      </p:pic>
    </p:spTree>
    <p:extLst>
      <p:ext uri="{BB962C8B-B14F-4D97-AF65-F5344CB8AC3E}">
        <p14:creationId xmlns:p14="http://schemas.microsoft.com/office/powerpoint/2010/main" val="2984051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90366AE-F8DA-4EFA-B8E4-2E0D838E5A5B}" type="slidenum">
              <a:rPr lang="en-CA" smtClean="0">
                <a:solidFill>
                  <a:prstClr val="black">
                    <a:tint val="75000"/>
                  </a:prstClr>
                </a:solidFill>
                <a:latin typeface="Calibri" panose="020F0502020204030204"/>
                <a:ea typeface="+mn-ea"/>
              </a:rPr>
              <a:pPr eaLnBrk="1" fontAlgn="auto" hangingPunct="1">
                <a:spcBef>
                  <a:spcPts val="0"/>
                </a:spcBef>
                <a:spcAft>
                  <a:spcPts val="0"/>
                </a:spcAft>
              </a:pPr>
              <a:t>‹#›</a:t>
            </a:fld>
            <a:endParaRPr lang="en-CA">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42961107"/>
      </p:ext>
    </p:extLst>
  </p:cSld>
  <p:clrMap bg1="lt1" tx1="dk1" bg2="lt2" tx2="dk2" accent1="accent1" accent2="accent2" accent3="accent3" accent4="accent4" accent5="accent5" accent6="accent6" hlink="hlink" folHlink="folHlink"/>
  <p:sldLayoutIdLst>
    <p:sldLayoutId id="2147483925" r:id="rId1"/>
    <p:sldLayoutId id="2147483926"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590366AE-F8DA-4EFA-B8E4-2E0D838E5A5B}" type="slidenum">
              <a:rPr lang="en-CA" smtClean="0">
                <a:solidFill>
                  <a:prstClr val="black">
                    <a:tint val="75000"/>
                  </a:prstClr>
                </a:solidFill>
                <a:latin typeface="Calibri" panose="020F0502020204030204"/>
                <a:ea typeface="+mn-ea"/>
              </a:rPr>
              <a:pPr eaLnBrk="1" fontAlgn="auto" hangingPunct="1">
                <a:spcBef>
                  <a:spcPts val="0"/>
                </a:spcBef>
                <a:spcAft>
                  <a:spcPts val="0"/>
                </a:spcAft>
              </a:pPr>
              <a:t>‹#›</a:t>
            </a:fld>
            <a:endParaRPr lang="en-CA">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017812234"/>
      </p:ext>
    </p:extLst>
  </p:cSld>
  <p:clrMap bg1="lt1" tx1="dk1" bg2="lt2" tx2="dk2" accent1="accent1" accent2="accent2" accent3="accent3" accent4="accent4" accent5="accent5" accent6="accent6" hlink="hlink" folHlink="folHlink"/>
  <p:sldLayoutIdLst>
    <p:sldLayoutId id="2147483928" r:id="rId1"/>
    <p:sldLayoutId id="214748392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youtube.com/watch?v=OqqKEgrPhH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file:///\\Users\Downloads\tools.mheducation.ca\college\mcshane4\student\olc\4obm_sa_13.html"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10C2ECD-6A8D-FFA3-A7CD-13847956A9FD}"/>
              </a:ext>
            </a:extLst>
          </p:cNvPr>
          <p:cNvSpPr>
            <a:spLocks noGrp="1"/>
          </p:cNvSpPr>
          <p:nvPr>
            <p:ph type="subTitle" idx="1"/>
          </p:nvPr>
        </p:nvSpPr>
        <p:spPr/>
        <p:txBody>
          <a:bodyPr/>
          <a:lstStyle/>
          <a:p>
            <a:r>
              <a:rPr lang="en-CA" b="1" dirty="0"/>
              <a:t>Presented by: Brandi Wright A/Snr Conflict Management Practitioner</a:t>
            </a:r>
          </a:p>
          <a:p>
            <a:r>
              <a:rPr lang="en-CA" b="1" dirty="0"/>
              <a:t>West/North Region, Department of National Defence</a:t>
            </a:r>
          </a:p>
          <a:p>
            <a:r>
              <a:rPr lang="en-CA" dirty="0"/>
              <a:t> </a:t>
            </a:r>
          </a:p>
        </p:txBody>
      </p:sp>
      <p:sp>
        <p:nvSpPr>
          <p:cNvPr id="2" name="Title 1"/>
          <p:cNvSpPr>
            <a:spLocks noGrp="1"/>
          </p:cNvSpPr>
          <p:nvPr>
            <p:ph type="ctrTitle"/>
          </p:nvPr>
        </p:nvSpPr>
        <p:spPr/>
        <p:txBody>
          <a:bodyPr>
            <a:normAutofit/>
          </a:bodyPr>
          <a:lstStyle/>
          <a:p>
            <a:r>
              <a:rPr lang="en-CA" b="1"/>
              <a:t>NMC </a:t>
            </a:r>
            <a:r>
              <a:rPr lang="en-CA" b="1" dirty="0"/>
              <a:t>Learning Days</a:t>
            </a:r>
            <a:br>
              <a:rPr lang="en-CA" b="1" dirty="0"/>
            </a:br>
            <a:endParaRPr lang="en-CA" b="1"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6"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1921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Conflict?</a:t>
            </a:r>
          </a:p>
        </p:txBody>
      </p:sp>
      <p:sp>
        <p:nvSpPr>
          <p:cNvPr id="3" name="Content Placeholder 2"/>
          <p:cNvSpPr>
            <a:spLocks noGrp="1"/>
          </p:cNvSpPr>
          <p:nvPr>
            <p:ph idx="1"/>
          </p:nvPr>
        </p:nvSpPr>
        <p:spPr>
          <a:xfrm>
            <a:off x="656642" y="2899972"/>
            <a:ext cx="7886700" cy="2205866"/>
          </a:xfrm>
        </p:spPr>
        <p:txBody>
          <a:bodyPr/>
          <a:lstStyle/>
          <a:p>
            <a:pPr marL="0" indent="0">
              <a:buNone/>
            </a:pPr>
            <a:r>
              <a:rPr lang="en-CA" altLang="en-US" dirty="0"/>
              <a:t>An expressed struggle involving two or more parties resulting from a real or perceived difference in needs/interests.</a:t>
            </a:r>
          </a:p>
          <a:p>
            <a:pPr marL="0" indent="0">
              <a:buNone/>
            </a:pPr>
            <a:endParaRPr lang="en-CA" dirty="0"/>
          </a:p>
        </p:txBody>
      </p:sp>
      <p:sp>
        <p:nvSpPr>
          <p:cNvPr id="5" name="TextBox 4"/>
          <p:cNvSpPr txBox="1"/>
          <p:nvPr/>
        </p:nvSpPr>
        <p:spPr>
          <a:xfrm>
            <a:off x="8543342" y="6381328"/>
            <a:ext cx="269626" cy="276999"/>
          </a:xfrm>
          <a:prstGeom prst="rect">
            <a:avLst/>
          </a:prstGeom>
          <a:noFill/>
        </p:spPr>
        <p:txBody>
          <a:bodyPr wrap="none" rtlCol="0">
            <a:spAutoFit/>
          </a:bodyPr>
          <a:lstStyle/>
          <a:p>
            <a:r>
              <a:rPr lang="en-CA" sz="1200" dirty="0"/>
              <a:t>8</a:t>
            </a:r>
          </a:p>
        </p:txBody>
      </p:sp>
    </p:spTree>
    <p:extLst>
      <p:ext uri="{BB962C8B-B14F-4D97-AF65-F5344CB8AC3E}">
        <p14:creationId xmlns:p14="http://schemas.microsoft.com/office/powerpoint/2010/main" val="226835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Conflict Escalation</a:t>
            </a:r>
          </a:p>
        </p:txBody>
      </p:sp>
      <p:pic>
        <p:nvPicPr>
          <p:cNvPr id="6" name="Picture 1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5166" y="2821038"/>
            <a:ext cx="6865468" cy="341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543342" y="6381328"/>
            <a:ext cx="354584" cy="276999"/>
          </a:xfrm>
          <a:prstGeom prst="rect">
            <a:avLst/>
          </a:prstGeom>
          <a:noFill/>
        </p:spPr>
        <p:txBody>
          <a:bodyPr wrap="none" rtlCol="0">
            <a:spAutoFit/>
          </a:bodyPr>
          <a:lstStyle/>
          <a:p>
            <a:r>
              <a:rPr lang="en-CA" sz="1200" dirty="0"/>
              <a:t>14</a:t>
            </a:r>
          </a:p>
        </p:txBody>
      </p:sp>
      <p:sp>
        <p:nvSpPr>
          <p:cNvPr id="3" name="TextBox 2">
            <a:extLst>
              <a:ext uri="{FF2B5EF4-FFF2-40B4-BE49-F238E27FC236}">
                <a16:creationId xmlns:a16="http://schemas.microsoft.com/office/drawing/2014/main" xmlns="" id="{15F31E23-0667-B24E-8288-A23C8B0D0FC8}"/>
              </a:ext>
            </a:extLst>
          </p:cNvPr>
          <p:cNvSpPr txBox="1"/>
          <p:nvPr/>
        </p:nvSpPr>
        <p:spPr>
          <a:xfrm>
            <a:off x="539552" y="6397758"/>
            <a:ext cx="3603422" cy="276999"/>
          </a:xfrm>
          <a:prstGeom prst="rect">
            <a:avLst/>
          </a:prstGeom>
          <a:noFill/>
        </p:spPr>
        <p:txBody>
          <a:bodyPr wrap="none" rtlCol="0">
            <a:spAutoFit/>
          </a:bodyPr>
          <a:lstStyle/>
          <a:p>
            <a:r>
              <a:rPr lang="en-US" sz="1200" dirty="0">
                <a:hlinkClick r:id="rId4"/>
              </a:rPr>
              <a:t>https://</a:t>
            </a:r>
            <a:r>
              <a:rPr lang="en-US" sz="1200" dirty="0" err="1">
                <a:hlinkClick r:id="rId4"/>
              </a:rPr>
              <a:t>www.youtube.com</a:t>
            </a:r>
            <a:r>
              <a:rPr lang="en-US" sz="1200" dirty="0">
                <a:hlinkClick r:id="rId4"/>
              </a:rPr>
              <a:t>/</a:t>
            </a:r>
            <a:r>
              <a:rPr lang="en-US" sz="1200" dirty="0" err="1">
                <a:hlinkClick r:id="rId4"/>
              </a:rPr>
              <a:t>watch?v</a:t>
            </a:r>
            <a:r>
              <a:rPr lang="en-US" sz="1200" dirty="0">
                <a:hlinkClick r:id="rId4"/>
              </a:rPr>
              <a:t>=</a:t>
            </a:r>
            <a:r>
              <a:rPr lang="en-US" sz="1200" dirty="0" err="1">
                <a:hlinkClick r:id="rId4"/>
              </a:rPr>
              <a:t>OqqKEgrPhHo</a:t>
            </a:r>
            <a:endParaRPr lang="en-US" sz="1200" dirty="0"/>
          </a:p>
        </p:txBody>
      </p:sp>
    </p:spTree>
    <p:extLst>
      <p:ext uri="{BB962C8B-B14F-4D97-AF65-F5344CB8AC3E}">
        <p14:creationId xmlns:p14="http://schemas.microsoft.com/office/powerpoint/2010/main" val="23610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Costs of Conflict</a:t>
            </a:r>
          </a:p>
        </p:txBody>
      </p:sp>
      <p:sp>
        <p:nvSpPr>
          <p:cNvPr id="3" name="Content Placeholder 2"/>
          <p:cNvSpPr>
            <a:spLocks noGrp="1"/>
          </p:cNvSpPr>
          <p:nvPr>
            <p:ph idx="1"/>
          </p:nvPr>
        </p:nvSpPr>
        <p:spPr>
          <a:xfrm>
            <a:off x="656642" y="2748690"/>
            <a:ext cx="7886700" cy="2696534"/>
          </a:xfrm>
        </p:spPr>
        <p:txBody>
          <a:bodyPr>
            <a:normAutofit/>
          </a:bodyPr>
          <a:lstStyle/>
          <a:p>
            <a:pPr marL="0" indent="0">
              <a:spcBef>
                <a:spcPct val="50000"/>
              </a:spcBef>
              <a:buFontTx/>
              <a:buNone/>
            </a:pPr>
            <a:r>
              <a:rPr lang="en-CA" altLang="en-US" dirty="0"/>
              <a:t>What are some of the possible costs of unmanaged or poorly managed conflict?</a:t>
            </a:r>
          </a:p>
          <a:p>
            <a:pPr>
              <a:spcBef>
                <a:spcPct val="50000"/>
              </a:spcBef>
            </a:pPr>
            <a:r>
              <a:rPr lang="en-CA" altLang="en-US" dirty="0"/>
              <a:t>on the individual involved? </a:t>
            </a:r>
          </a:p>
          <a:p>
            <a:pPr>
              <a:spcBef>
                <a:spcPct val="50000"/>
              </a:spcBef>
            </a:pPr>
            <a:r>
              <a:rPr lang="en-CA" altLang="en-US" dirty="0"/>
              <a:t>on the work team?</a:t>
            </a:r>
          </a:p>
          <a:p>
            <a:pPr>
              <a:spcBef>
                <a:spcPct val="50000"/>
              </a:spcBef>
            </a:pPr>
            <a:r>
              <a:rPr lang="en-CA" altLang="en-US" dirty="0"/>
              <a:t>on the organization?</a:t>
            </a:r>
          </a:p>
          <a:p>
            <a:pPr>
              <a:spcBef>
                <a:spcPct val="50000"/>
              </a:spcBef>
            </a:pPr>
            <a:r>
              <a:rPr lang="en-CA" altLang="en-US" dirty="0"/>
              <a:t>on families?</a:t>
            </a:r>
          </a:p>
          <a:p>
            <a:pPr marL="0" indent="0">
              <a:spcBef>
                <a:spcPct val="50000"/>
              </a:spcBef>
              <a:buNone/>
            </a:pPr>
            <a:endParaRPr lang="en-CA" altLang="en-US" dirty="0"/>
          </a:p>
          <a:p>
            <a:endParaRPr lang="en-CA" dirty="0"/>
          </a:p>
        </p:txBody>
      </p:sp>
      <p:sp>
        <p:nvSpPr>
          <p:cNvPr id="4" name="TextBox 3"/>
          <p:cNvSpPr txBox="1"/>
          <p:nvPr/>
        </p:nvSpPr>
        <p:spPr>
          <a:xfrm>
            <a:off x="681831" y="2370312"/>
            <a:ext cx="184731" cy="615553"/>
          </a:xfrm>
          <a:prstGeom prst="rect">
            <a:avLst/>
          </a:prstGeom>
          <a:noFill/>
        </p:spPr>
        <p:txBody>
          <a:bodyPr wrap="none" rtlCol="0">
            <a:spAutoFit/>
          </a:bodyPr>
          <a:lstStyle/>
          <a:p>
            <a:endParaRPr lang="en-CA" sz="1600" dirty="0">
              <a:latin typeface="Segoe UI Light" panose="020B0502040204020203" pitchFamily="34" charset="0"/>
              <a:cs typeface="Segoe UI Light" panose="020B0502040204020203" pitchFamily="34" charset="0"/>
            </a:endParaRPr>
          </a:p>
          <a:p>
            <a:endParaRPr lang="en-CA" dirty="0"/>
          </a:p>
        </p:txBody>
      </p:sp>
      <p:sp>
        <p:nvSpPr>
          <p:cNvPr id="5" name="TextBox 4"/>
          <p:cNvSpPr txBox="1"/>
          <p:nvPr/>
        </p:nvSpPr>
        <p:spPr>
          <a:xfrm>
            <a:off x="8543342" y="6381328"/>
            <a:ext cx="269626" cy="276999"/>
          </a:xfrm>
          <a:prstGeom prst="rect">
            <a:avLst/>
          </a:prstGeom>
          <a:noFill/>
        </p:spPr>
        <p:txBody>
          <a:bodyPr wrap="none" rtlCol="0">
            <a:spAutoFit/>
          </a:bodyPr>
          <a:lstStyle/>
          <a:p>
            <a:r>
              <a:rPr lang="en-CA" sz="1200" dirty="0"/>
              <a:t>9</a:t>
            </a:r>
          </a:p>
        </p:txBody>
      </p:sp>
    </p:spTree>
    <p:extLst>
      <p:ext uri="{BB962C8B-B14F-4D97-AF65-F5344CB8AC3E}">
        <p14:creationId xmlns:p14="http://schemas.microsoft.com/office/powerpoint/2010/main" val="3766578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292911" y="1484784"/>
            <a:ext cx="5609643" cy="5157192"/>
          </a:xfrm>
          <a:prstGeom prst="rect">
            <a:avLst/>
          </a:prstGeom>
        </p:spPr>
      </p:pic>
      <p:sp>
        <p:nvSpPr>
          <p:cNvPr id="2" name="Title 1"/>
          <p:cNvSpPr>
            <a:spLocks noGrp="1"/>
          </p:cNvSpPr>
          <p:nvPr>
            <p:ph type="title"/>
          </p:nvPr>
        </p:nvSpPr>
        <p:spPr>
          <a:xfrm>
            <a:off x="656642" y="1412776"/>
            <a:ext cx="2636269" cy="1872208"/>
          </a:xfrm>
        </p:spPr>
        <p:txBody>
          <a:bodyPr/>
          <a:lstStyle/>
          <a:p>
            <a:r>
              <a:rPr lang="en-CA" dirty="0"/>
              <a:t>Conflict</a:t>
            </a:r>
            <a:br>
              <a:rPr lang="en-CA" dirty="0"/>
            </a:br>
            <a:r>
              <a:rPr lang="en-CA" dirty="0"/>
              <a:t>Management</a:t>
            </a:r>
            <a:br>
              <a:rPr lang="en-CA" dirty="0"/>
            </a:br>
            <a:r>
              <a:rPr lang="en-CA" dirty="0"/>
              <a:t>Styles</a:t>
            </a:r>
          </a:p>
        </p:txBody>
      </p:sp>
      <p:sp>
        <p:nvSpPr>
          <p:cNvPr id="5" name="TextBox 4"/>
          <p:cNvSpPr txBox="1"/>
          <p:nvPr/>
        </p:nvSpPr>
        <p:spPr>
          <a:xfrm>
            <a:off x="8543342" y="6381328"/>
            <a:ext cx="354584" cy="276999"/>
          </a:xfrm>
          <a:prstGeom prst="rect">
            <a:avLst/>
          </a:prstGeom>
          <a:noFill/>
        </p:spPr>
        <p:txBody>
          <a:bodyPr wrap="none" rtlCol="0">
            <a:spAutoFit/>
          </a:bodyPr>
          <a:lstStyle/>
          <a:p>
            <a:r>
              <a:rPr lang="en-CA" sz="1200" dirty="0"/>
              <a:t>16</a:t>
            </a:r>
          </a:p>
        </p:txBody>
      </p:sp>
      <p:sp>
        <p:nvSpPr>
          <p:cNvPr id="3" name="TextBox 2">
            <a:extLst>
              <a:ext uri="{FF2B5EF4-FFF2-40B4-BE49-F238E27FC236}">
                <a16:creationId xmlns:a16="http://schemas.microsoft.com/office/drawing/2014/main" xmlns="" id="{ADB5E480-5504-6A45-BE01-96BBAB8EFF88}"/>
              </a:ext>
            </a:extLst>
          </p:cNvPr>
          <p:cNvSpPr txBox="1"/>
          <p:nvPr/>
        </p:nvSpPr>
        <p:spPr>
          <a:xfrm>
            <a:off x="639161" y="6437940"/>
            <a:ext cx="4958409" cy="276999"/>
          </a:xfrm>
          <a:prstGeom prst="rect">
            <a:avLst/>
          </a:prstGeom>
          <a:noFill/>
        </p:spPr>
        <p:txBody>
          <a:bodyPr wrap="none" rtlCol="0">
            <a:spAutoFit/>
          </a:bodyPr>
          <a:lstStyle/>
          <a:p>
            <a:r>
              <a:rPr lang="en-US" sz="1200" u="sng" dirty="0">
                <a:hlinkClick r:id="rId3"/>
              </a:rPr>
              <a:t>tools.mheducation.ca/college/mcshane4/student/olc/4obm_sa_13.html</a:t>
            </a:r>
            <a:endParaRPr lang="en-CA" sz="1200" dirty="0"/>
          </a:p>
        </p:txBody>
      </p:sp>
    </p:spTree>
    <p:extLst>
      <p:ext uri="{BB962C8B-B14F-4D97-AF65-F5344CB8AC3E}">
        <p14:creationId xmlns:p14="http://schemas.microsoft.com/office/powerpoint/2010/main" val="277791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42045553"/>
              </p:ext>
            </p:extLst>
          </p:nvPr>
        </p:nvGraphicFramePr>
        <p:xfrm>
          <a:off x="2265759" y="2350472"/>
          <a:ext cx="5762625" cy="4246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p:txBody>
          <a:bodyPr/>
          <a:lstStyle/>
          <a:p>
            <a:r>
              <a:rPr lang="en-CA" dirty="0"/>
              <a:t>Nature and Causes of Conflict</a:t>
            </a:r>
          </a:p>
        </p:txBody>
      </p:sp>
      <p:sp>
        <p:nvSpPr>
          <p:cNvPr id="7" name="Oval 6"/>
          <p:cNvSpPr/>
          <p:nvPr/>
        </p:nvSpPr>
        <p:spPr>
          <a:xfrm>
            <a:off x="3195032" y="2591901"/>
            <a:ext cx="3825240" cy="3861435"/>
          </a:xfrm>
          <a:prstGeom prst="ellipse">
            <a:avLst/>
          </a:prstGeom>
          <a:noFill/>
          <a:ln w="95250">
            <a:solidFill>
              <a:schemeClr val="tx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8" name="Isosceles Triangle 7"/>
          <p:cNvSpPr/>
          <p:nvPr/>
        </p:nvSpPr>
        <p:spPr>
          <a:xfrm>
            <a:off x="4200809" y="3871322"/>
            <a:ext cx="1872208" cy="997838"/>
          </a:xfrm>
          <a:prstGeom prst="triangle">
            <a:avLst>
              <a:gd name="adj" fmla="val 50870"/>
            </a:avLst>
          </a:prstGeom>
          <a:solidFill>
            <a:sysClr val="window" lastClr="FFFFFF"/>
          </a:solidFill>
          <a:ln w="25400" cap="flat" cmpd="sng" algn="ctr">
            <a:solidFill>
              <a:sysClr val="window" lastClr="FFFFFF"/>
            </a:solidFill>
            <a:prstDash val="solid"/>
          </a:ln>
          <a:effectLst>
            <a:outerShdw blurRad="889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Text Box 16"/>
          <p:cNvSpPr txBox="1"/>
          <p:nvPr/>
        </p:nvSpPr>
        <p:spPr>
          <a:xfrm>
            <a:off x="4776873" y="4337412"/>
            <a:ext cx="817880" cy="40894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1" i="0" u="none" strike="noStrike" kern="0" cap="none" spc="0" normalizeH="0" baseline="0" noProof="0" dirty="0">
                <a:ln>
                  <a:noFill/>
                </a:ln>
                <a:solidFill>
                  <a:sysClr val="windowText" lastClr="000000"/>
                </a:solidFill>
                <a:effectLst/>
                <a:uLnTx/>
                <a:uFillTx/>
                <a:latin typeface="Segoe UI Light" panose="020B0502040204020203" pitchFamily="34" charset="0"/>
                <a:ea typeface="Calibri" panose="020F0502020204030204" pitchFamily="34" charset="0"/>
                <a:cs typeface="Times New Roman" panose="02020603050405020304" pitchFamily="18" charset="0"/>
              </a:rPr>
              <a:t>Interests</a:t>
            </a:r>
            <a:endParaRPr kumimoji="0" lang="en-CA"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8543342" y="6381328"/>
            <a:ext cx="354584" cy="276999"/>
          </a:xfrm>
          <a:prstGeom prst="rect">
            <a:avLst/>
          </a:prstGeom>
          <a:noFill/>
        </p:spPr>
        <p:txBody>
          <a:bodyPr wrap="none" rtlCol="0">
            <a:spAutoFit/>
          </a:bodyPr>
          <a:lstStyle/>
          <a:p>
            <a:r>
              <a:rPr lang="en-CA" sz="1200" dirty="0"/>
              <a:t>10</a:t>
            </a:r>
          </a:p>
        </p:txBody>
      </p:sp>
    </p:spTree>
    <p:extLst>
      <p:ext uri="{BB962C8B-B14F-4D97-AF65-F5344CB8AC3E}">
        <p14:creationId xmlns:p14="http://schemas.microsoft.com/office/powerpoint/2010/main" val="649091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90" y="1772816"/>
            <a:ext cx="5915025" cy="559838"/>
          </a:xfrm>
        </p:spPr>
        <p:txBody>
          <a:bodyPr/>
          <a:lstStyle/>
          <a:p>
            <a:r>
              <a:rPr lang="en-CA" altLang="en-US" dirty="0"/>
              <a:t>Resolution Options</a:t>
            </a:r>
            <a:endParaRPr lang="en-CA"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07768"/>
            <a:ext cx="4299403" cy="4299403"/>
          </a:xfrm>
          <a:prstGeom prst="rect">
            <a:avLst/>
          </a:prstGeom>
        </p:spPr>
      </p:pic>
      <p:sp>
        <p:nvSpPr>
          <p:cNvPr id="5" name="TextBox 4"/>
          <p:cNvSpPr txBox="1"/>
          <p:nvPr/>
        </p:nvSpPr>
        <p:spPr>
          <a:xfrm>
            <a:off x="8543342" y="6381328"/>
            <a:ext cx="354584" cy="276999"/>
          </a:xfrm>
          <a:prstGeom prst="rect">
            <a:avLst/>
          </a:prstGeom>
          <a:noFill/>
        </p:spPr>
        <p:txBody>
          <a:bodyPr wrap="none" rtlCol="0">
            <a:spAutoFit/>
          </a:bodyPr>
          <a:lstStyle/>
          <a:p>
            <a:r>
              <a:rPr lang="en-CA" sz="1200" dirty="0"/>
              <a:t>15</a:t>
            </a:r>
          </a:p>
        </p:txBody>
      </p:sp>
    </p:spTree>
    <p:extLst>
      <p:ext uri="{BB962C8B-B14F-4D97-AF65-F5344CB8AC3E}">
        <p14:creationId xmlns:p14="http://schemas.microsoft.com/office/powerpoint/2010/main" val="341726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595C5-188C-7042-BC64-5066682C79E9}"/>
              </a:ext>
            </a:extLst>
          </p:cNvPr>
          <p:cNvSpPr>
            <a:spLocks noGrp="1"/>
          </p:cNvSpPr>
          <p:nvPr>
            <p:ph type="title"/>
          </p:nvPr>
        </p:nvSpPr>
        <p:spPr/>
        <p:txBody>
          <a:bodyPr/>
          <a:lstStyle/>
          <a:p>
            <a:r>
              <a:rPr lang="en-US" dirty="0"/>
              <a:t>Steven Covey…</a:t>
            </a:r>
          </a:p>
        </p:txBody>
      </p:sp>
      <p:sp>
        <p:nvSpPr>
          <p:cNvPr id="3" name="Content Placeholder 2">
            <a:extLst>
              <a:ext uri="{FF2B5EF4-FFF2-40B4-BE49-F238E27FC236}">
                <a16:creationId xmlns:a16="http://schemas.microsoft.com/office/drawing/2014/main" xmlns="" id="{A266CFB3-242B-114F-AE26-EAA8619EB76F}"/>
              </a:ext>
            </a:extLst>
          </p:cNvPr>
          <p:cNvSpPr>
            <a:spLocks noGrp="1"/>
          </p:cNvSpPr>
          <p:nvPr>
            <p:ph idx="1"/>
          </p:nvPr>
        </p:nvSpPr>
        <p:spPr/>
        <p:txBody>
          <a:bodyPr>
            <a:normAutofit/>
          </a:bodyPr>
          <a:lstStyle/>
          <a:p>
            <a:pPr marL="0" indent="0">
              <a:buNone/>
            </a:pPr>
            <a:r>
              <a:rPr lang="en-US" sz="2800" dirty="0"/>
              <a:t>“We judge ourselves by our intentions; we judge others by their </a:t>
            </a:r>
            <a:r>
              <a:rPr lang="en-US" sz="2800" dirty="0" err="1"/>
              <a:t>behaviour</a:t>
            </a:r>
            <a:r>
              <a:rPr lang="en-US" sz="2800" dirty="0"/>
              <a:t>…..”</a:t>
            </a:r>
          </a:p>
        </p:txBody>
      </p:sp>
    </p:spTree>
    <p:extLst>
      <p:ext uri="{BB962C8B-B14F-4D97-AF65-F5344CB8AC3E}">
        <p14:creationId xmlns:p14="http://schemas.microsoft.com/office/powerpoint/2010/main" val="141178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502CC8-FCF3-BB6E-8346-F1590B776D47}"/>
              </a:ext>
            </a:extLst>
          </p:cNvPr>
          <p:cNvSpPr>
            <a:spLocks noGrp="1"/>
          </p:cNvSpPr>
          <p:nvPr>
            <p:ph type="title"/>
          </p:nvPr>
        </p:nvSpPr>
        <p:spPr/>
        <p:txBody>
          <a:bodyPr/>
          <a:lstStyle/>
          <a:p>
            <a:r>
              <a:rPr lang="en-CA"/>
              <a:t>Questions?</a:t>
            </a:r>
            <a:endParaRPr lang="en-CA" dirty="0"/>
          </a:p>
        </p:txBody>
      </p:sp>
      <p:sp>
        <p:nvSpPr>
          <p:cNvPr id="3" name="Content Placeholder 2">
            <a:extLst>
              <a:ext uri="{FF2B5EF4-FFF2-40B4-BE49-F238E27FC236}">
                <a16:creationId xmlns:a16="http://schemas.microsoft.com/office/drawing/2014/main" xmlns="" id="{0EE80EB4-B559-53D8-7BAD-C84811C222A2}"/>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306965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849</Words>
  <Application>Microsoft Office PowerPoint</Application>
  <PresentationFormat>On-screen Show (4:3)</PresentationFormat>
  <Paragraphs>91</Paragraphs>
  <Slides>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Calibri Light</vt:lpstr>
      <vt:lpstr>Osaka</vt:lpstr>
      <vt:lpstr>Segoe UI</vt:lpstr>
      <vt:lpstr>Segoe UI Light</vt:lpstr>
      <vt:lpstr>Segoe UI Semilight</vt:lpstr>
      <vt:lpstr>Times New Roman</vt:lpstr>
      <vt:lpstr>Office Theme</vt:lpstr>
      <vt:lpstr>1_Office Theme</vt:lpstr>
      <vt:lpstr>NMC Learning Days </vt:lpstr>
      <vt:lpstr>What is Conflict?</vt:lpstr>
      <vt:lpstr>Conflict Escalation</vt:lpstr>
      <vt:lpstr>Costs of Conflict</vt:lpstr>
      <vt:lpstr>Conflict Management Styles</vt:lpstr>
      <vt:lpstr>Nature and Causes of Conflict</vt:lpstr>
      <vt:lpstr>Resolution Options</vt:lpstr>
      <vt:lpstr>Steven Covey…</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Resolving Conflict Effectively</dc:title>
  <dc:creator>Nichola Hadwell</dc:creator>
  <cp:lastModifiedBy>Wright.B2</cp:lastModifiedBy>
  <cp:revision>6</cp:revision>
  <dcterms:created xsi:type="dcterms:W3CDTF">2021-07-22T15:11:37Z</dcterms:created>
  <dcterms:modified xsi:type="dcterms:W3CDTF">2022-12-01T20:26:59Z</dcterms:modified>
</cp:coreProperties>
</file>