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4"/>
  </p:sldMasterIdLst>
  <p:notesMasterIdLst>
    <p:notesMasterId r:id="rId29"/>
  </p:notesMasterIdLst>
  <p:handoutMasterIdLst>
    <p:handoutMasterId r:id="rId30"/>
  </p:handoutMasterIdLst>
  <p:sldIdLst>
    <p:sldId id="646" r:id="rId5"/>
    <p:sldId id="700" r:id="rId6"/>
    <p:sldId id="698" r:id="rId7"/>
    <p:sldId id="701" r:id="rId8"/>
    <p:sldId id="705" r:id="rId9"/>
    <p:sldId id="694" r:id="rId10"/>
    <p:sldId id="695" r:id="rId11"/>
    <p:sldId id="668" r:id="rId12"/>
    <p:sldId id="647" r:id="rId13"/>
    <p:sldId id="706" r:id="rId14"/>
    <p:sldId id="692" r:id="rId15"/>
    <p:sldId id="702" r:id="rId16"/>
    <p:sldId id="696" r:id="rId17"/>
    <p:sldId id="704" r:id="rId18"/>
    <p:sldId id="710" r:id="rId19"/>
    <p:sldId id="708" r:id="rId20"/>
    <p:sldId id="709" r:id="rId21"/>
    <p:sldId id="711" r:id="rId22"/>
    <p:sldId id="693" r:id="rId23"/>
    <p:sldId id="691" r:id="rId24"/>
    <p:sldId id="677" r:id="rId25"/>
    <p:sldId id="703" r:id="rId26"/>
    <p:sldId id="712" r:id="rId27"/>
    <p:sldId id="713" r:id="rId28"/>
  </p:sldIdLst>
  <p:sldSz cx="9144000" cy="5143500" type="screen16x9"/>
  <p:notesSz cx="7023100" cy="9309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EF5AEE-3B5A-3B83-2C6E-3B31F1F58679}" name="Anne-Valérie Fournier (CISSSME16)" initials="A(" userId="S::anne-valerie.fournier.cisssme16@ssss.gouv.qc.ca::ab1409e5-e637-4205-a415-cba281cb45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ynthe Boisvert" initials="JB" lastIdx="4" clrIdx="0"/>
  <p:cmAuthor id="1" name="Arielle Doiron" initials="AD" lastIdx="4" clrIdx="1"/>
  <p:cmAuthor id="2" name="Vicky Lavoie" initials="VL" lastIdx="9" clrIdx="2"/>
  <p:cmAuthor id="3" name="Anne-Valerie Fournier" initials="AVF" lastIdx="1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894"/>
    <a:srgbClr val="FFFFFF"/>
    <a:srgbClr val="E682EE"/>
    <a:srgbClr val="2B78B3"/>
    <a:srgbClr val="C9F57B"/>
    <a:srgbClr val="2C7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3" autoAdjust="0"/>
    <p:restoredTop sz="86420" autoAdjust="0"/>
  </p:normalViewPr>
  <p:slideViewPr>
    <p:cSldViewPr snapToGrid="0">
      <p:cViewPr varScale="1">
        <p:scale>
          <a:sx n="64" d="100"/>
          <a:sy n="64" d="100"/>
        </p:scale>
        <p:origin x="44" y="156"/>
      </p:cViewPr>
      <p:guideLst>
        <p:guide orient="horz" pos="1620"/>
        <p:guide pos="431"/>
      </p:guideLst>
    </p:cSldViewPr>
  </p:slideViewPr>
  <p:outlineViewPr>
    <p:cViewPr>
      <p:scale>
        <a:sx n="33" d="100"/>
        <a:sy n="33" d="100"/>
      </p:scale>
      <p:origin x="0" y="-256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0D36B5-8F48-4D50-87DB-2D40531B5811}" type="doc">
      <dgm:prSet loTypeId="urn:microsoft.com/office/officeart/2005/8/layout/gear1" loCatId="cycle" qsTypeId="urn:microsoft.com/office/officeart/2005/8/quickstyle/simple1" qsCatId="simple" csTypeId="urn:microsoft.com/office/officeart/2005/8/colors/colorful1" csCatId="colorful" phldr="1"/>
      <dgm:spPr/>
    </dgm:pt>
    <dgm:pt modelId="{97D46A6B-FB56-402A-BC2A-5863D4BD2D4F}">
      <dgm:prSet phldrT="[Texte]"/>
      <dgm:spPr/>
      <dgm:t>
        <a:bodyPr/>
        <a:lstStyle/>
        <a:p>
          <a:r>
            <a:rPr lang="fr-FR" dirty="0" err="1"/>
            <a:t>Users</a:t>
          </a:r>
          <a:endParaRPr lang="fr-FR" dirty="0"/>
        </a:p>
      </dgm:t>
    </dgm:pt>
    <dgm:pt modelId="{5E8222E8-C574-4363-9DB1-75E702ECFCD2}" type="parTrans" cxnId="{74A319D3-DABD-42D1-A412-10E7D56B3746}">
      <dgm:prSet/>
      <dgm:spPr/>
      <dgm:t>
        <a:bodyPr/>
        <a:lstStyle/>
        <a:p>
          <a:endParaRPr lang="fr-FR"/>
        </a:p>
      </dgm:t>
    </dgm:pt>
    <dgm:pt modelId="{51174343-33C5-415F-AC46-2CA48049D522}" type="sibTrans" cxnId="{74A319D3-DABD-42D1-A412-10E7D56B3746}">
      <dgm:prSet/>
      <dgm:spPr/>
      <dgm:t>
        <a:bodyPr/>
        <a:lstStyle/>
        <a:p>
          <a:endParaRPr lang="fr-FR"/>
        </a:p>
      </dgm:t>
    </dgm:pt>
    <dgm:pt modelId="{FF02C6DC-0771-400F-B8C3-A8381464DD10}">
      <dgm:prSet phldrT="[Texte]"/>
      <dgm:spPr/>
      <dgm:t>
        <a:bodyPr/>
        <a:lstStyle/>
        <a:p>
          <a:r>
            <a:rPr lang="fr-FR" dirty="0" err="1"/>
            <a:t>Employees</a:t>
          </a:r>
          <a:endParaRPr lang="fr-FR" dirty="0"/>
        </a:p>
      </dgm:t>
    </dgm:pt>
    <dgm:pt modelId="{DF9DD014-59E4-4015-ABE6-62FF71A4792F}" type="parTrans" cxnId="{92AD6415-2C54-4CD8-BAD6-9587C821F1AA}">
      <dgm:prSet/>
      <dgm:spPr/>
      <dgm:t>
        <a:bodyPr/>
        <a:lstStyle/>
        <a:p>
          <a:endParaRPr lang="fr-FR"/>
        </a:p>
      </dgm:t>
    </dgm:pt>
    <dgm:pt modelId="{2E046D2C-7F52-45A6-BC52-33C7A15E8E07}" type="sibTrans" cxnId="{92AD6415-2C54-4CD8-BAD6-9587C821F1AA}">
      <dgm:prSet/>
      <dgm:spPr/>
      <dgm:t>
        <a:bodyPr/>
        <a:lstStyle/>
        <a:p>
          <a:endParaRPr lang="fr-FR"/>
        </a:p>
      </dgm:t>
    </dgm:pt>
    <dgm:pt modelId="{AEAB41A7-8371-4AC0-BB4C-32F523EC6D1B}">
      <dgm:prSet phldrT="[Texte]"/>
      <dgm:spPr/>
      <dgm:t>
        <a:bodyPr/>
        <a:lstStyle/>
        <a:p>
          <a:r>
            <a:rPr lang="fr-FR" dirty="0"/>
            <a:t>Managers</a:t>
          </a:r>
        </a:p>
      </dgm:t>
    </dgm:pt>
    <dgm:pt modelId="{9793A09D-A8FE-401E-AFD2-F0B50D2FE409}" type="parTrans" cxnId="{842701D6-C34D-462B-B527-527B0397590C}">
      <dgm:prSet/>
      <dgm:spPr/>
      <dgm:t>
        <a:bodyPr/>
        <a:lstStyle/>
        <a:p>
          <a:endParaRPr lang="fr-FR"/>
        </a:p>
      </dgm:t>
    </dgm:pt>
    <dgm:pt modelId="{E17DE89C-3007-4529-A0DD-C79FDDB0F0D8}" type="sibTrans" cxnId="{842701D6-C34D-462B-B527-527B0397590C}">
      <dgm:prSet/>
      <dgm:spPr/>
      <dgm:t>
        <a:bodyPr/>
        <a:lstStyle/>
        <a:p>
          <a:endParaRPr lang="fr-FR"/>
        </a:p>
      </dgm:t>
    </dgm:pt>
    <dgm:pt modelId="{23D2751D-32CC-4BF1-8588-4DE75B718A11}">
      <dgm:prSet phldrT="[Texte]"/>
      <dgm:spPr/>
      <dgm:t>
        <a:bodyPr/>
        <a:lstStyle/>
        <a:p>
          <a:endParaRPr lang="fr-FR" dirty="0"/>
        </a:p>
      </dgm:t>
    </dgm:pt>
    <dgm:pt modelId="{31138CE0-548F-4823-8783-9FD76B27D44F}" type="parTrans" cxnId="{9C5BF08C-F6B5-4EDD-8386-011AB6E91B75}">
      <dgm:prSet/>
      <dgm:spPr/>
      <dgm:t>
        <a:bodyPr/>
        <a:lstStyle/>
        <a:p>
          <a:endParaRPr lang="fr-FR"/>
        </a:p>
      </dgm:t>
    </dgm:pt>
    <dgm:pt modelId="{CDC85F21-678E-4EB8-998A-DBE8C684B7D1}" type="sibTrans" cxnId="{9C5BF08C-F6B5-4EDD-8386-011AB6E91B75}">
      <dgm:prSet/>
      <dgm:spPr/>
      <dgm:t>
        <a:bodyPr/>
        <a:lstStyle/>
        <a:p>
          <a:endParaRPr lang="fr-FR"/>
        </a:p>
      </dgm:t>
    </dgm:pt>
    <dgm:pt modelId="{90246D78-5FE6-451E-ABBB-477F2DEF7A81}" type="pres">
      <dgm:prSet presAssocID="{430D36B5-8F48-4D50-87DB-2D40531B581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58B024-BF6F-48D6-9B7E-BFD73FAE39C0}" type="pres">
      <dgm:prSet presAssocID="{97D46A6B-FB56-402A-BC2A-5863D4BD2D4F}" presName="gear1" presStyleLbl="node1" presStyleIdx="0" presStyleCnt="3">
        <dgm:presLayoutVars>
          <dgm:chMax val="1"/>
          <dgm:bulletEnabled val="1"/>
        </dgm:presLayoutVars>
      </dgm:prSet>
      <dgm:spPr/>
    </dgm:pt>
    <dgm:pt modelId="{B526932E-F753-458A-BB9A-25B7573DAA34}" type="pres">
      <dgm:prSet presAssocID="{97D46A6B-FB56-402A-BC2A-5863D4BD2D4F}" presName="gear1srcNode" presStyleLbl="node1" presStyleIdx="0" presStyleCnt="3"/>
      <dgm:spPr/>
    </dgm:pt>
    <dgm:pt modelId="{31AE6411-E89D-466A-A95F-75FA2770EAFB}" type="pres">
      <dgm:prSet presAssocID="{97D46A6B-FB56-402A-BC2A-5863D4BD2D4F}" presName="gear1dstNode" presStyleLbl="node1" presStyleIdx="0" presStyleCnt="3"/>
      <dgm:spPr/>
    </dgm:pt>
    <dgm:pt modelId="{3FD0B03F-CE9F-4C10-BDE1-1D55F8AC3F13}" type="pres">
      <dgm:prSet presAssocID="{FF02C6DC-0771-400F-B8C3-A8381464DD10}" presName="gear2" presStyleLbl="node1" presStyleIdx="1" presStyleCnt="3">
        <dgm:presLayoutVars>
          <dgm:chMax val="1"/>
          <dgm:bulletEnabled val="1"/>
        </dgm:presLayoutVars>
      </dgm:prSet>
      <dgm:spPr/>
    </dgm:pt>
    <dgm:pt modelId="{8D4781C1-F334-4ACF-BF4F-2C474469585C}" type="pres">
      <dgm:prSet presAssocID="{FF02C6DC-0771-400F-B8C3-A8381464DD10}" presName="gear2srcNode" presStyleLbl="node1" presStyleIdx="1" presStyleCnt="3"/>
      <dgm:spPr/>
    </dgm:pt>
    <dgm:pt modelId="{6606EF20-F9E2-4D53-90A9-83AB04A18732}" type="pres">
      <dgm:prSet presAssocID="{FF02C6DC-0771-400F-B8C3-A8381464DD10}" presName="gear2dstNode" presStyleLbl="node1" presStyleIdx="1" presStyleCnt="3"/>
      <dgm:spPr/>
    </dgm:pt>
    <dgm:pt modelId="{212FB63D-8B5B-4D4E-8C11-DA9BEB75CDEE}" type="pres">
      <dgm:prSet presAssocID="{AEAB41A7-8371-4AC0-BB4C-32F523EC6D1B}" presName="gear3" presStyleLbl="node1" presStyleIdx="2" presStyleCnt="3"/>
      <dgm:spPr/>
    </dgm:pt>
    <dgm:pt modelId="{06EE8E60-8F8B-4172-86F3-9A61EA6D963A}" type="pres">
      <dgm:prSet presAssocID="{AEAB41A7-8371-4AC0-BB4C-32F523EC6D1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C6C0B10-9F4E-4AF3-857D-D84506540F1F}" type="pres">
      <dgm:prSet presAssocID="{AEAB41A7-8371-4AC0-BB4C-32F523EC6D1B}" presName="gear3srcNode" presStyleLbl="node1" presStyleIdx="2" presStyleCnt="3"/>
      <dgm:spPr/>
    </dgm:pt>
    <dgm:pt modelId="{62A7074D-CA3A-48C6-AC95-90C74E87F2A1}" type="pres">
      <dgm:prSet presAssocID="{AEAB41A7-8371-4AC0-BB4C-32F523EC6D1B}" presName="gear3dstNode" presStyleLbl="node1" presStyleIdx="2" presStyleCnt="3"/>
      <dgm:spPr/>
    </dgm:pt>
    <dgm:pt modelId="{292C3104-076B-408C-9827-C99E11EABEC6}" type="pres">
      <dgm:prSet presAssocID="{51174343-33C5-415F-AC46-2CA48049D522}" presName="connector1" presStyleLbl="sibTrans2D1" presStyleIdx="0" presStyleCnt="3"/>
      <dgm:spPr/>
    </dgm:pt>
    <dgm:pt modelId="{F8947FBD-5F60-409D-A42D-B6C4C28F368B}" type="pres">
      <dgm:prSet presAssocID="{2E046D2C-7F52-45A6-BC52-33C7A15E8E07}" presName="connector2" presStyleLbl="sibTrans2D1" presStyleIdx="1" presStyleCnt="3"/>
      <dgm:spPr/>
    </dgm:pt>
    <dgm:pt modelId="{9DB54560-B158-46B9-A001-3D51F97CC347}" type="pres">
      <dgm:prSet presAssocID="{E17DE89C-3007-4529-A0DD-C79FDDB0F0D8}" presName="connector3" presStyleLbl="sibTrans2D1" presStyleIdx="2" presStyleCnt="3"/>
      <dgm:spPr/>
    </dgm:pt>
  </dgm:ptLst>
  <dgm:cxnLst>
    <dgm:cxn modelId="{6B167413-C0CD-477F-B69E-679CE03BE2A4}" type="presOf" srcId="{430D36B5-8F48-4D50-87DB-2D40531B5811}" destId="{90246D78-5FE6-451E-ABBB-477F2DEF7A81}" srcOrd="0" destOrd="0" presId="urn:microsoft.com/office/officeart/2005/8/layout/gear1"/>
    <dgm:cxn modelId="{92AD6415-2C54-4CD8-BAD6-9587C821F1AA}" srcId="{430D36B5-8F48-4D50-87DB-2D40531B5811}" destId="{FF02C6DC-0771-400F-B8C3-A8381464DD10}" srcOrd="1" destOrd="0" parTransId="{DF9DD014-59E4-4015-ABE6-62FF71A4792F}" sibTransId="{2E046D2C-7F52-45A6-BC52-33C7A15E8E07}"/>
    <dgm:cxn modelId="{0002C418-0643-4307-BE4C-0B8457D5C502}" type="presOf" srcId="{FF02C6DC-0771-400F-B8C3-A8381464DD10}" destId="{6606EF20-F9E2-4D53-90A9-83AB04A18732}" srcOrd="2" destOrd="0" presId="urn:microsoft.com/office/officeart/2005/8/layout/gear1"/>
    <dgm:cxn modelId="{AB8DBF64-1FE2-4E5E-AF15-23693D902191}" type="presOf" srcId="{51174343-33C5-415F-AC46-2CA48049D522}" destId="{292C3104-076B-408C-9827-C99E11EABEC6}" srcOrd="0" destOrd="0" presId="urn:microsoft.com/office/officeart/2005/8/layout/gear1"/>
    <dgm:cxn modelId="{024E4C66-6994-45CD-906B-3CE18C183C6B}" type="presOf" srcId="{AEAB41A7-8371-4AC0-BB4C-32F523EC6D1B}" destId="{9C6C0B10-9F4E-4AF3-857D-D84506540F1F}" srcOrd="2" destOrd="0" presId="urn:microsoft.com/office/officeart/2005/8/layout/gear1"/>
    <dgm:cxn modelId="{201E376D-437F-4946-B4F2-8772E85D59C6}" type="presOf" srcId="{97D46A6B-FB56-402A-BC2A-5863D4BD2D4F}" destId="{2A58B024-BF6F-48D6-9B7E-BFD73FAE39C0}" srcOrd="0" destOrd="0" presId="urn:microsoft.com/office/officeart/2005/8/layout/gear1"/>
    <dgm:cxn modelId="{361D4353-68EF-4DC3-B8C2-582A36C49E5B}" type="presOf" srcId="{E17DE89C-3007-4529-A0DD-C79FDDB0F0D8}" destId="{9DB54560-B158-46B9-A001-3D51F97CC347}" srcOrd="0" destOrd="0" presId="urn:microsoft.com/office/officeart/2005/8/layout/gear1"/>
    <dgm:cxn modelId="{C8D0F859-9392-4A30-81B5-542108B7B333}" type="presOf" srcId="{AEAB41A7-8371-4AC0-BB4C-32F523EC6D1B}" destId="{06EE8E60-8F8B-4172-86F3-9A61EA6D963A}" srcOrd="1" destOrd="0" presId="urn:microsoft.com/office/officeart/2005/8/layout/gear1"/>
    <dgm:cxn modelId="{9C5BF08C-F6B5-4EDD-8386-011AB6E91B75}" srcId="{430D36B5-8F48-4D50-87DB-2D40531B5811}" destId="{23D2751D-32CC-4BF1-8588-4DE75B718A11}" srcOrd="3" destOrd="0" parTransId="{31138CE0-548F-4823-8783-9FD76B27D44F}" sibTransId="{CDC85F21-678E-4EB8-998A-DBE8C684B7D1}"/>
    <dgm:cxn modelId="{B9ED8A99-0457-4890-ADA4-B66F8CE905EA}" type="presOf" srcId="{FF02C6DC-0771-400F-B8C3-A8381464DD10}" destId="{8D4781C1-F334-4ACF-BF4F-2C474469585C}" srcOrd="1" destOrd="0" presId="urn:microsoft.com/office/officeart/2005/8/layout/gear1"/>
    <dgm:cxn modelId="{CA95389C-C950-40B1-A848-48C53137D7C0}" type="presOf" srcId="{AEAB41A7-8371-4AC0-BB4C-32F523EC6D1B}" destId="{212FB63D-8B5B-4D4E-8C11-DA9BEB75CDEE}" srcOrd="0" destOrd="0" presId="urn:microsoft.com/office/officeart/2005/8/layout/gear1"/>
    <dgm:cxn modelId="{1DAA129E-E75A-4F6D-9B52-92CBA342D78A}" type="presOf" srcId="{FF02C6DC-0771-400F-B8C3-A8381464DD10}" destId="{3FD0B03F-CE9F-4C10-BDE1-1D55F8AC3F13}" srcOrd="0" destOrd="0" presId="urn:microsoft.com/office/officeart/2005/8/layout/gear1"/>
    <dgm:cxn modelId="{02DA57B6-5E4F-4004-9AE6-45B913EBB1F6}" type="presOf" srcId="{97D46A6B-FB56-402A-BC2A-5863D4BD2D4F}" destId="{31AE6411-E89D-466A-A95F-75FA2770EAFB}" srcOrd="2" destOrd="0" presId="urn:microsoft.com/office/officeart/2005/8/layout/gear1"/>
    <dgm:cxn modelId="{8C3BF0C1-29C9-4ADB-880B-51D117A65616}" type="presOf" srcId="{97D46A6B-FB56-402A-BC2A-5863D4BD2D4F}" destId="{B526932E-F753-458A-BB9A-25B7573DAA34}" srcOrd="1" destOrd="0" presId="urn:microsoft.com/office/officeart/2005/8/layout/gear1"/>
    <dgm:cxn modelId="{74A319D3-DABD-42D1-A412-10E7D56B3746}" srcId="{430D36B5-8F48-4D50-87DB-2D40531B5811}" destId="{97D46A6B-FB56-402A-BC2A-5863D4BD2D4F}" srcOrd="0" destOrd="0" parTransId="{5E8222E8-C574-4363-9DB1-75E702ECFCD2}" sibTransId="{51174343-33C5-415F-AC46-2CA48049D522}"/>
    <dgm:cxn modelId="{842701D6-C34D-462B-B527-527B0397590C}" srcId="{430D36B5-8F48-4D50-87DB-2D40531B5811}" destId="{AEAB41A7-8371-4AC0-BB4C-32F523EC6D1B}" srcOrd="2" destOrd="0" parTransId="{9793A09D-A8FE-401E-AFD2-F0B50D2FE409}" sibTransId="{E17DE89C-3007-4529-A0DD-C79FDDB0F0D8}"/>
    <dgm:cxn modelId="{A1AD39EA-F456-425A-BAAC-64B5485DB1D3}" type="presOf" srcId="{AEAB41A7-8371-4AC0-BB4C-32F523EC6D1B}" destId="{62A7074D-CA3A-48C6-AC95-90C74E87F2A1}" srcOrd="3" destOrd="0" presId="urn:microsoft.com/office/officeart/2005/8/layout/gear1"/>
    <dgm:cxn modelId="{24D3F2ED-2F31-4AB8-93BD-5CCB6F354548}" type="presOf" srcId="{2E046D2C-7F52-45A6-BC52-33C7A15E8E07}" destId="{F8947FBD-5F60-409D-A42D-B6C4C28F368B}" srcOrd="0" destOrd="0" presId="urn:microsoft.com/office/officeart/2005/8/layout/gear1"/>
    <dgm:cxn modelId="{6BB35EED-AD27-4D1B-A365-C286D93272CE}" type="presParOf" srcId="{90246D78-5FE6-451E-ABBB-477F2DEF7A81}" destId="{2A58B024-BF6F-48D6-9B7E-BFD73FAE39C0}" srcOrd="0" destOrd="0" presId="urn:microsoft.com/office/officeart/2005/8/layout/gear1"/>
    <dgm:cxn modelId="{21ECF3DC-C6CD-46AD-9B5E-8859ABE1C458}" type="presParOf" srcId="{90246D78-5FE6-451E-ABBB-477F2DEF7A81}" destId="{B526932E-F753-458A-BB9A-25B7573DAA34}" srcOrd="1" destOrd="0" presId="urn:microsoft.com/office/officeart/2005/8/layout/gear1"/>
    <dgm:cxn modelId="{9F74E1D0-04A4-4E4A-9B98-E0BE94717F66}" type="presParOf" srcId="{90246D78-5FE6-451E-ABBB-477F2DEF7A81}" destId="{31AE6411-E89D-466A-A95F-75FA2770EAFB}" srcOrd="2" destOrd="0" presId="urn:microsoft.com/office/officeart/2005/8/layout/gear1"/>
    <dgm:cxn modelId="{9010DC3E-85B4-4844-957E-D051DAFF0F65}" type="presParOf" srcId="{90246D78-5FE6-451E-ABBB-477F2DEF7A81}" destId="{3FD0B03F-CE9F-4C10-BDE1-1D55F8AC3F13}" srcOrd="3" destOrd="0" presId="urn:microsoft.com/office/officeart/2005/8/layout/gear1"/>
    <dgm:cxn modelId="{1645211F-3342-4F1E-AA54-DD588A40B859}" type="presParOf" srcId="{90246D78-5FE6-451E-ABBB-477F2DEF7A81}" destId="{8D4781C1-F334-4ACF-BF4F-2C474469585C}" srcOrd="4" destOrd="0" presId="urn:microsoft.com/office/officeart/2005/8/layout/gear1"/>
    <dgm:cxn modelId="{7D120169-47B2-495F-8060-B2F46C6773CB}" type="presParOf" srcId="{90246D78-5FE6-451E-ABBB-477F2DEF7A81}" destId="{6606EF20-F9E2-4D53-90A9-83AB04A18732}" srcOrd="5" destOrd="0" presId="urn:microsoft.com/office/officeart/2005/8/layout/gear1"/>
    <dgm:cxn modelId="{CD43BF13-E8DC-4600-B467-D1FE8D59260D}" type="presParOf" srcId="{90246D78-5FE6-451E-ABBB-477F2DEF7A81}" destId="{212FB63D-8B5B-4D4E-8C11-DA9BEB75CDEE}" srcOrd="6" destOrd="0" presId="urn:microsoft.com/office/officeart/2005/8/layout/gear1"/>
    <dgm:cxn modelId="{979FBBEC-F9B4-4E40-80AF-F7DF1267C776}" type="presParOf" srcId="{90246D78-5FE6-451E-ABBB-477F2DEF7A81}" destId="{06EE8E60-8F8B-4172-86F3-9A61EA6D963A}" srcOrd="7" destOrd="0" presId="urn:microsoft.com/office/officeart/2005/8/layout/gear1"/>
    <dgm:cxn modelId="{2E743239-BD34-4CC6-A463-5B517B025807}" type="presParOf" srcId="{90246D78-5FE6-451E-ABBB-477F2DEF7A81}" destId="{9C6C0B10-9F4E-4AF3-857D-D84506540F1F}" srcOrd="8" destOrd="0" presId="urn:microsoft.com/office/officeart/2005/8/layout/gear1"/>
    <dgm:cxn modelId="{B9E37BD1-37CE-4A8A-A421-7A00BE214443}" type="presParOf" srcId="{90246D78-5FE6-451E-ABBB-477F2DEF7A81}" destId="{62A7074D-CA3A-48C6-AC95-90C74E87F2A1}" srcOrd="9" destOrd="0" presId="urn:microsoft.com/office/officeart/2005/8/layout/gear1"/>
    <dgm:cxn modelId="{DC2C479D-1C32-4B11-9AB2-BF9ECDAF15D9}" type="presParOf" srcId="{90246D78-5FE6-451E-ABBB-477F2DEF7A81}" destId="{292C3104-076B-408C-9827-C99E11EABEC6}" srcOrd="10" destOrd="0" presId="urn:microsoft.com/office/officeart/2005/8/layout/gear1"/>
    <dgm:cxn modelId="{0F15A19B-4BDA-41A3-B57A-A803D19EE316}" type="presParOf" srcId="{90246D78-5FE6-451E-ABBB-477F2DEF7A81}" destId="{F8947FBD-5F60-409D-A42D-B6C4C28F368B}" srcOrd="11" destOrd="0" presId="urn:microsoft.com/office/officeart/2005/8/layout/gear1"/>
    <dgm:cxn modelId="{6E693228-EFC9-4E52-BE5D-B5913017AF96}" type="presParOf" srcId="{90246D78-5FE6-451E-ABBB-477F2DEF7A81}" destId="{9DB54560-B158-46B9-A001-3D51F97CC34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F0648E-80D0-443D-8A2A-8BB7489CFA4E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0EEE9E30-F231-4FB2-B25F-53465C2AC00F}">
      <dgm:prSet phldrT="[Texte]"/>
      <dgm:spPr/>
      <dgm:t>
        <a:bodyPr/>
        <a:lstStyle/>
        <a:p>
          <a:r>
            <a:rPr lang="en-US" dirty="0"/>
            <a:t>Before 2021</a:t>
          </a:r>
          <a:endParaRPr lang="en-CA" dirty="0"/>
        </a:p>
      </dgm:t>
    </dgm:pt>
    <dgm:pt modelId="{06712AD5-53B3-4EC0-821F-F56F8EDA871B}" type="parTrans" cxnId="{49EA4D7F-7883-4177-84BB-0701FC8C1EB1}">
      <dgm:prSet/>
      <dgm:spPr/>
      <dgm:t>
        <a:bodyPr/>
        <a:lstStyle/>
        <a:p>
          <a:endParaRPr lang="en-CA"/>
        </a:p>
      </dgm:t>
    </dgm:pt>
    <dgm:pt modelId="{A5B48DB5-51EE-40AB-881B-C526B814C401}" type="sibTrans" cxnId="{49EA4D7F-7883-4177-84BB-0701FC8C1EB1}">
      <dgm:prSet/>
      <dgm:spPr/>
      <dgm:t>
        <a:bodyPr/>
        <a:lstStyle/>
        <a:p>
          <a:endParaRPr lang="en-CA"/>
        </a:p>
      </dgm:t>
    </dgm:pt>
    <dgm:pt modelId="{12A02632-744B-45A4-97C2-BF24A196E67A}">
      <dgm:prSet phldrT="[Texte]"/>
      <dgm:spPr/>
      <dgm:t>
        <a:bodyPr/>
        <a:lstStyle/>
        <a:p>
          <a:r>
            <a:rPr lang="en-US" dirty="0"/>
            <a:t>2021</a:t>
          </a:r>
          <a:endParaRPr lang="en-CA" dirty="0"/>
        </a:p>
      </dgm:t>
    </dgm:pt>
    <dgm:pt modelId="{6A8E463E-8353-481C-AE1D-6AFC8E3CD243}" type="parTrans" cxnId="{75573916-C979-4089-A366-FF04738DDAD6}">
      <dgm:prSet/>
      <dgm:spPr/>
      <dgm:t>
        <a:bodyPr/>
        <a:lstStyle/>
        <a:p>
          <a:endParaRPr lang="en-CA"/>
        </a:p>
      </dgm:t>
    </dgm:pt>
    <dgm:pt modelId="{0C83E859-A066-444E-9F7D-88245E27910C}" type="sibTrans" cxnId="{75573916-C979-4089-A366-FF04738DDAD6}">
      <dgm:prSet/>
      <dgm:spPr/>
      <dgm:t>
        <a:bodyPr/>
        <a:lstStyle/>
        <a:p>
          <a:endParaRPr lang="en-CA"/>
        </a:p>
      </dgm:t>
    </dgm:pt>
    <dgm:pt modelId="{1977D565-A364-448C-BDD2-56F4B4378472}">
      <dgm:prSet phldrT="[Texte]"/>
      <dgm:spPr/>
      <dgm:t>
        <a:bodyPr/>
        <a:lstStyle/>
        <a:p>
          <a:r>
            <a:rPr lang="en-US" dirty="0"/>
            <a:t>2022</a:t>
          </a:r>
          <a:endParaRPr lang="en-CA" dirty="0"/>
        </a:p>
      </dgm:t>
    </dgm:pt>
    <dgm:pt modelId="{E8AC0A76-B3E0-4E6F-BBE0-9CDE0E9490AE}" type="parTrans" cxnId="{C1C40DC8-0866-4B29-9301-075AB83A5A03}">
      <dgm:prSet/>
      <dgm:spPr/>
      <dgm:t>
        <a:bodyPr/>
        <a:lstStyle/>
        <a:p>
          <a:endParaRPr lang="en-CA"/>
        </a:p>
      </dgm:t>
    </dgm:pt>
    <dgm:pt modelId="{ADD56242-1BAE-4B71-924C-6FAAF2BCC743}" type="sibTrans" cxnId="{C1C40DC8-0866-4B29-9301-075AB83A5A03}">
      <dgm:prSet/>
      <dgm:spPr/>
      <dgm:t>
        <a:bodyPr/>
        <a:lstStyle/>
        <a:p>
          <a:endParaRPr lang="en-CA"/>
        </a:p>
      </dgm:t>
    </dgm:pt>
    <dgm:pt modelId="{0AA8B9F9-E25F-44F9-9C39-6D799AF9D0E4}">
      <dgm:prSet phldrT="[Texte]"/>
      <dgm:spPr/>
      <dgm:t>
        <a:bodyPr/>
        <a:lstStyle/>
        <a:p>
          <a:r>
            <a:rPr lang="en-US" dirty="0"/>
            <a:t>2023</a:t>
          </a:r>
          <a:endParaRPr lang="en-CA" dirty="0"/>
        </a:p>
      </dgm:t>
    </dgm:pt>
    <dgm:pt modelId="{5BA0865B-8E08-4B7C-9D76-AFECE0D15573}" type="parTrans" cxnId="{701D531D-5BBF-4592-B4BD-2B8CD35DBD4D}">
      <dgm:prSet/>
      <dgm:spPr/>
      <dgm:t>
        <a:bodyPr/>
        <a:lstStyle/>
        <a:p>
          <a:endParaRPr lang="en-CA"/>
        </a:p>
      </dgm:t>
    </dgm:pt>
    <dgm:pt modelId="{2DD88B96-508F-4977-887F-8AB4101208EC}" type="sibTrans" cxnId="{701D531D-5BBF-4592-B4BD-2B8CD35DBD4D}">
      <dgm:prSet/>
      <dgm:spPr/>
      <dgm:t>
        <a:bodyPr/>
        <a:lstStyle/>
        <a:p>
          <a:endParaRPr lang="en-CA"/>
        </a:p>
      </dgm:t>
    </dgm:pt>
    <dgm:pt modelId="{326ED8D6-5494-410A-9C1D-6DEA3660CFC0}" type="pres">
      <dgm:prSet presAssocID="{CAF0648E-80D0-443D-8A2A-8BB7489CFA4E}" presName="Name0" presStyleCnt="0">
        <dgm:presLayoutVars>
          <dgm:dir/>
          <dgm:animLvl val="lvl"/>
          <dgm:resizeHandles val="exact"/>
        </dgm:presLayoutVars>
      </dgm:prSet>
      <dgm:spPr/>
    </dgm:pt>
    <dgm:pt modelId="{8A5CAD96-CB6F-4FD3-AB7B-EF5478ED039B}" type="pres">
      <dgm:prSet presAssocID="{0EEE9E30-F231-4FB2-B25F-53465C2AC00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ED1AB66-A1F5-4240-8BAC-26BB49257A8D}" type="pres">
      <dgm:prSet presAssocID="{A5B48DB5-51EE-40AB-881B-C526B814C401}" presName="parTxOnlySpace" presStyleCnt="0"/>
      <dgm:spPr/>
    </dgm:pt>
    <dgm:pt modelId="{A32729ED-7524-4EB4-BA5B-23720E91F2FB}" type="pres">
      <dgm:prSet presAssocID="{12A02632-744B-45A4-97C2-BF24A196E67A}" presName="parTxOnly" presStyleLbl="node1" presStyleIdx="1" presStyleCnt="4" custLinFactNeighborX="-3467" custLinFactNeighborY="2714">
        <dgm:presLayoutVars>
          <dgm:chMax val="0"/>
          <dgm:chPref val="0"/>
          <dgm:bulletEnabled val="1"/>
        </dgm:presLayoutVars>
      </dgm:prSet>
      <dgm:spPr/>
    </dgm:pt>
    <dgm:pt modelId="{29061457-6D33-4DC8-974A-B6035F926843}" type="pres">
      <dgm:prSet presAssocID="{0C83E859-A066-444E-9F7D-88245E27910C}" presName="parTxOnlySpace" presStyleCnt="0"/>
      <dgm:spPr/>
    </dgm:pt>
    <dgm:pt modelId="{74AAE4E4-6955-464D-99FE-C474424BAB67}" type="pres">
      <dgm:prSet presAssocID="{1977D565-A364-448C-BDD2-56F4B437847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098B29C-C592-4293-877F-D75DF6A3FEBC}" type="pres">
      <dgm:prSet presAssocID="{ADD56242-1BAE-4B71-924C-6FAAF2BCC743}" presName="parTxOnlySpace" presStyleCnt="0"/>
      <dgm:spPr/>
    </dgm:pt>
    <dgm:pt modelId="{7ADBA995-FD26-40EB-B8D2-CE96B3100C52}" type="pres">
      <dgm:prSet presAssocID="{0AA8B9F9-E25F-44F9-9C39-6D799AF9D0E4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18B7C10-1862-4B46-B2D0-A76E01E8AE4F}" type="presOf" srcId="{CAF0648E-80D0-443D-8A2A-8BB7489CFA4E}" destId="{326ED8D6-5494-410A-9C1D-6DEA3660CFC0}" srcOrd="0" destOrd="0" presId="urn:microsoft.com/office/officeart/2005/8/layout/chevron1"/>
    <dgm:cxn modelId="{75573916-C979-4089-A366-FF04738DDAD6}" srcId="{CAF0648E-80D0-443D-8A2A-8BB7489CFA4E}" destId="{12A02632-744B-45A4-97C2-BF24A196E67A}" srcOrd="1" destOrd="0" parTransId="{6A8E463E-8353-481C-AE1D-6AFC8E3CD243}" sibTransId="{0C83E859-A066-444E-9F7D-88245E27910C}"/>
    <dgm:cxn modelId="{701D531D-5BBF-4592-B4BD-2B8CD35DBD4D}" srcId="{CAF0648E-80D0-443D-8A2A-8BB7489CFA4E}" destId="{0AA8B9F9-E25F-44F9-9C39-6D799AF9D0E4}" srcOrd="3" destOrd="0" parTransId="{5BA0865B-8E08-4B7C-9D76-AFECE0D15573}" sibTransId="{2DD88B96-508F-4977-887F-8AB4101208EC}"/>
    <dgm:cxn modelId="{86190432-9DDD-42D0-9CF5-D6DF4428F188}" type="presOf" srcId="{0AA8B9F9-E25F-44F9-9C39-6D799AF9D0E4}" destId="{7ADBA995-FD26-40EB-B8D2-CE96B3100C52}" srcOrd="0" destOrd="0" presId="urn:microsoft.com/office/officeart/2005/8/layout/chevron1"/>
    <dgm:cxn modelId="{49EA4D7F-7883-4177-84BB-0701FC8C1EB1}" srcId="{CAF0648E-80D0-443D-8A2A-8BB7489CFA4E}" destId="{0EEE9E30-F231-4FB2-B25F-53465C2AC00F}" srcOrd="0" destOrd="0" parTransId="{06712AD5-53B3-4EC0-821F-F56F8EDA871B}" sibTransId="{A5B48DB5-51EE-40AB-881B-C526B814C401}"/>
    <dgm:cxn modelId="{FDFFA79A-6A9C-4625-8AD2-C02AD8F48CC2}" type="presOf" srcId="{1977D565-A364-448C-BDD2-56F4B4378472}" destId="{74AAE4E4-6955-464D-99FE-C474424BAB67}" srcOrd="0" destOrd="0" presId="urn:microsoft.com/office/officeart/2005/8/layout/chevron1"/>
    <dgm:cxn modelId="{A3E4C8C1-3543-4576-9F61-D63621C8328A}" type="presOf" srcId="{12A02632-744B-45A4-97C2-BF24A196E67A}" destId="{A32729ED-7524-4EB4-BA5B-23720E91F2FB}" srcOrd="0" destOrd="0" presId="urn:microsoft.com/office/officeart/2005/8/layout/chevron1"/>
    <dgm:cxn modelId="{C1C40DC8-0866-4B29-9301-075AB83A5A03}" srcId="{CAF0648E-80D0-443D-8A2A-8BB7489CFA4E}" destId="{1977D565-A364-448C-BDD2-56F4B4378472}" srcOrd="2" destOrd="0" parTransId="{E8AC0A76-B3E0-4E6F-BBE0-9CDE0E9490AE}" sibTransId="{ADD56242-1BAE-4B71-924C-6FAAF2BCC743}"/>
    <dgm:cxn modelId="{5D8423F5-FC79-42D2-A9A5-983ED427E1B6}" type="presOf" srcId="{0EEE9E30-F231-4FB2-B25F-53465C2AC00F}" destId="{8A5CAD96-CB6F-4FD3-AB7B-EF5478ED039B}" srcOrd="0" destOrd="0" presId="urn:microsoft.com/office/officeart/2005/8/layout/chevron1"/>
    <dgm:cxn modelId="{43783EA4-C021-4C0B-BDAD-96B5A6FB52BF}" type="presParOf" srcId="{326ED8D6-5494-410A-9C1D-6DEA3660CFC0}" destId="{8A5CAD96-CB6F-4FD3-AB7B-EF5478ED039B}" srcOrd="0" destOrd="0" presId="urn:microsoft.com/office/officeart/2005/8/layout/chevron1"/>
    <dgm:cxn modelId="{86E279D8-B701-4937-B998-D4E1240B79C5}" type="presParOf" srcId="{326ED8D6-5494-410A-9C1D-6DEA3660CFC0}" destId="{2ED1AB66-A1F5-4240-8BAC-26BB49257A8D}" srcOrd="1" destOrd="0" presId="urn:microsoft.com/office/officeart/2005/8/layout/chevron1"/>
    <dgm:cxn modelId="{E2104569-E5FF-419E-BA35-8C88EE07F6E3}" type="presParOf" srcId="{326ED8D6-5494-410A-9C1D-6DEA3660CFC0}" destId="{A32729ED-7524-4EB4-BA5B-23720E91F2FB}" srcOrd="2" destOrd="0" presId="urn:microsoft.com/office/officeart/2005/8/layout/chevron1"/>
    <dgm:cxn modelId="{9D724C38-607E-41EE-B4E5-AE570E6B10A7}" type="presParOf" srcId="{326ED8D6-5494-410A-9C1D-6DEA3660CFC0}" destId="{29061457-6D33-4DC8-974A-B6035F926843}" srcOrd="3" destOrd="0" presId="urn:microsoft.com/office/officeart/2005/8/layout/chevron1"/>
    <dgm:cxn modelId="{17E77280-B079-4CB2-8341-4A2461EAF420}" type="presParOf" srcId="{326ED8D6-5494-410A-9C1D-6DEA3660CFC0}" destId="{74AAE4E4-6955-464D-99FE-C474424BAB67}" srcOrd="4" destOrd="0" presId="urn:microsoft.com/office/officeart/2005/8/layout/chevron1"/>
    <dgm:cxn modelId="{827214E9-4ED7-40A4-BCC7-DE5DBC657524}" type="presParOf" srcId="{326ED8D6-5494-410A-9C1D-6DEA3660CFC0}" destId="{8098B29C-C592-4293-877F-D75DF6A3FEBC}" srcOrd="5" destOrd="0" presId="urn:microsoft.com/office/officeart/2005/8/layout/chevron1"/>
    <dgm:cxn modelId="{4896A4C3-E123-4C04-9D83-A8D194E61D33}" type="presParOf" srcId="{326ED8D6-5494-410A-9C1D-6DEA3660CFC0}" destId="{7ADBA995-FD26-40EB-B8D2-CE96B3100C5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8B024-BF6F-48D6-9B7E-BFD73FAE39C0}">
      <dsp:nvSpPr>
        <dsp:cNvPr id="0" name=""/>
        <dsp:cNvSpPr/>
      </dsp:nvSpPr>
      <dsp:spPr>
        <a:xfrm>
          <a:off x="2245830" y="1550826"/>
          <a:ext cx="1895455" cy="189545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Users</a:t>
          </a:r>
          <a:endParaRPr lang="fr-FR" sz="1100" kern="1200" dirty="0"/>
        </a:p>
      </dsp:txBody>
      <dsp:txXfrm>
        <a:off x="2626901" y="1994827"/>
        <a:ext cx="1133313" cy="974303"/>
      </dsp:txXfrm>
    </dsp:sp>
    <dsp:sp modelId="{3FD0B03F-CE9F-4C10-BDE1-1D55F8AC3F13}">
      <dsp:nvSpPr>
        <dsp:cNvPr id="0" name=""/>
        <dsp:cNvSpPr/>
      </dsp:nvSpPr>
      <dsp:spPr>
        <a:xfrm>
          <a:off x="1143020" y="1102810"/>
          <a:ext cx="1378512" cy="1378512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Employees</a:t>
          </a:r>
          <a:endParaRPr lang="fr-FR" sz="1100" kern="1200" dirty="0"/>
        </a:p>
      </dsp:txBody>
      <dsp:txXfrm>
        <a:off x="1490065" y="1451952"/>
        <a:ext cx="684422" cy="680228"/>
      </dsp:txXfrm>
    </dsp:sp>
    <dsp:sp modelId="{212FB63D-8B5B-4D4E-8C11-DA9BEB75CDEE}">
      <dsp:nvSpPr>
        <dsp:cNvPr id="0" name=""/>
        <dsp:cNvSpPr/>
      </dsp:nvSpPr>
      <dsp:spPr>
        <a:xfrm rot="20700000">
          <a:off x="1915128" y="151777"/>
          <a:ext cx="1350661" cy="1350661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Managers</a:t>
          </a:r>
        </a:p>
      </dsp:txBody>
      <dsp:txXfrm rot="-20700000">
        <a:off x="2211367" y="448016"/>
        <a:ext cx="758182" cy="758182"/>
      </dsp:txXfrm>
    </dsp:sp>
    <dsp:sp modelId="{292C3104-076B-408C-9827-C99E11EABEC6}">
      <dsp:nvSpPr>
        <dsp:cNvPr id="0" name=""/>
        <dsp:cNvSpPr/>
      </dsp:nvSpPr>
      <dsp:spPr>
        <a:xfrm>
          <a:off x="2092043" y="1269349"/>
          <a:ext cx="2426182" cy="2426182"/>
        </a:xfrm>
        <a:prstGeom prst="circularArrow">
          <a:avLst>
            <a:gd name="adj1" fmla="val 4687"/>
            <a:gd name="adj2" fmla="val 299029"/>
            <a:gd name="adj3" fmla="val 2495333"/>
            <a:gd name="adj4" fmla="val 15906906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47FBD-5F60-409D-A42D-B6C4C28F368B}">
      <dsp:nvSpPr>
        <dsp:cNvPr id="0" name=""/>
        <dsp:cNvSpPr/>
      </dsp:nvSpPr>
      <dsp:spPr>
        <a:xfrm>
          <a:off x="898888" y="801007"/>
          <a:ext cx="1762773" cy="176277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54560-B158-46B9-A001-3D51F97CC347}">
      <dsp:nvSpPr>
        <dsp:cNvPr id="0" name=""/>
        <dsp:cNvSpPr/>
      </dsp:nvSpPr>
      <dsp:spPr>
        <a:xfrm>
          <a:off x="1602706" y="-140858"/>
          <a:ext cx="1900624" cy="190062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CAD96-CB6F-4FD3-AB7B-EF5478ED039B}">
      <dsp:nvSpPr>
        <dsp:cNvPr id="0" name=""/>
        <dsp:cNvSpPr/>
      </dsp:nvSpPr>
      <dsp:spPr>
        <a:xfrm>
          <a:off x="3899" y="1126422"/>
          <a:ext cx="2269668" cy="90786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Before 2021</a:t>
          </a:r>
          <a:endParaRPr lang="en-CA" sz="2900" kern="1200" dirty="0"/>
        </a:p>
      </dsp:txBody>
      <dsp:txXfrm>
        <a:off x="457833" y="1126422"/>
        <a:ext cx="1361801" cy="907867"/>
      </dsp:txXfrm>
    </dsp:sp>
    <dsp:sp modelId="{A32729ED-7524-4EB4-BA5B-23720E91F2FB}">
      <dsp:nvSpPr>
        <dsp:cNvPr id="0" name=""/>
        <dsp:cNvSpPr/>
      </dsp:nvSpPr>
      <dsp:spPr>
        <a:xfrm>
          <a:off x="2038731" y="1151062"/>
          <a:ext cx="2269668" cy="907867"/>
        </a:xfrm>
        <a:prstGeom prst="chevron">
          <a:avLst/>
        </a:prstGeom>
        <a:solidFill>
          <a:schemeClr val="accent3">
            <a:hueOff val="4143938"/>
            <a:satOff val="-14899"/>
            <a:lumOff val="-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2021</a:t>
          </a:r>
          <a:endParaRPr lang="en-CA" sz="2900" kern="1200" dirty="0"/>
        </a:p>
      </dsp:txBody>
      <dsp:txXfrm>
        <a:off x="2492665" y="1151062"/>
        <a:ext cx="1361801" cy="907867"/>
      </dsp:txXfrm>
    </dsp:sp>
    <dsp:sp modelId="{74AAE4E4-6955-464D-99FE-C474424BAB67}">
      <dsp:nvSpPr>
        <dsp:cNvPr id="0" name=""/>
        <dsp:cNvSpPr/>
      </dsp:nvSpPr>
      <dsp:spPr>
        <a:xfrm>
          <a:off x="4089302" y="1126422"/>
          <a:ext cx="2269668" cy="907867"/>
        </a:xfrm>
        <a:prstGeom prst="chevron">
          <a:avLst/>
        </a:prstGeom>
        <a:solidFill>
          <a:schemeClr val="accent3">
            <a:hueOff val="8287876"/>
            <a:satOff val="-29799"/>
            <a:lumOff val="-2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2022</a:t>
          </a:r>
          <a:endParaRPr lang="en-CA" sz="2900" kern="1200" dirty="0"/>
        </a:p>
      </dsp:txBody>
      <dsp:txXfrm>
        <a:off x="4543236" y="1126422"/>
        <a:ext cx="1361801" cy="907867"/>
      </dsp:txXfrm>
    </dsp:sp>
    <dsp:sp modelId="{7ADBA995-FD26-40EB-B8D2-CE96B3100C52}">
      <dsp:nvSpPr>
        <dsp:cNvPr id="0" name=""/>
        <dsp:cNvSpPr/>
      </dsp:nvSpPr>
      <dsp:spPr>
        <a:xfrm>
          <a:off x="6132003" y="1126422"/>
          <a:ext cx="2269668" cy="907867"/>
        </a:xfrm>
        <a:prstGeom prst="chevron">
          <a:avLst/>
        </a:prstGeom>
        <a:solidFill>
          <a:schemeClr val="accent3">
            <a:hueOff val="12431814"/>
            <a:satOff val="-44698"/>
            <a:lumOff val="-38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2023</a:t>
          </a:r>
          <a:endParaRPr lang="en-CA" sz="2900" kern="1200" dirty="0"/>
        </a:p>
      </dsp:txBody>
      <dsp:txXfrm>
        <a:off x="6585937" y="1126422"/>
        <a:ext cx="1361801" cy="907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6156FE2-6317-441B-98C5-54DC3EAAFEF4}" type="datetimeFigureOut">
              <a:rPr lang="fr-CA" smtClean="0"/>
              <a:t>2023-11-03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E077CBF-F21D-42B2-93FB-FBF90D5C343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541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8E2DC-BDD1-4AE2-B3B1-9BA143E9E70E}" type="datetimeFigureOut">
              <a:rPr lang="fr-CA" smtClean="0"/>
              <a:t>2023-11-03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BCC7F-1670-4D5F-846B-B93C4BF304C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856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8375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1025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7008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3176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/>
              <a:t>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B031-BEA8-4011-864B-2996EA04C88F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5484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2931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557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370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94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833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773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DB031-BEA8-4011-864B-2996EA04C88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2101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023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7116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CC7F-1670-4D5F-846B-B93C4BF304CC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100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IMPRESSION -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7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3315" y="0"/>
            <a:ext cx="9157315" cy="1113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4213" y="1237878"/>
            <a:ext cx="7992244" cy="344010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haloult_Cond" panose="00000400000000000000" pitchFamily="2" charset="0"/>
              </a:defRPr>
            </a:lvl1pPr>
          </a:lstStyle>
          <a:p>
            <a:pPr lvl="0"/>
            <a:r>
              <a:rPr lang="fr-FR"/>
              <a:t>Cliquer pour ajouter du texte, une photo, un tableau, un vidéo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4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1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bleu m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6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36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84214" y="1221582"/>
            <a:ext cx="7991475" cy="3240881"/>
          </a:xfrm>
        </p:spPr>
        <p:txBody>
          <a:bodyPr/>
          <a:lstStyle>
            <a:lvl1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914400" indent="-4572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57300" indent="-3429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714500" indent="-3429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71700" indent="-34290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1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75125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4213" y="1237878"/>
            <a:ext cx="7992244" cy="3440106"/>
          </a:xfrm>
        </p:spPr>
        <p:txBody>
          <a:bodyPr numCol="2" spcCol="7200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3200" baseline="0">
                <a:solidFill>
                  <a:schemeClr val="tx2"/>
                </a:solidFill>
                <a:latin typeface="Chaloult_Cond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/>
              <a:t>Texte deux colonnes, cliquer pour ajouter du texte, une photo, un tableau, un vidéo</a:t>
            </a:r>
          </a:p>
          <a:p>
            <a:pPr lvl="0"/>
            <a:endParaRPr lang="fr-FR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49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15" r="9926"/>
          <a:stretch/>
        </p:blipFill>
        <p:spPr>
          <a:xfrm>
            <a:off x="5684719" y="-1467"/>
            <a:ext cx="3459281" cy="127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11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/>
          <a:stretch/>
        </p:blipFill>
        <p:spPr>
          <a:xfrm>
            <a:off x="5652120" y="0"/>
            <a:ext cx="3840488" cy="12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52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90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us-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2936"/>
            <a:ext cx="9144001" cy="5146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8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IMPRESSION - turquoi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5454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/>
          <a:stretch/>
        </p:blipFill>
        <p:spPr>
          <a:xfrm>
            <a:off x="5652120" y="0"/>
            <a:ext cx="3840488" cy="1254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3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 ECRAN photo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7" t="13670" r="5689" b="12836"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143158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2895786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6702" r="37834" b="-1"/>
          <a:stretch/>
        </p:blipFill>
        <p:spPr>
          <a:xfrm>
            <a:off x="5724128" y="-38"/>
            <a:ext cx="3419872" cy="20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0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 ECRAN photo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-547" r="6598" b="25432"/>
          <a:stretch/>
        </p:blipFill>
        <p:spPr>
          <a:xfrm>
            <a:off x="1" y="-69011"/>
            <a:ext cx="9143999" cy="5212511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255" r="35452"/>
          <a:stretch/>
        </p:blipFill>
        <p:spPr>
          <a:xfrm>
            <a:off x="3491880" y="-20538"/>
            <a:ext cx="5652121" cy="26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us-section ECRAN photo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 r="-400"/>
          <a:stretch/>
        </p:blipFill>
        <p:spPr>
          <a:xfrm>
            <a:off x="0" y="-20538"/>
            <a:ext cx="9180512" cy="518457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980464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733093"/>
            <a:ext cx="7772400" cy="247371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1" t="62142" r="-916"/>
          <a:stretch/>
        </p:blipFill>
        <p:spPr>
          <a:xfrm>
            <a:off x="0" y="-20538"/>
            <a:ext cx="6300192" cy="19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1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 ECRAN  photo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4" r="5932" b="25299"/>
          <a:stretch/>
        </p:blipFill>
        <p:spPr>
          <a:xfrm>
            <a:off x="1" y="-38"/>
            <a:ext cx="9143999" cy="5143538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057804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1" t="57255" r="-916"/>
          <a:stretch/>
        </p:blipFill>
        <p:spPr>
          <a:xfrm>
            <a:off x="0" y="-50"/>
            <a:ext cx="6676250" cy="23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0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section ECRAN neu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83568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Sous-section</a:t>
            </a:r>
            <a:endParaRPr lang="fr-CA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3568" y="3057804"/>
            <a:ext cx="7772400" cy="247371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Exergue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26"/>
          <a:stretch/>
        </p:blipFill>
        <p:spPr>
          <a:xfrm>
            <a:off x="683567" y="-20538"/>
            <a:ext cx="8613665" cy="31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3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7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3315" y="0"/>
            <a:ext cx="9157315" cy="1113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1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IMPRESSION - r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5454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IMPRESSION - jau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5454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1"/>
            <a:ext cx="3840488" cy="12530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415321"/>
            <a:ext cx="1577343" cy="6254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02547"/>
            <a:ext cx="1835722" cy="3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7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ECRAN -  blan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 r="5851"/>
          <a:stretch/>
        </p:blipFill>
        <p:spPr>
          <a:xfrm>
            <a:off x="5652120" y="0"/>
            <a:ext cx="3615781" cy="12531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rgbClr val="FFFFFF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1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ECRAN - 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2"/>
          <a:stretch/>
        </p:blipFill>
        <p:spPr>
          <a:xfrm>
            <a:off x="5652120" y="14"/>
            <a:ext cx="3840488" cy="12540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4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 ECRAN -  r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4" y="1320446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6795"/>
            <a:ext cx="3840488" cy="12530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7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ÉCRAN - jau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3568" y="1572804"/>
            <a:ext cx="7873218" cy="2727138"/>
          </a:xfr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sp>
        <p:nvSpPr>
          <p:cNvPr id="32" name="Rectangle 31"/>
          <p:cNvSpPr/>
          <p:nvPr userDrawn="1"/>
        </p:nvSpPr>
        <p:spPr>
          <a:xfrm>
            <a:off x="0" y="1329612"/>
            <a:ext cx="9135614" cy="243192"/>
          </a:xfrm>
          <a:prstGeom prst="rect">
            <a:avLst/>
          </a:prstGeom>
          <a:solidFill>
            <a:schemeClr val="tx2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4213" y="1329613"/>
            <a:ext cx="7839141" cy="243192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solidFill>
                  <a:schemeClr val="bg1"/>
                </a:solidFill>
                <a:latin typeface="Chaloult_Cond" panose="000004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À qui s’adresse cette présentation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75"/>
          <a:stretch/>
        </p:blipFill>
        <p:spPr>
          <a:xfrm>
            <a:off x="5652120" y="0"/>
            <a:ext cx="3840488" cy="125302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15" y="4357736"/>
            <a:ext cx="1640437" cy="77029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4" y="4702547"/>
            <a:ext cx="1811680" cy="3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8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315" y="1113588"/>
            <a:ext cx="9157315" cy="3942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4213" y="195486"/>
            <a:ext cx="7983604" cy="85725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4"/>
                </a:solidFill>
                <a:latin typeface="Chaloult_Demi_Gras" panose="00000400000000000000" pitchFamily="2" charset="0"/>
              </a:defRPr>
            </a:lvl1pPr>
          </a:lstStyle>
          <a:p>
            <a:r>
              <a:rPr lang="fr-FR"/>
              <a:t>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4213" y="1237878"/>
            <a:ext cx="7992244" cy="344010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haloult_Cond" panose="00000400000000000000" pitchFamily="2" charset="0"/>
              </a:defRPr>
            </a:lvl1pPr>
          </a:lstStyle>
          <a:p>
            <a:pPr lvl="0"/>
            <a:r>
              <a:rPr lang="fr-FR"/>
              <a:t>Cliquer pour ajouter du texte, une photo, un tableau, un vidéo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73692" y="4767263"/>
            <a:ext cx="874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92080" y="4767263"/>
            <a:ext cx="2527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730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060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56730"/>
            <a:ext cx="1512168" cy="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7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4213" y="195486"/>
            <a:ext cx="786891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4213" y="1200151"/>
            <a:ext cx="784822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73292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</a:lstStyle>
          <a:p>
            <a:fld id="{D23D4D87-B11F-44C6-9019-E9E32C30FF3E}" type="datetimeFigureOut">
              <a:rPr lang="fr-CA" smtClean="0"/>
              <a:pPr/>
              <a:t>2023-11-03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</a:lstStyle>
          <a:p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372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  <a:latin typeface="Chaloult_Cond" panose="00000400000000000000" pitchFamily="2" charset="0"/>
              </a:defRPr>
            </a:lvl1pPr>
          </a:lstStyle>
          <a:p>
            <a:fld id="{C8E119EE-909F-4171-B055-2D5511D9786F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310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6" r:id="rId2"/>
    <p:sldLayoutId id="2147483707" r:id="rId3"/>
    <p:sldLayoutId id="2147483708" r:id="rId4"/>
    <p:sldLayoutId id="2147483685" r:id="rId5"/>
    <p:sldLayoutId id="2147483694" r:id="rId6"/>
    <p:sldLayoutId id="2147483695" r:id="rId7"/>
    <p:sldLayoutId id="2147483696" r:id="rId8"/>
    <p:sldLayoutId id="2147483686" r:id="rId9"/>
    <p:sldLayoutId id="2147483710" r:id="rId10"/>
    <p:sldLayoutId id="2147483700" r:id="rId11"/>
    <p:sldLayoutId id="2147483701" r:id="rId12"/>
    <p:sldLayoutId id="2147483711" r:id="rId13"/>
    <p:sldLayoutId id="2147483712" r:id="rId14"/>
    <p:sldLayoutId id="2147483687" r:id="rId15"/>
    <p:sldLayoutId id="2147483702" r:id="rId16"/>
    <p:sldLayoutId id="2147483703" r:id="rId17"/>
    <p:sldLayoutId id="2147483704" r:id="rId18"/>
    <p:sldLayoutId id="2147483705" r:id="rId19"/>
    <p:sldLayoutId id="2147483697" r:id="rId20"/>
    <p:sldLayoutId id="2147483689" r:id="rId21"/>
    <p:sldLayoutId id="2147483713" r:id="rId22"/>
    <p:sldLayoutId id="2147483698" r:id="rId23"/>
    <p:sldLayoutId id="2147483690" r:id="rId24"/>
    <p:sldLayoutId id="2147483691" r:id="rId25"/>
    <p:sldLayoutId id="2147483714" r:id="rId26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Chaloult_Demi_Gras" panose="000004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30000"/>
        <a:buFont typeface="Arial" panose="020B0604020202020204" pitchFamily="34" charset="0"/>
        <a:buChar char="•"/>
        <a:defRPr sz="3200" kern="1200">
          <a:solidFill>
            <a:schemeClr val="accent4"/>
          </a:solidFill>
          <a:latin typeface="Chaloult_Cond" panose="00000400000000000000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30000"/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Chaloult_Cond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Chaloult_Cond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Chaloult_Cond" panose="00000400000000000000" pitchFamily="2" charset="0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Chaloult_Cond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diagramColors" Target="../diagrams/colors2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diagramQuickStyle" Target="../diagrams/quickStyle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diagramLayout" Target="../diagrams/layout2.xml"/><Relationship Id="rId5" Type="http://schemas.openxmlformats.org/officeDocument/2006/relationships/tags" Target="../tags/tag15.xml"/><Relationship Id="rId15" Type="http://schemas.openxmlformats.org/officeDocument/2006/relationships/image" Target="../media/image56.png"/><Relationship Id="rId10" Type="http://schemas.openxmlformats.org/officeDocument/2006/relationships/diagramData" Target="../diagrams/data2.xml"/><Relationship Id="rId4" Type="http://schemas.openxmlformats.org/officeDocument/2006/relationships/tags" Target="../tags/tag14.xml"/><Relationship Id="rId9" Type="http://schemas.openxmlformats.org/officeDocument/2006/relationships/notesSlide" Target="../notesSlides/notesSlide13.xml"/><Relationship Id="rId14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YC8LLYMp4M4?si=LOtfvBj4uV7sPL3v" TargetMode="Externa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20.xml"/><Relationship Id="rId7" Type="http://schemas.openxmlformats.org/officeDocument/2006/relationships/image" Target="../media/image5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1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42311031/e3a0ce5f3b?share=copy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4.jpeg"/><Relationship Id="rId5" Type="http://schemas.openxmlformats.org/officeDocument/2006/relationships/tags" Target="../tags/tag7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3568" y="1572804"/>
            <a:ext cx="7839787" cy="2402430"/>
          </a:xfrm>
        </p:spPr>
        <p:txBody>
          <a:bodyPr>
            <a:normAutofit/>
          </a:bodyPr>
          <a:lstStyle/>
          <a:p>
            <a:r>
              <a:rPr lang="fr-CA" dirty="0"/>
              <a:t>Global Health </a:t>
            </a:r>
            <a:r>
              <a:rPr lang="fr-CA" dirty="0" err="1"/>
              <a:t>Approach</a:t>
            </a:r>
            <a:r>
              <a:rPr lang="fr-CA" dirty="0"/>
              <a:t> at CISSS Montérégie-Est</a:t>
            </a:r>
            <a:br>
              <a:rPr lang="fr-CA" dirty="0"/>
            </a:br>
            <a:r>
              <a:rPr lang="fr-CA" sz="3100" dirty="0" err="1">
                <a:solidFill>
                  <a:schemeClr val="accent1"/>
                </a:solidFill>
              </a:rPr>
              <a:t>November</a:t>
            </a:r>
            <a:r>
              <a:rPr lang="fr-CA" sz="3100" dirty="0">
                <a:solidFill>
                  <a:schemeClr val="accent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8518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3621" y="1636464"/>
            <a:ext cx="8611563" cy="2727138"/>
          </a:xfrm>
        </p:spPr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2</a:t>
            </a:r>
            <a:r>
              <a:rPr lang="fr-CA" baseline="30000" dirty="0">
                <a:solidFill>
                  <a:schemeClr val="accent1"/>
                </a:solidFill>
              </a:rPr>
              <a:t>nd</a:t>
            </a:r>
            <a:r>
              <a:rPr lang="fr-CA" dirty="0">
                <a:solidFill>
                  <a:schemeClr val="accent1"/>
                </a:solidFill>
              </a:rPr>
              <a:t> part </a:t>
            </a:r>
            <a:br>
              <a:rPr lang="fr-CA" dirty="0">
                <a:solidFill>
                  <a:schemeClr val="accent1"/>
                </a:solidFill>
              </a:rPr>
            </a:br>
            <a:r>
              <a:rPr lang="en-CA" dirty="0">
                <a:solidFill>
                  <a:schemeClr val="accent1"/>
                </a:solidFill>
              </a:rPr>
              <a:t>Lifting the veil on the mystery</a:t>
            </a:r>
            <a:br>
              <a:rPr lang="fr-CA" dirty="0">
                <a:solidFill>
                  <a:schemeClr val="accent1"/>
                </a:solidFill>
              </a:rPr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66124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1797" y="105587"/>
            <a:ext cx="7584201" cy="857250"/>
          </a:xfrm>
        </p:spPr>
        <p:txBody>
          <a:bodyPr>
            <a:normAutofit/>
          </a:bodyPr>
          <a:lstStyle/>
          <a:p>
            <a:r>
              <a:rPr lang="en-CA" sz="2900" dirty="0">
                <a:latin typeface="Chaloult_Demi_Gras"/>
              </a:rPr>
              <a:t>What exactly is the global health approach?</a:t>
            </a:r>
            <a:endParaRPr lang="fr-CA" sz="2900" dirty="0">
              <a:latin typeface="Chaloult_Demi_Gra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5458" y="1611532"/>
            <a:ext cx="4200456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A" sz="1500" b="1" u="sng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fr-CA" sz="1500" dirty="0" err="1">
                <a:solidFill>
                  <a:schemeClr val="tx2"/>
                </a:solidFill>
              </a:rPr>
              <a:t>Allow</a:t>
            </a:r>
            <a:r>
              <a:rPr lang="fr-CA" sz="1500" dirty="0">
                <a:solidFill>
                  <a:schemeClr val="tx2"/>
                </a:solidFill>
              </a:rPr>
              <a:t> </a:t>
            </a:r>
            <a:r>
              <a:rPr lang="fr-CA" sz="1500" dirty="0" err="1">
                <a:solidFill>
                  <a:schemeClr val="tx2"/>
                </a:solidFill>
              </a:rPr>
              <a:t>ourselves</a:t>
            </a:r>
            <a:r>
              <a:rPr lang="fr-CA" sz="1500" dirty="0">
                <a:solidFill>
                  <a:schemeClr val="tx2"/>
                </a:solidFill>
              </a:rPr>
              <a:t> to </a:t>
            </a:r>
            <a:r>
              <a:rPr lang="fr-CA" sz="1500" b="1" dirty="0">
                <a:solidFill>
                  <a:schemeClr val="accent2"/>
                </a:solidFill>
              </a:rPr>
              <a:t>talk </a:t>
            </a:r>
            <a:r>
              <a:rPr lang="fr-CA" sz="1500" b="1" dirty="0" err="1">
                <a:solidFill>
                  <a:schemeClr val="accent2"/>
                </a:solidFill>
              </a:rPr>
              <a:t>truly</a:t>
            </a:r>
            <a:r>
              <a:rPr lang="fr-CA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CA" sz="1500" dirty="0">
                <a:solidFill>
                  <a:schemeClr val="tx2"/>
                </a:solidFill>
              </a:rPr>
              <a:t>Taking </a:t>
            </a:r>
            <a:r>
              <a:rPr lang="en-CA" sz="1500" b="1" dirty="0">
                <a:solidFill>
                  <a:schemeClr val="accent2"/>
                </a:solidFill>
              </a:rPr>
              <a:t>simple, practical steps </a:t>
            </a:r>
            <a:r>
              <a:rPr lang="en-CA" sz="1500" dirty="0">
                <a:solidFill>
                  <a:schemeClr val="tx2"/>
                </a:solidFill>
              </a:rPr>
              <a:t>to achieve balance</a:t>
            </a:r>
            <a:r>
              <a:rPr lang="fr-CA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CA" sz="1500" b="1" dirty="0">
                <a:solidFill>
                  <a:schemeClr val="accent2"/>
                </a:solidFill>
              </a:rPr>
              <a:t>Encouraging and promoting </a:t>
            </a:r>
            <a:r>
              <a:rPr lang="en-CA" sz="1500" dirty="0">
                <a:solidFill>
                  <a:schemeClr val="tx2"/>
                </a:solidFill>
              </a:rPr>
              <a:t>a healthy culture of balance</a:t>
            </a:r>
            <a:r>
              <a:rPr lang="fr-CA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Clr>
                <a:srgbClr val="E72961"/>
              </a:buClr>
              <a:buFont typeface="Wingdings" panose="05000000000000000000" pitchFamily="2" charset="2"/>
              <a:buChar char="ü"/>
            </a:pPr>
            <a:r>
              <a:rPr lang="en-CA" sz="1500" dirty="0">
                <a:solidFill>
                  <a:schemeClr val="tx2"/>
                </a:solidFill>
              </a:rPr>
              <a:t>Allowing ourselves to </a:t>
            </a:r>
            <a:r>
              <a:rPr lang="en-CA" sz="1500" dirty="0">
                <a:solidFill>
                  <a:schemeClr val="accent2"/>
                </a:solidFill>
              </a:rPr>
              <a:t>be preventive </a:t>
            </a:r>
            <a:r>
              <a:rPr lang="fr-CA" sz="1500" dirty="0">
                <a:solidFill>
                  <a:schemeClr val="tx2"/>
                </a:solidFill>
              </a:rPr>
              <a:t>(cascade </a:t>
            </a:r>
            <a:r>
              <a:rPr lang="fr-CA" sz="1500" dirty="0" err="1">
                <a:solidFill>
                  <a:schemeClr val="tx2"/>
                </a:solidFill>
              </a:rPr>
              <a:t>burn</a:t>
            </a:r>
            <a:r>
              <a:rPr lang="fr-CA" sz="1500" dirty="0">
                <a:solidFill>
                  <a:schemeClr val="tx2"/>
                </a:solidFill>
              </a:rPr>
              <a:t> in/</a:t>
            </a:r>
            <a:r>
              <a:rPr lang="fr-CA" sz="1500" dirty="0" err="1">
                <a:solidFill>
                  <a:schemeClr val="tx2"/>
                </a:solidFill>
              </a:rPr>
              <a:t>burn</a:t>
            </a:r>
            <a:r>
              <a:rPr lang="fr-CA" sz="1500" dirty="0">
                <a:solidFill>
                  <a:schemeClr val="tx2"/>
                </a:solidFill>
              </a:rPr>
              <a:t> out).</a:t>
            </a:r>
            <a:endParaRPr lang="fr-CA" sz="1600" dirty="0"/>
          </a:p>
        </p:txBody>
      </p:sp>
      <p:pic>
        <p:nvPicPr>
          <p:cNvPr id="7" name="Image 7" descr="Description in French of the 5 pilars of recovering balance">
            <a:extLst>
              <a:ext uri="{FF2B5EF4-FFF2-40B4-BE49-F238E27FC236}">
                <a16:creationId xmlns:a16="http://schemas.microsoft.com/office/drawing/2014/main" id="{725878F3-A7A1-78B9-75A8-24DE5852D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97" y="1317280"/>
            <a:ext cx="2423060" cy="3155768"/>
          </a:xfrm>
          <a:prstGeom prst="rect">
            <a:avLst/>
          </a:prstGeom>
        </p:spPr>
      </p:pic>
      <p:pic>
        <p:nvPicPr>
          <p:cNvPr id="6" name="Image 5" descr="Stop sig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998" y="0"/>
            <a:ext cx="1448002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7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719" y="206930"/>
            <a:ext cx="8303462" cy="857250"/>
          </a:xfrm>
        </p:spPr>
        <p:txBody>
          <a:bodyPr>
            <a:normAutofit/>
          </a:bodyPr>
          <a:lstStyle/>
          <a:p>
            <a:r>
              <a:rPr lang="fr-CA" dirty="0"/>
              <a:t>5 simple, </a:t>
            </a:r>
            <a:r>
              <a:rPr lang="fr-CA" dirty="0" err="1"/>
              <a:t>concrete</a:t>
            </a:r>
            <a:r>
              <a:rPr lang="fr-CA" dirty="0"/>
              <a:t> practices</a:t>
            </a:r>
          </a:p>
        </p:txBody>
      </p:sp>
      <p:pic>
        <p:nvPicPr>
          <p:cNvPr id="6" name="Imag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541" y="1858562"/>
            <a:ext cx="1708117" cy="1869514"/>
          </a:xfrm>
          <a:prstGeom prst="rect">
            <a:avLst/>
          </a:prstGeom>
        </p:spPr>
      </p:pic>
      <p:pic>
        <p:nvPicPr>
          <p:cNvPr id="7" name="Imag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1" y="1765965"/>
            <a:ext cx="1488220" cy="1891433"/>
          </a:xfrm>
          <a:prstGeom prst="rect">
            <a:avLst/>
          </a:prstGeom>
        </p:spPr>
      </p:pic>
      <p:pic>
        <p:nvPicPr>
          <p:cNvPr id="3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2" y="2098496"/>
            <a:ext cx="1389646" cy="13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831" y="2076072"/>
            <a:ext cx="2008276" cy="1271218"/>
          </a:xfrm>
          <a:prstGeom prst="rect">
            <a:avLst/>
          </a:prstGeom>
        </p:spPr>
      </p:pic>
      <p:pic>
        <p:nvPicPr>
          <p:cNvPr id="11" name="Imag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396" y="1894936"/>
            <a:ext cx="1267360" cy="13561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7671" y="1385460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greet</a:t>
            </a:r>
            <a:endParaRPr lang="fr-CA" dirty="0"/>
          </a:p>
        </p:txBody>
      </p:sp>
      <p:sp>
        <p:nvSpPr>
          <p:cNvPr id="14" name="ZoneTexte 13"/>
          <p:cNvSpPr txBox="1"/>
          <p:nvPr/>
        </p:nvSpPr>
        <p:spPr>
          <a:xfrm>
            <a:off x="2322654" y="1402766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call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818672" y="1410532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   </a:t>
            </a:r>
            <a:r>
              <a:rPr lang="fr-CA" dirty="0" err="1"/>
              <a:t>smile</a:t>
            </a:r>
            <a:endParaRPr lang="fr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5808563" y="1410532"/>
            <a:ext cx="101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thank</a:t>
            </a:r>
            <a:endParaRPr lang="fr-CA" dirty="0"/>
          </a:p>
        </p:txBody>
      </p:sp>
      <p:sp>
        <p:nvSpPr>
          <p:cNvPr id="17" name="ZoneTexte 16"/>
          <p:cNvSpPr txBox="1"/>
          <p:nvPr/>
        </p:nvSpPr>
        <p:spPr>
          <a:xfrm>
            <a:off x="8022002" y="1385460"/>
            <a:ext cx="124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apply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122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39" y="171237"/>
            <a:ext cx="7983604" cy="857250"/>
          </a:xfrm>
        </p:spPr>
        <p:txBody>
          <a:bodyPr>
            <a:normAutofit/>
          </a:bodyPr>
          <a:lstStyle/>
          <a:p>
            <a:r>
              <a:rPr lang="fr-CA" sz="3200" dirty="0" err="1"/>
              <a:t>Organisational</a:t>
            </a:r>
            <a:r>
              <a:rPr lang="fr-CA" sz="3200" dirty="0"/>
              <a:t> </a:t>
            </a:r>
            <a:r>
              <a:rPr lang="fr-CA" sz="3200" dirty="0" err="1"/>
              <a:t>measures</a:t>
            </a:r>
            <a:endParaRPr lang="fr-CA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88777" y="1253868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Disconnect</a:t>
            </a:r>
            <a:r>
              <a:rPr lang="fr-CA" dirty="0"/>
              <a:t> 18h-6h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14498" y="2320012"/>
            <a:ext cx="2429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4"/>
                </a:solidFill>
              </a:rPr>
              <a:t>An active health break at lunchtime set aside in the diary by the CEO</a:t>
            </a:r>
            <a:endParaRPr lang="fr-CA" dirty="0">
              <a:solidFill>
                <a:schemeClr val="accent4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14498" y="1247847"/>
            <a:ext cx="224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accent2"/>
                </a:solidFill>
              </a:rPr>
              <a:t>Schedule </a:t>
            </a:r>
            <a:r>
              <a:rPr lang="fr-CA" dirty="0" err="1">
                <a:solidFill>
                  <a:schemeClr val="accent2"/>
                </a:solidFill>
              </a:rPr>
              <a:t>proximity</a:t>
            </a:r>
            <a:endParaRPr lang="fr-CA" dirty="0">
              <a:solidFill>
                <a:schemeClr val="accent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97456" y="1253868"/>
            <a:ext cx="326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Meetings </a:t>
            </a:r>
            <a:r>
              <a:rPr lang="fr-CA" dirty="0" err="1">
                <a:solidFill>
                  <a:schemeClr val="bg2"/>
                </a:solidFill>
              </a:rPr>
              <a:t>starting</a:t>
            </a:r>
            <a:r>
              <a:rPr lang="fr-CA" dirty="0">
                <a:solidFill>
                  <a:schemeClr val="bg2"/>
                </a:solidFill>
              </a:rPr>
              <a:t> at 0:05/0:35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36670" y="3649072"/>
            <a:ext cx="284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Organisation of </a:t>
            </a:r>
            <a:r>
              <a:rPr lang="fr-CA" b="1" dirty="0" err="1">
                <a:solidFill>
                  <a:schemeClr val="accent6">
                    <a:lumMod val="25000"/>
                    <a:lumOff val="75000"/>
                  </a:schemeClr>
                </a:solidFill>
              </a:rPr>
              <a:t>working</a:t>
            </a:r>
            <a:r>
              <a:rPr lang="fr-CA" b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 time</a:t>
            </a:r>
          </a:p>
        </p:txBody>
      </p:sp>
      <p:pic>
        <p:nvPicPr>
          <p:cNvPr id="16" name="Graphique 1" descr="Lunch Box contour">
            <a:extLst>
              <a:ext uri="{FF2B5EF4-FFF2-40B4-BE49-F238E27FC236}">
                <a16:creationId xmlns:a16="http://schemas.microsoft.com/office/drawing/2014/main" id="{C366BDA9-C664-6AD9-E3F8-E9AB77162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8099" y="2277206"/>
            <a:ext cx="853699" cy="853699"/>
          </a:xfrm>
          <a:prstGeom prst="rect">
            <a:avLst/>
          </a:prstGeom>
        </p:spPr>
      </p:pic>
      <p:pic>
        <p:nvPicPr>
          <p:cNvPr id="5" name="Imag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7" y="1824332"/>
            <a:ext cx="5759322" cy="26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7513"/>
            <a:ext cx="6710616" cy="857250"/>
          </a:xfrm>
        </p:spPr>
        <p:txBody>
          <a:bodyPr>
            <a:normAutofit/>
          </a:bodyPr>
          <a:lstStyle/>
          <a:p>
            <a:r>
              <a:rPr lang="fr-CA" sz="3800" dirty="0"/>
              <a:t>Top 10 challenges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74531"/>
            <a:ext cx="8958805" cy="34401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/>
              <a:t>A </a:t>
            </a:r>
            <a:r>
              <a:rPr lang="fr-CA" sz="1600" dirty="0">
                <a:solidFill>
                  <a:schemeClr val="accent1"/>
                </a:solidFill>
              </a:rPr>
              <a:t>culture of </a:t>
            </a:r>
            <a:r>
              <a:rPr lang="fr-CA" sz="1600" dirty="0" err="1">
                <a:solidFill>
                  <a:schemeClr val="accent1"/>
                </a:solidFill>
              </a:rPr>
              <a:t>hours</a:t>
            </a:r>
            <a:endParaRPr lang="fr-CA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/>
              <a:t>A CEO </a:t>
            </a:r>
            <a:r>
              <a:rPr lang="fr-CA" sz="1600" dirty="0" err="1"/>
              <a:t>working</a:t>
            </a:r>
            <a:r>
              <a:rPr lang="fr-CA" sz="1600" dirty="0"/>
              <a:t> a lot of </a:t>
            </a:r>
            <a:r>
              <a:rPr lang="fr-CA" sz="1600" dirty="0" err="1"/>
              <a:t>hours</a:t>
            </a: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Being the guardian of meaning in the midst of a 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/>
              <a:t>Certain </a:t>
            </a:r>
            <a:r>
              <a:rPr lang="fr-CA" sz="1600" dirty="0" err="1"/>
              <a:t>Directors</a:t>
            </a:r>
            <a:r>
              <a:rPr lang="fr-CA" sz="1600" dirty="0"/>
              <a:t> </a:t>
            </a:r>
            <a:r>
              <a:rPr lang="fr-CA" sz="1600" dirty="0" err="1"/>
              <a:t>didn’t</a:t>
            </a:r>
            <a:r>
              <a:rPr lang="fr-CA" sz="1600" dirty="0"/>
              <a:t> </a:t>
            </a:r>
            <a:r>
              <a:rPr lang="fr-CA" sz="1600" dirty="0" err="1"/>
              <a:t>believe</a:t>
            </a:r>
            <a:r>
              <a:rPr lang="fr-CA" sz="1600" dirty="0"/>
              <a:t> in </a:t>
            </a:r>
            <a:r>
              <a:rPr lang="fr-CA" sz="1600" dirty="0" err="1"/>
              <a:t>it</a:t>
            </a:r>
            <a:r>
              <a:rPr lang="fr-CA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accent1"/>
                </a:solidFill>
              </a:rPr>
              <a:t>Distinguishing between equity and equality</a:t>
            </a:r>
            <a:r>
              <a:rPr lang="fr-CA" sz="1600" dirty="0">
                <a:solidFill>
                  <a:schemeClr val="accent1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 err="1"/>
              <a:t>Taking</a:t>
            </a:r>
            <a:r>
              <a:rPr lang="fr-CA" sz="1600" dirty="0"/>
              <a:t> </a:t>
            </a:r>
            <a:r>
              <a:rPr lang="fr-CA" sz="1600" dirty="0" err="1"/>
              <a:t>into</a:t>
            </a:r>
            <a:r>
              <a:rPr lang="fr-CA" sz="1600" dirty="0"/>
              <a:t> </a:t>
            </a:r>
            <a:r>
              <a:rPr lang="fr-CA" sz="1600" dirty="0" err="1"/>
              <a:t>consideration</a:t>
            </a:r>
            <a:r>
              <a:rPr lang="fr-CA" sz="1600" dirty="0"/>
              <a:t> the </a:t>
            </a:r>
            <a:r>
              <a:rPr lang="fr-CA" sz="1600" dirty="0">
                <a:solidFill>
                  <a:schemeClr val="accent1"/>
                </a:solidFill>
              </a:rPr>
              <a:t>24/7 reality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accent1"/>
                </a:solidFill>
              </a:rPr>
              <a:t>The reality of our doctors' practices</a:t>
            </a:r>
            <a:endParaRPr lang="fr-CA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Non-adherence to our Department of Health and Social Services measures: everyone working overtime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It's never the right time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accent1"/>
                </a:solidFill>
              </a:rPr>
              <a:t>Several new managers with manpower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Capacity issues for the GH team because of its popularity</a:t>
            </a:r>
            <a:endParaRPr lang="fr-CA" sz="1600" dirty="0"/>
          </a:p>
        </p:txBody>
      </p:sp>
      <p:pic>
        <p:nvPicPr>
          <p:cNvPr id="5" name="Imag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015" y="3397002"/>
            <a:ext cx="3167985" cy="1643605"/>
          </a:xfrm>
          <a:prstGeom prst="rect">
            <a:avLst/>
          </a:prstGeom>
        </p:spPr>
      </p:pic>
      <p:pic>
        <p:nvPicPr>
          <p:cNvPr id="6" name="Imag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326" y="1"/>
            <a:ext cx="2469674" cy="215867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41056" y="2424701"/>
            <a:ext cx="321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2"/>
                </a:solidFill>
              </a:rPr>
              <a:t>People were spreading rumours about my departure date!</a:t>
            </a:r>
            <a:endParaRPr lang="fr-CA" dirty="0">
              <a:solidFill>
                <a:schemeClr val="tx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99721" y="3337054"/>
            <a:ext cx="175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Cultivate</a:t>
            </a:r>
            <a:r>
              <a:rPr lang="fr-CA" dirty="0"/>
              <a:t> </a:t>
            </a:r>
            <a:r>
              <a:rPr lang="fr-CA" dirty="0" err="1"/>
              <a:t>hope</a:t>
            </a:r>
            <a:endParaRPr lang="fr-CA" dirty="0"/>
          </a:p>
        </p:txBody>
      </p:sp>
      <p:pic>
        <p:nvPicPr>
          <p:cNvPr id="9" name="Imag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861" y="2419578"/>
            <a:ext cx="686195" cy="5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1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289" y="120251"/>
            <a:ext cx="7983604" cy="857250"/>
          </a:xfrm>
        </p:spPr>
        <p:txBody>
          <a:bodyPr/>
          <a:lstStyle/>
          <a:p>
            <a:r>
              <a:rPr lang="fr-CA" dirty="0" err="1"/>
              <a:t>Examples</a:t>
            </a:r>
            <a:r>
              <a:rPr lang="fr-CA" dirty="0"/>
              <a:t> of solutions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188" y="1389674"/>
            <a:ext cx="8334766" cy="3160292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Progressive deployment of measures despite the pandemic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Disconnection calendar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Executive OT watch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Communications plan: distinguishing between being responsible and being on-call with our business partners (BPs)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Add the Maintaining and Restoring Balance tool to the contribution assessment process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Legitimise disconnection by sending out friendly fines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Distinguish between exceptional situations and disconnection at all costs.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Demystify the notion of urgency - Communication code and tool for sending delayed messages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Doctors' projects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Checklist: reducing intensity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Mandatory health leadership training for all new managers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Work in collaboration with BPs, coach environments to develop expertise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</a:rPr>
              <a:t>Integrating global health into our employer brand</a:t>
            </a:r>
            <a:endParaRPr lang="fr-CA" dirty="0"/>
          </a:p>
        </p:txBody>
      </p:sp>
      <p:pic>
        <p:nvPicPr>
          <p:cNvPr id="4" name="Imag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438" y="0"/>
            <a:ext cx="2888561" cy="178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34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ecklist in French for reducing intensit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12" y="0"/>
            <a:ext cx="4067736" cy="5143500"/>
          </a:xfrm>
          <a:prstGeom prst="rect">
            <a:avLst/>
          </a:prstGeom>
        </p:spPr>
      </p:pic>
      <p:pic>
        <p:nvPicPr>
          <p:cNvPr id="5" name="Image 4" descr="Description in French of maintaining and restoring bala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08" y="22518"/>
            <a:ext cx="4470892" cy="512098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019C87-6B94-4EF3-5A12-0D0D83A0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00" y="5264442"/>
            <a:ext cx="7983604" cy="857250"/>
          </a:xfrm>
        </p:spPr>
        <p:txBody>
          <a:bodyPr/>
          <a:lstStyle/>
          <a:p>
            <a:r>
              <a:rPr lang="en-CA" dirty="0"/>
              <a:t>Maintaining and restoring balance</a:t>
            </a:r>
          </a:p>
        </p:txBody>
      </p:sp>
    </p:spTree>
    <p:extLst>
      <p:ext uri="{BB962C8B-B14F-4D97-AF65-F5344CB8AC3E}">
        <p14:creationId xmlns:p14="http://schemas.microsoft.com/office/powerpoint/2010/main" val="2857167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escription in French of the vacation co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7279" cy="5143500"/>
          </a:xfrm>
          <a:prstGeom prst="rect">
            <a:avLst/>
          </a:prstGeom>
        </p:spPr>
      </p:pic>
      <p:pic>
        <p:nvPicPr>
          <p:cNvPr id="5" name="Image 4" descr="Description in French of the Communications 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626" y="46298"/>
            <a:ext cx="4356374" cy="51408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CE017C-4618-AABA-E6DA-760C28D8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77" y="5363834"/>
            <a:ext cx="7983604" cy="857250"/>
          </a:xfrm>
        </p:spPr>
        <p:txBody>
          <a:bodyPr>
            <a:normAutofit fontScale="90000"/>
          </a:bodyPr>
          <a:lstStyle/>
          <a:p>
            <a:r>
              <a:rPr lang="en-CA" dirty="0"/>
              <a:t>Vacation and communications code</a:t>
            </a:r>
          </a:p>
        </p:txBody>
      </p:sp>
    </p:spTree>
    <p:extLst>
      <p:ext uri="{BB962C8B-B14F-4D97-AF65-F5344CB8AC3E}">
        <p14:creationId xmlns:p14="http://schemas.microsoft.com/office/powerpoint/2010/main" val="407746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315" y="100700"/>
            <a:ext cx="7983604" cy="857250"/>
          </a:xfrm>
        </p:spPr>
        <p:txBody>
          <a:bodyPr>
            <a:normAutofit/>
          </a:bodyPr>
          <a:lstStyle/>
          <a:p>
            <a:r>
              <a:rPr lang="fr-CA" dirty="0" err="1"/>
              <a:t>Examples</a:t>
            </a:r>
            <a:r>
              <a:rPr lang="fr-CA" dirty="0"/>
              <a:t> of </a:t>
            </a:r>
            <a:r>
              <a:rPr lang="fr-CA" dirty="0" err="1"/>
              <a:t>bold</a:t>
            </a:r>
            <a:r>
              <a:rPr lang="fr-CA" dirty="0"/>
              <a:t> actions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87438" y="1052736"/>
            <a:ext cx="5220827" cy="3440106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600" dirty="0"/>
              <a:t>Holiday conference for our employees and their families</a:t>
            </a:r>
            <a:endParaRPr lang="fr-CA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600" dirty="0"/>
              <a:t>Integrating play and fun into our organisational executive's development day</a:t>
            </a:r>
            <a:endParaRPr lang="fr-CA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600" dirty="0"/>
              <a:t>Posture-</a:t>
            </a:r>
            <a:r>
              <a:rPr lang="fr-CA" sz="2600" dirty="0" err="1"/>
              <a:t>credibility</a:t>
            </a:r>
            <a:r>
              <a:rPr lang="fr-CA" sz="2600" dirty="0"/>
              <a:t>-</a:t>
            </a:r>
            <a:r>
              <a:rPr lang="fr-CA" sz="2600" dirty="0" err="1"/>
              <a:t>pleasure</a:t>
            </a:r>
            <a:endParaRPr lang="fr-CA" sz="2600" dirty="0"/>
          </a:p>
        </p:txBody>
      </p:sp>
      <p:pic>
        <p:nvPicPr>
          <p:cNvPr id="4" name="Imag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406756" y="3410006"/>
            <a:ext cx="3511237" cy="1420890"/>
          </a:xfrm>
          <a:prstGeom prst="rect">
            <a:avLst/>
          </a:prstGeom>
        </p:spPr>
      </p:pic>
      <p:pic>
        <p:nvPicPr>
          <p:cNvPr id="5" name="Imag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70" y="1221352"/>
            <a:ext cx="1831647" cy="18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 descr="Arrows showing from left to right Before 2021 to 2023">
            <a:extLst>
              <a:ext uri="{FF2B5EF4-FFF2-40B4-BE49-F238E27FC236}">
                <a16:creationId xmlns:a16="http://schemas.microsoft.com/office/drawing/2014/main" id="{1EDDC8FE-C75C-A82E-9E19-196A588BC27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3094988"/>
              </p:ext>
            </p:extLst>
          </p:nvPr>
        </p:nvGraphicFramePr>
        <p:xfrm>
          <a:off x="430471" y="805515"/>
          <a:ext cx="8405571" cy="3160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4EEF3E2C-AEFC-4582-6162-8DFBEB8D930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9125" y="137694"/>
            <a:ext cx="8799115" cy="857250"/>
          </a:xfrm>
        </p:spPr>
        <p:txBody>
          <a:bodyPr>
            <a:normAutofit/>
          </a:bodyPr>
          <a:lstStyle/>
          <a:p>
            <a:r>
              <a:rPr lang="en-US" dirty="0">
                <a:latin typeface="Chaloult_Demi_Gras"/>
              </a:rPr>
              <a:t>Progressive roll-out in brief!</a:t>
            </a:r>
            <a:endParaRPr lang="en-CA" dirty="0" err="1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DA0D33-159F-E0DC-0200-D2B4102ECC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6335" y="3148106"/>
            <a:ext cx="1185979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>
                <a:solidFill>
                  <a:schemeClr val="accent4"/>
                </a:solidFill>
              </a:rPr>
              <a:t>Regain your </a:t>
            </a:r>
            <a:r>
              <a:rPr lang="en-US" sz="1050" b="1" dirty="0">
                <a:solidFill>
                  <a:schemeClr val="accent2"/>
                </a:solidFill>
              </a:rPr>
              <a:t>Maintaining and restoring balance </a:t>
            </a:r>
            <a:r>
              <a:rPr lang="en-US" sz="1050" dirty="0">
                <a:solidFill>
                  <a:schemeClr val="accent4"/>
                </a:solidFill>
              </a:rPr>
              <a:t>momentum </a:t>
            </a:r>
          </a:p>
          <a:p>
            <a:endParaRPr lang="en-CA" sz="1050" dirty="0">
              <a:solidFill>
                <a:schemeClr val="accent4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4E2180-F62E-7AD7-CDD8-D5FB8339F34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67565" y="3122421"/>
            <a:ext cx="219069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 dirty="0">
                <a:solidFill>
                  <a:schemeClr val="accent2"/>
                </a:solidFill>
              </a:rPr>
              <a:t>Hiring of a </a:t>
            </a:r>
            <a:r>
              <a:rPr lang="en-US" sz="1050" b="1" dirty="0" err="1">
                <a:solidFill>
                  <a:schemeClr val="accent2"/>
                </a:solidFill>
              </a:rPr>
              <a:t>Organisational</a:t>
            </a:r>
            <a:r>
              <a:rPr lang="en-US" sz="1050" b="1" dirty="0">
                <a:solidFill>
                  <a:schemeClr val="accent2"/>
                </a:solidFill>
              </a:rPr>
              <a:t> health management consultant </a:t>
            </a:r>
          </a:p>
          <a:p>
            <a:r>
              <a:rPr lang="en-CA" sz="1050" dirty="0">
                <a:solidFill>
                  <a:schemeClr val="accent4"/>
                </a:solidFill>
              </a:rPr>
              <a:t>Welcome course for new employees</a:t>
            </a:r>
          </a:p>
          <a:p>
            <a:r>
              <a:rPr lang="en-CA" sz="1050" dirty="0">
                <a:solidFill>
                  <a:schemeClr val="accent4"/>
                </a:solidFill>
              </a:rPr>
              <a:t>Holiday code</a:t>
            </a:r>
          </a:p>
          <a:p>
            <a:r>
              <a:rPr lang="en-CA" sz="1050" dirty="0">
                <a:solidFill>
                  <a:schemeClr val="accent4"/>
                </a:solidFill>
              </a:rPr>
              <a:t>Meeting 00:05</a:t>
            </a:r>
          </a:p>
          <a:p>
            <a:r>
              <a:rPr lang="en-CA" sz="1050" dirty="0">
                <a:solidFill>
                  <a:schemeClr val="accent4"/>
                </a:solidFill>
              </a:rPr>
              <a:t>Communication code</a:t>
            </a:r>
          </a:p>
          <a:p>
            <a:r>
              <a:rPr lang="en-CA" sz="1050" dirty="0">
                <a:solidFill>
                  <a:schemeClr val="accent4"/>
                </a:solidFill>
              </a:rPr>
              <a:t>Meeting code</a:t>
            </a:r>
          </a:p>
          <a:p>
            <a:r>
              <a:rPr lang="en-CA" sz="1050" dirty="0">
                <a:solidFill>
                  <a:schemeClr val="accent4"/>
                </a:solidFill>
              </a:rPr>
              <a:t>No meeting area</a:t>
            </a:r>
          </a:p>
          <a:p>
            <a:r>
              <a:rPr lang="en-CA" sz="1050" dirty="0">
                <a:solidFill>
                  <a:schemeClr val="accent4"/>
                </a:solidFill>
              </a:rPr>
              <a:t>Psychological health barometer</a:t>
            </a:r>
            <a:endParaRPr lang="en-US" sz="1050" b="1" dirty="0">
              <a:solidFill>
                <a:schemeClr val="accent2"/>
              </a:solidFill>
            </a:endParaRPr>
          </a:p>
          <a:p>
            <a:endParaRPr lang="en-US" sz="1050" dirty="0">
              <a:solidFill>
                <a:schemeClr val="accent4"/>
              </a:solidFill>
            </a:endParaRPr>
          </a:p>
          <a:p>
            <a:r>
              <a:rPr lang="en-US" sz="1050" dirty="0">
                <a:solidFill>
                  <a:schemeClr val="accent4"/>
                </a:solidFill>
              </a:rPr>
              <a:t>	</a:t>
            </a:r>
          </a:p>
          <a:p>
            <a:endParaRPr lang="en-CA" sz="1050" dirty="0">
              <a:solidFill>
                <a:schemeClr val="accent4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888777-2DF8-780A-8862-147CAA2A9C1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81924" y="3069511"/>
            <a:ext cx="2079276" cy="18697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1050" b="1" dirty="0">
                <a:solidFill>
                  <a:schemeClr val="tx2"/>
                </a:solidFill>
              </a:rPr>
              <a:t>Flexible working hours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Active lunch break 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Management Academy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Management Day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Health and psychological first aid Ambassadors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Partnerships with universities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Holiday for all training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Managers' Voice</a:t>
            </a:r>
          </a:p>
          <a:p>
            <a:r>
              <a:rPr lang="en-CA" sz="1050" b="1" dirty="0">
                <a:solidFill>
                  <a:schemeClr val="tx2"/>
                </a:solidFill>
              </a:rPr>
              <a:t>Addition of management positions</a:t>
            </a:r>
            <a:endParaRPr lang="en-US" sz="1050" b="1" dirty="0">
              <a:solidFill>
                <a:schemeClr val="tx2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B20F8A-B319-DD69-F6D4-E1DCC605F86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79134" y="3069511"/>
            <a:ext cx="2221668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>
                <a:solidFill>
                  <a:schemeClr val="accent4"/>
                </a:solidFill>
              </a:rPr>
              <a:t>Global Health Plan 2.0</a:t>
            </a:r>
          </a:p>
          <a:p>
            <a:endParaRPr lang="en-US" sz="1050" b="1" dirty="0">
              <a:solidFill>
                <a:srgbClr val="E019BC"/>
              </a:solidFill>
            </a:endParaRPr>
          </a:p>
          <a:p>
            <a:endParaRPr lang="en-CA" sz="1050" dirty="0">
              <a:solidFill>
                <a:schemeClr val="accent4"/>
              </a:solidFill>
            </a:endParaRPr>
          </a:p>
        </p:txBody>
      </p:sp>
      <p:pic>
        <p:nvPicPr>
          <p:cNvPr id="3" name="Picture 4" descr="CISSS">
            <a:extLst>
              <a:ext uri="{FF2B5EF4-FFF2-40B4-BE49-F238E27FC236}">
                <a16:creationId xmlns:a16="http://schemas.microsoft.com/office/drawing/2014/main" id="{6F9D9168-54B6-22D5-3BAB-6E842325C35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05C2DE"/>
              </a:clrFrom>
              <a:clrTo>
                <a:srgbClr val="05C2D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971925"/>
            <a:ext cx="20828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09F53FA-435A-7D37-1EEC-12C8973EACA0}"/>
              </a:ext>
            </a:extLst>
          </p:cNvPr>
          <p:cNvSpPr txBox="1"/>
          <p:nvPr/>
        </p:nvSpPr>
        <p:spPr>
          <a:xfrm>
            <a:off x="1772292" y="1444803"/>
            <a:ext cx="1650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dirty="0">
                <a:solidFill>
                  <a:schemeClr val="tx2"/>
                </a:solidFill>
              </a:rPr>
              <a:t>Managers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07D5B46-5AE0-FDCE-0410-130741282CF1}"/>
              </a:ext>
            </a:extLst>
          </p:cNvPr>
          <p:cNvSpPr txBox="1"/>
          <p:nvPr/>
        </p:nvSpPr>
        <p:spPr>
          <a:xfrm>
            <a:off x="4918753" y="1444802"/>
            <a:ext cx="1650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Employees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547DB82-CEB1-4420-F869-7744B2DB1511}"/>
              </a:ext>
            </a:extLst>
          </p:cNvPr>
          <p:cNvSpPr txBox="1"/>
          <p:nvPr/>
        </p:nvSpPr>
        <p:spPr>
          <a:xfrm>
            <a:off x="7089168" y="1412694"/>
            <a:ext cx="1650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dirty="0" err="1">
                <a:solidFill>
                  <a:schemeClr val="tx2"/>
                </a:solidFill>
              </a:rPr>
              <a:t>Doctors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3" name="Signe Plus 22">
            <a:extLst>
              <a:ext uri="{FF2B5EF4-FFF2-40B4-BE49-F238E27FC236}">
                <a16:creationId xmlns:a16="http://schemas.microsoft.com/office/drawing/2014/main" id="{967DB2A3-A87A-69F6-154E-09E9F99AE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3241" y="1489753"/>
            <a:ext cx="276117" cy="295382"/>
          </a:xfrm>
          <a:prstGeom prst="mathPlus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igne Plus 24">
            <a:extLst>
              <a:ext uri="{FF2B5EF4-FFF2-40B4-BE49-F238E27FC236}">
                <a16:creationId xmlns:a16="http://schemas.microsoft.com/office/drawing/2014/main" id="{513AA7F6-71F7-6E5D-95CD-BA7783F7C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3454" y="1509016"/>
            <a:ext cx="276117" cy="295382"/>
          </a:xfrm>
          <a:prstGeom prst="mathPlus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4AC01C4-C997-24B7-C727-40F30D67B554}"/>
              </a:ext>
            </a:extLst>
          </p:cNvPr>
          <p:cNvSpPr txBox="1"/>
          <p:nvPr/>
        </p:nvSpPr>
        <p:spPr>
          <a:xfrm>
            <a:off x="-38528" y="1303532"/>
            <a:ext cx="12650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 dirty="0" err="1">
                <a:solidFill>
                  <a:schemeClr val="tx2"/>
                </a:solidFill>
              </a:rPr>
              <a:t>Level</a:t>
            </a:r>
            <a:r>
              <a:rPr lang="fr-FR" sz="1600" b="1" dirty="0">
                <a:solidFill>
                  <a:schemeClr val="tx2"/>
                </a:solidFill>
              </a:rPr>
              <a:t> of roll-out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867C4FD-D0CD-0D87-B6A6-4C3CB7A1A6F0}"/>
              </a:ext>
            </a:extLst>
          </p:cNvPr>
          <p:cNvSpPr txBox="1"/>
          <p:nvPr/>
        </p:nvSpPr>
        <p:spPr>
          <a:xfrm>
            <a:off x="-38528" y="3146458"/>
            <a:ext cx="113015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 dirty="0" err="1">
                <a:solidFill>
                  <a:schemeClr val="tx2"/>
                </a:solidFill>
              </a:rPr>
              <a:t>Examples</a:t>
            </a:r>
            <a:r>
              <a:rPr lang="fr-FR" sz="1600" b="1" dirty="0">
                <a:solidFill>
                  <a:schemeClr val="tx2"/>
                </a:solidFill>
              </a:rPr>
              <a:t> 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sz="1600" b="1" dirty="0">
                <a:solidFill>
                  <a:schemeClr val="tx2"/>
                </a:solidFill>
              </a:rPr>
              <a:t>Of actions: 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1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9447" y="110490"/>
            <a:ext cx="9067800" cy="857250"/>
          </a:xfrm>
        </p:spPr>
        <p:txBody>
          <a:bodyPr>
            <a:noAutofit/>
          </a:bodyPr>
          <a:lstStyle/>
          <a:p>
            <a:r>
              <a:rPr lang="fr-CA" sz="3800" dirty="0"/>
              <a:t>Global </a:t>
            </a:r>
            <a:r>
              <a:rPr lang="fr-CA" sz="3800" dirty="0" err="1"/>
              <a:t>health</a:t>
            </a:r>
            <a:br>
              <a:rPr lang="fr-CA" sz="3800" dirty="0"/>
            </a:br>
            <a:r>
              <a:rPr lang="fr-CA" sz="3800" dirty="0" err="1"/>
              <a:t>our</a:t>
            </a:r>
            <a:r>
              <a:rPr lang="fr-CA" sz="3800" dirty="0"/>
              <a:t> culture, </a:t>
            </a:r>
            <a:r>
              <a:rPr lang="fr-CA" sz="3800" dirty="0" err="1"/>
              <a:t>our</a:t>
            </a:r>
            <a:r>
              <a:rPr lang="fr-CA" sz="3800" dirty="0"/>
              <a:t> DNA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9219" y="2523133"/>
            <a:ext cx="7995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>
                <a:solidFill>
                  <a:schemeClr val="tx2"/>
                </a:solidFill>
              </a:rPr>
              <a:t>We</a:t>
            </a: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dirty="0" err="1">
                <a:solidFill>
                  <a:schemeClr val="tx2"/>
                </a:solidFill>
              </a:rPr>
              <a:t>play</a:t>
            </a:r>
            <a:r>
              <a:rPr lang="fr-CA" dirty="0">
                <a:solidFill>
                  <a:schemeClr val="tx2"/>
                </a:solidFill>
              </a:rPr>
              <a:t> as a team and have fun!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2"/>
                </a:solidFill>
              </a:rPr>
              <a:t>Balance </a:t>
            </a:r>
            <a:r>
              <a:rPr lang="fr-CA" dirty="0" err="1">
                <a:solidFill>
                  <a:schemeClr val="tx2"/>
                </a:solidFill>
              </a:rPr>
              <a:t>is</a:t>
            </a: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dirty="0" err="1">
                <a:solidFill>
                  <a:schemeClr val="tx2"/>
                </a:solidFill>
              </a:rPr>
              <a:t>everyone’s</a:t>
            </a:r>
            <a:r>
              <a:rPr lang="fr-CA" dirty="0">
                <a:solidFill>
                  <a:schemeClr val="tx2"/>
                </a:solidFill>
              </a:rPr>
              <a:t>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>
                <a:solidFill>
                  <a:schemeClr val="accent1"/>
                </a:solidFill>
              </a:rPr>
              <a:t>Mutual</a:t>
            </a:r>
            <a:r>
              <a:rPr lang="fr-CA" dirty="0">
                <a:solidFill>
                  <a:schemeClr val="accent1"/>
                </a:solidFill>
              </a:rPr>
              <a:t> support, collaboration, respect, communication, </a:t>
            </a:r>
            <a:r>
              <a:rPr lang="fr-CA" dirty="0" err="1">
                <a:solidFill>
                  <a:schemeClr val="accent1"/>
                </a:solidFill>
              </a:rPr>
              <a:t>boldness</a:t>
            </a:r>
            <a:r>
              <a:rPr lang="fr-CA" dirty="0">
                <a:solidFill>
                  <a:schemeClr val="accent1"/>
                </a:solidFill>
              </a:rPr>
              <a:t> and courage</a:t>
            </a:r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1271954" y="1870810"/>
            <a:ext cx="6113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https://youtu.be/YC8LLYMp4M4?si=LOtfvBj4uV7sPL3v</a:t>
            </a:r>
          </a:p>
        </p:txBody>
      </p:sp>
      <p:pic>
        <p:nvPicPr>
          <p:cNvPr id="9" name="Imag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390" y="7324"/>
            <a:ext cx="2296610" cy="18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2768D-DAF6-4F0E-E4A1-29AEEA646ED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4390" y="180496"/>
            <a:ext cx="7983604" cy="857250"/>
          </a:xfrm>
        </p:spPr>
        <p:txBody>
          <a:bodyPr>
            <a:normAutofit fontScale="90000"/>
          </a:bodyPr>
          <a:lstStyle/>
          <a:p>
            <a:r>
              <a:rPr lang="en-CA" sz="3600" dirty="0"/>
              <a:t>What sets us apart: our multi-level service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EF87F-49D0-C659-53C5-CA6E9D65502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370" y="2379866"/>
            <a:ext cx="2403351" cy="2317647"/>
          </a:xfrm>
        </p:spPr>
        <p:txBody>
          <a:bodyPr>
            <a:normAutofit fontScale="4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900" dirty="0"/>
              <a:t>Coaching global health</a:t>
            </a:r>
          </a:p>
          <a:p>
            <a:endParaRPr lang="en-CA" sz="1600" dirty="0"/>
          </a:p>
          <a:p>
            <a:endParaRPr lang="en-CA" sz="1600" dirty="0"/>
          </a:p>
          <a:p>
            <a:endParaRPr lang="en-CA" sz="1600" dirty="0"/>
          </a:p>
          <a:p>
            <a:pPr>
              <a:lnSpc>
                <a:spcPct val="134000"/>
              </a:lnSpc>
            </a:pPr>
            <a:r>
              <a:rPr lang="en-CA" sz="2900" dirty="0">
                <a:solidFill>
                  <a:schemeClr val="accent2"/>
                </a:solidFill>
              </a:rPr>
              <a:t>52 unbalanced executives received </a:t>
            </a:r>
            <a:r>
              <a:rPr lang="en-CA" sz="2900" dirty="0"/>
              <a:t>global health coaching</a:t>
            </a:r>
            <a:r>
              <a:rPr lang="fr-CA" sz="2900" dirty="0"/>
              <a:t>; </a:t>
            </a:r>
          </a:p>
          <a:p>
            <a:pPr>
              <a:lnSpc>
                <a:spcPct val="134000"/>
              </a:lnSpc>
            </a:pPr>
            <a:r>
              <a:rPr lang="fr-CA" sz="2900" dirty="0">
                <a:solidFill>
                  <a:schemeClr val="accent3"/>
                </a:solidFill>
              </a:rPr>
              <a:t>25 % </a:t>
            </a:r>
            <a:r>
              <a:rPr lang="en-CA" sz="2900" dirty="0">
                <a:solidFill>
                  <a:schemeClr val="accent3"/>
                </a:solidFill>
              </a:rPr>
              <a:t>openly expressed that they had avoided leaving </a:t>
            </a:r>
            <a:r>
              <a:rPr lang="en-CA" sz="2900" dirty="0"/>
              <a:t>on disability or the organisation following the coaching;</a:t>
            </a:r>
            <a:endParaRPr lang="en-CA" sz="1600" dirty="0"/>
          </a:p>
        </p:txBody>
      </p:sp>
      <p:pic>
        <p:nvPicPr>
          <p:cNvPr id="4" name="Imag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009" y="1165014"/>
            <a:ext cx="662596" cy="1179489"/>
          </a:xfrm>
          <a:prstGeom prst="rect">
            <a:avLst/>
          </a:prstGeom>
        </p:spPr>
      </p:pic>
      <p:pic>
        <p:nvPicPr>
          <p:cNvPr id="5" name="Imag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268" y="1165015"/>
            <a:ext cx="1506413" cy="1170559"/>
          </a:xfrm>
          <a:prstGeom prst="rect">
            <a:avLst/>
          </a:prstGeom>
        </p:spPr>
      </p:pic>
      <p:pic>
        <p:nvPicPr>
          <p:cNvPr id="6" name="Imag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256" y="1155512"/>
            <a:ext cx="1722827" cy="114150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49EF87F-49D0-C659-53C5-CA6E9D65502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730721" y="2379866"/>
            <a:ext cx="3350942" cy="23649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Chaloult_Cond" panose="000004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600" dirty="0"/>
              <a:t>The unspoken approach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600" dirty="0"/>
              <a:t>Workshops on practices</a:t>
            </a:r>
          </a:p>
          <a:p>
            <a:endParaRPr lang="en-CA" sz="1600" dirty="0"/>
          </a:p>
          <a:p>
            <a:pPr>
              <a:lnSpc>
                <a:spcPct val="134000"/>
              </a:lnSpc>
            </a:pPr>
            <a:r>
              <a:rPr lang="fr-CA" sz="1700" dirty="0">
                <a:solidFill>
                  <a:schemeClr val="accent1"/>
                </a:solidFill>
              </a:rPr>
              <a:t>94 % </a:t>
            </a:r>
            <a:r>
              <a:rPr lang="fr-CA" sz="1700" dirty="0" err="1">
                <a:solidFill>
                  <a:schemeClr val="accent1"/>
                </a:solidFill>
              </a:rPr>
              <a:t>average</a:t>
            </a:r>
            <a:r>
              <a:rPr lang="fr-CA" sz="1700" dirty="0">
                <a:solidFill>
                  <a:schemeClr val="accent1"/>
                </a:solidFill>
              </a:rPr>
              <a:t> satisfaction </a:t>
            </a:r>
            <a:r>
              <a:rPr lang="fr-CA" sz="1700" dirty="0"/>
              <a:t>on global </a:t>
            </a:r>
            <a:r>
              <a:rPr lang="fr-CA" sz="1700" dirty="0" err="1"/>
              <a:t>health</a:t>
            </a:r>
            <a:r>
              <a:rPr lang="fr-CA" sz="1700" dirty="0"/>
              <a:t> support initiatives;</a:t>
            </a:r>
          </a:p>
          <a:p>
            <a:pPr>
              <a:lnSpc>
                <a:spcPct val="134000"/>
              </a:lnSpc>
            </a:pPr>
            <a:r>
              <a:rPr lang="fr-CA" sz="1700" dirty="0">
                <a:solidFill>
                  <a:schemeClr val="accent2"/>
                </a:solidFill>
              </a:rPr>
              <a:t>+40 % </a:t>
            </a:r>
            <a:r>
              <a:rPr lang="en-CA" sz="1700" dirty="0">
                <a:solidFill>
                  <a:schemeClr val="accent2"/>
                </a:solidFill>
              </a:rPr>
              <a:t>of senior managers use consultancy services </a:t>
            </a:r>
            <a:r>
              <a:rPr lang="en-CA" sz="1700" dirty="0"/>
              <a:t>for their teams or themselves</a:t>
            </a:r>
            <a:endParaRPr lang="en-CA" sz="16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49EF87F-49D0-C659-53C5-CA6E9D65502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971478" y="2379866"/>
            <a:ext cx="3300761" cy="223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None/>
              <a:defRPr sz="3200" kern="1200">
                <a:solidFill>
                  <a:schemeClr val="tx2"/>
                </a:solidFill>
                <a:latin typeface="Chaloult_Cond" panose="000004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Chaloult_Cond" panose="000004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haloult_Cond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400" dirty="0"/>
              <a:t>Actions in strategic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400" dirty="0"/>
              <a:t>Planning session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1400" dirty="0"/>
              <a:t>Development day</a:t>
            </a:r>
            <a:endParaRPr lang="fr-CA" sz="1600" dirty="0">
              <a:solidFill>
                <a:schemeClr val="accent1"/>
              </a:solidFill>
            </a:endParaRPr>
          </a:p>
          <a:p>
            <a:r>
              <a:rPr lang="fr-CA" sz="1500" dirty="0">
                <a:solidFill>
                  <a:schemeClr val="accent1"/>
                </a:solidFill>
              </a:rPr>
              <a:t>350 </a:t>
            </a:r>
            <a:r>
              <a:rPr lang="en-CA" sz="1500" dirty="0">
                <a:solidFill>
                  <a:schemeClr val="accent1"/>
                </a:solidFill>
              </a:rPr>
              <a:t>health ambassadors </a:t>
            </a:r>
            <a:r>
              <a:rPr lang="en-CA" sz="1500" dirty="0"/>
              <a:t>trained at various levels</a:t>
            </a:r>
            <a:endParaRPr lang="fr-CA" sz="1500" dirty="0"/>
          </a:p>
          <a:p>
            <a:r>
              <a:rPr lang="fr-CA" sz="1500" dirty="0">
                <a:solidFill>
                  <a:schemeClr val="accent1"/>
                </a:solidFill>
              </a:rPr>
              <a:t>95 % </a:t>
            </a:r>
            <a:r>
              <a:rPr lang="fr-CA" sz="1500" dirty="0" err="1">
                <a:solidFill>
                  <a:schemeClr val="accent1"/>
                </a:solidFill>
              </a:rPr>
              <a:t>average</a:t>
            </a:r>
            <a:r>
              <a:rPr lang="fr-CA" sz="1500" dirty="0">
                <a:solidFill>
                  <a:schemeClr val="accent1"/>
                </a:solidFill>
              </a:rPr>
              <a:t> satisfaction </a:t>
            </a:r>
            <a:r>
              <a:rPr lang="fr-CA" sz="1500" dirty="0" err="1"/>
              <a:t>health</a:t>
            </a:r>
            <a:r>
              <a:rPr lang="fr-CA" sz="1500" dirty="0"/>
              <a:t> leadership training</a:t>
            </a:r>
          </a:p>
          <a:p>
            <a:endParaRPr lang="en-CA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677756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2517" y="195485"/>
            <a:ext cx="8494302" cy="857250"/>
          </a:xfrm>
        </p:spPr>
        <p:txBody>
          <a:bodyPr>
            <a:noAutofit/>
          </a:bodyPr>
          <a:lstStyle/>
          <a:p>
            <a:r>
              <a:rPr lang="en-CA" sz="2800" dirty="0"/>
              <a:t>A healthy environment, personal development and organisational performance</a:t>
            </a:r>
            <a:r>
              <a:rPr lang="fr-CA" sz="2800" dirty="0"/>
              <a:t>le </a:t>
            </a:r>
          </a:p>
        </p:txBody>
      </p:sp>
      <p:pic>
        <p:nvPicPr>
          <p:cNvPr id="7" name="Image 6" descr="Image representing the 4 pilars:  Physical Health, Psychological Health, Organisational Health and Intelectual Health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93" y="1605618"/>
            <a:ext cx="4498223" cy="23070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12155" y="4052907"/>
            <a:ext cx="260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Découvrez notre vidéo (cliquez sur l’image)  </a:t>
            </a:r>
          </a:p>
        </p:txBody>
      </p:sp>
    </p:spTree>
    <p:extLst>
      <p:ext uri="{BB962C8B-B14F-4D97-AF65-F5344CB8AC3E}">
        <p14:creationId xmlns:p14="http://schemas.microsoft.com/office/powerpoint/2010/main" val="3198374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794" y="129385"/>
            <a:ext cx="7983604" cy="857250"/>
          </a:xfrm>
        </p:spPr>
        <p:txBody>
          <a:bodyPr/>
          <a:lstStyle/>
          <a:p>
            <a:r>
              <a:rPr lang="fr-CA" dirty="0"/>
              <a:t>And </a:t>
            </a:r>
            <a:r>
              <a:rPr lang="fr-CA" dirty="0" err="1"/>
              <a:t>now</a:t>
            </a:r>
            <a:r>
              <a:rPr lang="fr-CA" dirty="0"/>
              <a:t>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fr-CA" dirty="0">
              <a:solidFill>
                <a:schemeClr val="accent1"/>
              </a:solidFill>
            </a:endParaRPr>
          </a:p>
          <a:p>
            <a:r>
              <a:rPr lang="en-CA" dirty="0">
                <a:solidFill>
                  <a:schemeClr val="accent1"/>
                </a:solidFill>
              </a:rPr>
              <a:t>Would you be prepared to make a commitment</a:t>
            </a:r>
            <a:r>
              <a:rPr lang="fr-CA" dirty="0">
                <a:solidFill>
                  <a:schemeClr val="accent1"/>
                </a:solidFill>
              </a:rPr>
              <a:t>? </a:t>
            </a:r>
          </a:p>
          <a:p>
            <a:endParaRPr lang="fr-CA" dirty="0">
              <a:solidFill>
                <a:schemeClr val="accent1"/>
              </a:solidFill>
            </a:endParaRPr>
          </a:p>
          <a:p>
            <a:pPr algn="ctr"/>
            <a:r>
              <a:rPr lang="fr-CA" dirty="0">
                <a:solidFill>
                  <a:schemeClr val="accent2"/>
                </a:solidFill>
              </a:rPr>
              <a:t>Always start </a:t>
            </a:r>
            <a:r>
              <a:rPr lang="fr-CA" dirty="0" err="1">
                <a:solidFill>
                  <a:schemeClr val="accent2"/>
                </a:solidFill>
              </a:rPr>
              <a:t>with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r>
              <a:rPr lang="fr-CA" dirty="0" err="1">
                <a:solidFill>
                  <a:schemeClr val="accent2"/>
                </a:solidFill>
              </a:rPr>
              <a:t>yourself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r>
              <a:rPr lang="fr-CA" dirty="0">
                <a:solidFill>
                  <a:schemeClr val="accent2"/>
                </a:solidFill>
                <a:sym typeface="Wingdings" panose="05000000000000000000" pitchFamily="2" charset="2"/>
              </a:rPr>
              <a:t> </a:t>
            </a:r>
            <a:endParaRPr lang="fr-CA" dirty="0">
              <a:solidFill>
                <a:schemeClr val="accent2"/>
              </a:solidFill>
            </a:endParaRPr>
          </a:p>
          <a:p>
            <a:endParaRPr lang="fr-CA" dirty="0">
              <a:solidFill>
                <a:schemeClr val="accent1"/>
              </a:solidFill>
            </a:endParaRPr>
          </a:p>
          <a:p>
            <a:r>
              <a:rPr lang="en-CA" dirty="0">
                <a:solidFill>
                  <a:schemeClr val="accent3"/>
                </a:solidFill>
              </a:rPr>
              <a:t>What action(s) can you take</a:t>
            </a:r>
            <a:r>
              <a:rPr lang="fr-CA" dirty="0">
                <a:solidFill>
                  <a:schemeClr val="accent3"/>
                </a:solidFill>
              </a:rPr>
              <a:t>?</a:t>
            </a:r>
          </a:p>
          <a:p>
            <a:endParaRPr lang="fr-CA" dirty="0"/>
          </a:p>
        </p:txBody>
      </p:sp>
      <p:pic>
        <p:nvPicPr>
          <p:cNvPr id="4" name="Imag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" b="1067"/>
          <a:stretch/>
        </p:blipFill>
        <p:spPr>
          <a:xfrm>
            <a:off x="4324121" y="0"/>
            <a:ext cx="4819879" cy="16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661050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57912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98" y="45015"/>
            <a:ext cx="7983604" cy="857250"/>
          </a:xfrm>
        </p:spPr>
        <p:txBody>
          <a:bodyPr/>
          <a:lstStyle/>
          <a:p>
            <a:r>
              <a:rPr lang="fr-CA" dirty="0" err="1"/>
              <a:t>Who</a:t>
            </a:r>
            <a:r>
              <a:rPr lang="fr-CA" dirty="0"/>
              <a:t> </a:t>
            </a:r>
            <a:r>
              <a:rPr lang="fr-CA" dirty="0" err="1"/>
              <a:t>we</a:t>
            </a:r>
            <a:r>
              <a:rPr lang="fr-CA" dirty="0"/>
              <a:t> are</a:t>
            </a:r>
          </a:p>
        </p:txBody>
      </p:sp>
      <p:pic>
        <p:nvPicPr>
          <p:cNvPr id="1026" name="Picture 2" descr="Aperçu de l’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526" y="1438398"/>
            <a:ext cx="1470445" cy="19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erçu de l’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/>
          <a:stretch/>
        </p:blipFill>
        <p:spPr bwMode="auto">
          <a:xfrm>
            <a:off x="3139384" y="1373081"/>
            <a:ext cx="1773359" cy="19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Team pic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960" y="1348274"/>
            <a:ext cx="2777166" cy="199480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4139" y="3530280"/>
            <a:ext cx="2089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2"/>
                </a:solidFill>
              </a:rPr>
              <a:t>Manon Beaudet, </a:t>
            </a:r>
            <a:r>
              <a:rPr lang="fr-CA" sz="1400" dirty="0" err="1">
                <a:solidFill>
                  <a:schemeClr val="tx2"/>
                </a:solidFill>
              </a:rPr>
              <a:t>Graduate</a:t>
            </a:r>
            <a:r>
              <a:rPr lang="fr-CA" sz="1400" dirty="0">
                <a:solidFill>
                  <a:schemeClr val="tx2"/>
                </a:solidFill>
              </a:rPr>
              <a:t> </a:t>
            </a:r>
            <a:r>
              <a:rPr lang="fr-CA" sz="1400" dirty="0" err="1">
                <a:solidFill>
                  <a:schemeClr val="tx2"/>
                </a:solidFill>
              </a:rPr>
              <a:t>diploma</a:t>
            </a:r>
            <a:r>
              <a:rPr lang="fr-CA" sz="1400" dirty="0">
                <a:solidFill>
                  <a:schemeClr val="tx2"/>
                </a:solidFill>
              </a:rPr>
              <a:t> CIRA</a:t>
            </a:r>
          </a:p>
          <a:p>
            <a:r>
              <a:rPr lang="fr-CA" sz="1400" dirty="0" err="1">
                <a:solidFill>
                  <a:schemeClr val="tx2"/>
                </a:solidFill>
              </a:rPr>
              <a:t>Deputy</a:t>
            </a:r>
            <a:r>
              <a:rPr lang="fr-CA" sz="1400" dirty="0">
                <a:solidFill>
                  <a:schemeClr val="tx2"/>
                </a:solidFill>
              </a:rPr>
              <a:t> </a:t>
            </a:r>
            <a:r>
              <a:rPr lang="fr-CA" sz="1400" dirty="0" err="1">
                <a:solidFill>
                  <a:schemeClr val="tx2"/>
                </a:solidFill>
              </a:rPr>
              <a:t>Director</a:t>
            </a:r>
            <a:br>
              <a:rPr lang="fr-CA" sz="1400" dirty="0">
                <a:solidFill>
                  <a:schemeClr val="tx2"/>
                </a:solidFill>
              </a:rPr>
            </a:br>
            <a:r>
              <a:rPr lang="en-CA" sz="1400" dirty="0">
                <a:solidFill>
                  <a:schemeClr val="tx2"/>
                </a:solidFill>
              </a:rPr>
              <a:t>Employee experience Leader and organisational culture</a:t>
            </a:r>
            <a:endParaRPr lang="fr-CA" sz="1400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58990" y="3478193"/>
            <a:ext cx="22711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2"/>
                </a:solidFill>
              </a:rPr>
              <a:t>Jacynthe Boisvert, </a:t>
            </a:r>
            <a:r>
              <a:rPr lang="fr-CA" sz="1400" dirty="0" err="1">
                <a:solidFill>
                  <a:schemeClr val="tx2"/>
                </a:solidFill>
              </a:rPr>
              <a:t>Dps</a:t>
            </a:r>
            <a:r>
              <a:rPr lang="fr-CA" sz="1400" dirty="0">
                <a:solidFill>
                  <a:schemeClr val="tx2"/>
                </a:solidFill>
              </a:rPr>
              <a:t>. CIHR</a:t>
            </a:r>
          </a:p>
          <a:p>
            <a:r>
              <a:rPr lang="en-CA" sz="1400" dirty="0">
                <a:solidFill>
                  <a:schemeClr val="tx2"/>
                </a:solidFill>
              </a:rPr>
              <a:t>Assistant to the Director of Human Resources, Communication and Legal Affairs</a:t>
            </a:r>
            <a:endParaRPr lang="fr-CA" sz="1400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935299" y="3478193"/>
            <a:ext cx="3092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>
                <a:solidFill>
                  <a:schemeClr val="tx2"/>
                </a:solidFill>
              </a:rPr>
              <a:t>Commited</a:t>
            </a:r>
            <a:r>
              <a:rPr lang="fr-CA" sz="1400" dirty="0">
                <a:solidFill>
                  <a:schemeClr val="tx2"/>
                </a:solidFill>
              </a:rPr>
              <a:t> team </a:t>
            </a:r>
            <a:r>
              <a:rPr lang="fr-CA" sz="1400" dirty="0">
                <a:solidFill>
                  <a:schemeClr val="tx2"/>
                </a:solidFill>
                <a:sym typeface="Wingdings" panose="05000000000000000000" pitchFamily="2" charset="2"/>
              </a:rPr>
              <a:t> </a:t>
            </a:r>
          </a:p>
          <a:p>
            <a:endParaRPr lang="fr-CA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2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831" y="112859"/>
            <a:ext cx="7983604" cy="857250"/>
          </a:xfrm>
        </p:spPr>
        <p:txBody>
          <a:bodyPr>
            <a:normAutofit/>
          </a:bodyPr>
          <a:lstStyle/>
          <a:p>
            <a:r>
              <a:rPr lang="fr-CA" dirty="0"/>
              <a:t>Agenda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831" y="1237878"/>
            <a:ext cx="8330626" cy="3440106"/>
          </a:xfrm>
        </p:spPr>
        <p:txBody>
          <a:bodyPr>
            <a:normAutofit fontScale="77500" lnSpcReduction="20000"/>
          </a:bodyPr>
          <a:lstStyle/>
          <a:p>
            <a:r>
              <a:rPr lang="fr-CA" dirty="0">
                <a:solidFill>
                  <a:schemeClr val="accent1"/>
                </a:solidFill>
              </a:rPr>
              <a:t>1st part: A </a:t>
            </a:r>
            <a:r>
              <a:rPr lang="fr-CA" dirty="0" err="1">
                <a:solidFill>
                  <a:schemeClr val="accent1"/>
                </a:solidFill>
              </a:rPr>
              <a:t>little</a:t>
            </a:r>
            <a:r>
              <a:rPr lang="fr-CA" dirty="0">
                <a:solidFill>
                  <a:schemeClr val="accent1"/>
                </a:solidFill>
              </a:rPr>
              <a:t> bit of </a:t>
            </a:r>
            <a:r>
              <a:rPr lang="fr-CA" dirty="0" err="1">
                <a:solidFill>
                  <a:schemeClr val="accent1"/>
                </a:solidFill>
              </a:rPr>
              <a:t>history</a:t>
            </a:r>
            <a:endParaRPr lang="fr-CA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Organisational gamble: moving from a culture of hours to a culture of balance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The meaning of our approach: our guiding principles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r>
              <a:rPr lang="fr-CA" dirty="0">
                <a:solidFill>
                  <a:schemeClr val="accent1"/>
                </a:solidFill>
              </a:rPr>
              <a:t>2nd part: </a:t>
            </a:r>
            <a:r>
              <a:rPr lang="en-CA" dirty="0">
                <a:solidFill>
                  <a:schemeClr val="accent1"/>
                </a:solidFill>
              </a:rPr>
              <a:t>Lifting the veil on the mystery</a:t>
            </a:r>
            <a:endParaRPr lang="fr-CA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How have we succeeded despite the pandemic?</a:t>
            </a:r>
            <a:r>
              <a:rPr lang="fr-CA" dirty="0"/>
              <a:t> (</a:t>
            </a:r>
            <a:r>
              <a:rPr lang="fr-CA" dirty="0" err="1"/>
              <a:t>examples</a:t>
            </a:r>
            <a:r>
              <a:rPr lang="fr-CA" dirty="0"/>
              <a:t> of </a:t>
            </a:r>
            <a:r>
              <a:rPr lang="fr-CA" dirty="0" err="1"/>
              <a:t>concrete</a:t>
            </a:r>
            <a:r>
              <a:rPr lang="fr-CA" dirty="0"/>
              <a:t> </a:t>
            </a:r>
            <a:r>
              <a:rPr lang="fr-CA" dirty="0" err="1"/>
              <a:t>measures</a:t>
            </a:r>
            <a:r>
              <a:rPr lang="fr-CA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err="1"/>
              <a:t>Examples</a:t>
            </a:r>
            <a:r>
              <a:rPr lang="fr-CA" dirty="0"/>
              <a:t> of </a:t>
            </a:r>
            <a:r>
              <a:rPr lang="fr-CA" dirty="0" err="1"/>
              <a:t>bold</a:t>
            </a:r>
            <a:r>
              <a:rPr lang="fr-CA" dirty="0"/>
              <a:t> actions</a:t>
            </a:r>
          </a:p>
        </p:txBody>
      </p:sp>
      <p:pic>
        <p:nvPicPr>
          <p:cNvPr id="4" name="Imag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551" y="0"/>
            <a:ext cx="2097449" cy="158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9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1</a:t>
            </a:r>
            <a:r>
              <a:rPr lang="fr-CA" baseline="30000" dirty="0">
                <a:solidFill>
                  <a:schemeClr val="accent1"/>
                </a:solidFill>
              </a:rPr>
              <a:t>st</a:t>
            </a:r>
            <a:r>
              <a:rPr lang="fr-CA" dirty="0">
                <a:solidFill>
                  <a:schemeClr val="accent1"/>
                </a:solidFill>
              </a:rPr>
              <a:t> part </a:t>
            </a:r>
            <a:br>
              <a:rPr lang="fr-CA" dirty="0">
                <a:solidFill>
                  <a:schemeClr val="accent1"/>
                </a:solidFill>
              </a:rPr>
            </a:br>
            <a:r>
              <a:rPr lang="fr-CA" dirty="0">
                <a:solidFill>
                  <a:schemeClr val="accent1"/>
                </a:solidFill>
              </a:rPr>
              <a:t>A </a:t>
            </a:r>
            <a:r>
              <a:rPr lang="fr-CA" dirty="0" err="1">
                <a:solidFill>
                  <a:schemeClr val="accent1"/>
                </a:solidFill>
              </a:rPr>
              <a:t>little</a:t>
            </a:r>
            <a:r>
              <a:rPr lang="fr-CA" dirty="0">
                <a:solidFill>
                  <a:schemeClr val="accent1"/>
                </a:solidFill>
              </a:rPr>
              <a:t> bit of </a:t>
            </a:r>
            <a:r>
              <a:rPr lang="fr-CA" dirty="0" err="1">
                <a:solidFill>
                  <a:schemeClr val="accent1"/>
                </a:solidFill>
              </a:rPr>
              <a:t>history</a:t>
            </a:r>
            <a:br>
              <a:rPr lang="fr-CA" dirty="0">
                <a:solidFill>
                  <a:schemeClr val="accent1"/>
                </a:solidFill>
              </a:rPr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8768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92" y="195486"/>
            <a:ext cx="9038493" cy="857250"/>
          </a:xfrm>
        </p:spPr>
        <p:txBody>
          <a:bodyPr>
            <a:noAutofit/>
          </a:bodyPr>
          <a:lstStyle/>
          <a:p>
            <a:r>
              <a:rPr lang="fr-CA" sz="3200" dirty="0"/>
              <a:t>Origins of the GH </a:t>
            </a:r>
            <a:r>
              <a:rPr lang="fr-CA" sz="3200" dirty="0" err="1"/>
              <a:t>approach</a:t>
            </a:r>
            <a:r>
              <a:rPr lang="fr-CA" sz="3200" dirty="0"/>
              <a:t> at CISSSME</a:t>
            </a:r>
          </a:p>
        </p:txBody>
      </p:sp>
      <p:pic>
        <p:nvPicPr>
          <p:cNvPr id="4" name="Image 3" descr="Image of an exclamation po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2" y="1566342"/>
            <a:ext cx="1529303" cy="1448520"/>
          </a:xfrm>
          <a:prstGeom prst="rect">
            <a:avLst/>
          </a:prstGeom>
        </p:spPr>
      </p:pic>
      <p:pic>
        <p:nvPicPr>
          <p:cNvPr id="5" name="Image 4" descr="Image of a School bu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522" y="1449185"/>
            <a:ext cx="2635316" cy="1337227"/>
          </a:xfrm>
          <a:prstGeom prst="rect">
            <a:avLst/>
          </a:prstGeom>
        </p:spPr>
      </p:pic>
      <p:pic>
        <p:nvPicPr>
          <p:cNvPr id="7" name="Image 6" descr="Image of a question mark circled by people holding each oth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111" y="1203412"/>
            <a:ext cx="1721721" cy="24835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2832" y="3182862"/>
            <a:ext cx="2860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2200" b="1" dirty="0">
                <a:solidFill>
                  <a:schemeClr val="tx2"/>
                </a:solidFill>
              </a:rPr>
              <a:t>X 47</a:t>
            </a:r>
          </a:p>
          <a:p>
            <a:pPr algn="r"/>
            <a:r>
              <a:rPr lang="fr-CA" sz="1400" dirty="0" err="1">
                <a:solidFill>
                  <a:schemeClr val="tx2"/>
                </a:solidFill>
              </a:rPr>
              <a:t>Employees</a:t>
            </a:r>
            <a:r>
              <a:rPr lang="fr-CA" sz="1400" dirty="0">
                <a:solidFill>
                  <a:schemeClr val="tx2"/>
                </a:solidFill>
              </a:rPr>
              <a:t> absence </a:t>
            </a:r>
            <a:r>
              <a:rPr lang="fr-CA" sz="1400" dirty="0" err="1">
                <a:solidFill>
                  <a:schemeClr val="tx2"/>
                </a:solidFill>
              </a:rPr>
              <a:t>every</a:t>
            </a:r>
            <a:r>
              <a:rPr lang="fr-CA" sz="1400" dirty="0">
                <a:solidFill>
                  <a:schemeClr val="tx2"/>
                </a:solidFill>
              </a:rPr>
              <a:t> </a:t>
            </a:r>
            <a:r>
              <a:rPr lang="fr-CA" sz="1400" dirty="0" err="1">
                <a:solidFill>
                  <a:schemeClr val="tx2"/>
                </a:solidFill>
              </a:rPr>
              <a:t>day</a:t>
            </a:r>
            <a:r>
              <a:rPr lang="fr-CA" sz="1400" dirty="0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fr-CA" sz="1200" dirty="0">
                <a:solidFill>
                  <a:schemeClr val="tx2"/>
                </a:solidFill>
              </a:rPr>
              <a:t>(out of 12,000 </a:t>
            </a:r>
            <a:r>
              <a:rPr lang="fr-CA" sz="1200" dirty="0" err="1">
                <a:solidFill>
                  <a:schemeClr val="tx2"/>
                </a:solidFill>
              </a:rPr>
              <a:t>employees</a:t>
            </a:r>
            <a:r>
              <a:rPr lang="fr-CA" sz="1200" dirty="0">
                <a:solidFill>
                  <a:schemeClr val="tx2"/>
                </a:solidFill>
              </a:rPr>
              <a:t> at the moment)</a:t>
            </a:r>
          </a:p>
        </p:txBody>
      </p:sp>
      <p:pic>
        <p:nvPicPr>
          <p:cNvPr id="8" name="Imag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794" y="4763128"/>
            <a:ext cx="1388814" cy="333691"/>
          </a:xfrm>
          <a:prstGeom prst="rect">
            <a:avLst/>
          </a:prstGeom>
        </p:spPr>
      </p:pic>
      <p:cxnSp>
        <p:nvCxnSpPr>
          <p:cNvPr id="12" name="Connecteur en arc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6200000" flipH="1">
            <a:off x="7288972" y="3119809"/>
            <a:ext cx="615462" cy="527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mage of two hands shaking hand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832" y="3798560"/>
            <a:ext cx="1713968" cy="10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88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47" y="97101"/>
            <a:ext cx="9010891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err="1"/>
              <a:t>Organisational</a:t>
            </a:r>
            <a:r>
              <a:rPr lang="fr-CA" dirty="0"/>
              <a:t> </a:t>
            </a:r>
            <a:r>
              <a:rPr lang="fr-CA" dirty="0" err="1"/>
              <a:t>gamble</a:t>
            </a:r>
            <a:r>
              <a:rPr lang="fr-CA" dirty="0"/>
              <a:t> :</a:t>
            </a:r>
            <a:br>
              <a:rPr lang="fr-CA" dirty="0"/>
            </a:br>
            <a:r>
              <a:rPr lang="fr-CA" dirty="0"/>
              <a:t>positive cascade and </a:t>
            </a:r>
            <a:r>
              <a:rPr lang="fr-CA" dirty="0" err="1"/>
              <a:t>reinforcement</a:t>
            </a:r>
            <a:endParaRPr lang="fr-CA" dirty="0"/>
          </a:p>
        </p:txBody>
      </p:sp>
      <p:sp>
        <p:nvSpPr>
          <p:cNvPr id="10" name="ZoneTexte 9"/>
          <p:cNvSpPr txBox="1"/>
          <p:nvPr/>
        </p:nvSpPr>
        <p:spPr>
          <a:xfrm>
            <a:off x="218578" y="1110548"/>
            <a:ext cx="318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Our CEO and CEOA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7181" y="3147211"/>
            <a:ext cx="284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Setting an </a:t>
            </a:r>
            <a:r>
              <a:rPr lang="fr-CA" dirty="0" err="1"/>
              <a:t>example</a:t>
            </a:r>
            <a:endParaRPr lang="fr-CA" dirty="0"/>
          </a:p>
        </p:txBody>
      </p:sp>
      <p:graphicFrame>
        <p:nvGraphicFramePr>
          <p:cNvPr id="7" name="Diagramme 6" descr="Gears with the words Managers, Employees and Users"/>
          <p:cNvGraphicFramePr/>
          <p:nvPr>
            <p:extLst>
              <p:ext uri="{D42A27DB-BD31-4B8C-83A1-F6EECF244321}">
                <p14:modId xmlns:p14="http://schemas.microsoft.com/office/powerpoint/2010/main" val="1800717151"/>
              </p:ext>
            </p:extLst>
          </p:nvPr>
        </p:nvGraphicFramePr>
        <p:xfrm>
          <a:off x="3141428" y="1431214"/>
          <a:ext cx="4836289" cy="344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54"/>
          <a:stretch/>
        </p:blipFill>
        <p:spPr>
          <a:xfrm>
            <a:off x="185195" y="1513758"/>
            <a:ext cx="1942410" cy="1501448"/>
          </a:xfrm>
          <a:prstGeom prst="rect">
            <a:avLst/>
          </a:prstGeom>
        </p:spPr>
      </p:pic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 b="4828"/>
          <a:stretch/>
        </p:blipFill>
        <p:spPr bwMode="auto">
          <a:xfrm>
            <a:off x="2331980" y="1510496"/>
            <a:ext cx="1249667" cy="15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" b="4527"/>
          <a:stretch/>
        </p:blipFill>
        <p:spPr bwMode="auto">
          <a:xfrm>
            <a:off x="1617714" y="3606853"/>
            <a:ext cx="1019783" cy="142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505"/>
          <a:stretch/>
        </p:blipFill>
        <p:spPr>
          <a:xfrm>
            <a:off x="218578" y="3617408"/>
            <a:ext cx="1330646" cy="141313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615043" y="1089727"/>
            <a:ext cx="16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CEO's</a:t>
            </a:r>
            <a:r>
              <a:rPr lang="fr-CA" dirty="0"/>
              <a:t> </a:t>
            </a:r>
            <a:r>
              <a:rPr lang="fr-CA" dirty="0" err="1"/>
              <a:t>friendly</a:t>
            </a:r>
            <a:r>
              <a:rPr lang="fr-CA" dirty="0"/>
              <a:t> ticket</a:t>
            </a:r>
          </a:p>
        </p:txBody>
      </p:sp>
      <p:pic>
        <p:nvPicPr>
          <p:cNvPr id="6" name="Image 5" descr="Image of a cell phone screen with text message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0796" y="1950263"/>
            <a:ext cx="1186309" cy="2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0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representing and describing the managerment pilar:  workplace experience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11191" t="24348" r="63571" b="10044"/>
          <a:stretch/>
        </p:blipFill>
        <p:spPr>
          <a:xfrm>
            <a:off x="3285639" y="195486"/>
            <a:ext cx="5987569" cy="437770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3129772"/>
            <a:ext cx="2968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Integrate into our management system: strategic anchoring in our culture</a:t>
            </a:r>
            <a:endParaRPr lang="fr-CA" sz="1400" dirty="0"/>
          </a:p>
        </p:txBody>
      </p:sp>
      <p:sp>
        <p:nvSpPr>
          <p:cNvPr id="3" name="Flèche droit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57669" y="3284316"/>
            <a:ext cx="260430" cy="214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 descr="Image of a boat anch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4979">
            <a:off x="713228" y="1822091"/>
            <a:ext cx="1126088" cy="1330831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0220C49-8DDA-911B-D329-909EFFAA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65" y="5314138"/>
            <a:ext cx="7983604" cy="857250"/>
          </a:xfrm>
        </p:spPr>
        <p:txBody>
          <a:bodyPr/>
          <a:lstStyle/>
          <a:p>
            <a:r>
              <a:rPr lang="fr-CA" dirty="0"/>
              <a:t>Workplace</a:t>
            </a:r>
            <a:r>
              <a:rPr lang="fr-CA" baseline="0" dirty="0"/>
              <a:t> </a:t>
            </a:r>
            <a:r>
              <a:rPr lang="fr-CA" baseline="0" dirty="0" err="1"/>
              <a:t>experience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714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E470A4E-3CA3-F3B2-CEA1-1446BEA202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122179"/>
            <a:ext cx="9144000" cy="585470"/>
          </a:xfrm>
          <a:prstGeom prst="rect">
            <a:avLst/>
          </a:prstGeom>
          <a:solidFill>
            <a:srgbClr val="14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50938C-BC2A-0A8D-5DB3-A8C21601B3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 eaLnBrk="1" latinLnBrk="0" hangingPunct="1"/>
            <a:r>
              <a:rPr lang="en-CA" sz="3600" b="1" kern="1200" dirty="0">
                <a:solidFill>
                  <a:srgbClr val="F2F2F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haloult_Cond_Demi_Gras" panose="020B0604020202020204"/>
                <a:ea typeface="+mn-ea"/>
                <a:cs typeface="+mn-cs"/>
              </a:rPr>
              <a:t>Guiding principles of the approach</a:t>
            </a:r>
            <a:endParaRPr lang="en-CA" dirty="0">
              <a:effectLst/>
            </a:endParaRPr>
          </a:p>
          <a:p>
            <a:endParaRPr lang="en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AA2D3D-35D5-D3E0-BFCF-75F3D1EA4B9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33443"/>
            <a:ext cx="894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C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oult_Cond_Demi_Gras" panose="020B0604020202020204"/>
              </a:rPr>
              <a:t>Guiding principles of the approach</a:t>
            </a:r>
            <a:endParaRPr lang="fr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loult_Cond_Demi_Gras" panose="020B0604020202020204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06882D-1FFA-E86A-03D0-253B1E8F8F6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93532" y="684153"/>
            <a:ext cx="3451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fr-CA" sz="2100" b="1" dirty="0">
                <a:solidFill>
                  <a:srgbClr val="72798A"/>
                </a:solidFill>
                <a:latin typeface="Chaloult_Cond_Demi_Gras" panose="020B0604020202020204"/>
              </a:rPr>
              <a:t> « OUT OF THE BOX » VISION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9263D92-4643-F980-B41C-30241CE92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1"/>
          <a:stretch/>
        </p:blipFill>
        <p:spPr bwMode="auto">
          <a:xfrm>
            <a:off x="377476" y="-1147010"/>
            <a:ext cx="8082956" cy="78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6901EA-2E50-AAF2-CD89-06041CCA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8841">
            <a:off x="3362147" y="1618604"/>
            <a:ext cx="2283588" cy="231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1EFF2B-12D4-8240-A1FE-F77A58245F2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900410"/>
            <a:ext cx="317832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fr-CA" sz="4950" b="1" dirty="0">
                <a:solidFill>
                  <a:srgbClr val="4DD0E1"/>
                </a:solidFill>
                <a:latin typeface="Chaloult_Cond_Demi_Gras" panose="020B0604020202020204"/>
              </a:rPr>
              <a:t>SIMPLIFY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870582-6997-B4DF-F423-38E8323B63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2326" y="3784351"/>
            <a:ext cx="32196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fr-CA" sz="4500" b="1" dirty="0">
                <a:solidFill>
                  <a:srgbClr val="FBC02D"/>
                </a:solidFill>
                <a:latin typeface="Chaloult_Cond_Demi_Gras" panose="020B0604020202020204"/>
              </a:rPr>
              <a:t>PREVENTIVE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865582-5077-DB29-B04B-38414B1091C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441636" y="1983127"/>
            <a:ext cx="266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fr-CA" sz="6000" b="1" dirty="0">
                <a:solidFill>
                  <a:srgbClr val="EC4C19"/>
                </a:solidFill>
                <a:latin typeface="Chaloult_Cond_Demi_Gras" panose="020B0604020202020204"/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7951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imageMarque">
  <a:themeElements>
    <a:clrScheme name="imageMarque_CISSS">
      <a:dk1>
        <a:srgbClr val="E72961"/>
      </a:dk1>
      <a:lt1>
        <a:srgbClr val="F2F2F2"/>
      </a:lt1>
      <a:dk2>
        <a:srgbClr val="141342"/>
      </a:dk2>
      <a:lt2>
        <a:srgbClr val="FF9D1C"/>
      </a:lt2>
      <a:accent1>
        <a:srgbClr val="E72961"/>
      </a:accent1>
      <a:accent2>
        <a:srgbClr val="05C3DE"/>
      </a:accent2>
      <a:accent3>
        <a:srgbClr val="FF9D1C"/>
      </a:accent3>
      <a:accent4>
        <a:srgbClr val="141342"/>
      </a:accent4>
      <a:accent5>
        <a:srgbClr val="141342"/>
      </a:accent5>
      <a:accent6>
        <a:srgbClr val="141342"/>
      </a:accent6>
      <a:hlink>
        <a:srgbClr val="F2F2F2"/>
      </a:hlink>
      <a:folHlink>
        <a:srgbClr val="141342"/>
      </a:folHlink>
    </a:clrScheme>
    <a:fontScheme name="Chaloult">
      <a:majorFont>
        <a:latin typeface="Chaloult_Cond_Demi_Gras"/>
        <a:ea typeface=""/>
        <a:cs typeface=""/>
      </a:majorFont>
      <a:minorFont>
        <a:latin typeface="Chaloult_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86B550C29754A9C04031F09771539" ma:contentTypeVersion="11" ma:contentTypeDescription="Crée un document." ma:contentTypeScope="" ma:versionID="c893c27c7284d69588f5e3d43b0dc521">
  <xsd:schema xmlns:xsd="http://www.w3.org/2001/XMLSchema" xmlns:xs="http://www.w3.org/2001/XMLSchema" xmlns:p="http://schemas.microsoft.com/office/2006/metadata/properties" xmlns:ns2="48a2f1a1-29b0-455d-a812-d9897c165094" xmlns:ns3="bfa1c1a7-2bae-4087-8785-c99a5198179f" targetNamespace="http://schemas.microsoft.com/office/2006/metadata/properties" ma:root="true" ma:fieldsID="3d01cea0ef9562a5b222fe4f9e7ae667" ns2:_="" ns3:_="">
    <xsd:import namespace="48a2f1a1-29b0-455d-a812-d9897c165094"/>
    <xsd:import namespace="bfa1c1a7-2bae-4087-8785-c99a51981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2f1a1-29b0-455d-a812-d9897c165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20125e5a-fbbd-4a39-926c-a359310fd2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1c1a7-2bae-4087-8785-c99a5198179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b22938-b44b-450a-93d2-5ccf04115c16}" ma:internalName="TaxCatchAll" ma:showField="CatchAllData" ma:web="bfa1c1a7-2bae-4087-8785-c99a519817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a2f1a1-29b0-455d-a812-d9897c165094">
      <Terms xmlns="http://schemas.microsoft.com/office/infopath/2007/PartnerControls"/>
    </lcf76f155ced4ddcb4097134ff3c332f>
    <TaxCatchAll xmlns="bfa1c1a7-2bae-4087-8785-c99a5198179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11F55D-ED0C-4976-B37C-23C72F4F24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2f1a1-29b0-455d-a812-d9897c165094"/>
    <ds:schemaRef ds:uri="bfa1c1a7-2bae-4087-8785-c99a519817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D872ED-EB61-470E-892E-579366AF0387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bfa1c1a7-2bae-4087-8785-c99a5198179f"/>
    <ds:schemaRef ds:uri="http://schemas.openxmlformats.org/package/2006/metadata/core-properties"/>
    <ds:schemaRef ds:uri="48a2f1a1-29b0-455d-a812-d9897c16509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9D2E07-4CD6-48F0-8F38-BF68BE5787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Modèle_PowerPointCISSSME_IM-2018_16;9</Template>
  <TotalTime>10582</TotalTime>
  <Words>810</Words>
  <Application>Microsoft Office PowerPoint</Application>
  <PresentationFormat>Affichage à l'écran (16:9)</PresentationFormat>
  <Paragraphs>171</Paragraphs>
  <Slides>24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Chaloult_Cond</vt:lpstr>
      <vt:lpstr>Chaloult_Cond_Demi_Gras</vt:lpstr>
      <vt:lpstr>Chaloult_Demi_Gras</vt:lpstr>
      <vt:lpstr>Wingdings</vt:lpstr>
      <vt:lpstr>imageMarque</vt:lpstr>
      <vt:lpstr>Global Health Approach at CISSS Montérégie-Est November 2023</vt:lpstr>
      <vt:lpstr>Global health our culture, our DNA !</vt:lpstr>
      <vt:lpstr>Who we are</vt:lpstr>
      <vt:lpstr>Agenda</vt:lpstr>
      <vt:lpstr>1st part  A little bit of history </vt:lpstr>
      <vt:lpstr>Origins of the GH approach at CISSSME</vt:lpstr>
      <vt:lpstr>Organisational gamble : positive cascade and reinforcement</vt:lpstr>
      <vt:lpstr>Workplace experience</vt:lpstr>
      <vt:lpstr>Guiding principles of the approach </vt:lpstr>
      <vt:lpstr>2nd part  Lifting the veil on the mystery </vt:lpstr>
      <vt:lpstr>What exactly is the global health approach?</vt:lpstr>
      <vt:lpstr>5 simple, concrete practices</vt:lpstr>
      <vt:lpstr>Organisational measures</vt:lpstr>
      <vt:lpstr>Top 10 challenges</vt:lpstr>
      <vt:lpstr>Examples of solutions</vt:lpstr>
      <vt:lpstr>Maintaining and restoring balance</vt:lpstr>
      <vt:lpstr>Vacation and communications code</vt:lpstr>
      <vt:lpstr>Examples of bold actions</vt:lpstr>
      <vt:lpstr>Progressive roll-out in brief!</vt:lpstr>
      <vt:lpstr>What sets us apart: our multi-level service</vt:lpstr>
      <vt:lpstr>A healthy environment, personal development and organisational performancele </vt:lpstr>
      <vt:lpstr>And now!</vt:lpstr>
      <vt:lpstr>QUESTIONS</vt:lpstr>
      <vt:lpstr>THANK YOU!</vt:lpstr>
    </vt:vector>
  </TitlesOfParts>
  <Company>Centre Jeunesse Monteregie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difficulte et sol</dc:title>
  <dc:creator>Anne Turbide</dc:creator>
  <cp:lastModifiedBy>Martine Daoust (CSPS-EFPC)</cp:lastModifiedBy>
  <cp:revision>166</cp:revision>
  <cp:lastPrinted>2016-02-10T19:59:07Z</cp:lastPrinted>
  <dcterms:created xsi:type="dcterms:W3CDTF">2016-02-08T22:49:36Z</dcterms:created>
  <dcterms:modified xsi:type="dcterms:W3CDTF">2023-11-03T13:19:54Z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0x01010086386B550C29754A9C04031F09771539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SetDate">
    <vt:lpwstr>2022-04-27T19:31:58Z</vt:lpwstr>
  </property>
  <property fmtid="{D5CDD505-2E9C-101B-9397-08002B2CF9AE}" pid="5" name="MSIP_Label_6a7d8d5d-78e2-4a62-9fcd-016eb5e4c57c_Method">
    <vt:lpwstr>Standard</vt:lpwstr>
  </property>
  <property fmtid="{D5CDD505-2E9C-101B-9397-08002B2CF9AE}" pid="6" name="MSIP_Label_6a7d8d5d-78e2-4a62-9fcd-016eb5e4c57c_Name">
    <vt:lpwstr>Général</vt:lpwstr>
  </property>
  <property fmtid="{D5CDD505-2E9C-101B-9397-08002B2CF9AE}" pid="7" name="MSIP_Label_6a7d8d5d-78e2-4a62-9fcd-016eb5e4c57c_SiteId">
    <vt:lpwstr>06e1fe28-5f8b-4075-bf6c-ae24be1a7992</vt:lpwstr>
  </property>
  <property fmtid="{D5CDD505-2E9C-101B-9397-08002B2CF9AE}" pid="8" name="MSIP_Label_6a7d8d5d-78e2-4a62-9fcd-016eb5e4c57c_ActionId">
    <vt:lpwstr>14f3d2d7-c534-44dd-a6c3-5fba47a57ec3</vt:lpwstr>
  </property>
  <property fmtid="{D5CDD505-2E9C-101B-9397-08002B2CF9AE}" pid="9" name="MSIP_Label_6a7d8d5d-78e2-4a62-9fcd-016eb5e4c57c_ContentBits">
    <vt:lpwstr>0</vt:lpwstr>
  </property>
</Properties>
</file>