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3"/>
    <p:sldMasterId id="2147483660" r:id="rId4"/>
  </p:sldMasterIdLst>
  <p:notesMasterIdLst>
    <p:notesMasterId r:id="rId34"/>
  </p:notesMasterIdLst>
  <p:sldIdLst>
    <p:sldId id="367" r:id="rId5"/>
    <p:sldId id="257" r:id="rId6"/>
    <p:sldId id="256" r:id="rId7"/>
    <p:sldId id="376" r:id="rId8"/>
    <p:sldId id="370" r:id="rId9"/>
    <p:sldId id="368" r:id="rId10"/>
    <p:sldId id="373" r:id="rId11"/>
    <p:sldId id="344" r:id="rId12"/>
    <p:sldId id="343" r:id="rId13"/>
    <p:sldId id="345" r:id="rId14"/>
    <p:sldId id="347" r:id="rId15"/>
    <p:sldId id="340" r:id="rId16"/>
    <p:sldId id="377" r:id="rId17"/>
    <p:sldId id="372" r:id="rId18"/>
    <p:sldId id="352" r:id="rId19"/>
    <p:sldId id="349" r:id="rId20"/>
    <p:sldId id="351" r:id="rId21"/>
    <p:sldId id="353" r:id="rId22"/>
    <p:sldId id="354" r:id="rId23"/>
    <p:sldId id="374" r:id="rId24"/>
    <p:sldId id="355" r:id="rId25"/>
    <p:sldId id="375" r:id="rId26"/>
    <p:sldId id="356" r:id="rId27"/>
    <p:sldId id="299" r:id="rId28"/>
    <p:sldId id="380" r:id="rId29"/>
    <p:sldId id="379" r:id="rId30"/>
    <p:sldId id="371" r:id="rId31"/>
    <p:sldId id="378" r:id="rId32"/>
    <p:sldId id="363"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D9FD32-05A4-A7C4-6401-B3068396E5BA}" name="Barbara Schneider (she¸ her / elle) (CSPS-EFPC)" initials="BS(h/e(E" userId="S::barbara.schneider@csps-efpc.gc.ca::900b2179-9e2c-48d0-bd98-63a677b0ad55" providerId="AD"/>
  <p188:author id="{A75A8658-40DE-A9DB-3E71-605D2395CB75}" name="Julie Wills (CSPS-EFPC)" initials="JW(E" userId="S::julie.wills@csps-efpc.gc.ca::ff4f9089-2aab-48b2-918d-198b5c767a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222C"/>
    <a:srgbClr val="B42D3B"/>
    <a:srgbClr val="CC0000"/>
    <a:srgbClr val="DF4203"/>
    <a:srgbClr val="BF3341"/>
    <a:srgbClr val="FA431E"/>
    <a:srgbClr val="D75E41"/>
    <a:srgbClr val="33BFB1"/>
    <a:srgbClr val="87BF33"/>
    <a:srgbClr val="6B33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A20E3-0023-4C3C-BEB2-D6CF5C3E4DAF}" v="10" dt="2024-04-26T15:58:10.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82" autoAdjust="0"/>
    <p:restoredTop sz="95223" autoAdjust="0"/>
  </p:normalViewPr>
  <p:slideViewPr>
    <p:cSldViewPr snapToGrid="0">
      <p:cViewPr varScale="1">
        <p:scale>
          <a:sx n="107" d="100"/>
          <a:sy n="107" d="100"/>
        </p:scale>
        <p:origin x="10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Wills (CSPS-EFPC)" userId="ff4f9089-2aab-48b2-918d-198b5c767a7b" providerId="ADAL" clId="{9E9A20E3-0023-4C3C-BEB2-D6CF5C3E4DAF}"/>
    <pc:docChg chg="undo custSel addSld delSld modSld sldOrd">
      <pc:chgData name="Julie Wills (CSPS-EFPC)" userId="ff4f9089-2aab-48b2-918d-198b5c767a7b" providerId="ADAL" clId="{9E9A20E3-0023-4C3C-BEB2-D6CF5C3E4DAF}" dt="2024-04-26T15:58:10.523" v="649"/>
      <pc:docMkLst>
        <pc:docMk/>
      </pc:docMkLst>
      <pc:sldChg chg="modSp add mod setBg">
        <pc:chgData name="Julie Wills (CSPS-EFPC)" userId="ff4f9089-2aab-48b2-918d-198b5c767a7b" providerId="ADAL" clId="{9E9A20E3-0023-4C3C-BEB2-D6CF5C3E4DAF}" dt="2024-04-26T15:07:00.305" v="612" actId="1076"/>
        <pc:sldMkLst>
          <pc:docMk/>
          <pc:sldMk cId="1135337488" sldId="257"/>
        </pc:sldMkLst>
        <pc:spChg chg="mod">
          <ac:chgData name="Julie Wills (CSPS-EFPC)" userId="ff4f9089-2aab-48b2-918d-198b5c767a7b" providerId="ADAL" clId="{9E9A20E3-0023-4C3C-BEB2-D6CF5C3E4DAF}" dt="2024-04-26T15:01:40.477" v="471" actId="20577"/>
          <ac:spMkLst>
            <pc:docMk/>
            <pc:sldMk cId="1135337488" sldId="257"/>
            <ac:spMk id="5" creationId="{44D6FC6E-1F7E-5C02-BF42-9129CCEBB5A6}"/>
          </ac:spMkLst>
        </pc:spChg>
        <pc:spChg chg="mod">
          <ac:chgData name="Julie Wills (CSPS-EFPC)" userId="ff4f9089-2aab-48b2-918d-198b5c767a7b" providerId="ADAL" clId="{9E9A20E3-0023-4C3C-BEB2-D6CF5C3E4DAF}" dt="2024-04-26T15:03:22.348" v="518" actId="1076"/>
          <ac:spMkLst>
            <pc:docMk/>
            <pc:sldMk cId="1135337488" sldId="257"/>
            <ac:spMk id="7" creationId="{46136F54-3E94-277D-513A-992D5DEF7CF6}"/>
          </ac:spMkLst>
        </pc:spChg>
        <pc:spChg chg="mod">
          <ac:chgData name="Julie Wills (CSPS-EFPC)" userId="ff4f9089-2aab-48b2-918d-198b5c767a7b" providerId="ADAL" clId="{9E9A20E3-0023-4C3C-BEB2-D6CF5C3E4DAF}" dt="2024-04-26T15:07:00.305" v="612" actId="1076"/>
          <ac:spMkLst>
            <pc:docMk/>
            <pc:sldMk cId="1135337488" sldId="257"/>
            <ac:spMk id="8" creationId="{D322968A-8F42-DDCB-58AD-5DF21F029E05}"/>
          </ac:spMkLst>
        </pc:spChg>
      </pc:sldChg>
      <pc:sldChg chg="add setBg">
        <pc:chgData name="Julie Wills (CSPS-EFPC)" userId="ff4f9089-2aab-48b2-918d-198b5c767a7b" providerId="ADAL" clId="{9E9A20E3-0023-4C3C-BEB2-D6CF5C3E4DAF}" dt="2024-04-26T14:28:59.626" v="39"/>
        <pc:sldMkLst>
          <pc:docMk/>
          <pc:sldMk cId="1260674837" sldId="299"/>
        </pc:sldMkLst>
      </pc:sldChg>
      <pc:sldChg chg="add del">
        <pc:chgData name="Julie Wills (CSPS-EFPC)" userId="ff4f9089-2aab-48b2-918d-198b5c767a7b" providerId="ADAL" clId="{9E9A20E3-0023-4C3C-BEB2-D6CF5C3E4DAF}" dt="2024-04-26T15:42:49.904" v="626" actId="2696"/>
        <pc:sldMkLst>
          <pc:docMk/>
          <pc:sldMk cId="3386265651" sldId="360"/>
        </pc:sldMkLst>
      </pc:sldChg>
      <pc:sldChg chg="delSp modSp add del mod">
        <pc:chgData name="Julie Wills (CSPS-EFPC)" userId="ff4f9089-2aab-48b2-918d-198b5c767a7b" providerId="ADAL" clId="{9E9A20E3-0023-4C3C-BEB2-D6CF5C3E4DAF}" dt="2024-04-26T15:52:15.035" v="648" actId="2696"/>
        <pc:sldMkLst>
          <pc:docMk/>
          <pc:sldMk cId="322396445" sldId="361"/>
        </pc:sldMkLst>
        <pc:spChg chg="mod">
          <ac:chgData name="Julie Wills (CSPS-EFPC)" userId="ff4f9089-2aab-48b2-918d-198b5c767a7b" providerId="ADAL" clId="{9E9A20E3-0023-4C3C-BEB2-D6CF5C3E4DAF}" dt="2024-04-26T15:45:25.536" v="643" actId="20577"/>
          <ac:spMkLst>
            <pc:docMk/>
            <pc:sldMk cId="322396445" sldId="361"/>
            <ac:spMk id="2" creationId="{F080F1DD-28B0-CB04-AF1C-94D0D9A6B3D4}"/>
          </ac:spMkLst>
        </pc:spChg>
        <pc:spChg chg="mod">
          <ac:chgData name="Julie Wills (CSPS-EFPC)" userId="ff4f9089-2aab-48b2-918d-198b5c767a7b" providerId="ADAL" clId="{9E9A20E3-0023-4C3C-BEB2-D6CF5C3E4DAF}" dt="2024-04-26T15:43:36.309" v="634" actId="20577"/>
          <ac:spMkLst>
            <pc:docMk/>
            <pc:sldMk cId="322396445" sldId="361"/>
            <ac:spMk id="3" creationId="{6F26628B-ABAA-950F-858D-87A6AB5CED99}"/>
          </ac:spMkLst>
        </pc:spChg>
        <pc:spChg chg="del">
          <ac:chgData name="Julie Wills (CSPS-EFPC)" userId="ff4f9089-2aab-48b2-918d-198b5c767a7b" providerId="ADAL" clId="{9E9A20E3-0023-4C3C-BEB2-D6CF5C3E4DAF}" dt="2024-04-26T15:43:51.154" v="635" actId="478"/>
          <ac:spMkLst>
            <pc:docMk/>
            <pc:sldMk cId="322396445" sldId="361"/>
            <ac:spMk id="7" creationId="{F9E37E7C-D994-000C-CA01-25A506A50D74}"/>
          </ac:spMkLst>
        </pc:spChg>
      </pc:sldChg>
      <pc:sldChg chg="modSp add del mod">
        <pc:chgData name="Julie Wills (CSPS-EFPC)" userId="ff4f9089-2aab-48b2-918d-198b5c767a7b" providerId="ADAL" clId="{9E9A20E3-0023-4C3C-BEB2-D6CF5C3E4DAF}" dt="2024-04-26T15:42:29.815" v="625" actId="2696"/>
        <pc:sldMkLst>
          <pc:docMk/>
          <pc:sldMk cId="4054200299" sldId="366"/>
        </pc:sldMkLst>
        <pc:spChg chg="mod">
          <ac:chgData name="Julie Wills (CSPS-EFPC)" userId="ff4f9089-2aab-48b2-918d-198b5c767a7b" providerId="ADAL" clId="{9E9A20E3-0023-4C3C-BEB2-D6CF5C3E4DAF}" dt="2024-04-26T15:41:44.785" v="623" actId="20577"/>
          <ac:spMkLst>
            <pc:docMk/>
            <pc:sldMk cId="4054200299" sldId="366"/>
            <ac:spMk id="2" creationId="{F080F1DD-28B0-CB04-AF1C-94D0D9A6B3D4}"/>
          </ac:spMkLst>
        </pc:spChg>
      </pc:sldChg>
      <pc:sldChg chg="modSp add mod">
        <pc:chgData name="Julie Wills (CSPS-EFPC)" userId="ff4f9089-2aab-48b2-918d-198b5c767a7b" providerId="ADAL" clId="{9E9A20E3-0023-4C3C-BEB2-D6CF5C3E4DAF}" dt="2024-04-26T14:27:29.419" v="20" actId="20577"/>
        <pc:sldMkLst>
          <pc:docMk/>
          <pc:sldMk cId="3698311375" sldId="367"/>
        </pc:sldMkLst>
        <pc:spChg chg="mod">
          <ac:chgData name="Julie Wills (CSPS-EFPC)" userId="ff4f9089-2aab-48b2-918d-198b5c767a7b" providerId="ADAL" clId="{9E9A20E3-0023-4C3C-BEB2-D6CF5C3E4DAF}" dt="2024-04-26T14:27:29.419" v="20" actId="20577"/>
          <ac:spMkLst>
            <pc:docMk/>
            <pc:sldMk cId="3698311375" sldId="367"/>
            <ac:spMk id="3" creationId="{13D6BAF9-9FF7-1936-BA8C-A126ABEC4767}"/>
          </ac:spMkLst>
        </pc:spChg>
      </pc:sldChg>
      <pc:sldChg chg="del ord">
        <pc:chgData name="Julie Wills (CSPS-EFPC)" userId="ff4f9089-2aab-48b2-918d-198b5c767a7b" providerId="ADAL" clId="{9E9A20E3-0023-4C3C-BEB2-D6CF5C3E4DAF}" dt="2024-04-26T14:28:02.157" v="24" actId="2696"/>
        <pc:sldMkLst>
          <pc:docMk/>
          <pc:sldMk cId="1850187970" sldId="369"/>
        </pc:sldMkLst>
      </pc:sldChg>
      <pc:sldChg chg="ord">
        <pc:chgData name="Julie Wills (CSPS-EFPC)" userId="ff4f9089-2aab-48b2-918d-198b5c767a7b" providerId="ADAL" clId="{9E9A20E3-0023-4C3C-BEB2-D6CF5C3E4DAF}" dt="2024-04-26T15:13:18.256" v="615"/>
        <pc:sldMkLst>
          <pc:docMk/>
          <pc:sldMk cId="2747433873" sldId="371"/>
        </pc:sldMkLst>
      </pc:sldChg>
      <pc:sldChg chg="add">
        <pc:chgData name="Julie Wills (CSPS-EFPC)" userId="ff4f9089-2aab-48b2-918d-198b5c767a7b" providerId="ADAL" clId="{9E9A20E3-0023-4C3C-BEB2-D6CF5C3E4DAF}" dt="2024-04-26T15:13:08.530" v="613" actId="2890"/>
        <pc:sldMkLst>
          <pc:docMk/>
          <pc:sldMk cId="1079588820" sldId="377"/>
        </pc:sldMkLst>
      </pc:sldChg>
      <pc:sldChg chg="add">
        <pc:chgData name="Julie Wills (CSPS-EFPC)" userId="ff4f9089-2aab-48b2-918d-198b5c767a7b" providerId="ADAL" clId="{9E9A20E3-0023-4C3C-BEB2-D6CF5C3E4DAF}" dt="2024-04-26T15:42:23.018" v="624"/>
        <pc:sldMkLst>
          <pc:docMk/>
          <pc:sldMk cId="1977125177" sldId="378"/>
        </pc:sldMkLst>
      </pc:sldChg>
      <pc:sldChg chg="addSp modSp add mod">
        <pc:chgData name="Julie Wills (CSPS-EFPC)" userId="ff4f9089-2aab-48b2-918d-198b5c767a7b" providerId="ADAL" clId="{9E9A20E3-0023-4C3C-BEB2-D6CF5C3E4DAF}" dt="2024-04-26T15:51:57.523" v="647" actId="255"/>
        <pc:sldMkLst>
          <pc:docMk/>
          <pc:sldMk cId="224858178" sldId="379"/>
        </pc:sldMkLst>
        <pc:spChg chg="mod">
          <ac:chgData name="Julie Wills (CSPS-EFPC)" userId="ff4f9089-2aab-48b2-918d-198b5c767a7b" providerId="ADAL" clId="{9E9A20E3-0023-4C3C-BEB2-D6CF5C3E4DAF}" dt="2024-04-26T15:51:46.816" v="646" actId="1076"/>
          <ac:spMkLst>
            <pc:docMk/>
            <pc:sldMk cId="224858178" sldId="379"/>
            <ac:spMk id="2" creationId="{647F5E41-C0D3-198F-100A-637E47E9EA03}"/>
          </ac:spMkLst>
        </pc:spChg>
        <pc:spChg chg="add mod">
          <ac:chgData name="Julie Wills (CSPS-EFPC)" userId="ff4f9089-2aab-48b2-918d-198b5c767a7b" providerId="ADAL" clId="{9E9A20E3-0023-4C3C-BEB2-D6CF5C3E4DAF}" dt="2024-04-26T15:51:57.523" v="647" actId="255"/>
          <ac:spMkLst>
            <pc:docMk/>
            <pc:sldMk cId="224858178" sldId="379"/>
            <ac:spMk id="3" creationId="{ED89E696-7602-4D87-9BBF-598692B1DBCA}"/>
          </ac:spMkLst>
        </pc:spChg>
      </pc:sldChg>
      <pc:sldChg chg="add">
        <pc:chgData name="Julie Wills (CSPS-EFPC)" userId="ff4f9089-2aab-48b2-918d-198b5c767a7b" providerId="ADAL" clId="{9E9A20E3-0023-4C3C-BEB2-D6CF5C3E4DAF}" dt="2024-04-26T15:58:10.523" v="649"/>
        <pc:sldMkLst>
          <pc:docMk/>
          <pc:sldMk cId="1535886212" sldId="38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39:56.04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DFA5499-B291-4D67-9DF3-825956D3AB6F}" type="datetimeFigureOut">
              <a:rPr lang="en-CA" smtClean="0"/>
              <a:t>2024-04-26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7F3ED5-ACDA-4E8B-BBB8-66D1342FC27A}" type="slidenum">
              <a:rPr lang="en-CA" smtClean="0"/>
              <a:t>‹#›</a:t>
            </a:fld>
            <a:endParaRPr lang="en-CA"/>
          </a:p>
        </p:txBody>
      </p:sp>
    </p:spTree>
    <p:extLst>
      <p:ext uri="{BB962C8B-B14F-4D97-AF65-F5344CB8AC3E}">
        <p14:creationId xmlns:p14="http://schemas.microsoft.com/office/powerpoint/2010/main" val="262714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a:t>
            </a:fld>
            <a:endParaRPr lang="en-CA"/>
          </a:p>
        </p:txBody>
      </p:sp>
    </p:spTree>
    <p:extLst>
      <p:ext uri="{BB962C8B-B14F-4D97-AF65-F5344CB8AC3E}">
        <p14:creationId xmlns:p14="http://schemas.microsoft.com/office/powerpoint/2010/main" val="240580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10</a:t>
            </a:fld>
            <a:endParaRPr lang="en-CA"/>
          </a:p>
        </p:txBody>
      </p:sp>
    </p:spTree>
    <p:extLst>
      <p:ext uri="{BB962C8B-B14F-4D97-AF65-F5344CB8AC3E}">
        <p14:creationId xmlns:p14="http://schemas.microsoft.com/office/powerpoint/2010/main" val="1844202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11</a:t>
            </a:fld>
            <a:endParaRPr lang="en-CA"/>
          </a:p>
        </p:txBody>
      </p:sp>
    </p:spTree>
    <p:extLst>
      <p:ext uri="{BB962C8B-B14F-4D97-AF65-F5344CB8AC3E}">
        <p14:creationId xmlns:p14="http://schemas.microsoft.com/office/powerpoint/2010/main" val="2203678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12</a:t>
            </a:fld>
            <a:endParaRPr lang="en-CA"/>
          </a:p>
        </p:txBody>
      </p:sp>
    </p:spTree>
    <p:extLst>
      <p:ext uri="{BB962C8B-B14F-4D97-AF65-F5344CB8AC3E}">
        <p14:creationId xmlns:p14="http://schemas.microsoft.com/office/powerpoint/2010/main" val="1909997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13</a:t>
            </a:fld>
            <a:endParaRPr lang="en-CA"/>
          </a:p>
        </p:txBody>
      </p:sp>
    </p:spTree>
    <p:extLst>
      <p:ext uri="{BB962C8B-B14F-4D97-AF65-F5344CB8AC3E}">
        <p14:creationId xmlns:p14="http://schemas.microsoft.com/office/powerpoint/2010/main" val="1056373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14</a:t>
            </a:fld>
            <a:endParaRPr lang="en-CA"/>
          </a:p>
        </p:txBody>
      </p:sp>
    </p:spTree>
    <p:extLst>
      <p:ext uri="{BB962C8B-B14F-4D97-AF65-F5344CB8AC3E}">
        <p14:creationId xmlns:p14="http://schemas.microsoft.com/office/powerpoint/2010/main" val="253239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15</a:t>
            </a:fld>
            <a:endParaRPr lang="en-CA"/>
          </a:p>
        </p:txBody>
      </p:sp>
    </p:spTree>
    <p:extLst>
      <p:ext uri="{BB962C8B-B14F-4D97-AF65-F5344CB8AC3E}">
        <p14:creationId xmlns:p14="http://schemas.microsoft.com/office/powerpoint/2010/main" val="4194323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16</a:t>
            </a:fld>
            <a:endParaRPr lang="en-CA"/>
          </a:p>
        </p:txBody>
      </p:sp>
    </p:spTree>
    <p:extLst>
      <p:ext uri="{BB962C8B-B14F-4D97-AF65-F5344CB8AC3E}">
        <p14:creationId xmlns:p14="http://schemas.microsoft.com/office/powerpoint/2010/main" val="737349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17</a:t>
            </a:fld>
            <a:endParaRPr lang="en-CA"/>
          </a:p>
        </p:txBody>
      </p:sp>
    </p:spTree>
    <p:extLst>
      <p:ext uri="{BB962C8B-B14F-4D97-AF65-F5344CB8AC3E}">
        <p14:creationId xmlns:p14="http://schemas.microsoft.com/office/powerpoint/2010/main" val="3409530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18</a:t>
            </a:fld>
            <a:endParaRPr lang="en-CA"/>
          </a:p>
        </p:txBody>
      </p:sp>
    </p:spTree>
    <p:extLst>
      <p:ext uri="{BB962C8B-B14F-4D97-AF65-F5344CB8AC3E}">
        <p14:creationId xmlns:p14="http://schemas.microsoft.com/office/powerpoint/2010/main" val="1171933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19</a:t>
            </a:fld>
            <a:endParaRPr lang="en-CA"/>
          </a:p>
        </p:txBody>
      </p:sp>
    </p:spTree>
    <p:extLst>
      <p:ext uri="{BB962C8B-B14F-4D97-AF65-F5344CB8AC3E}">
        <p14:creationId xmlns:p14="http://schemas.microsoft.com/office/powerpoint/2010/main" val="90457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a:t>
            </a:fld>
            <a:endParaRPr lang="en-CA"/>
          </a:p>
        </p:txBody>
      </p:sp>
    </p:spTree>
    <p:extLst>
      <p:ext uri="{BB962C8B-B14F-4D97-AF65-F5344CB8AC3E}">
        <p14:creationId xmlns:p14="http://schemas.microsoft.com/office/powerpoint/2010/main" val="3913036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20</a:t>
            </a:fld>
            <a:endParaRPr lang="en-CA"/>
          </a:p>
        </p:txBody>
      </p:sp>
    </p:spTree>
    <p:extLst>
      <p:ext uri="{BB962C8B-B14F-4D97-AF65-F5344CB8AC3E}">
        <p14:creationId xmlns:p14="http://schemas.microsoft.com/office/powerpoint/2010/main" val="1054950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21</a:t>
            </a:fld>
            <a:endParaRPr lang="en-CA"/>
          </a:p>
        </p:txBody>
      </p:sp>
    </p:spTree>
    <p:extLst>
      <p:ext uri="{BB962C8B-B14F-4D97-AF65-F5344CB8AC3E}">
        <p14:creationId xmlns:p14="http://schemas.microsoft.com/office/powerpoint/2010/main" val="3567821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22</a:t>
            </a:fld>
            <a:endParaRPr lang="en-CA"/>
          </a:p>
        </p:txBody>
      </p:sp>
    </p:spTree>
    <p:extLst>
      <p:ext uri="{BB962C8B-B14F-4D97-AF65-F5344CB8AC3E}">
        <p14:creationId xmlns:p14="http://schemas.microsoft.com/office/powerpoint/2010/main" val="2348595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23</a:t>
            </a:fld>
            <a:endParaRPr lang="en-CA"/>
          </a:p>
        </p:txBody>
      </p:sp>
    </p:spTree>
    <p:extLst>
      <p:ext uri="{BB962C8B-B14F-4D97-AF65-F5344CB8AC3E}">
        <p14:creationId xmlns:p14="http://schemas.microsoft.com/office/powerpoint/2010/main" val="451560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24</a:t>
            </a:fld>
            <a:endParaRPr lang="en-CA"/>
          </a:p>
        </p:txBody>
      </p:sp>
    </p:spTree>
    <p:extLst>
      <p:ext uri="{BB962C8B-B14F-4D97-AF65-F5344CB8AC3E}">
        <p14:creationId xmlns:p14="http://schemas.microsoft.com/office/powerpoint/2010/main" val="290594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25</a:t>
            </a:fld>
            <a:endParaRPr lang="en-CA"/>
          </a:p>
        </p:txBody>
      </p:sp>
    </p:spTree>
    <p:extLst>
      <p:ext uri="{BB962C8B-B14F-4D97-AF65-F5344CB8AC3E}">
        <p14:creationId xmlns:p14="http://schemas.microsoft.com/office/powerpoint/2010/main" val="1159533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27</a:t>
            </a:fld>
            <a:endParaRPr lang="en-CA"/>
          </a:p>
        </p:txBody>
      </p:sp>
    </p:spTree>
    <p:extLst>
      <p:ext uri="{BB962C8B-B14F-4D97-AF65-F5344CB8AC3E}">
        <p14:creationId xmlns:p14="http://schemas.microsoft.com/office/powerpoint/2010/main" val="676452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28</a:t>
            </a:fld>
            <a:endParaRPr lang="en-CA"/>
          </a:p>
        </p:txBody>
      </p:sp>
    </p:spTree>
    <p:extLst>
      <p:ext uri="{BB962C8B-B14F-4D97-AF65-F5344CB8AC3E}">
        <p14:creationId xmlns:p14="http://schemas.microsoft.com/office/powerpoint/2010/main" val="3870313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29</a:t>
            </a:fld>
            <a:endParaRPr lang="en-CA"/>
          </a:p>
        </p:txBody>
      </p:sp>
    </p:spTree>
    <p:extLst>
      <p:ext uri="{BB962C8B-B14F-4D97-AF65-F5344CB8AC3E}">
        <p14:creationId xmlns:p14="http://schemas.microsoft.com/office/powerpoint/2010/main" val="45042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3</a:t>
            </a:fld>
            <a:endParaRPr lang="en-CA"/>
          </a:p>
        </p:txBody>
      </p:sp>
    </p:spTree>
    <p:extLst>
      <p:ext uri="{BB962C8B-B14F-4D97-AF65-F5344CB8AC3E}">
        <p14:creationId xmlns:p14="http://schemas.microsoft.com/office/powerpoint/2010/main" val="64054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4</a:t>
            </a:fld>
            <a:endParaRPr lang="en-CA"/>
          </a:p>
        </p:txBody>
      </p:sp>
    </p:spTree>
    <p:extLst>
      <p:ext uri="{BB962C8B-B14F-4D97-AF65-F5344CB8AC3E}">
        <p14:creationId xmlns:p14="http://schemas.microsoft.com/office/powerpoint/2010/main" val="3479260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5</a:t>
            </a:fld>
            <a:endParaRPr lang="en-CA"/>
          </a:p>
        </p:txBody>
      </p:sp>
    </p:spTree>
    <p:extLst>
      <p:ext uri="{BB962C8B-B14F-4D97-AF65-F5344CB8AC3E}">
        <p14:creationId xmlns:p14="http://schemas.microsoft.com/office/powerpoint/2010/main" val="37850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6</a:t>
            </a:fld>
            <a:endParaRPr lang="en-CA"/>
          </a:p>
        </p:txBody>
      </p:sp>
    </p:spTree>
    <p:extLst>
      <p:ext uri="{BB962C8B-B14F-4D97-AF65-F5344CB8AC3E}">
        <p14:creationId xmlns:p14="http://schemas.microsoft.com/office/powerpoint/2010/main" val="62349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7</a:t>
            </a:fld>
            <a:endParaRPr lang="en-CA"/>
          </a:p>
        </p:txBody>
      </p:sp>
    </p:spTree>
    <p:extLst>
      <p:ext uri="{BB962C8B-B14F-4D97-AF65-F5344CB8AC3E}">
        <p14:creationId xmlns:p14="http://schemas.microsoft.com/office/powerpoint/2010/main" val="111241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8</a:t>
            </a:fld>
            <a:endParaRPr lang="en-CA"/>
          </a:p>
        </p:txBody>
      </p:sp>
    </p:spTree>
    <p:extLst>
      <p:ext uri="{BB962C8B-B14F-4D97-AF65-F5344CB8AC3E}">
        <p14:creationId xmlns:p14="http://schemas.microsoft.com/office/powerpoint/2010/main" val="155917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9</a:t>
            </a:fld>
            <a:endParaRPr lang="en-CA"/>
          </a:p>
        </p:txBody>
      </p:sp>
    </p:spTree>
    <p:extLst>
      <p:ext uri="{BB962C8B-B14F-4D97-AF65-F5344CB8AC3E}">
        <p14:creationId xmlns:p14="http://schemas.microsoft.com/office/powerpoint/2010/main" val="355037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B780-6642-0DE1-3D5E-926387E66E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63B239-E205-01A2-7E5A-A0B147C3C1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4016F4A-353F-94C7-6255-EB7034D8F251}"/>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5" name="Footer Placeholder 4">
            <a:extLst>
              <a:ext uri="{FF2B5EF4-FFF2-40B4-BE49-F238E27FC236}">
                <a16:creationId xmlns:a16="http://schemas.microsoft.com/office/drawing/2014/main" id="{9BBD2088-5494-8779-B5B9-801C352DDDB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0800F81-ABC3-F30F-BE40-CA78B4E4630E}"/>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312128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BABF2-2517-2034-18E8-BB99E924CBB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09A61FF-DEB2-8181-EA19-58800067AB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B3FFD8-512B-1A7E-7163-D57000C21C64}"/>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5" name="Footer Placeholder 4">
            <a:extLst>
              <a:ext uri="{FF2B5EF4-FFF2-40B4-BE49-F238E27FC236}">
                <a16:creationId xmlns:a16="http://schemas.microsoft.com/office/drawing/2014/main" id="{2C62ABB2-0FE9-C44E-E8F8-E7CA853EF19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6519C7-087C-2CB9-6775-2A454899E5EE}"/>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246262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850CD5-7883-1C46-BA5C-EBAE128B1D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B4D64D7-5829-5E52-92BB-2099B0D16B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D54F5F-936A-9920-1AE9-BE3B4CF6D99F}"/>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5" name="Footer Placeholder 4">
            <a:extLst>
              <a:ext uri="{FF2B5EF4-FFF2-40B4-BE49-F238E27FC236}">
                <a16:creationId xmlns:a16="http://schemas.microsoft.com/office/drawing/2014/main" id="{468F5D0D-02C2-BE0C-0819-8F4711780B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680B7CB-2475-B126-02F4-79C12FFEFF4F}"/>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3982080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F48785-7BD1-BF42-A26B-CBB25101725A}" type="datetime1">
              <a:rPr lang="en-CA" smtClean="0"/>
              <a:t>2024-04-26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2193180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D53E3-9811-EC4C-A5EE-39C432C314FE}" type="datetime1">
              <a:rPr lang="en-CA" smtClean="0"/>
              <a:t>2024-04-26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363777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D2D7CD-281D-E24E-9545-56C3277710CC}" type="datetime1">
              <a:rPr lang="en-CA" smtClean="0"/>
              <a:t>2024-04-26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3075220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CF0419-0EF9-054A-873A-885635CE24E6}" type="datetime1">
              <a:rPr lang="en-CA" smtClean="0"/>
              <a:t>2024-04-26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1989525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07501-CB10-3345-A99E-2D73C3C3F189}" type="datetime1">
              <a:rPr lang="en-CA" smtClean="0"/>
              <a:t>2024-04-26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3794953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46E1A4-6ACF-F24A-BB15-2FB29084847C}" type="datetime1">
              <a:rPr lang="en-CA" smtClean="0"/>
              <a:t>2024-04-26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431351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B206E-76B0-914F-896F-CDD6AE12F929}" type="datetime1">
              <a:rPr lang="en-CA" smtClean="0"/>
              <a:t>2024-04-26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3431833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A0B066-05DF-4B45-AAD2-76F959729222}" type="datetime1">
              <a:rPr lang="en-CA" smtClean="0"/>
              <a:t>2024-04-26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298565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6EDB-DACA-06E2-E634-0400ADAD9CD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3AE4F28-BAF2-7755-9079-A9F0D77E04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6A3FC44-DAB8-8477-25B9-EF5D2A2267AA}"/>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5" name="Footer Placeholder 4">
            <a:extLst>
              <a:ext uri="{FF2B5EF4-FFF2-40B4-BE49-F238E27FC236}">
                <a16:creationId xmlns:a16="http://schemas.microsoft.com/office/drawing/2014/main" id="{9DFBCB5A-9AB2-4986-E570-E76F76F403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8E4293-7B68-9181-A04A-D973AEB850A7}"/>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3954042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798587-55B6-504D-AFC5-6EDD4F70743A}" type="datetime1">
              <a:rPr lang="en-CA" smtClean="0"/>
              <a:t>2024-04-26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4080323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20E8D4-72BF-9349-9560-A5AAA75505FE}" type="datetime1">
              <a:rPr lang="en-CA" smtClean="0"/>
              <a:t>2024-04-26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3844902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E9324A-E666-7346-B818-7E61C2AF7859}" type="datetime1">
              <a:rPr lang="en-CA" smtClean="0"/>
              <a:t>2024-04-26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253287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428CD-B9FE-1ADE-920D-96BA8F430F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79266CD-A803-75C5-7038-A0CBCA822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18E987-7CB9-9EC5-48BA-70775D26352B}"/>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5" name="Footer Placeholder 4">
            <a:extLst>
              <a:ext uri="{FF2B5EF4-FFF2-40B4-BE49-F238E27FC236}">
                <a16:creationId xmlns:a16="http://schemas.microsoft.com/office/drawing/2014/main" id="{3E5627D7-9089-5CF9-15EE-51D7867C4BC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C4E94DD-74B5-1EE8-88B9-444F68B663E0}"/>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356146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3317-BE67-06CC-E999-F8821BF4FE8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BFC9E54-B2E3-674C-7420-10397C8120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0B642AE-3EF3-E216-438D-F7ECE0554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A54B3DE-72AF-8B10-35A7-93E78603B8DA}"/>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6" name="Footer Placeholder 5">
            <a:extLst>
              <a:ext uri="{FF2B5EF4-FFF2-40B4-BE49-F238E27FC236}">
                <a16:creationId xmlns:a16="http://schemas.microsoft.com/office/drawing/2014/main" id="{F5D2E666-DEA8-B7BC-2468-A065F54152E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8A5A828-B9D3-E80A-1FBF-E656F7A81EBE}"/>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269238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2BC70-3229-2CAE-DFCD-162759C2504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6E732FE-0D4A-5A6F-240D-F6646F3FEA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8AE13C-4ADC-E168-AFE0-A5DF1B4CF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6274107-C39C-21FA-B215-AC34C6487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03662-D047-53E3-A2C7-B0D5BE95D5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379631F-FBE9-C61F-E046-0035A42FB851}"/>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8" name="Footer Placeholder 7">
            <a:extLst>
              <a:ext uri="{FF2B5EF4-FFF2-40B4-BE49-F238E27FC236}">
                <a16:creationId xmlns:a16="http://schemas.microsoft.com/office/drawing/2014/main" id="{DA864733-ECBC-98D7-FBC4-F147745E5C5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F2B8D1E-3A33-8A7C-118B-9F387112DD23}"/>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411297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E947-49CA-AACC-D22C-6B9FD094814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85EB9E0-777D-2A34-292B-9ECE8C4B8008}"/>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4" name="Footer Placeholder 3">
            <a:extLst>
              <a:ext uri="{FF2B5EF4-FFF2-40B4-BE49-F238E27FC236}">
                <a16:creationId xmlns:a16="http://schemas.microsoft.com/office/drawing/2014/main" id="{6AF697E2-926F-E1BE-EDB1-4AA11BBF33E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C763C4F-964B-A697-3316-DC588A5428DD}"/>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116730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16B95-8B1F-65E6-491C-0CC4F6E8D8BC}"/>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3" name="Footer Placeholder 2">
            <a:extLst>
              <a:ext uri="{FF2B5EF4-FFF2-40B4-BE49-F238E27FC236}">
                <a16:creationId xmlns:a16="http://schemas.microsoft.com/office/drawing/2014/main" id="{AC8E95B9-C414-F624-03DB-DA175698340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817416A-2E0A-1693-7683-1D5C9BD9B07A}"/>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146886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589C-4D59-696D-9DA4-7C2FB0005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33C18FF-9C33-AC73-B6B8-ED63057E7A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F20F78E-1277-6B48-5616-8C726D97D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C142F-F302-5608-2F4C-1AE7E8519110}"/>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6" name="Footer Placeholder 5">
            <a:extLst>
              <a:ext uri="{FF2B5EF4-FFF2-40B4-BE49-F238E27FC236}">
                <a16:creationId xmlns:a16="http://schemas.microsoft.com/office/drawing/2014/main" id="{2158BD34-79CC-5294-8130-FE451F2306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300C66A-7642-86AA-090F-EFDC98CFF1CE}"/>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123802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3BE9-1ADD-869A-015A-E9C377CEC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1392855-B0B2-32DD-DC7B-569156D43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5FAAD6A8-A4A7-3696-AA25-A6055633B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0493A4-0A46-FAC7-D836-CC497999F536}"/>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6" name="Footer Placeholder 5">
            <a:extLst>
              <a:ext uri="{FF2B5EF4-FFF2-40B4-BE49-F238E27FC236}">
                <a16:creationId xmlns:a16="http://schemas.microsoft.com/office/drawing/2014/main" id="{AFD37D36-C8D3-FE6C-D8DD-D99C9A29009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46C7BF-D1CD-1631-0BAC-666A48D6B2EB}"/>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166979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DDB88-9638-F71B-F3F6-D52CE57AF8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B92F012-E2E1-8FB1-E40E-96EF195A3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EFB5DC-E93E-CADC-CF6B-FD20F749B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6ADBC-A524-4F34-9793-602986FEBF67}" type="datetimeFigureOut">
              <a:rPr lang="en-CA" smtClean="0"/>
              <a:t>2024-04-26</a:t>
            </a:fld>
            <a:endParaRPr lang="en-CA"/>
          </a:p>
        </p:txBody>
      </p:sp>
      <p:sp>
        <p:nvSpPr>
          <p:cNvPr id="5" name="Footer Placeholder 4">
            <a:extLst>
              <a:ext uri="{FF2B5EF4-FFF2-40B4-BE49-F238E27FC236}">
                <a16:creationId xmlns:a16="http://schemas.microsoft.com/office/drawing/2014/main" id="{25F7AB9B-74D6-5FDD-CFC6-915B1D02A0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5F7934E-E4FD-8679-B83A-74D58D1BDC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B52AB-4481-4845-A0D9-44B4FC6B8F4C}" type="slidenum">
              <a:rPr lang="en-CA" smtClean="0"/>
              <a:t>‹#›</a:t>
            </a:fld>
            <a:endParaRPr lang="en-CA"/>
          </a:p>
        </p:txBody>
      </p:sp>
    </p:spTree>
    <p:extLst>
      <p:ext uri="{BB962C8B-B14F-4D97-AF65-F5344CB8AC3E}">
        <p14:creationId xmlns:p14="http://schemas.microsoft.com/office/powerpoint/2010/main" val="152333757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6B11C-5F9C-F14B-B794-7F1D9FE44406}" type="datetime1">
              <a:rPr lang="en-CA" smtClean="0"/>
              <a:t>2024-04-26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25E16-84EB-4041-A919-09CC0A0050D4}" type="slidenum">
              <a:rPr lang="en-US" smtClean="0"/>
              <a:t>‹#›</a:t>
            </a:fld>
            <a:endParaRPr lang="en-US"/>
          </a:p>
        </p:txBody>
      </p:sp>
    </p:spTree>
    <p:extLst>
      <p:ext uri="{BB962C8B-B14F-4D97-AF65-F5344CB8AC3E}">
        <p14:creationId xmlns:p14="http://schemas.microsoft.com/office/powerpoint/2010/main" val="3059839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catalogue.csps-efpc.gc.ca/product?catalog=TRN439&amp;cm_locale=en" TargetMode="External"/><Relationship Id="rId13" Type="http://schemas.openxmlformats.org/officeDocument/2006/relationships/hyperlink" Target="https://www.csps-efpc.gc.ca/tools/jobaids/grow-coaching-approach-eng.aspx" TargetMode="External"/><Relationship Id="rId3" Type="http://schemas.openxmlformats.org/officeDocument/2006/relationships/image" Target="../media/image2.png"/><Relationship Id="rId7" Type="http://schemas.openxmlformats.org/officeDocument/2006/relationships/hyperlink" Target="https://catalogue.csps-efpc.gc.ca/product?catalog=TRN402&amp;cm_locale=en" TargetMode="External"/><Relationship Id="rId12" Type="http://schemas.openxmlformats.org/officeDocument/2006/relationships/hyperlink" Target="https://www.csps-efpc.gc.ca/tools/jobaids/grow-model-approach-eng.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youtu.be/noz3ViNZssk" TargetMode="External"/><Relationship Id="rId11" Type="http://schemas.openxmlformats.org/officeDocument/2006/relationships/hyperlink" Target="https://www.csps-efpc.gc.ca/tools/jobaids/coaching-topic-eng.aspx" TargetMode="External"/><Relationship Id="rId5" Type="http://schemas.openxmlformats.org/officeDocument/2006/relationships/hyperlink" Target="https://youtu.be/qg1s0CoRtT4" TargetMode="External"/><Relationship Id="rId10" Type="http://schemas.openxmlformats.org/officeDocument/2006/relationships/hyperlink" Target="https://www.csps-efpc.gc.ca/video/intro-coaching-eng.aspx" TargetMode="External"/><Relationship Id="rId4" Type="http://schemas.openxmlformats.org/officeDocument/2006/relationships/hyperlink" Target="https://youtu.be/H1ZNjTjEFZE" TargetMode="External"/><Relationship Id="rId9" Type="http://schemas.openxmlformats.org/officeDocument/2006/relationships/hyperlink" Target="https://catalogue.csps-efpc.gc.ca/product?catalog=TRN401&amp;cm_locale=e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hyperlink" Target="https://www.csps-efpc.gc.ca/partnerships/nmc-subscribe-fra.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csps-efpc.gc.ca/partnerships/nmc-subscribe-eng.aspx" TargetMode="External"/><Relationship Id="rId5" Type="http://schemas.openxmlformats.org/officeDocument/2006/relationships/hyperlink" Target="https://articles.alpha.canada.ca/national-managers-community/fr/" TargetMode="External"/><Relationship Id="rId4" Type="http://schemas.openxmlformats.org/officeDocument/2006/relationships/hyperlink" Target="https://articles.alpha.canada.ca/national-managers-commun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hyperlink" Target="https://www.youtube.com/watch?v=Esh75mbmuc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hands shaking&#10;&#10;Description automatically generated with low confidence">
            <a:extLst>
              <a:ext uri="{FF2B5EF4-FFF2-40B4-BE49-F238E27FC236}">
                <a16:creationId xmlns:a16="http://schemas.microsoft.com/office/drawing/2014/main" id="{B7B42797-297F-699D-5CA2-A3D2D122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8D4C60A3-1099-F312-67B2-82E7BF41514F}"/>
              </a:ext>
            </a:extLst>
          </p:cNvPr>
          <p:cNvSpPr txBox="1"/>
          <p:nvPr/>
        </p:nvSpPr>
        <p:spPr>
          <a:xfrm>
            <a:off x="115870" y="3537378"/>
            <a:ext cx="5124724" cy="369332"/>
          </a:xfrm>
          <a:prstGeom prst="rect">
            <a:avLst/>
          </a:prstGeom>
          <a:gradFill flip="none" rotWithShape="1">
            <a:gsLst>
              <a:gs pos="0">
                <a:srgbClr val="BF3341">
                  <a:tint val="66000"/>
                  <a:satMod val="160000"/>
                </a:srgbClr>
              </a:gs>
              <a:gs pos="50000">
                <a:srgbClr val="BF3341">
                  <a:tint val="44500"/>
                  <a:satMod val="160000"/>
                </a:srgbClr>
              </a:gs>
              <a:gs pos="100000">
                <a:srgbClr val="BF3341">
                  <a:tint val="23500"/>
                  <a:satMod val="160000"/>
                </a:srgbClr>
              </a:gs>
            </a:gsLst>
            <a:lin ang="5400000" scaled="1"/>
            <a:tileRect/>
          </a:gradFill>
          <a:effectLst>
            <a:softEdge rad="31750"/>
          </a:effectLst>
        </p:spPr>
        <p:txBody>
          <a:bodyPr wrap="square" rtlCol="0">
            <a:spAutoFit/>
          </a:bodyPr>
          <a:lstStyle/>
          <a:p>
            <a:r>
              <a:rPr lang="fr-CA" dirty="0"/>
              <a:t>Date: NCR - </a:t>
            </a:r>
            <a:r>
              <a:rPr lang="fr-CA" dirty="0" err="1"/>
              <a:t>November</a:t>
            </a:r>
            <a:r>
              <a:rPr lang="fr-CA" dirty="0"/>
              <a:t> 1, 2023</a:t>
            </a:r>
            <a:endParaRPr lang="en-CA" dirty="0"/>
          </a:p>
        </p:txBody>
      </p:sp>
      <p:sp>
        <p:nvSpPr>
          <p:cNvPr id="2" name="TextBox 1">
            <a:extLst>
              <a:ext uri="{FF2B5EF4-FFF2-40B4-BE49-F238E27FC236}">
                <a16:creationId xmlns:a16="http://schemas.microsoft.com/office/drawing/2014/main" id="{C3E22A59-BAB3-E022-0D2C-3E8E5E0C444B}"/>
              </a:ext>
            </a:extLst>
          </p:cNvPr>
          <p:cNvSpPr txBox="1"/>
          <p:nvPr/>
        </p:nvSpPr>
        <p:spPr>
          <a:xfrm>
            <a:off x="115870" y="2346960"/>
            <a:ext cx="5248610" cy="1569660"/>
          </a:xfrm>
          <a:prstGeom prst="rect">
            <a:avLst/>
          </a:prstGeom>
          <a:solidFill>
            <a:schemeClr val="bg2"/>
          </a:solidFill>
        </p:spPr>
        <p:txBody>
          <a:bodyPr wrap="square" rtlCol="0">
            <a:spAutoFit/>
          </a:bodyPr>
          <a:lstStyle/>
          <a:p>
            <a:r>
              <a:rPr lang="en-CA" sz="3200" b="1" dirty="0"/>
              <a:t>NMC MANAGERS CONNECT -</a:t>
            </a:r>
          </a:p>
          <a:p>
            <a:r>
              <a:rPr lang="en-CA" sz="3200" b="1" dirty="0"/>
              <a:t>ÉCHANGES ENTRE GESTIONNAIRES DE LA CNG</a:t>
            </a:r>
          </a:p>
        </p:txBody>
      </p:sp>
      <p:sp>
        <p:nvSpPr>
          <p:cNvPr id="3" name="TextBox 2">
            <a:extLst>
              <a:ext uri="{FF2B5EF4-FFF2-40B4-BE49-F238E27FC236}">
                <a16:creationId xmlns:a16="http://schemas.microsoft.com/office/drawing/2014/main" id="{13D6BAF9-9FF7-1936-BA8C-A126ABEC4767}"/>
              </a:ext>
            </a:extLst>
          </p:cNvPr>
          <p:cNvSpPr txBox="1"/>
          <p:nvPr/>
        </p:nvSpPr>
        <p:spPr>
          <a:xfrm>
            <a:off x="115870" y="4267200"/>
            <a:ext cx="4649170" cy="369332"/>
          </a:xfrm>
          <a:prstGeom prst="rect">
            <a:avLst/>
          </a:prstGeom>
          <a:solidFill>
            <a:srgbClr val="DF4203">
              <a:alpha val="49000"/>
            </a:srgbClr>
          </a:solidFill>
        </p:spPr>
        <p:txBody>
          <a:bodyPr wrap="square" rtlCol="0">
            <a:spAutoFit/>
          </a:bodyPr>
          <a:lstStyle/>
          <a:p>
            <a:r>
              <a:rPr lang="en-CA" dirty="0"/>
              <a:t>Toronto / May 1 – 1er </a:t>
            </a:r>
            <a:r>
              <a:rPr lang="en-CA" dirty="0" err="1"/>
              <a:t>mai</a:t>
            </a:r>
            <a:r>
              <a:rPr lang="en-CA" dirty="0"/>
              <a:t> 2024</a:t>
            </a:r>
          </a:p>
        </p:txBody>
      </p:sp>
    </p:spTree>
    <p:extLst>
      <p:ext uri="{BB962C8B-B14F-4D97-AF65-F5344CB8AC3E}">
        <p14:creationId xmlns:p14="http://schemas.microsoft.com/office/powerpoint/2010/main" val="369831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81667E38-BD5E-832F-3D5F-5CF7269721FC}"/>
              </a:ext>
            </a:extLst>
          </p:cNvPr>
          <p:cNvSpPr txBox="1"/>
          <p:nvPr/>
        </p:nvSpPr>
        <p:spPr>
          <a:xfrm>
            <a:off x="1063956" y="1128083"/>
            <a:ext cx="184731" cy="369332"/>
          </a:xfrm>
          <a:prstGeom prst="rect">
            <a:avLst/>
          </a:prstGeom>
          <a:noFill/>
        </p:spPr>
        <p:txBody>
          <a:bodyPr wrap="none" rtlCol="0">
            <a:spAutoFit/>
          </a:bodyPr>
          <a:lstStyle/>
          <a:p>
            <a:pPr>
              <a:spcBef>
                <a:spcPts val="600"/>
              </a:spcBef>
              <a:spcAft>
                <a:spcPts val="600"/>
              </a:spcAft>
            </a:pPr>
            <a:endParaRPr lang="en-CA" dirty="0"/>
          </a:p>
        </p:txBody>
      </p:sp>
      <p:sp>
        <p:nvSpPr>
          <p:cNvPr id="5" name="Text Box 22">
            <a:extLst>
              <a:ext uri="{FF2B5EF4-FFF2-40B4-BE49-F238E27FC236}">
                <a16:creationId xmlns:a16="http://schemas.microsoft.com/office/drawing/2014/main" id="{CB341A0E-8344-80E5-2924-3B6D7AD34E28}"/>
              </a:ext>
            </a:extLst>
          </p:cNvPr>
          <p:cNvSpPr txBox="1"/>
          <p:nvPr/>
        </p:nvSpPr>
        <p:spPr>
          <a:xfrm>
            <a:off x="1478465" y="779322"/>
            <a:ext cx="9144000" cy="509820"/>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2800" dirty="0">
                <a:solidFill>
                  <a:schemeClr val="bg1"/>
                </a:solidFill>
                <a:latin typeface="Century Gothic" panose="020B0502020202020204" pitchFamily="34" charset="0"/>
              </a:rPr>
              <a:t>6-Pack Starter Kit</a:t>
            </a:r>
            <a:endParaRPr lang="en-US" sz="2800" dirty="0">
              <a:solidFill>
                <a:schemeClr val="bg1"/>
              </a:solidFill>
              <a:latin typeface="Century Gothic" panose="020B0502020202020204" pitchFamily="34" charset="0"/>
            </a:endParaRPr>
          </a:p>
        </p:txBody>
      </p:sp>
      <p:sp>
        <p:nvSpPr>
          <p:cNvPr id="8" name="Text Box 2">
            <a:extLst>
              <a:ext uri="{FF2B5EF4-FFF2-40B4-BE49-F238E27FC236}">
                <a16:creationId xmlns:a16="http://schemas.microsoft.com/office/drawing/2014/main" id="{94F4F80C-C8DB-1C77-ED71-101E1E53FF20}"/>
              </a:ext>
            </a:extLst>
          </p:cNvPr>
          <p:cNvSpPr txBox="1">
            <a:spLocks noChangeArrowheads="1"/>
          </p:cNvSpPr>
          <p:nvPr/>
        </p:nvSpPr>
        <p:spPr bwMode="auto">
          <a:xfrm>
            <a:off x="1352347" y="1426534"/>
            <a:ext cx="9697453" cy="4622060"/>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nSpc>
                <a:spcPct val="107000"/>
              </a:lnSpc>
              <a:spcAft>
                <a:spcPts val="600"/>
              </a:spcAft>
            </a:pPr>
            <a:r>
              <a:rPr lang="en-CA" sz="2800" b="1" dirty="0">
                <a:latin typeface="Century Gothic" panose="020B0502020202020204" pitchFamily="34" charset="0"/>
                <a:ea typeface="Calibri" panose="020F0502020204030204" pitchFamily="34" charset="0"/>
                <a:cs typeface="Times New Roman" panose="02020603050405020304" pitchFamily="18" charset="0"/>
              </a:rPr>
              <a:t>Coaches:</a:t>
            </a:r>
            <a:endParaRPr lang="en-CA" sz="2800" b="1" i="1" dirty="0">
              <a:latin typeface="Century Gothic" panose="020B0502020202020204" pitchFamily="34" charset="0"/>
              <a:ea typeface="Calibri" panose="020F0502020204030204" pitchFamily="34" charset="0"/>
              <a:cs typeface="Times New Roman" panose="02020603050405020304" pitchFamily="18" charset="0"/>
            </a:endParaRPr>
          </a:p>
          <a:p>
            <a:pPr marL="457200" indent="-457200">
              <a:lnSpc>
                <a:spcPct val="107000"/>
              </a:lnSpc>
              <a:spcAft>
                <a:spcPts val="600"/>
              </a:spcAft>
              <a:buFont typeface="+mj-lt"/>
              <a:buAutoNum type="arabicParenR"/>
            </a:pPr>
            <a:r>
              <a:rPr lang="en-CA" sz="2800" b="1" i="1" dirty="0">
                <a:latin typeface="Century Gothic" panose="020B0502020202020204" pitchFamily="34" charset="0"/>
                <a:ea typeface="Calibri" panose="020F0502020204030204" pitchFamily="34" charset="0"/>
                <a:cs typeface="Times New Roman" panose="02020603050405020304" pitchFamily="18" charset="0"/>
              </a:rPr>
              <a:t>Listen</a:t>
            </a:r>
            <a:r>
              <a:rPr lang="en-CA" sz="2800" dirty="0">
                <a:latin typeface="Century Gothic" panose="020B0502020202020204" pitchFamily="34" charset="0"/>
                <a:ea typeface="Calibri" panose="020F0502020204030204" pitchFamily="34" charset="0"/>
                <a:cs typeface="Times New Roman" panose="02020603050405020304" pitchFamily="18" charset="0"/>
              </a:rPr>
              <a:t> to your </a:t>
            </a:r>
            <a:r>
              <a:rPr lang="en-CA" sz="2800" dirty="0" err="1">
                <a:latin typeface="Century Gothic" panose="020B0502020202020204" pitchFamily="34" charset="0"/>
                <a:ea typeface="Calibri" panose="020F0502020204030204" pitchFamily="34" charset="0"/>
                <a:cs typeface="Times New Roman" panose="02020603050405020304" pitchFamily="18" charset="0"/>
              </a:rPr>
              <a:t>coachee’s</a:t>
            </a:r>
            <a:r>
              <a:rPr lang="en-CA" sz="2800" dirty="0">
                <a:latin typeface="Century Gothic" panose="020B0502020202020204" pitchFamily="34" charset="0"/>
                <a:ea typeface="Calibri" panose="020F0502020204030204" pitchFamily="34" charset="0"/>
                <a:cs typeface="Times New Roman" panose="02020603050405020304" pitchFamily="18" charset="0"/>
              </a:rPr>
              <a:t> complaint (this is </a:t>
            </a:r>
            <a:r>
              <a:rPr lang="en-CA" sz="2800" b="1" dirty="0">
                <a:latin typeface="Century Gothic" panose="020B0502020202020204" pitchFamily="34" charset="0"/>
                <a:ea typeface="Calibri" panose="020F0502020204030204" pitchFamily="34" charset="0"/>
                <a:cs typeface="Times New Roman" panose="02020603050405020304" pitchFamily="18" charset="0"/>
              </a:rPr>
              <a:t>their</a:t>
            </a:r>
            <a:r>
              <a:rPr lang="en-CA" sz="2800" dirty="0">
                <a:latin typeface="Century Gothic" panose="020B0502020202020204" pitchFamily="34" charset="0"/>
                <a:ea typeface="Calibri" panose="020F0502020204030204" pitchFamily="34" charset="0"/>
                <a:cs typeface="Times New Roman" panose="02020603050405020304" pitchFamily="18" charset="0"/>
              </a:rPr>
              <a:t> story)</a:t>
            </a:r>
          </a:p>
          <a:p>
            <a:pPr>
              <a:lnSpc>
                <a:spcPct val="107000"/>
              </a:lnSpc>
              <a:spcAft>
                <a:spcPts val="600"/>
              </a:spcAft>
            </a:pPr>
            <a:endParaRPr lang="en-CA" sz="1400" b="1"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2800" b="1" dirty="0">
                <a:latin typeface="Century Gothic" panose="020B0502020202020204" pitchFamily="34" charset="0"/>
                <a:ea typeface="Calibri" panose="020F0502020204030204" pitchFamily="34" charset="0"/>
                <a:cs typeface="Times New Roman" panose="02020603050405020304" pitchFamily="18" charset="0"/>
              </a:rPr>
              <a:t>Ask your </a:t>
            </a:r>
            <a:r>
              <a:rPr lang="en-CA" sz="2800" b="1" dirty="0" err="1">
                <a:latin typeface="Century Gothic" panose="020B0502020202020204" pitchFamily="34" charset="0"/>
                <a:ea typeface="Calibri" panose="020F0502020204030204" pitchFamily="34" charset="0"/>
                <a:cs typeface="Times New Roman" panose="02020603050405020304" pitchFamily="18" charset="0"/>
              </a:rPr>
              <a:t>coachee</a:t>
            </a:r>
            <a:r>
              <a:rPr lang="en-CA" sz="2800" dirty="0">
                <a:latin typeface="Century Gothic" panose="020B0502020202020204" pitchFamily="34" charset="0"/>
                <a:ea typeface="Calibri" panose="020F0502020204030204" pitchFamily="34" charset="0"/>
                <a:cs typeface="Times New Roman" panose="02020603050405020304" pitchFamily="18" charset="0"/>
              </a:rPr>
              <a:t>:</a:t>
            </a:r>
          </a:p>
          <a:p>
            <a:pPr marL="457200" indent="-457200">
              <a:lnSpc>
                <a:spcPct val="107000"/>
              </a:lnSpc>
              <a:spcAft>
                <a:spcPts val="600"/>
              </a:spcAft>
              <a:buFont typeface="+mj-lt"/>
              <a:buAutoNum type="arabicParenR" startAt="2"/>
            </a:pPr>
            <a:r>
              <a:rPr lang="en-CA" sz="2800" dirty="0">
                <a:latin typeface="Century Gothic" panose="020B0502020202020204" pitchFamily="34" charset="0"/>
                <a:ea typeface="Calibri" panose="020F0502020204030204" pitchFamily="34" charset="0"/>
                <a:cs typeface="Times New Roman" panose="02020603050405020304" pitchFamily="18" charset="0"/>
              </a:rPr>
              <a:t>What is </a:t>
            </a:r>
            <a:r>
              <a:rPr lang="en-CA" sz="2800" b="1" i="1" dirty="0">
                <a:latin typeface="Century Gothic" panose="020B0502020202020204" pitchFamily="34" charset="0"/>
                <a:ea typeface="Calibri" panose="020F0502020204030204" pitchFamily="34" charset="0"/>
                <a:cs typeface="Times New Roman" panose="02020603050405020304" pitchFamily="18" charset="0"/>
              </a:rPr>
              <a:t>important</a:t>
            </a:r>
            <a:r>
              <a:rPr lang="en-CA" sz="2800" dirty="0">
                <a:latin typeface="Century Gothic" panose="020B0502020202020204" pitchFamily="34" charset="0"/>
                <a:ea typeface="Calibri" panose="020F0502020204030204" pitchFamily="34" charset="0"/>
                <a:cs typeface="Times New Roman" panose="02020603050405020304" pitchFamily="18" charset="0"/>
              </a:rPr>
              <a:t> to you?</a:t>
            </a:r>
          </a:p>
          <a:p>
            <a:pPr marL="457200" indent="-457200">
              <a:lnSpc>
                <a:spcPct val="107000"/>
              </a:lnSpc>
              <a:spcAft>
                <a:spcPts val="600"/>
              </a:spcAft>
              <a:buFont typeface="+mj-lt"/>
              <a:buAutoNum type="arabicParenR" startAt="2"/>
            </a:pPr>
            <a:r>
              <a:rPr lang="en-CA" sz="2800" dirty="0">
                <a:latin typeface="Century Gothic" panose="020B0502020202020204" pitchFamily="34" charset="0"/>
                <a:ea typeface="Calibri" panose="020F0502020204030204" pitchFamily="34" charset="0"/>
                <a:cs typeface="Times New Roman" panose="02020603050405020304" pitchFamily="18" charset="0"/>
              </a:rPr>
              <a:t>What would </a:t>
            </a:r>
            <a:r>
              <a:rPr lang="en-CA" sz="2800" b="1" i="1" dirty="0">
                <a:latin typeface="Century Gothic" panose="020B0502020202020204" pitchFamily="34" charset="0"/>
                <a:ea typeface="Calibri" panose="020F0502020204030204" pitchFamily="34" charset="0"/>
                <a:cs typeface="Times New Roman" panose="02020603050405020304" pitchFamily="18" charset="0"/>
              </a:rPr>
              <a:t>success</a:t>
            </a:r>
            <a:r>
              <a:rPr lang="en-CA" sz="2800" dirty="0">
                <a:latin typeface="Century Gothic" panose="020B0502020202020204" pitchFamily="34" charset="0"/>
                <a:ea typeface="Calibri" panose="020F0502020204030204" pitchFamily="34" charset="0"/>
                <a:cs typeface="Times New Roman" panose="02020603050405020304" pitchFamily="18" charset="0"/>
              </a:rPr>
              <a:t> look like?</a:t>
            </a:r>
          </a:p>
          <a:p>
            <a:pPr marL="457200" indent="-457200">
              <a:lnSpc>
                <a:spcPct val="107000"/>
              </a:lnSpc>
              <a:spcAft>
                <a:spcPts val="600"/>
              </a:spcAft>
              <a:buFont typeface="+mj-lt"/>
              <a:buAutoNum type="arabicParenR" startAt="2"/>
            </a:pPr>
            <a:r>
              <a:rPr lang="en-CA" sz="2800" dirty="0">
                <a:latin typeface="Century Gothic" panose="020B0502020202020204" pitchFamily="34" charset="0"/>
                <a:ea typeface="Calibri" panose="020F0502020204030204" pitchFamily="34" charset="0"/>
                <a:cs typeface="Times New Roman" panose="02020603050405020304" pitchFamily="18" charset="0"/>
              </a:rPr>
              <a:t>What have you </a:t>
            </a:r>
            <a:r>
              <a:rPr lang="en-CA" sz="2800" b="1" i="1" dirty="0">
                <a:latin typeface="Century Gothic" panose="020B0502020202020204" pitchFamily="34" charset="0"/>
                <a:ea typeface="Calibri" panose="020F0502020204030204" pitchFamily="34" charset="0"/>
                <a:cs typeface="Times New Roman" panose="02020603050405020304" pitchFamily="18" charset="0"/>
              </a:rPr>
              <a:t>tried</a:t>
            </a:r>
            <a:r>
              <a:rPr lang="en-CA" sz="2800" dirty="0">
                <a:latin typeface="Century Gothic" panose="020B0502020202020204" pitchFamily="34" charset="0"/>
                <a:ea typeface="Calibri" panose="020F0502020204030204" pitchFamily="34" charset="0"/>
                <a:cs typeface="Times New Roman" panose="02020603050405020304" pitchFamily="18" charset="0"/>
              </a:rPr>
              <a:t>?</a:t>
            </a:r>
          </a:p>
          <a:p>
            <a:pPr marL="457200" indent="-457200">
              <a:lnSpc>
                <a:spcPct val="107000"/>
              </a:lnSpc>
              <a:spcAft>
                <a:spcPts val="600"/>
              </a:spcAft>
              <a:buFont typeface="+mj-lt"/>
              <a:buAutoNum type="arabicParenR" startAt="2"/>
            </a:pPr>
            <a:r>
              <a:rPr lang="en-CA" sz="2800" dirty="0">
                <a:latin typeface="Century Gothic" panose="020B0502020202020204" pitchFamily="34" charset="0"/>
                <a:ea typeface="Calibri" panose="020F0502020204030204" pitchFamily="34" charset="0"/>
                <a:cs typeface="Times New Roman" panose="02020603050405020304" pitchFamily="18" charset="0"/>
              </a:rPr>
              <a:t>What are one or two </a:t>
            </a:r>
            <a:r>
              <a:rPr lang="en-CA" sz="2800" b="1" i="1" dirty="0">
                <a:latin typeface="Century Gothic" panose="020B0502020202020204" pitchFamily="34" charset="0"/>
                <a:ea typeface="Calibri" panose="020F0502020204030204" pitchFamily="34" charset="0"/>
                <a:cs typeface="Times New Roman" panose="02020603050405020304" pitchFamily="18" charset="0"/>
              </a:rPr>
              <a:t>possibilities </a:t>
            </a:r>
            <a:r>
              <a:rPr lang="en-CA" sz="2800" dirty="0">
                <a:latin typeface="Century Gothic" panose="020B0502020202020204" pitchFamily="34" charset="0"/>
                <a:ea typeface="Calibri" panose="020F0502020204030204" pitchFamily="34" charset="0"/>
                <a:cs typeface="Times New Roman" panose="02020603050405020304" pitchFamily="18" charset="0"/>
              </a:rPr>
              <a:t>you could explore?</a:t>
            </a:r>
          </a:p>
          <a:p>
            <a:pPr marL="457200" indent="-457200">
              <a:lnSpc>
                <a:spcPct val="107000"/>
              </a:lnSpc>
              <a:spcAft>
                <a:spcPts val="600"/>
              </a:spcAft>
              <a:buFont typeface="+mj-lt"/>
              <a:buAutoNum type="arabicParenR" startAt="2"/>
            </a:pPr>
            <a:r>
              <a:rPr lang="en-CA" sz="2800" dirty="0">
                <a:latin typeface="Century Gothic" panose="020B0502020202020204" pitchFamily="34" charset="0"/>
                <a:ea typeface="Calibri" panose="020F0502020204030204" pitchFamily="34" charset="0"/>
                <a:cs typeface="Times New Roman" panose="02020603050405020304" pitchFamily="18" charset="0"/>
              </a:rPr>
              <a:t>What is one </a:t>
            </a:r>
            <a:r>
              <a:rPr lang="en-CA" sz="2800" b="1" i="1" dirty="0">
                <a:latin typeface="Century Gothic" panose="020B0502020202020204" pitchFamily="34" charset="0"/>
                <a:ea typeface="Calibri" panose="020F0502020204030204" pitchFamily="34" charset="0"/>
                <a:cs typeface="Times New Roman" panose="02020603050405020304" pitchFamily="18" charset="0"/>
              </a:rPr>
              <a:t>action</a:t>
            </a:r>
            <a:r>
              <a:rPr lang="en-CA" sz="2800" dirty="0">
                <a:latin typeface="Century Gothic" panose="020B0502020202020204" pitchFamily="34" charset="0"/>
                <a:ea typeface="Calibri" panose="020F0502020204030204" pitchFamily="34" charset="0"/>
                <a:cs typeface="Times New Roman" panose="02020603050405020304" pitchFamily="18" charset="0"/>
              </a:rPr>
              <a:t> you could take as a next step?</a:t>
            </a:r>
          </a:p>
          <a:p>
            <a:pPr>
              <a:lnSpc>
                <a:spcPct val="107000"/>
              </a:lnSpc>
              <a:spcAft>
                <a:spcPts val="600"/>
              </a:spcAft>
            </a:pPr>
            <a:r>
              <a:rPr lang="en-CA" sz="825"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Picture 6" descr="Text&#10;&#10;Description automatically generated with low confidence">
            <a:extLst>
              <a:ext uri="{FF2B5EF4-FFF2-40B4-BE49-F238E27FC236}">
                <a16:creationId xmlns:a16="http://schemas.microsoft.com/office/drawing/2014/main" id="{A7C37162-02B6-57A2-A9AB-97C696093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9728" y="62683"/>
            <a:ext cx="2000145" cy="628362"/>
          </a:xfrm>
          <a:prstGeom prst="rect">
            <a:avLst/>
          </a:prstGeom>
        </p:spPr>
      </p:pic>
    </p:spTree>
    <p:extLst>
      <p:ext uri="{BB962C8B-B14F-4D97-AF65-F5344CB8AC3E}">
        <p14:creationId xmlns:p14="http://schemas.microsoft.com/office/powerpoint/2010/main" val="74092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13" name="Text Box 22">
            <a:extLst>
              <a:ext uri="{FF2B5EF4-FFF2-40B4-BE49-F238E27FC236}">
                <a16:creationId xmlns:a16="http://schemas.microsoft.com/office/drawing/2014/main" id="{001C7E64-9B17-7E65-2DB1-7356127D7E07}"/>
              </a:ext>
            </a:extLst>
          </p:cNvPr>
          <p:cNvSpPr txBox="1"/>
          <p:nvPr/>
        </p:nvSpPr>
        <p:spPr>
          <a:xfrm>
            <a:off x="1318597" y="766256"/>
            <a:ext cx="9144000" cy="94179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800" dirty="0">
                <a:solidFill>
                  <a:schemeClr val="bg1"/>
                </a:solidFill>
                <a:latin typeface="Optima" panose="02000503060000020004" pitchFamily="2" charset="0"/>
              </a:rPr>
              <a:t>	</a:t>
            </a:r>
          </a:p>
          <a:p>
            <a:pPr algn="ctr">
              <a:lnSpc>
                <a:spcPct val="107000"/>
              </a:lnSpc>
              <a:spcAft>
                <a:spcPts val="600"/>
              </a:spcAft>
            </a:pPr>
            <a:r>
              <a:rPr lang="en-CA" sz="2800" dirty="0">
                <a:solidFill>
                  <a:schemeClr val="bg1"/>
                </a:solidFill>
                <a:latin typeface="Century Gothic" panose="020B0502020202020204" pitchFamily="34" charset="0"/>
              </a:rPr>
              <a:t>The Locker</a:t>
            </a:r>
          </a:p>
          <a:p>
            <a:pPr algn="ctr">
              <a:lnSpc>
                <a:spcPct val="107000"/>
              </a:lnSpc>
              <a:spcAft>
                <a:spcPts val="600"/>
              </a:spcAft>
            </a:pPr>
            <a:endParaRPr lang="en-US" sz="800" dirty="0">
              <a:solidFill>
                <a:schemeClr val="bg1"/>
              </a:solidFill>
              <a:latin typeface="Optima" panose="02000503060000020004" pitchFamily="2" charset="0"/>
            </a:endParaRPr>
          </a:p>
        </p:txBody>
      </p:sp>
      <p:pic>
        <p:nvPicPr>
          <p:cNvPr id="3" name="Picture 2" descr="Graphical user interface, application&#10;&#10;Description automatically generated">
            <a:extLst>
              <a:ext uri="{FF2B5EF4-FFF2-40B4-BE49-F238E27FC236}">
                <a16:creationId xmlns:a16="http://schemas.microsoft.com/office/drawing/2014/main" id="{AF18D53B-4077-4B2A-BADB-0328C72050DD}"/>
              </a:ext>
            </a:extLst>
          </p:cNvPr>
          <p:cNvPicPr>
            <a:picLocks noChangeAspect="1"/>
          </p:cNvPicPr>
          <p:nvPr/>
        </p:nvPicPr>
        <p:blipFill>
          <a:blip r:embed="rId4"/>
          <a:stretch>
            <a:fillRect/>
          </a:stretch>
        </p:blipFill>
        <p:spPr>
          <a:xfrm>
            <a:off x="4103772" y="1834678"/>
            <a:ext cx="3501390" cy="4257066"/>
          </a:xfrm>
          <a:prstGeom prst="rect">
            <a:avLst/>
          </a:prstGeom>
        </p:spPr>
      </p:pic>
      <p:sp>
        <p:nvSpPr>
          <p:cNvPr id="5" name="TextBox 4">
            <a:extLst>
              <a:ext uri="{FF2B5EF4-FFF2-40B4-BE49-F238E27FC236}">
                <a16:creationId xmlns:a16="http://schemas.microsoft.com/office/drawing/2014/main" id="{A3A180A9-C572-2FBE-3160-324AE4C1D346}"/>
              </a:ext>
            </a:extLst>
          </p:cNvPr>
          <p:cNvSpPr txBox="1"/>
          <p:nvPr/>
        </p:nvSpPr>
        <p:spPr>
          <a:xfrm>
            <a:off x="5760720" y="3307397"/>
            <a:ext cx="1463039" cy="2246769"/>
          </a:xfrm>
          <a:prstGeom prst="rect">
            <a:avLst/>
          </a:prstGeom>
          <a:noFill/>
        </p:spPr>
        <p:txBody>
          <a:bodyPr wrap="square" rtlCol="0">
            <a:spAutoFit/>
          </a:bodyPr>
          <a:lstStyle/>
          <a:p>
            <a:r>
              <a:rPr lang="en-US" sz="2000" b="1" i="1" dirty="0">
                <a:solidFill>
                  <a:schemeClr val="bg1"/>
                </a:solidFill>
                <a:latin typeface="Corbel" panose="020B0503020204020204" pitchFamily="34" charset="0"/>
              </a:rPr>
              <a:t>No advice giving</a:t>
            </a:r>
          </a:p>
          <a:p>
            <a:endParaRPr lang="en-US" sz="2000" b="1" i="1" dirty="0">
              <a:solidFill>
                <a:schemeClr val="bg1"/>
              </a:solidFill>
              <a:latin typeface="Corbel" panose="020B0503020204020204" pitchFamily="34" charset="0"/>
            </a:endParaRPr>
          </a:p>
          <a:p>
            <a:r>
              <a:rPr lang="en-US" sz="2000" b="1" i="1" dirty="0">
                <a:solidFill>
                  <a:schemeClr val="bg1"/>
                </a:solidFill>
                <a:latin typeface="Corbel" panose="020B0503020204020204" pitchFamily="34" charset="0"/>
              </a:rPr>
              <a:t>No advice asking</a:t>
            </a:r>
          </a:p>
          <a:p>
            <a:endParaRPr lang="en-US" sz="2000" b="1" i="1" dirty="0">
              <a:solidFill>
                <a:schemeClr val="bg1"/>
              </a:solidFill>
              <a:latin typeface="Corbel" panose="020B0503020204020204" pitchFamily="34" charset="0"/>
            </a:endParaRPr>
          </a:p>
          <a:p>
            <a:r>
              <a:rPr lang="en-US" sz="2000" b="1" i="1" dirty="0">
                <a:solidFill>
                  <a:schemeClr val="bg1"/>
                </a:solidFill>
                <a:latin typeface="Corbel" panose="020B0503020204020204" pitchFamily="34" charset="0"/>
              </a:rPr>
              <a:t>…for today</a:t>
            </a:r>
          </a:p>
        </p:txBody>
      </p:sp>
      <p:pic>
        <p:nvPicPr>
          <p:cNvPr id="7" name="Picture 6" descr="Text&#10;&#10;Description automatically generated with low confidence">
            <a:extLst>
              <a:ext uri="{FF2B5EF4-FFF2-40B4-BE49-F238E27FC236}">
                <a16:creationId xmlns:a16="http://schemas.microsoft.com/office/drawing/2014/main" id="{B4C7CF8A-8D53-2456-13E4-0D5BDCBE08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3330" y="137894"/>
            <a:ext cx="2000145" cy="628362"/>
          </a:xfrm>
          <a:prstGeom prst="rect">
            <a:avLst/>
          </a:prstGeom>
        </p:spPr>
      </p:pic>
    </p:spTree>
    <p:extLst>
      <p:ext uri="{BB962C8B-B14F-4D97-AF65-F5344CB8AC3E}">
        <p14:creationId xmlns:p14="http://schemas.microsoft.com/office/powerpoint/2010/main" val="31725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8" name="Text Box 22">
            <a:extLst>
              <a:ext uri="{FF2B5EF4-FFF2-40B4-BE49-F238E27FC236}">
                <a16:creationId xmlns:a16="http://schemas.microsoft.com/office/drawing/2014/main" id="{B7E00CBD-2467-2348-A217-33C583C173FE}"/>
              </a:ext>
            </a:extLst>
          </p:cNvPr>
          <p:cNvSpPr txBox="1"/>
          <p:nvPr/>
        </p:nvSpPr>
        <p:spPr>
          <a:xfrm>
            <a:off x="914400" y="393166"/>
            <a:ext cx="10251440"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a:solidFill>
                  <a:schemeClr val="bg1"/>
                </a:solidFill>
                <a:latin typeface="Century Gothic" panose="020B0502020202020204" pitchFamily="34" charset="0"/>
              </a:rPr>
              <a:t>Debrief</a:t>
            </a:r>
          </a:p>
          <a:p>
            <a:pPr algn="ctr">
              <a:lnSpc>
                <a:spcPct val="107000"/>
              </a:lnSpc>
              <a:spcAft>
                <a:spcPts val="600"/>
              </a:spcAft>
            </a:pPr>
            <a:endParaRPr lang="en-US" sz="8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EEE9796E-56FC-25BE-A4D2-B8DB37A88720}"/>
              </a:ext>
            </a:extLst>
          </p:cNvPr>
          <p:cNvSpPr txBox="1"/>
          <p:nvPr/>
        </p:nvSpPr>
        <p:spPr>
          <a:xfrm>
            <a:off x="772160" y="1604933"/>
            <a:ext cx="10535920" cy="3416320"/>
          </a:xfrm>
          <a:prstGeom prst="rect">
            <a:avLst/>
          </a:prstGeom>
          <a:noFill/>
        </p:spPr>
        <p:txBody>
          <a:bodyPr wrap="square" rtlCol="0">
            <a:spAutoFit/>
          </a:bodyPr>
          <a:lstStyle/>
          <a:p>
            <a:r>
              <a:rPr lang="en-CA" sz="2800" b="1" dirty="0">
                <a:latin typeface="Century Gothic" panose="020B0502020202020204" pitchFamily="34" charset="0"/>
              </a:rPr>
              <a:t>Coaches: </a:t>
            </a:r>
          </a:p>
          <a:p>
            <a:pPr marL="285750" indent="-285750">
              <a:spcAft>
                <a:spcPts val="1200"/>
              </a:spcAft>
              <a:buFont typeface="Arial" panose="020B0604020202020204" pitchFamily="34" charset="0"/>
              <a:buChar char="•"/>
            </a:pPr>
            <a:r>
              <a:rPr lang="en-CA" sz="2800" dirty="0">
                <a:latin typeface="Century Gothic" panose="020B0502020202020204" pitchFamily="34" charset="0"/>
              </a:rPr>
              <a:t>What was it like to ask questions? </a:t>
            </a:r>
          </a:p>
          <a:p>
            <a:pPr marL="285750" indent="-285750">
              <a:buFont typeface="Arial" panose="020B0604020202020204" pitchFamily="34" charset="0"/>
              <a:buChar char="•"/>
            </a:pPr>
            <a:r>
              <a:rPr lang="en-CA" sz="2800" dirty="0">
                <a:latin typeface="Century Gothic" panose="020B0502020202020204" pitchFamily="34" charset="0"/>
              </a:rPr>
              <a:t>What did you notice about yourself? </a:t>
            </a:r>
          </a:p>
          <a:p>
            <a:pPr marL="285750" indent="-285750">
              <a:buFont typeface="Arial" panose="020B0604020202020204" pitchFamily="34" charset="0"/>
              <a:buChar char="•"/>
            </a:pPr>
            <a:endParaRPr lang="en-CA" sz="2800" dirty="0">
              <a:latin typeface="Century Gothic" panose="020B0502020202020204" pitchFamily="34" charset="0"/>
            </a:endParaRPr>
          </a:p>
          <a:p>
            <a:r>
              <a:rPr lang="en-CA" sz="2800" b="1" dirty="0" err="1">
                <a:latin typeface="Century Gothic" panose="020B0502020202020204" pitchFamily="34" charset="0"/>
              </a:rPr>
              <a:t>Coachees</a:t>
            </a:r>
            <a:r>
              <a:rPr lang="en-CA" sz="2800" b="1" dirty="0">
                <a:latin typeface="Century Gothic" panose="020B0502020202020204" pitchFamily="34" charset="0"/>
              </a:rPr>
              <a:t>:</a:t>
            </a:r>
          </a:p>
          <a:p>
            <a:pPr marL="285750" indent="-285750">
              <a:spcAft>
                <a:spcPts val="1200"/>
              </a:spcAft>
              <a:buFont typeface="Arial" panose="020B0604020202020204" pitchFamily="34" charset="0"/>
              <a:buChar char="•"/>
            </a:pPr>
            <a:r>
              <a:rPr lang="en-CA" sz="2800" dirty="0">
                <a:latin typeface="Century Gothic" panose="020B0502020202020204" pitchFamily="34" charset="0"/>
              </a:rPr>
              <a:t>What was it like to be listened to in this way? </a:t>
            </a:r>
          </a:p>
          <a:p>
            <a:pPr marL="285750" indent="-285750">
              <a:buFont typeface="Arial" panose="020B0604020202020204" pitchFamily="34" charset="0"/>
              <a:buChar char="•"/>
            </a:pPr>
            <a:r>
              <a:rPr lang="en-CA" sz="2800" dirty="0">
                <a:latin typeface="Century Gothic" panose="020B0502020202020204" pitchFamily="34" charset="0"/>
              </a:rPr>
              <a:t>What did you notice about yourself? </a:t>
            </a:r>
          </a:p>
        </p:txBody>
      </p:sp>
    </p:spTree>
    <p:extLst>
      <p:ext uri="{BB962C8B-B14F-4D97-AF65-F5344CB8AC3E}">
        <p14:creationId xmlns:p14="http://schemas.microsoft.com/office/powerpoint/2010/main" val="89484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hands shaking&#10;&#10;Description automatically generated with low confidence">
            <a:extLst>
              <a:ext uri="{FF2B5EF4-FFF2-40B4-BE49-F238E27FC236}">
                <a16:creationId xmlns:a16="http://schemas.microsoft.com/office/drawing/2014/main" id="{B7B42797-297F-699D-5CA2-A3D2D122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3D6BAF9-9FF7-1936-BA8C-A126ABEC4767}"/>
              </a:ext>
            </a:extLst>
          </p:cNvPr>
          <p:cNvSpPr txBox="1"/>
          <p:nvPr/>
        </p:nvSpPr>
        <p:spPr>
          <a:xfrm>
            <a:off x="406400" y="3642300"/>
            <a:ext cx="4252930" cy="636456"/>
          </a:xfrm>
          <a:prstGeom prst="rect">
            <a:avLst/>
          </a:prstGeom>
          <a:solidFill>
            <a:schemeClr val="accent2">
              <a:lumMod val="40000"/>
              <a:lumOff val="60000"/>
            </a:schemeClr>
          </a:solidFill>
        </p:spPr>
        <p:txBody>
          <a:bodyPr wrap="square" rtlCol="0">
            <a:spAutoFit/>
          </a:bodyPr>
          <a:lstStyle/>
          <a:p>
            <a:pPr marL="0" marR="0" algn="ctr">
              <a:lnSpc>
                <a:spcPct val="107000"/>
              </a:lnSpc>
              <a:spcBef>
                <a:spcPts val="0"/>
              </a:spcBef>
              <a:spcAft>
                <a:spcPts val="800"/>
              </a:spcAft>
            </a:pPr>
            <a:r>
              <a:rPr lang="en-CA" sz="3600" b="1" i="1" dirty="0">
                <a:latin typeface="Century Gothic" panose="020B0502020202020204" pitchFamily="34" charset="0"/>
                <a:ea typeface="Calibri" panose="020F0502020204030204" pitchFamily="34" charset="0"/>
                <a:cs typeface="Times New Roman" panose="02020603050405020304" pitchFamily="18" charset="0"/>
              </a:rPr>
              <a:t>- </a:t>
            </a:r>
            <a:r>
              <a:rPr lang="en-CA" sz="3600" b="1" i="1" dirty="0">
                <a:effectLst/>
                <a:latin typeface="Century Gothic" panose="020B0502020202020204" pitchFamily="34" charset="0"/>
                <a:ea typeface="Calibri" panose="020F0502020204030204" pitchFamily="34" charset="0"/>
                <a:cs typeface="Times New Roman" panose="02020603050405020304" pitchFamily="18" charset="0"/>
              </a:rPr>
              <a:t>BREAK -</a:t>
            </a:r>
          </a:p>
        </p:txBody>
      </p:sp>
    </p:spTree>
    <p:extLst>
      <p:ext uri="{BB962C8B-B14F-4D97-AF65-F5344CB8AC3E}">
        <p14:creationId xmlns:p14="http://schemas.microsoft.com/office/powerpoint/2010/main" val="1079588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5" name="Text Box 22">
            <a:extLst>
              <a:ext uri="{FF2B5EF4-FFF2-40B4-BE49-F238E27FC236}">
                <a16:creationId xmlns:a16="http://schemas.microsoft.com/office/drawing/2014/main" id="{44D6FC6E-1F7E-5C02-BF42-9129CCEBB5A6}"/>
              </a:ext>
            </a:extLst>
          </p:cNvPr>
          <p:cNvSpPr txBox="1"/>
          <p:nvPr/>
        </p:nvSpPr>
        <p:spPr>
          <a:xfrm>
            <a:off x="541218" y="202659"/>
            <a:ext cx="11109563" cy="106920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800" dirty="0">
                <a:solidFill>
                  <a:schemeClr val="bg1"/>
                </a:solidFill>
                <a:latin typeface="Century Gothic" panose="020B0502020202020204" pitchFamily="34" charset="0"/>
              </a:rPr>
              <a:t>	</a:t>
            </a:r>
          </a:p>
          <a:p>
            <a:pPr algn="ctr">
              <a:lnSpc>
                <a:spcPct val="107000"/>
              </a:lnSpc>
              <a:spcAft>
                <a:spcPts val="600"/>
              </a:spcAft>
            </a:pPr>
            <a:r>
              <a:rPr lang="en-CA" sz="3600" dirty="0">
                <a:solidFill>
                  <a:schemeClr val="bg1"/>
                </a:solidFill>
                <a:latin typeface="Century Gothic" panose="020B0502020202020204" pitchFamily="34" charset="0"/>
              </a:rPr>
              <a:t>What to Expect?</a:t>
            </a:r>
          </a:p>
          <a:p>
            <a:pPr algn="ctr">
              <a:lnSpc>
                <a:spcPct val="107000"/>
              </a:lnSpc>
              <a:spcAft>
                <a:spcPts val="600"/>
              </a:spcAft>
            </a:pPr>
            <a:endParaRPr lang="en-US" sz="8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10144E75-AA09-0245-2788-557CC5EDA55B}"/>
              </a:ext>
            </a:extLst>
          </p:cNvPr>
          <p:cNvSpPr txBox="1"/>
          <p:nvPr/>
        </p:nvSpPr>
        <p:spPr>
          <a:xfrm>
            <a:off x="1320800" y="1564920"/>
            <a:ext cx="10088880" cy="4928913"/>
          </a:xfrm>
          <a:prstGeom prst="rect">
            <a:avLst/>
          </a:prstGeom>
          <a:noFill/>
        </p:spPr>
        <p:txBody>
          <a:bodyPr wrap="square" rtlCol="0">
            <a:spAutoFit/>
          </a:bodyPr>
          <a:lstStyle/>
          <a:p>
            <a:pPr marL="0" marR="0">
              <a:lnSpc>
                <a:spcPct val="107000"/>
              </a:lnSpc>
              <a:spcBef>
                <a:spcPts val="0"/>
              </a:spcBef>
              <a:spcAft>
                <a:spcPts val="800"/>
              </a:spcAft>
            </a:pPr>
            <a:r>
              <a:rPr lang="en-CA" sz="2800" b="1" dirty="0">
                <a:effectLst/>
                <a:latin typeface="Century Gothic" panose="020B0502020202020204" pitchFamily="34" charset="0"/>
                <a:ea typeface="Calibri" panose="020F0502020204030204" pitchFamily="34" charset="0"/>
                <a:cs typeface="Times New Roman" panose="02020603050405020304" pitchFamily="18" charset="0"/>
              </a:rPr>
              <a:t>RECAP</a:t>
            </a:r>
          </a:p>
          <a:p>
            <a:pPr marL="0" marR="0">
              <a:lnSpc>
                <a:spcPct val="107000"/>
              </a:lnSpc>
              <a:spcBef>
                <a:spcPts val="0"/>
              </a:spcBef>
              <a:spcAft>
                <a:spcPts val="800"/>
              </a:spcAft>
            </a:pPr>
            <a:endParaRPr lang="en-CA" sz="2800" b="1" dirty="0">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800" b="1" dirty="0">
                <a:effectLst/>
                <a:latin typeface="Century Gothic" panose="020B0502020202020204" pitchFamily="34" charset="0"/>
                <a:ea typeface="Calibri" panose="020F0502020204030204" pitchFamily="34" charset="0"/>
                <a:cs typeface="Times New Roman" panose="02020603050405020304" pitchFamily="18" charset="0"/>
              </a:rPr>
              <a:t>Part 2: What is Peer Coaching and How Can It Help Me?</a:t>
            </a:r>
          </a:p>
          <a:p>
            <a:pPr marL="457200" marR="0" lvl="0" indent="-457200">
              <a:lnSpc>
                <a:spcPct val="107000"/>
              </a:lnSpc>
              <a:spcBef>
                <a:spcPts val="0"/>
              </a:spcBef>
              <a:spcAft>
                <a:spcPts val="0"/>
              </a:spcAft>
              <a:buFont typeface="Wingdings" panose="05000000000000000000" pitchFamily="2" charset="2"/>
              <a:buChar char="§"/>
            </a:pPr>
            <a:r>
              <a:rPr lang="en-CA" sz="2800" dirty="0">
                <a:effectLst/>
                <a:latin typeface="Century Gothic" panose="020B0502020202020204" pitchFamily="34" charset="0"/>
                <a:ea typeface="Calibri" panose="020F0502020204030204" pitchFamily="34" charset="0"/>
                <a:cs typeface="Times New Roman" panose="02020603050405020304" pitchFamily="18" charset="0"/>
              </a:rPr>
              <a:t>What is </a:t>
            </a:r>
            <a:r>
              <a:rPr lang="en-CA" sz="2800">
                <a:effectLst/>
                <a:latin typeface="Century Gothic" panose="020B0502020202020204" pitchFamily="34" charset="0"/>
                <a:ea typeface="Calibri" panose="020F0502020204030204" pitchFamily="34" charset="0"/>
                <a:cs typeface="Times New Roman" panose="02020603050405020304" pitchFamily="18" charset="0"/>
              </a:rPr>
              <a:t>Peer Coaching</a:t>
            </a:r>
          </a:p>
          <a:p>
            <a:pPr marL="457200" marR="0" lvl="0" indent="-457200">
              <a:lnSpc>
                <a:spcPct val="107000"/>
              </a:lnSpc>
              <a:spcBef>
                <a:spcPts val="0"/>
              </a:spcBef>
              <a:spcAft>
                <a:spcPts val="0"/>
              </a:spcAft>
              <a:buFont typeface="Wingdings" panose="05000000000000000000" pitchFamily="2" charset="2"/>
              <a:buChar char="§"/>
            </a:pPr>
            <a:r>
              <a:rPr lang="en-CA" sz="2800">
                <a:effectLst/>
                <a:latin typeface="Century Gothic" panose="020B0502020202020204" pitchFamily="34" charset="0"/>
                <a:ea typeface="Calibri" panose="020F0502020204030204" pitchFamily="34" charset="0"/>
                <a:cs typeface="Times New Roman" panose="02020603050405020304" pitchFamily="18" charset="0"/>
              </a:rPr>
              <a:t>Roles </a:t>
            </a:r>
            <a:r>
              <a:rPr lang="en-CA" sz="2800" dirty="0">
                <a:effectLst/>
                <a:latin typeface="Century Gothic" panose="020B0502020202020204" pitchFamily="34" charset="0"/>
                <a:ea typeface="Calibri" panose="020F0502020204030204" pitchFamily="34" charset="0"/>
                <a:cs typeface="Times New Roman" panose="02020603050405020304" pitchFamily="18" charset="0"/>
              </a:rPr>
              <a:t>&amp; Process in a Peer Coaching Circle</a:t>
            </a:r>
          </a:p>
          <a:p>
            <a:pPr marL="457200" indent="-457200">
              <a:lnSpc>
                <a:spcPct val="107000"/>
              </a:lnSpc>
              <a:buFont typeface="Wingdings" panose="05000000000000000000" pitchFamily="2" charset="2"/>
              <a:buChar char="§"/>
            </a:pPr>
            <a:r>
              <a:rPr lang="en-CA" sz="2800" dirty="0">
                <a:effectLst/>
                <a:latin typeface="Century Gothic" panose="020B0502020202020204" pitchFamily="34" charset="0"/>
                <a:ea typeface="Calibri" panose="020F0502020204030204" pitchFamily="34" charset="0"/>
                <a:cs typeface="Times New Roman" panose="02020603050405020304" pitchFamily="18" charset="0"/>
              </a:rPr>
              <a:t>Asking Open-Ended Questions </a:t>
            </a:r>
          </a:p>
          <a:p>
            <a:pPr marL="457200" marR="0" lvl="0" indent="-457200">
              <a:lnSpc>
                <a:spcPct val="107000"/>
              </a:lnSpc>
              <a:spcBef>
                <a:spcPts val="0"/>
              </a:spcBef>
              <a:spcAft>
                <a:spcPts val="0"/>
              </a:spcAft>
              <a:buFont typeface="Wingdings" panose="05000000000000000000" pitchFamily="2" charset="2"/>
              <a:buChar char="§"/>
            </a:pPr>
            <a:r>
              <a:rPr lang="en-CA" sz="2800" dirty="0">
                <a:effectLst/>
                <a:latin typeface="Century Gothic" panose="020B0502020202020204" pitchFamily="34" charset="0"/>
                <a:ea typeface="Calibri" panose="020F0502020204030204" pitchFamily="34" charset="0"/>
                <a:cs typeface="Times New Roman" panose="02020603050405020304" pitchFamily="18" charset="0"/>
              </a:rPr>
              <a:t>Demo of Peer Coaching Circle</a:t>
            </a:r>
          </a:p>
          <a:p>
            <a:pPr marL="457200" marR="0" lvl="0" indent="-457200">
              <a:lnSpc>
                <a:spcPct val="107000"/>
              </a:lnSpc>
              <a:spcBef>
                <a:spcPts val="0"/>
              </a:spcBef>
              <a:spcAft>
                <a:spcPts val="0"/>
              </a:spcAft>
              <a:buFont typeface="Wingdings" panose="05000000000000000000" pitchFamily="2" charset="2"/>
              <a:buChar char="§"/>
            </a:pPr>
            <a:r>
              <a:rPr lang="en-CA" sz="2800" dirty="0">
                <a:effectLst/>
                <a:latin typeface="Century Gothic" panose="020B0502020202020204" pitchFamily="34" charset="0"/>
                <a:ea typeface="Calibri" panose="020F0502020204030204" pitchFamily="34" charset="0"/>
                <a:cs typeface="Times New Roman" panose="02020603050405020304" pitchFamily="18" charset="0"/>
              </a:rPr>
              <a:t>Group Practice</a:t>
            </a:r>
          </a:p>
          <a:p>
            <a:pPr marL="457200" marR="0" lvl="0" indent="-457200">
              <a:lnSpc>
                <a:spcPct val="107000"/>
              </a:lnSpc>
              <a:spcBef>
                <a:spcPts val="0"/>
              </a:spcBef>
              <a:spcAft>
                <a:spcPts val="800"/>
              </a:spcAft>
              <a:buFont typeface="Wingdings" panose="05000000000000000000" pitchFamily="2" charset="2"/>
              <a:buChar char="§"/>
            </a:pPr>
            <a:r>
              <a:rPr lang="en-CA" sz="2800" dirty="0">
                <a:effectLst/>
                <a:latin typeface="Century Gothic" panose="020B0502020202020204" pitchFamily="34" charset="0"/>
                <a:ea typeface="Calibri" panose="020F0502020204030204" pitchFamily="34" charset="0"/>
                <a:cs typeface="Times New Roman" panose="02020603050405020304" pitchFamily="18" charset="0"/>
              </a:rPr>
              <a:t>Debrief &amp; Wrap-Up</a:t>
            </a:r>
          </a:p>
          <a:p>
            <a:r>
              <a:rPr lang="en-CA" dirty="0"/>
              <a:t>				</a:t>
            </a:r>
          </a:p>
        </p:txBody>
      </p:sp>
    </p:spTree>
    <p:extLst>
      <p:ext uri="{BB962C8B-B14F-4D97-AF65-F5344CB8AC3E}">
        <p14:creationId xmlns:p14="http://schemas.microsoft.com/office/powerpoint/2010/main" val="55409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9" name="TextBox 8">
            <a:extLst>
              <a:ext uri="{FF2B5EF4-FFF2-40B4-BE49-F238E27FC236}">
                <a16:creationId xmlns:a16="http://schemas.microsoft.com/office/drawing/2014/main" id="{60D1B304-E07D-3731-EE36-9BEB84A6DFF7}"/>
              </a:ext>
            </a:extLst>
          </p:cNvPr>
          <p:cNvSpPr txBox="1"/>
          <p:nvPr/>
        </p:nvSpPr>
        <p:spPr>
          <a:xfrm>
            <a:off x="1107440" y="2264290"/>
            <a:ext cx="9515025" cy="2329420"/>
          </a:xfrm>
          <a:prstGeom prst="rect">
            <a:avLst/>
          </a:prstGeom>
          <a:noFill/>
        </p:spPr>
        <p:txBody>
          <a:bodyPr wrap="square">
            <a:spAutoFit/>
          </a:bodyPr>
          <a:lstStyle/>
          <a:p>
            <a:pPr lvl="1">
              <a:lnSpc>
                <a:spcPct val="107000"/>
              </a:lnSpc>
              <a:spcAft>
                <a:spcPts val="1800"/>
              </a:spcAft>
            </a:pPr>
            <a:r>
              <a:rPr lang="en-CA" sz="3200" dirty="0">
                <a:latin typeface="Century Gothic" panose="020B0502020202020204" pitchFamily="34" charset="0"/>
              </a:rPr>
              <a:t>Helping others to discover new possibilities and solutions by being curious and asking them open-ended questions.</a:t>
            </a:r>
          </a:p>
          <a:p>
            <a:pPr marL="1314450" lvl="1" indent="-857250">
              <a:lnSpc>
                <a:spcPct val="107000"/>
              </a:lnSpc>
              <a:buFont typeface="Arial" panose="020B0604020202020204" pitchFamily="34" charset="0"/>
              <a:buChar char="•"/>
            </a:pPr>
            <a:endParaRPr lang="en-CA" sz="2800" dirty="0">
              <a:latin typeface="Century Gothic" panose="020B0502020202020204" pitchFamily="34" charset="0"/>
            </a:endParaRPr>
          </a:p>
        </p:txBody>
      </p:sp>
      <p:sp>
        <p:nvSpPr>
          <p:cNvPr id="7" name="Text Box 22">
            <a:extLst>
              <a:ext uri="{FF2B5EF4-FFF2-40B4-BE49-F238E27FC236}">
                <a16:creationId xmlns:a16="http://schemas.microsoft.com/office/drawing/2014/main" id="{D439D469-3B30-275F-3557-701F88F9375E}"/>
              </a:ext>
            </a:extLst>
          </p:cNvPr>
          <p:cNvSpPr txBox="1"/>
          <p:nvPr/>
        </p:nvSpPr>
        <p:spPr>
          <a:xfrm>
            <a:off x="1107440" y="401761"/>
            <a:ext cx="9515025" cy="1003352"/>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3200" dirty="0">
                <a:solidFill>
                  <a:schemeClr val="bg1"/>
                </a:solidFill>
                <a:latin typeface="Century Gothic" panose="020B0502020202020204" pitchFamily="34" charset="0"/>
              </a:rPr>
              <a:t>What is Peer Coaching?</a:t>
            </a:r>
          </a:p>
          <a:p>
            <a:pPr algn="ctr">
              <a:lnSpc>
                <a:spcPct val="107000"/>
              </a:lnSpc>
              <a:spcAft>
                <a:spcPts val="600"/>
              </a:spcAft>
            </a:pPr>
            <a:r>
              <a:rPr lang="en-CA" sz="800"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329014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7" name="Text Box 22">
            <a:extLst>
              <a:ext uri="{FF2B5EF4-FFF2-40B4-BE49-F238E27FC236}">
                <a16:creationId xmlns:a16="http://schemas.microsoft.com/office/drawing/2014/main" id="{D439D469-3B30-275F-3557-701F88F9375E}"/>
              </a:ext>
            </a:extLst>
          </p:cNvPr>
          <p:cNvSpPr txBox="1"/>
          <p:nvPr/>
        </p:nvSpPr>
        <p:spPr>
          <a:xfrm>
            <a:off x="1323975" y="777084"/>
            <a:ext cx="9144000" cy="55547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3200" dirty="0">
                <a:solidFill>
                  <a:schemeClr val="bg1"/>
                </a:solidFill>
                <a:latin typeface="Century Gothic" panose="020B0502020202020204" pitchFamily="34" charset="0"/>
              </a:rPr>
              <a:t>Roles	 </a:t>
            </a:r>
            <a:endParaRPr lang="en-US" sz="3200" dirty="0">
              <a:solidFill>
                <a:schemeClr val="bg1"/>
              </a:solidFill>
              <a:latin typeface="Century Gothic" panose="020B0502020202020204" pitchFamily="34" charset="0"/>
            </a:endParaRPr>
          </a:p>
        </p:txBody>
      </p:sp>
      <p:sp>
        <p:nvSpPr>
          <p:cNvPr id="2" name="Rectangle 1">
            <a:extLst>
              <a:ext uri="{FF2B5EF4-FFF2-40B4-BE49-F238E27FC236}">
                <a16:creationId xmlns:a16="http://schemas.microsoft.com/office/drawing/2014/main" id="{667BA554-5F6E-B4E1-DBFE-C5E3CEFA318A}"/>
              </a:ext>
            </a:extLst>
          </p:cNvPr>
          <p:cNvSpPr/>
          <p:nvPr/>
        </p:nvSpPr>
        <p:spPr>
          <a:xfrm>
            <a:off x="5784868" y="1746414"/>
            <a:ext cx="5692757" cy="3970318"/>
          </a:xfrm>
          <a:prstGeom prst="rect">
            <a:avLst/>
          </a:prstGeom>
        </p:spPr>
        <p:txBody>
          <a:bodyPr wrap="square">
            <a:spAutoFit/>
          </a:bodyPr>
          <a:lstStyle/>
          <a:p>
            <a:r>
              <a:rPr lang="en-CA" sz="2400" b="1" dirty="0" err="1">
                <a:latin typeface="Century Gothic" panose="020B0502020202020204" pitchFamily="34" charset="0"/>
              </a:rPr>
              <a:t>Coachee</a:t>
            </a:r>
            <a:endParaRPr lang="en-CA" sz="2400" dirty="0">
              <a:latin typeface="Century Gothic" panose="020B0502020202020204" pitchFamily="34" charset="0"/>
            </a:endParaRPr>
          </a:p>
          <a:p>
            <a:pPr marL="285750" lvl="0" indent="-285750">
              <a:buFont typeface="Arial" panose="020B0604020202020204" pitchFamily="34" charset="0"/>
              <a:buChar char="•"/>
            </a:pPr>
            <a:r>
              <a:rPr lang="en-CA" sz="2400" dirty="0">
                <a:latin typeface="Century Gothic" panose="020B0502020202020204" pitchFamily="34" charset="0"/>
              </a:rPr>
              <a:t>Presents their topic</a:t>
            </a:r>
          </a:p>
          <a:p>
            <a:pPr marL="285750" lvl="0" indent="-285750">
              <a:buFont typeface="Arial" panose="020B0604020202020204" pitchFamily="34" charset="0"/>
              <a:buChar char="•"/>
            </a:pPr>
            <a:endParaRPr lang="en-CA" sz="2400" dirty="0">
              <a:latin typeface="Century Gothic" panose="020B0502020202020204" pitchFamily="34" charset="0"/>
              <a:ea typeface="Calibri" panose="020F0502020204030204" pitchFamily="34" charset="0"/>
              <a:cs typeface="Times New Roman" panose="02020603050405020304" pitchFamily="18" charset="0"/>
            </a:endParaRPr>
          </a:p>
          <a:p>
            <a:r>
              <a:rPr lang="en-CA" sz="2400" b="1" dirty="0">
                <a:latin typeface="Century Gothic" panose="020B0502020202020204" pitchFamily="34" charset="0"/>
              </a:rPr>
              <a:t>Members</a:t>
            </a:r>
            <a:endParaRPr lang="en-CA" sz="2400" dirty="0">
              <a:latin typeface="Century Gothic" panose="020B0502020202020204" pitchFamily="34" charset="0"/>
            </a:endParaRPr>
          </a:p>
          <a:p>
            <a:pPr marL="285750" lvl="0" indent="-285750">
              <a:buFont typeface="Arial" panose="020B0604020202020204" pitchFamily="34" charset="0"/>
              <a:buChar char="•"/>
            </a:pPr>
            <a:r>
              <a:rPr lang="en-CA" sz="2400" dirty="0">
                <a:latin typeface="Century Gothic" panose="020B0502020202020204" pitchFamily="34" charset="0"/>
              </a:rPr>
              <a:t>Ask questions</a:t>
            </a:r>
          </a:p>
          <a:p>
            <a:pPr lvl="0"/>
            <a:endParaRPr lang="en-CA" sz="2400" dirty="0">
              <a:latin typeface="Century Gothic" panose="020B0502020202020204" pitchFamily="34" charset="0"/>
              <a:ea typeface="Calibri" panose="020F0502020204030204" pitchFamily="34" charset="0"/>
              <a:cs typeface="Times New Roman" panose="02020603050405020304" pitchFamily="18" charset="0"/>
            </a:endParaRPr>
          </a:p>
          <a:p>
            <a:r>
              <a:rPr lang="en-CA" sz="2400" b="1" dirty="0">
                <a:latin typeface="Century Gothic" panose="020B0502020202020204" pitchFamily="34" charset="0"/>
              </a:rPr>
              <a:t>Facilitator</a:t>
            </a:r>
            <a:endParaRPr lang="en-CA" sz="2400" dirty="0">
              <a:latin typeface="Century Gothic" panose="020B0502020202020204" pitchFamily="34" charset="0"/>
            </a:endParaRPr>
          </a:p>
          <a:p>
            <a:pPr marL="285750" lvl="0" indent="-285750">
              <a:buFont typeface="Arial" panose="020B0604020202020204" pitchFamily="34" charset="0"/>
              <a:buChar char="•"/>
            </a:pPr>
            <a:r>
              <a:rPr lang="en-CA" sz="2400" dirty="0">
                <a:latin typeface="Century Gothic" panose="020B0502020202020204" pitchFamily="34" charset="0"/>
              </a:rPr>
              <a:t>Moderates, supports and ensures that </a:t>
            </a:r>
            <a:r>
              <a:rPr lang="en-CA" sz="2400" dirty="0" err="1">
                <a:latin typeface="Century Gothic" panose="020B0502020202020204" pitchFamily="34" charset="0"/>
              </a:rPr>
              <a:t>coachee</a:t>
            </a:r>
            <a:r>
              <a:rPr lang="en-CA" sz="2400" dirty="0">
                <a:latin typeface="Century Gothic" panose="020B0502020202020204" pitchFamily="34" charset="0"/>
              </a:rPr>
              <a:t> is not overwhelmed</a:t>
            </a:r>
          </a:p>
          <a:p>
            <a:pPr marL="285750" lvl="0" indent="-285750">
              <a:buFont typeface="Arial" panose="020B0604020202020204" pitchFamily="34" charset="0"/>
              <a:buChar char="•"/>
            </a:pPr>
            <a:endParaRPr lang="en-CA" sz="1800" dirty="0">
              <a:latin typeface="Century Gothic" panose="020B0502020202020204" pitchFamily="34" charset="0"/>
            </a:endParaRPr>
          </a:p>
          <a:p>
            <a:pPr marL="285750" lvl="0" indent="-285750">
              <a:buFont typeface="Arial" panose="020B0604020202020204" pitchFamily="34" charset="0"/>
              <a:buChar char="•"/>
            </a:pPr>
            <a:endParaRPr lang="en-CA" sz="1800" dirty="0">
              <a:latin typeface="Optima" panose="02000503060000020004" pitchFamily="2" charset="0"/>
              <a:ea typeface="Calibri" panose="020F0502020204030204" pitchFamily="34" charset="0"/>
              <a:cs typeface="Times New Roman" panose="02020603050405020304" pitchFamily="18" charset="0"/>
            </a:endParaRPr>
          </a:p>
        </p:txBody>
      </p:sp>
      <p:pic>
        <p:nvPicPr>
          <p:cNvPr id="3" name="Picture 2" descr="Diagram&#10;&#10;Description automatically generated">
            <a:extLst>
              <a:ext uri="{FF2B5EF4-FFF2-40B4-BE49-F238E27FC236}">
                <a16:creationId xmlns:a16="http://schemas.microsoft.com/office/drawing/2014/main" id="{143B0354-F075-9AD3-FD9E-6CC9D30D17B3}"/>
              </a:ext>
            </a:extLst>
          </p:cNvPr>
          <p:cNvPicPr>
            <a:picLocks noChangeAspect="1"/>
          </p:cNvPicPr>
          <p:nvPr/>
        </p:nvPicPr>
        <p:blipFill>
          <a:blip r:embed="rId4"/>
          <a:stretch>
            <a:fillRect/>
          </a:stretch>
        </p:blipFill>
        <p:spPr>
          <a:xfrm>
            <a:off x="1114426" y="1661177"/>
            <a:ext cx="4302761" cy="4235705"/>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D9C53922-32BC-4914-D514-D6D8A8D0A7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7952" y="148722"/>
            <a:ext cx="2000145" cy="628362"/>
          </a:xfrm>
          <a:prstGeom prst="rect">
            <a:avLst/>
          </a:prstGeom>
        </p:spPr>
      </p:pic>
    </p:spTree>
    <p:extLst>
      <p:ext uri="{BB962C8B-B14F-4D97-AF65-F5344CB8AC3E}">
        <p14:creationId xmlns:p14="http://schemas.microsoft.com/office/powerpoint/2010/main" val="279066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7" name="Text Box 22">
            <a:extLst>
              <a:ext uri="{FF2B5EF4-FFF2-40B4-BE49-F238E27FC236}">
                <a16:creationId xmlns:a16="http://schemas.microsoft.com/office/drawing/2014/main" id="{D439D469-3B30-275F-3557-701F88F9375E}"/>
              </a:ext>
            </a:extLst>
          </p:cNvPr>
          <p:cNvSpPr txBox="1"/>
          <p:nvPr/>
        </p:nvSpPr>
        <p:spPr>
          <a:xfrm>
            <a:off x="1323975" y="798748"/>
            <a:ext cx="9144000" cy="1003352"/>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3200" dirty="0">
                <a:solidFill>
                  <a:schemeClr val="bg1"/>
                </a:solidFill>
                <a:latin typeface="Century Gothic" panose="020B0502020202020204" pitchFamily="34" charset="0"/>
              </a:rPr>
              <a:t>The Process</a:t>
            </a:r>
          </a:p>
          <a:p>
            <a:pPr algn="ctr">
              <a:lnSpc>
                <a:spcPct val="107000"/>
              </a:lnSpc>
              <a:spcAft>
                <a:spcPts val="600"/>
              </a:spcAft>
            </a:pPr>
            <a:endParaRPr lang="en-US" sz="800" dirty="0">
              <a:solidFill>
                <a:schemeClr val="bg1"/>
              </a:solidFill>
              <a:latin typeface="Century Gothic" panose="020B0502020202020204" pitchFamily="34" charset="0"/>
            </a:endParaRPr>
          </a:p>
        </p:txBody>
      </p:sp>
      <p:pic>
        <p:nvPicPr>
          <p:cNvPr id="2" name="Picture 1" descr="A picture containing text, electronics&#10;&#10;Description automatically generated">
            <a:extLst>
              <a:ext uri="{FF2B5EF4-FFF2-40B4-BE49-F238E27FC236}">
                <a16:creationId xmlns:a16="http://schemas.microsoft.com/office/drawing/2014/main" id="{73E24D61-F332-0C8E-96E4-C31AC76256A9}"/>
              </a:ext>
            </a:extLst>
          </p:cNvPr>
          <p:cNvPicPr>
            <a:picLocks noChangeAspect="1"/>
          </p:cNvPicPr>
          <p:nvPr/>
        </p:nvPicPr>
        <p:blipFill>
          <a:blip r:embed="rId4">
            <a:duotone>
              <a:schemeClr val="accent6">
                <a:shade val="45000"/>
                <a:satMod val="135000"/>
              </a:schemeClr>
              <a:prstClr val="white"/>
            </a:duotone>
          </a:blip>
          <a:stretch>
            <a:fillRect/>
          </a:stretch>
        </p:blipFill>
        <p:spPr>
          <a:xfrm>
            <a:off x="3303903" y="1925794"/>
            <a:ext cx="5011421" cy="4551336"/>
          </a:xfrm>
          <a:prstGeom prst="rect">
            <a:avLst/>
          </a:prstGeom>
          <a:solidFill>
            <a:schemeClr val="accent1"/>
          </a:solidFill>
        </p:spPr>
      </p:pic>
      <p:pic>
        <p:nvPicPr>
          <p:cNvPr id="8" name="Picture 7" descr="Text&#10;&#10;Description automatically generated with low confidence">
            <a:extLst>
              <a:ext uri="{FF2B5EF4-FFF2-40B4-BE49-F238E27FC236}">
                <a16:creationId xmlns:a16="http://schemas.microsoft.com/office/drawing/2014/main" id="{A7FF65A5-08BA-142C-2F93-41D65B8DD1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8484" y="170386"/>
            <a:ext cx="2000145" cy="628362"/>
          </a:xfrm>
          <a:prstGeom prst="rect">
            <a:avLst/>
          </a:prstGeom>
        </p:spPr>
      </p:pic>
    </p:spTree>
    <p:extLst>
      <p:ext uri="{BB962C8B-B14F-4D97-AF65-F5344CB8AC3E}">
        <p14:creationId xmlns:p14="http://schemas.microsoft.com/office/powerpoint/2010/main" val="3542115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7" name="Text Box 22">
            <a:extLst>
              <a:ext uri="{FF2B5EF4-FFF2-40B4-BE49-F238E27FC236}">
                <a16:creationId xmlns:a16="http://schemas.microsoft.com/office/drawing/2014/main" id="{D439D469-3B30-275F-3557-701F88F9375E}"/>
              </a:ext>
            </a:extLst>
          </p:cNvPr>
          <p:cNvSpPr txBox="1"/>
          <p:nvPr/>
        </p:nvSpPr>
        <p:spPr>
          <a:xfrm>
            <a:off x="782320" y="401761"/>
            <a:ext cx="10525759" cy="911788"/>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450"/>
              </a:spcAft>
            </a:pPr>
            <a:endParaRPr lang="en-CA" sz="800" dirty="0">
              <a:solidFill>
                <a:schemeClr val="bg1"/>
              </a:solidFill>
              <a:latin typeface="Century Gothic" panose="020B0502020202020204" pitchFamily="34" charset="0"/>
            </a:endParaRPr>
          </a:p>
          <a:p>
            <a:pPr algn="ctr">
              <a:lnSpc>
                <a:spcPct val="107000"/>
              </a:lnSpc>
              <a:spcAft>
                <a:spcPts val="450"/>
              </a:spcAft>
            </a:pPr>
            <a:r>
              <a:rPr lang="en-CA" sz="2800" dirty="0">
                <a:solidFill>
                  <a:schemeClr val="bg1"/>
                </a:solidFill>
                <a:latin typeface="Century Gothic" panose="020B0502020202020204" pitchFamily="34" charset="0"/>
              </a:rPr>
              <a:t>Setting the Stage - Capacity Building</a:t>
            </a:r>
          </a:p>
          <a:p>
            <a:pPr algn="ctr">
              <a:lnSpc>
                <a:spcPct val="107000"/>
              </a:lnSpc>
              <a:spcAft>
                <a:spcPts val="450"/>
              </a:spcAft>
            </a:pPr>
            <a:endParaRPr lang="en-CA" sz="8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904D0905-D852-E313-19DE-AC3243BFE0C2}"/>
              </a:ext>
            </a:extLst>
          </p:cNvPr>
          <p:cNvSpPr/>
          <p:nvPr/>
        </p:nvSpPr>
        <p:spPr>
          <a:xfrm>
            <a:off x="853440" y="2279640"/>
            <a:ext cx="10891520" cy="2631490"/>
          </a:xfrm>
          <a:prstGeom prst="rect">
            <a:avLst/>
          </a:prstGeom>
        </p:spPr>
        <p:txBody>
          <a:bodyPr wrap="square">
            <a:spAutoFit/>
          </a:bodyPr>
          <a:lstStyle/>
          <a:p>
            <a:pPr>
              <a:spcAft>
                <a:spcPts val="600"/>
              </a:spcAft>
            </a:pPr>
            <a:r>
              <a:rPr lang="en-CA" sz="3000" b="1" dirty="0">
                <a:latin typeface="Century Gothic" panose="020B0502020202020204" pitchFamily="34" charset="0"/>
              </a:rPr>
              <a:t>Asking open-ended questions</a:t>
            </a:r>
          </a:p>
          <a:p>
            <a:pPr marL="457200" indent="-457200">
              <a:spcAft>
                <a:spcPts val="600"/>
              </a:spcAft>
              <a:buFont typeface="Wingdings" panose="05000000000000000000" pitchFamily="2" charset="2"/>
              <a:buChar char="§"/>
            </a:pPr>
            <a:r>
              <a:rPr lang="en-CA" sz="3000" dirty="0">
                <a:latin typeface="Century Gothic" panose="020B0502020202020204" pitchFamily="34" charset="0"/>
              </a:rPr>
              <a:t>Hint: they start with - </a:t>
            </a:r>
            <a:r>
              <a:rPr lang="en-CA" sz="3000" b="1" dirty="0">
                <a:latin typeface="Century Gothic" panose="020B0502020202020204" pitchFamily="34" charset="0"/>
              </a:rPr>
              <a:t>What, How, Where, When, Who </a:t>
            </a:r>
          </a:p>
          <a:p>
            <a:endParaRPr lang="en-CA" sz="3000" dirty="0">
              <a:latin typeface="Century Gothic" panose="020B0502020202020204" pitchFamily="34" charset="0"/>
            </a:endParaRPr>
          </a:p>
          <a:p>
            <a:pPr>
              <a:spcAft>
                <a:spcPts val="600"/>
              </a:spcAft>
            </a:pPr>
            <a:r>
              <a:rPr lang="en-CA" sz="3000" b="1" dirty="0">
                <a:latin typeface="Century Gothic" panose="020B0502020202020204" pitchFamily="34" charset="0"/>
              </a:rPr>
              <a:t>Keeping questions short </a:t>
            </a:r>
          </a:p>
          <a:p>
            <a:pPr marL="457200" indent="-457200">
              <a:spcAft>
                <a:spcPts val="600"/>
              </a:spcAft>
              <a:buFont typeface="Wingdings" panose="05000000000000000000" pitchFamily="2" charset="2"/>
              <a:buChar char="§"/>
            </a:pPr>
            <a:r>
              <a:rPr lang="en-CA" sz="3000" dirty="0">
                <a:latin typeface="Century Gothic" panose="020B0502020202020204" pitchFamily="34" charset="0"/>
              </a:rPr>
              <a:t>Having less words creates clarity </a:t>
            </a:r>
          </a:p>
        </p:txBody>
      </p:sp>
    </p:spTree>
    <p:extLst>
      <p:ext uri="{BB962C8B-B14F-4D97-AF65-F5344CB8AC3E}">
        <p14:creationId xmlns:p14="http://schemas.microsoft.com/office/powerpoint/2010/main" val="252120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7" name="Text Box 22">
            <a:extLst>
              <a:ext uri="{FF2B5EF4-FFF2-40B4-BE49-F238E27FC236}">
                <a16:creationId xmlns:a16="http://schemas.microsoft.com/office/drawing/2014/main" id="{D439D469-3B30-275F-3557-701F88F9375E}"/>
              </a:ext>
            </a:extLst>
          </p:cNvPr>
          <p:cNvSpPr txBox="1"/>
          <p:nvPr/>
        </p:nvSpPr>
        <p:spPr>
          <a:xfrm>
            <a:off x="314960" y="921588"/>
            <a:ext cx="11064239"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a:solidFill>
                  <a:schemeClr val="bg1"/>
                </a:solidFill>
                <a:latin typeface="Century Gothic" panose="020B0502020202020204" pitchFamily="34" charset="0"/>
              </a:rPr>
              <a:t>To Be Avoided	</a:t>
            </a:r>
          </a:p>
          <a:p>
            <a:pPr algn="ctr">
              <a:lnSpc>
                <a:spcPct val="107000"/>
              </a:lnSpc>
              <a:spcAft>
                <a:spcPts val="600"/>
              </a:spcAft>
            </a:pPr>
            <a:endParaRPr lang="en-US" sz="800" dirty="0">
              <a:solidFill>
                <a:schemeClr val="bg1"/>
              </a:solidFill>
              <a:latin typeface="Century Gothic" panose="020B0502020202020204" pitchFamily="34" charset="0"/>
            </a:endParaRPr>
          </a:p>
        </p:txBody>
      </p:sp>
      <p:sp>
        <p:nvSpPr>
          <p:cNvPr id="2" name="Rectangle 1">
            <a:extLst>
              <a:ext uri="{FF2B5EF4-FFF2-40B4-BE49-F238E27FC236}">
                <a16:creationId xmlns:a16="http://schemas.microsoft.com/office/drawing/2014/main" id="{3FE8071B-C3E2-323A-26EE-1797E26F07D1}"/>
              </a:ext>
            </a:extLst>
          </p:cNvPr>
          <p:cNvSpPr/>
          <p:nvPr/>
        </p:nvSpPr>
        <p:spPr>
          <a:xfrm>
            <a:off x="518160" y="2619040"/>
            <a:ext cx="7802880" cy="2492990"/>
          </a:xfrm>
          <a:prstGeom prst="rect">
            <a:avLst/>
          </a:prstGeom>
        </p:spPr>
        <p:txBody>
          <a:bodyPr wrap="square">
            <a:spAutoFit/>
          </a:bodyPr>
          <a:lstStyle/>
          <a:p>
            <a:pPr lvl="0"/>
            <a:r>
              <a:rPr lang="en-CA" sz="2400" b="1" dirty="0">
                <a:latin typeface="Century Gothic" panose="020B0502020202020204" pitchFamily="34" charset="0"/>
                <a:ea typeface="Calibri" panose="020F0502020204030204" pitchFamily="34" charset="0"/>
                <a:cs typeface="Times New Roman" panose="02020603050405020304" pitchFamily="18" charset="0"/>
              </a:rPr>
              <a:t>Closed Questions –</a:t>
            </a:r>
            <a:r>
              <a:rPr lang="en-CA" sz="2400" dirty="0">
                <a:latin typeface="Century Gothic" panose="020B0502020202020204" pitchFamily="34" charset="0"/>
                <a:ea typeface="Calibri" panose="020F0502020204030204" pitchFamily="34" charset="0"/>
                <a:cs typeface="Times New Roman" panose="02020603050405020304" pitchFamily="18" charset="0"/>
              </a:rPr>
              <a:t> They illicit ‘yes’ or ‘no’ response</a:t>
            </a:r>
          </a:p>
          <a:p>
            <a:pPr marL="342900" lvl="0" indent="-342900">
              <a:buAutoNum type="arabicParenR"/>
            </a:pPr>
            <a:endParaRPr lang="en-CA" sz="2400" dirty="0">
              <a:latin typeface="Century Gothic" panose="020B0502020202020204" pitchFamily="34" charset="0"/>
              <a:ea typeface="Calibri" panose="020F0502020204030204" pitchFamily="34" charset="0"/>
              <a:cs typeface="Times New Roman" panose="02020603050405020304" pitchFamily="18" charset="0"/>
            </a:endParaRPr>
          </a:p>
          <a:p>
            <a:pPr lvl="0"/>
            <a:r>
              <a:rPr lang="en-CA" sz="2400" b="1" dirty="0">
                <a:latin typeface="Century Gothic" panose="020B0502020202020204" pitchFamily="34" charset="0"/>
              </a:rPr>
              <a:t>Leading Questions – </a:t>
            </a:r>
            <a:r>
              <a:rPr lang="en-CA" sz="2400" dirty="0">
                <a:latin typeface="Century Gothic" panose="020B0502020202020204" pitchFamily="34" charset="0"/>
              </a:rPr>
              <a:t>“Have you tried…”</a:t>
            </a:r>
          </a:p>
          <a:p>
            <a:pPr lvl="0"/>
            <a:endParaRPr lang="en-CA" sz="2400" b="1" dirty="0">
              <a:latin typeface="Century Gothic" panose="020B0502020202020204" pitchFamily="34" charset="0"/>
            </a:endParaRPr>
          </a:p>
          <a:p>
            <a:pPr lvl="0"/>
            <a:r>
              <a:rPr lang="en-CA" sz="2400" b="1" dirty="0">
                <a:latin typeface="Century Gothic" panose="020B0502020202020204" pitchFamily="34" charset="0"/>
              </a:rPr>
              <a:t>Over-paraphrasing - </a:t>
            </a:r>
            <a:r>
              <a:rPr lang="en-CA" sz="2400" dirty="0">
                <a:latin typeface="Century Gothic" panose="020B0502020202020204" pitchFamily="34" charset="0"/>
              </a:rPr>
              <a:t>“So what I hear you say is….,” </a:t>
            </a:r>
          </a:p>
          <a:p>
            <a:pPr lvl="0"/>
            <a:endParaRPr lang="en-CA" dirty="0">
              <a:latin typeface="Optima" panose="02000503060000020004" pitchFamily="2" charset="0"/>
            </a:endParaRPr>
          </a:p>
          <a:p>
            <a:pPr lvl="0"/>
            <a:endParaRPr lang="en-CA" sz="1800" dirty="0">
              <a:latin typeface="Optima" panose="02000503060000020004" pitchFamily="2" charset="0"/>
            </a:endParaRPr>
          </a:p>
        </p:txBody>
      </p:sp>
      <p:pic>
        <p:nvPicPr>
          <p:cNvPr id="3" name="Picture 2" descr="Graphical user interface, application&#10;&#10;Description automatically generated">
            <a:extLst>
              <a:ext uri="{FF2B5EF4-FFF2-40B4-BE49-F238E27FC236}">
                <a16:creationId xmlns:a16="http://schemas.microsoft.com/office/drawing/2014/main" id="{8B33FF1F-832E-B621-2BF0-77933673EE73}"/>
              </a:ext>
            </a:extLst>
          </p:cNvPr>
          <p:cNvPicPr>
            <a:picLocks noChangeAspect="1"/>
          </p:cNvPicPr>
          <p:nvPr/>
        </p:nvPicPr>
        <p:blipFill>
          <a:blip r:embed="rId4"/>
          <a:stretch>
            <a:fillRect/>
          </a:stretch>
        </p:blipFill>
        <p:spPr>
          <a:xfrm>
            <a:off x="8870689" y="2028763"/>
            <a:ext cx="2591370" cy="3657887"/>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7EEC919C-E7C9-6DFC-1116-FBF67B0A1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8484" y="150320"/>
            <a:ext cx="2000145" cy="628362"/>
          </a:xfrm>
          <a:prstGeom prst="rect">
            <a:avLst/>
          </a:prstGeom>
        </p:spPr>
      </p:pic>
    </p:spTree>
    <p:extLst>
      <p:ext uri="{BB962C8B-B14F-4D97-AF65-F5344CB8AC3E}">
        <p14:creationId xmlns:p14="http://schemas.microsoft.com/office/powerpoint/2010/main" val="16220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5" name="Text Box 22">
            <a:extLst>
              <a:ext uri="{FF2B5EF4-FFF2-40B4-BE49-F238E27FC236}">
                <a16:creationId xmlns:a16="http://schemas.microsoft.com/office/drawing/2014/main" id="{44D6FC6E-1F7E-5C02-BF42-9129CCEBB5A6}"/>
              </a:ext>
            </a:extLst>
          </p:cNvPr>
          <p:cNvSpPr txBox="1"/>
          <p:nvPr/>
        </p:nvSpPr>
        <p:spPr>
          <a:xfrm>
            <a:off x="541218" y="31106"/>
            <a:ext cx="11109563" cy="677045"/>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07000"/>
              </a:lnSpc>
              <a:spcAft>
                <a:spcPts val="600"/>
              </a:spcAft>
            </a:pPr>
            <a:r>
              <a:rPr lang="en-CA" sz="4000" dirty="0">
                <a:solidFill>
                  <a:schemeClr val="bg1"/>
                </a:solidFill>
                <a:latin typeface="Century Gothic" panose="020B0502020202020204" pitchFamily="34" charset="0"/>
              </a:rPr>
              <a:t>	</a:t>
            </a:r>
            <a:r>
              <a:rPr lang="en-CA" sz="2800" dirty="0">
                <a:solidFill>
                  <a:schemeClr val="bg1"/>
                </a:solidFill>
                <a:latin typeface="Century Gothic" panose="020B0502020202020204" pitchFamily="34" charset="0"/>
              </a:rPr>
              <a:t>Agenda					Ordre du jour</a:t>
            </a:r>
            <a:endParaRPr lang="en-US" sz="2800"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46136F54-3E94-277D-513A-992D5DEF7CF6}"/>
              </a:ext>
            </a:extLst>
          </p:cNvPr>
          <p:cNvSpPr txBox="1"/>
          <p:nvPr/>
        </p:nvSpPr>
        <p:spPr>
          <a:xfrm>
            <a:off x="113370" y="926818"/>
            <a:ext cx="6554140" cy="5455340"/>
          </a:xfrm>
          <a:prstGeom prst="rect">
            <a:avLst/>
          </a:prstGeom>
          <a:noFill/>
        </p:spPr>
        <p:txBody>
          <a:bodyPr wrap="square" rtlCol="0">
            <a:spAutoFit/>
          </a:bodyPr>
          <a:lstStyle/>
          <a:p>
            <a:r>
              <a:rPr lang="en-CA" sz="1500" b="1" dirty="0">
                <a:latin typeface="Century Gothic" panose="020B0502020202020204" pitchFamily="34" charset="0"/>
              </a:rPr>
              <a:t>9:00-9:15 am</a:t>
            </a:r>
            <a:r>
              <a:rPr lang="en-CA" sz="1500" dirty="0">
                <a:latin typeface="Century Gothic" panose="020B0502020202020204" pitchFamily="34" charset="0"/>
              </a:rPr>
              <a:t>	</a:t>
            </a:r>
            <a:r>
              <a:rPr lang="en-CA" sz="1500" b="1" dirty="0">
                <a:latin typeface="Century Gothic" panose="020B0502020202020204" pitchFamily="34" charset="0"/>
              </a:rPr>
              <a:t>Welcome &amp;</a:t>
            </a:r>
            <a:r>
              <a:rPr lang="en-CA" sz="1500" dirty="0">
                <a:latin typeface="Century Gothic" panose="020B0502020202020204" pitchFamily="34" charset="0"/>
              </a:rPr>
              <a:t> </a:t>
            </a:r>
            <a:r>
              <a:rPr lang="en-CA" sz="1500" b="1" dirty="0">
                <a:latin typeface="Century Gothic" panose="020B0502020202020204" pitchFamily="34" charset="0"/>
              </a:rPr>
              <a:t>Opening Remarks</a:t>
            </a:r>
          </a:p>
          <a:p>
            <a:r>
              <a:rPr lang="en-CA" sz="1500" dirty="0">
                <a:latin typeface="Century Gothic" panose="020B0502020202020204" pitchFamily="34" charset="0"/>
              </a:rPr>
              <a:t>		</a:t>
            </a:r>
            <a:r>
              <a:rPr lang="en-CA" sz="1500" i="1" dirty="0">
                <a:latin typeface="Century Gothic" panose="020B0502020202020204" pitchFamily="34" charset="0"/>
              </a:rPr>
              <a:t>Camille Beausoleil, ED, NMC</a:t>
            </a:r>
          </a:p>
          <a:p>
            <a:r>
              <a:rPr lang="en-CA" sz="1500" i="1" dirty="0">
                <a:latin typeface="Century Gothic" panose="020B0502020202020204" pitchFamily="34" charset="0"/>
              </a:rPr>
              <a:t>		Meredith Richmond, RL (Ontario), NMC</a:t>
            </a:r>
          </a:p>
          <a:p>
            <a:endParaRPr lang="en-CA" sz="800" i="1" dirty="0">
              <a:latin typeface="Century Gothic" panose="020B0502020202020204" pitchFamily="34" charset="0"/>
            </a:endParaRPr>
          </a:p>
          <a:p>
            <a:r>
              <a:rPr lang="en-CA" sz="1500" b="1" dirty="0">
                <a:latin typeface="Century Gothic" panose="020B0502020202020204" pitchFamily="34" charset="0"/>
              </a:rPr>
              <a:t>9:15–10:10 am	Coaching through Complaints</a:t>
            </a:r>
          </a:p>
          <a:p>
            <a:r>
              <a:rPr lang="en-CA" sz="1500" dirty="0">
                <a:latin typeface="Century Gothic" panose="020B0502020202020204" pitchFamily="34" charset="0"/>
              </a:rPr>
              <a:t>		</a:t>
            </a:r>
            <a:r>
              <a:rPr lang="en-CA" sz="1500" i="1" dirty="0">
                <a:latin typeface="Century Gothic" panose="020B0502020202020204" pitchFamily="34" charset="0"/>
              </a:rPr>
              <a:t>Workshop, Susan Badame &amp; Julie Wills</a:t>
            </a:r>
          </a:p>
          <a:p>
            <a:endParaRPr lang="en-CA" sz="800" i="1" dirty="0">
              <a:latin typeface="Century Gothic" panose="020B0502020202020204" pitchFamily="34" charset="0"/>
            </a:endParaRPr>
          </a:p>
          <a:p>
            <a:r>
              <a:rPr lang="en-CA" sz="1500" b="1" dirty="0">
                <a:latin typeface="Century Gothic" panose="020B0502020202020204" pitchFamily="34" charset="0"/>
              </a:rPr>
              <a:t>10:10-10:40 am	Break</a:t>
            </a:r>
          </a:p>
          <a:p>
            <a:endParaRPr lang="en-CA" sz="800" i="1" dirty="0">
              <a:latin typeface="Century Gothic" panose="020B0502020202020204" pitchFamily="34" charset="0"/>
            </a:endParaRPr>
          </a:p>
          <a:p>
            <a:r>
              <a:rPr lang="en-CA" sz="1500" b="1" dirty="0">
                <a:latin typeface="Century Gothic" panose="020B0502020202020204" pitchFamily="34" charset="0"/>
              </a:rPr>
              <a:t>10:40-11:50 am	What is Peer Coaching?</a:t>
            </a:r>
          </a:p>
          <a:p>
            <a:r>
              <a:rPr lang="en-CA" sz="1500" dirty="0">
                <a:latin typeface="Century Gothic" panose="020B0502020202020204" pitchFamily="34" charset="0"/>
              </a:rPr>
              <a:t>		</a:t>
            </a:r>
            <a:r>
              <a:rPr lang="en-CA" sz="1500" i="1" dirty="0">
                <a:latin typeface="Century Gothic" panose="020B0502020202020204" pitchFamily="34" charset="0"/>
              </a:rPr>
              <a:t>Workshop, Susan Badame &amp; Julie Wills</a:t>
            </a:r>
          </a:p>
          <a:p>
            <a:endParaRPr lang="en-CA" sz="800" i="1" dirty="0">
              <a:latin typeface="Century Gothic" panose="020B0502020202020204" pitchFamily="34" charset="0"/>
            </a:endParaRPr>
          </a:p>
          <a:p>
            <a:pPr>
              <a:lnSpc>
                <a:spcPct val="150000"/>
              </a:lnSpc>
            </a:pPr>
            <a:r>
              <a:rPr lang="en-CA" sz="1500" b="1" dirty="0">
                <a:latin typeface="Century Gothic" panose="020B0502020202020204" pitchFamily="34" charset="0"/>
              </a:rPr>
              <a:t>11:50 am-1 pm	Lunch </a:t>
            </a:r>
            <a:r>
              <a:rPr lang="en-CA" sz="1500" dirty="0">
                <a:latin typeface="Century Gothic" panose="020B0502020202020204" pitchFamily="34" charset="0"/>
              </a:rPr>
              <a:t>(not included)</a:t>
            </a:r>
          </a:p>
          <a:p>
            <a:endParaRPr lang="en-CA" sz="800" dirty="0">
              <a:latin typeface="Century Gothic" panose="020B0502020202020204" pitchFamily="34" charset="0"/>
            </a:endParaRPr>
          </a:p>
          <a:p>
            <a:r>
              <a:rPr lang="en-CA" sz="1500" b="1" dirty="0">
                <a:latin typeface="Century Gothic" panose="020B0502020202020204" pitchFamily="34" charset="0"/>
              </a:rPr>
              <a:t>1:00-2:15 pm	Difficult Conversations – Executive Panel 		Discussion </a:t>
            </a:r>
            <a:r>
              <a:rPr lang="en-CA" sz="1500" i="1" dirty="0">
                <a:latin typeface="Century Gothic" panose="020B0502020202020204" pitchFamily="34" charset="0"/>
              </a:rPr>
              <a:t>with Jaime Burke, Lorraine 			Edinboro, Hilary MacDonald, Jim 			</a:t>
            </a:r>
            <a:r>
              <a:rPr lang="en-CA" sz="1500" i="1" dirty="0" err="1">
                <a:latin typeface="Century Gothic" panose="020B0502020202020204" pitchFamily="34" charset="0"/>
              </a:rPr>
              <a:t>Daskalopoulos</a:t>
            </a:r>
            <a:r>
              <a:rPr lang="en-CA" sz="1500" i="1" dirty="0">
                <a:latin typeface="Century Gothic" panose="020B0502020202020204" pitchFamily="34" charset="0"/>
              </a:rPr>
              <a:t>; moderated by Alicia Seifert		</a:t>
            </a:r>
          </a:p>
          <a:p>
            <a:r>
              <a:rPr lang="en-CA" sz="1500" b="1" dirty="0">
                <a:latin typeface="Century Gothic" panose="020B0502020202020204" pitchFamily="34" charset="0"/>
              </a:rPr>
              <a:t>2:15-2:30 pm	Break</a:t>
            </a:r>
          </a:p>
          <a:p>
            <a:endParaRPr lang="en-CA" sz="800" dirty="0">
              <a:latin typeface="Century Gothic" panose="020B0502020202020204" pitchFamily="34" charset="0"/>
            </a:endParaRPr>
          </a:p>
          <a:p>
            <a:r>
              <a:rPr lang="en-CA" sz="1500" b="1" dirty="0">
                <a:latin typeface="Century Gothic" panose="020B0502020202020204" pitchFamily="34" charset="0"/>
              </a:rPr>
              <a:t>2:30-3:40 pm	Speed Mentoring Session</a:t>
            </a:r>
          </a:p>
          <a:p>
            <a:endParaRPr lang="en-CA" sz="800" b="1" dirty="0">
              <a:latin typeface="Century Gothic" panose="020B0502020202020204" pitchFamily="34" charset="0"/>
            </a:endParaRPr>
          </a:p>
          <a:p>
            <a:r>
              <a:rPr lang="en-CA" sz="1500" b="1" dirty="0">
                <a:latin typeface="Century Gothic" panose="020B0502020202020204" pitchFamily="34" charset="0"/>
              </a:rPr>
              <a:t>3:40-3:45 pm	Closing Remarks</a:t>
            </a:r>
          </a:p>
          <a:p>
            <a:endParaRPr lang="en-CA" sz="800" b="1" dirty="0">
              <a:latin typeface="Century Gothic" panose="020B0502020202020204" pitchFamily="34" charset="0"/>
            </a:endParaRPr>
          </a:p>
          <a:p>
            <a:r>
              <a:rPr lang="en-CA" sz="1500" b="1" dirty="0">
                <a:latin typeface="Century Gothic" panose="020B0502020202020204" pitchFamily="34" charset="0"/>
              </a:rPr>
              <a:t>3:45-4:30 pm	Informal Networking</a:t>
            </a:r>
          </a:p>
        </p:txBody>
      </p:sp>
      <p:sp>
        <p:nvSpPr>
          <p:cNvPr id="8" name="TextBox 7">
            <a:extLst>
              <a:ext uri="{FF2B5EF4-FFF2-40B4-BE49-F238E27FC236}">
                <a16:creationId xmlns:a16="http://schemas.microsoft.com/office/drawing/2014/main" id="{D322968A-8F42-DDCB-58AD-5DF21F029E05}"/>
              </a:ext>
            </a:extLst>
          </p:cNvPr>
          <p:cNvSpPr txBox="1"/>
          <p:nvPr/>
        </p:nvSpPr>
        <p:spPr>
          <a:xfrm>
            <a:off x="6901972" y="926818"/>
            <a:ext cx="5035470" cy="6478697"/>
          </a:xfrm>
          <a:prstGeom prst="rect">
            <a:avLst/>
          </a:prstGeom>
          <a:noFill/>
        </p:spPr>
        <p:txBody>
          <a:bodyPr wrap="square">
            <a:spAutoFit/>
          </a:bodyPr>
          <a:lstStyle/>
          <a:p>
            <a:r>
              <a:rPr lang="en-CA" sz="1500" b="1" dirty="0" err="1">
                <a:latin typeface="Century Gothic" panose="020B0502020202020204" pitchFamily="34" charset="0"/>
              </a:rPr>
              <a:t>Bienvenue</a:t>
            </a:r>
            <a:r>
              <a:rPr lang="en-CA" sz="1500" b="1" dirty="0">
                <a:latin typeface="Century Gothic" panose="020B0502020202020204" pitchFamily="34" charset="0"/>
              </a:rPr>
              <a:t> et Mots </a:t>
            </a:r>
            <a:r>
              <a:rPr lang="en-CA" sz="1500" b="1" dirty="0" err="1">
                <a:latin typeface="Century Gothic" panose="020B0502020202020204" pitchFamily="34" charset="0"/>
              </a:rPr>
              <a:t>d’ouverture</a:t>
            </a:r>
            <a:endParaRPr lang="en-CA" sz="1500" b="1" dirty="0">
              <a:latin typeface="Century Gothic" panose="020B0502020202020204" pitchFamily="34" charset="0"/>
            </a:endParaRPr>
          </a:p>
          <a:p>
            <a:r>
              <a:rPr lang="en-CA" sz="1500" i="1" dirty="0">
                <a:latin typeface="Century Gothic" panose="020B0502020202020204" pitchFamily="34" charset="0"/>
              </a:rPr>
              <a:t>Camille Beausoleil, DE, CNG</a:t>
            </a:r>
          </a:p>
          <a:p>
            <a:r>
              <a:rPr lang="en-CA" sz="1500" i="1" dirty="0">
                <a:latin typeface="Century Gothic" panose="020B0502020202020204" pitchFamily="34" charset="0"/>
              </a:rPr>
              <a:t>Meredith Richmond, DR (Ontario), CNG</a:t>
            </a:r>
          </a:p>
          <a:p>
            <a:endParaRPr lang="en-CA" sz="800" i="1" dirty="0">
              <a:latin typeface="Century Gothic" panose="020B0502020202020204" pitchFamily="34" charset="0"/>
            </a:endParaRPr>
          </a:p>
          <a:p>
            <a:r>
              <a:rPr lang="fr-FR" sz="1500" b="1" dirty="0">
                <a:latin typeface="Century Gothic" panose="020B0502020202020204" pitchFamily="34" charset="0"/>
              </a:rPr>
              <a:t>Coaching dans le cadre des plaintes</a:t>
            </a:r>
          </a:p>
          <a:p>
            <a:r>
              <a:rPr lang="en-CA" sz="1500" i="1" dirty="0">
                <a:latin typeface="Century Gothic" panose="020B0502020202020204" pitchFamily="34" charset="0"/>
              </a:rPr>
              <a:t>Atelier, avec Susan Badame et Julie Wills</a:t>
            </a:r>
          </a:p>
          <a:p>
            <a:endParaRPr lang="en-CA" sz="800" b="1" dirty="0">
              <a:latin typeface="Century Gothic" panose="020B0502020202020204" pitchFamily="34" charset="0"/>
            </a:endParaRPr>
          </a:p>
          <a:p>
            <a:r>
              <a:rPr lang="en-CA" sz="1500" b="1" dirty="0">
                <a:latin typeface="Century Gothic" panose="020B0502020202020204" pitchFamily="34" charset="0"/>
              </a:rPr>
              <a:t>Pause</a:t>
            </a:r>
          </a:p>
          <a:p>
            <a:endParaRPr lang="en-CA" sz="800" i="1" dirty="0">
              <a:latin typeface="Century Gothic" panose="020B0502020202020204" pitchFamily="34" charset="0"/>
            </a:endParaRPr>
          </a:p>
          <a:p>
            <a:r>
              <a:rPr lang="en-CA" sz="1500" b="1" dirty="0" err="1">
                <a:latin typeface="Century Gothic" panose="020B0502020202020204" pitchFamily="34" charset="0"/>
              </a:rPr>
              <a:t>Qu’est-ce</a:t>
            </a:r>
            <a:r>
              <a:rPr lang="en-CA" sz="1500" b="1" dirty="0">
                <a:latin typeface="Century Gothic" panose="020B0502020202020204" pitchFamily="34" charset="0"/>
              </a:rPr>
              <a:t> que le coaching par les pairs ? </a:t>
            </a:r>
            <a:r>
              <a:rPr lang="en-CA" sz="1500" i="1" dirty="0">
                <a:latin typeface="Century Gothic" panose="020B0502020202020204" pitchFamily="34" charset="0"/>
              </a:rPr>
              <a:t>Atelier, avec Susan Badame et Julie Wills</a:t>
            </a:r>
          </a:p>
          <a:p>
            <a:endParaRPr lang="en-CA" sz="800" i="1" dirty="0">
              <a:latin typeface="Century Gothic" panose="020B0502020202020204" pitchFamily="34" charset="0"/>
            </a:endParaRPr>
          </a:p>
          <a:p>
            <a:r>
              <a:rPr lang="en-CA" sz="1500" b="1" dirty="0" err="1">
                <a:latin typeface="Century Gothic" panose="020B0502020202020204" pitchFamily="34" charset="0"/>
              </a:rPr>
              <a:t>Dîner</a:t>
            </a:r>
            <a:r>
              <a:rPr lang="en-CA" sz="1500" b="1" dirty="0">
                <a:latin typeface="Century Gothic" panose="020B0502020202020204" pitchFamily="34" charset="0"/>
              </a:rPr>
              <a:t> </a:t>
            </a:r>
            <a:r>
              <a:rPr lang="en-CA" sz="1500" dirty="0">
                <a:latin typeface="Century Gothic" panose="020B0502020202020204" pitchFamily="34" charset="0"/>
              </a:rPr>
              <a:t>(pas </a:t>
            </a:r>
            <a:r>
              <a:rPr lang="en-CA" sz="1500" dirty="0" err="1">
                <a:latin typeface="Century Gothic" panose="020B0502020202020204" pitchFamily="34" charset="0"/>
              </a:rPr>
              <a:t>inclus</a:t>
            </a:r>
            <a:r>
              <a:rPr lang="en-CA" sz="1500" dirty="0">
                <a:latin typeface="Century Gothic" panose="020B0502020202020204" pitchFamily="34" charset="0"/>
              </a:rPr>
              <a:t>)</a:t>
            </a:r>
          </a:p>
          <a:p>
            <a:endParaRPr lang="en-CA" sz="800" dirty="0">
              <a:latin typeface="Century Gothic" panose="020B0502020202020204" pitchFamily="34" charset="0"/>
            </a:endParaRPr>
          </a:p>
          <a:p>
            <a:r>
              <a:rPr lang="en-CA" sz="1500" b="1" dirty="0">
                <a:latin typeface="Century Gothic" panose="020B0502020202020204" pitchFamily="34" charset="0"/>
              </a:rPr>
              <a:t>Les conversation </a:t>
            </a:r>
            <a:r>
              <a:rPr lang="en-CA" sz="1500" b="1" dirty="0" err="1">
                <a:latin typeface="Century Gothic" panose="020B0502020202020204" pitchFamily="34" charset="0"/>
              </a:rPr>
              <a:t>difficiles</a:t>
            </a:r>
            <a:r>
              <a:rPr lang="en-CA" sz="1500" b="1" dirty="0">
                <a:latin typeface="Century Gothic" panose="020B0502020202020204" pitchFamily="34" charset="0"/>
              </a:rPr>
              <a:t> – un panel de discussion de cadres </a:t>
            </a:r>
            <a:r>
              <a:rPr lang="en-CA" sz="1500" i="1" dirty="0">
                <a:latin typeface="Century Gothic" panose="020B0502020202020204" pitchFamily="34" charset="0"/>
              </a:rPr>
              <a:t>avec Jaime Burke, Lorraine Edinboro, Hilary MacDonald, Jim </a:t>
            </a:r>
            <a:r>
              <a:rPr lang="en-CA" sz="1500" i="1" dirty="0" err="1">
                <a:latin typeface="Century Gothic" panose="020B0502020202020204" pitchFamily="34" charset="0"/>
              </a:rPr>
              <a:t>Daskalopoulos</a:t>
            </a:r>
            <a:r>
              <a:rPr lang="en-CA" sz="1500" i="1" dirty="0">
                <a:latin typeface="Century Gothic" panose="020B0502020202020204" pitchFamily="34" charset="0"/>
              </a:rPr>
              <a:t>; </a:t>
            </a:r>
            <a:r>
              <a:rPr lang="en-CA" sz="1500" i="1" dirty="0" err="1">
                <a:latin typeface="Century Gothic" panose="020B0502020202020204" pitchFamily="34" charset="0"/>
              </a:rPr>
              <a:t>modéré</a:t>
            </a:r>
            <a:r>
              <a:rPr lang="en-CA" sz="1500" i="1" dirty="0">
                <a:latin typeface="Century Gothic" panose="020B0502020202020204" pitchFamily="34" charset="0"/>
              </a:rPr>
              <a:t> par Alicia Seifert</a:t>
            </a:r>
          </a:p>
          <a:p>
            <a:endParaRPr lang="en-CA" sz="1500" i="1" dirty="0">
              <a:latin typeface="Century Gothic" panose="020B0502020202020204" pitchFamily="34" charset="0"/>
            </a:endParaRPr>
          </a:p>
          <a:p>
            <a:endParaRPr lang="en-CA" sz="800" i="1" dirty="0">
              <a:latin typeface="Century Gothic" panose="020B0502020202020204" pitchFamily="34" charset="0"/>
            </a:endParaRPr>
          </a:p>
          <a:p>
            <a:r>
              <a:rPr lang="en-CA" sz="1500" b="1" dirty="0">
                <a:latin typeface="Century Gothic" panose="020B0502020202020204" pitchFamily="34" charset="0"/>
              </a:rPr>
              <a:t>Pause</a:t>
            </a:r>
          </a:p>
          <a:p>
            <a:endParaRPr lang="en-CA" sz="800" b="1" dirty="0">
              <a:latin typeface="Century Gothic" panose="020B0502020202020204" pitchFamily="34" charset="0"/>
            </a:endParaRPr>
          </a:p>
          <a:p>
            <a:r>
              <a:rPr lang="en-CA" sz="1500" b="1" dirty="0">
                <a:latin typeface="Century Gothic" panose="020B0502020202020204" pitchFamily="34" charset="0"/>
              </a:rPr>
              <a:t>Session de </a:t>
            </a:r>
            <a:r>
              <a:rPr lang="en-CA" sz="1500" b="1" dirty="0" err="1">
                <a:latin typeface="Century Gothic" panose="020B0502020202020204" pitchFamily="34" charset="0"/>
              </a:rPr>
              <a:t>mentorat</a:t>
            </a:r>
            <a:r>
              <a:rPr lang="en-CA" sz="1500" b="1" dirty="0">
                <a:latin typeface="Century Gothic" panose="020B0502020202020204" pitchFamily="34" charset="0"/>
              </a:rPr>
              <a:t> éclair</a:t>
            </a:r>
          </a:p>
          <a:p>
            <a:endParaRPr lang="en-CA" sz="800" b="1" dirty="0">
              <a:latin typeface="Century Gothic" panose="020B0502020202020204" pitchFamily="34" charset="0"/>
            </a:endParaRPr>
          </a:p>
          <a:p>
            <a:r>
              <a:rPr lang="en-CA" sz="1500" b="1" dirty="0">
                <a:latin typeface="Century Gothic" panose="020B0502020202020204" pitchFamily="34" charset="0"/>
              </a:rPr>
              <a:t>Mot de conclusion</a:t>
            </a:r>
          </a:p>
          <a:p>
            <a:endParaRPr lang="en-CA" sz="800" b="1" dirty="0">
              <a:latin typeface="Century Gothic" panose="020B0502020202020204" pitchFamily="34" charset="0"/>
            </a:endParaRPr>
          </a:p>
          <a:p>
            <a:r>
              <a:rPr lang="en-CA" sz="1500" b="1" dirty="0" err="1">
                <a:latin typeface="Century Gothic" panose="020B0502020202020204" pitchFamily="34" charset="0"/>
              </a:rPr>
              <a:t>Réseautage</a:t>
            </a:r>
            <a:r>
              <a:rPr lang="en-CA" sz="1500" b="1" dirty="0">
                <a:latin typeface="Century Gothic" panose="020B0502020202020204" pitchFamily="34" charset="0"/>
              </a:rPr>
              <a:t> </a:t>
            </a:r>
            <a:r>
              <a:rPr lang="en-CA" sz="1500" b="1" dirty="0" err="1">
                <a:latin typeface="Century Gothic" panose="020B0502020202020204" pitchFamily="34" charset="0"/>
              </a:rPr>
              <a:t>informel</a:t>
            </a:r>
            <a:endParaRPr lang="en-CA" sz="1500" b="1" dirty="0">
              <a:latin typeface="Century Gothic" panose="020B0502020202020204" pitchFamily="34" charset="0"/>
            </a:endParaRPr>
          </a:p>
          <a:p>
            <a:endParaRPr lang="en-CA" sz="1700" b="1" dirty="0">
              <a:latin typeface="Century Gothic" panose="020B0502020202020204" pitchFamily="34" charset="0"/>
            </a:endParaRPr>
          </a:p>
          <a:p>
            <a:endParaRPr lang="fr-FR" sz="2800" dirty="0">
              <a:latin typeface="Century Gothic" panose="020B0502020202020204" pitchFamily="34" charset="0"/>
            </a:endParaRPr>
          </a:p>
          <a:p>
            <a:endParaRPr lang="fr-FR" sz="2800" dirty="0">
              <a:latin typeface="Century Gothic" panose="020B0502020202020204" pitchFamily="34" charset="0"/>
            </a:endParaRPr>
          </a:p>
        </p:txBody>
      </p:sp>
    </p:spTree>
    <p:extLst>
      <p:ext uri="{BB962C8B-B14F-4D97-AF65-F5344CB8AC3E}">
        <p14:creationId xmlns:p14="http://schemas.microsoft.com/office/powerpoint/2010/main" val="1135337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81667E38-BD5E-832F-3D5F-5CF7269721FC}"/>
              </a:ext>
            </a:extLst>
          </p:cNvPr>
          <p:cNvSpPr txBox="1"/>
          <p:nvPr/>
        </p:nvSpPr>
        <p:spPr>
          <a:xfrm>
            <a:off x="1063956" y="1128083"/>
            <a:ext cx="184731" cy="369332"/>
          </a:xfrm>
          <a:prstGeom prst="rect">
            <a:avLst/>
          </a:prstGeom>
          <a:noFill/>
        </p:spPr>
        <p:txBody>
          <a:bodyPr wrap="none" rtlCol="0">
            <a:spAutoFit/>
          </a:bodyPr>
          <a:lstStyle/>
          <a:p>
            <a:pPr>
              <a:spcBef>
                <a:spcPts val="600"/>
              </a:spcBef>
              <a:spcAft>
                <a:spcPts val="600"/>
              </a:spcAft>
            </a:pPr>
            <a:endParaRPr lang="en-CA" dirty="0"/>
          </a:p>
        </p:txBody>
      </p:sp>
      <p:sp>
        <p:nvSpPr>
          <p:cNvPr id="5" name="Text Box 22">
            <a:extLst>
              <a:ext uri="{FF2B5EF4-FFF2-40B4-BE49-F238E27FC236}">
                <a16:creationId xmlns:a16="http://schemas.microsoft.com/office/drawing/2014/main" id="{CB341A0E-8344-80E5-2924-3B6D7AD34E28}"/>
              </a:ext>
            </a:extLst>
          </p:cNvPr>
          <p:cNvSpPr txBox="1"/>
          <p:nvPr/>
        </p:nvSpPr>
        <p:spPr>
          <a:xfrm>
            <a:off x="1474443" y="861406"/>
            <a:ext cx="9144000" cy="509820"/>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2800" dirty="0">
                <a:solidFill>
                  <a:schemeClr val="bg1"/>
                </a:solidFill>
                <a:latin typeface="Century Gothic" panose="020B0502020202020204" pitchFamily="34" charset="0"/>
              </a:rPr>
              <a:t>6-Pack Starter Kit</a:t>
            </a:r>
            <a:endParaRPr lang="en-US" sz="2800" dirty="0">
              <a:solidFill>
                <a:schemeClr val="bg1"/>
              </a:solidFill>
              <a:latin typeface="Century Gothic" panose="020B0502020202020204" pitchFamily="34" charset="0"/>
            </a:endParaRPr>
          </a:p>
        </p:txBody>
      </p:sp>
      <p:sp>
        <p:nvSpPr>
          <p:cNvPr id="8" name="Text Box 2">
            <a:extLst>
              <a:ext uri="{FF2B5EF4-FFF2-40B4-BE49-F238E27FC236}">
                <a16:creationId xmlns:a16="http://schemas.microsoft.com/office/drawing/2014/main" id="{94F4F80C-C8DB-1C77-ED71-101E1E53FF20}"/>
              </a:ext>
            </a:extLst>
          </p:cNvPr>
          <p:cNvSpPr txBox="1">
            <a:spLocks noChangeArrowheads="1"/>
          </p:cNvSpPr>
          <p:nvPr/>
        </p:nvSpPr>
        <p:spPr bwMode="auto">
          <a:xfrm>
            <a:off x="1248687" y="1580139"/>
            <a:ext cx="9697453" cy="4622060"/>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nSpc>
                <a:spcPct val="107000"/>
              </a:lnSpc>
              <a:spcAft>
                <a:spcPts val="600"/>
              </a:spcAft>
            </a:pPr>
            <a:r>
              <a:rPr lang="en-CA" sz="2800" b="1" dirty="0">
                <a:latin typeface="Century Gothic" panose="020B0502020202020204" pitchFamily="34" charset="0"/>
                <a:ea typeface="Calibri" panose="020F0502020204030204" pitchFamily="34" charset="0"/>
                <a:cs typeface="Times New Roman" panose="02020603050405020304" pitchFamily="18" charset="0"/>
              </a:rPr>
              <a:t>Coaches:</a:t>
            </a:r>
            <a:endParaRPr lang="en-CA" sz="2800" b="1" i="1" dirty="0">
              <a:latin typeface="Century Gothic" panose="020B0502020202020204" pitchFamily="34" charset="0"/>
              <a:ea typeface="Calibri" panose="020F0502020204030204" pitchFamily="34" charset="0"/>
              <a:cs typeface="Times New Roman" panose="02020603050405020304" pitchFamily="18" charset="0"/>
            </a:endParaRPr>
          </a:p>
          <a:p>
            <a:pPr marL="457200" indent="-457200">
              <a:lnSpc>
                <a:spcPct val="107000"/>
              </a:lnSpc>
              <a:spcAft>
                <a:spcPts val="600"/>
              </a:spcAft>
              <a:buFont typeface="+mj-lt"/>
              <a:buAutoNum type="arabicParenR"/>
            </a:pPr>
            <a:r>
              <a:rPr lang="en-CA" sz="2800" b="1" i="1" dirty="0">
                <a:latin typeface="Century Gothic" panose="020B0502020202020204" pitchFamily="34" charset="0"/>
                <a:ea typeface="Calibri" panose="020F0502020204030204" pitchFamily="34" charset="0"/>
                <a:cs typeface="Times New Roman" panose="02020603050405020304" pitchFamily="18" charset="0"/>
              </a:rPr>
              <a:t>Listen</a:t>
            </a:r>
            <a:r>
              <a:rPr lang="en-CA" sz="2800" dirty="0">
                <a:latin typeface="Century Gothic" panose="020B0502020202020204" pitchFamily="34" charset="0"/>
                <a:ea typeface="Calibri" panose="020F0502020204030204" pitchFamily="34" charset="0"/>
                <a:cs typeface="Times New Roman" panose="02020603050405020304" pitchFamily="18" charset="0"/>
              </a:rPr>
              <a:t> to your </a:t>
            </a:r>
            <a:r>
              <a:rPr lang="en-CA" sz="2800" dirty="0" err="1">
                <a:latin typeface="Century Gothic" panose="020B0502020202020204" pitchFamily="34" charset="0"/>
                <a:ea typeface="Calibri" panose="020F0502020204030204" pitchFamily="34" charset="0"/>
                <a:cs typeface="Times New Roman" panose="02020603050405020304" pitchFamily="18" charset="0"/>
              </a:rPr>
              <a:t>coachee’s</a:t>
            </a:r>
            <a:r>
              <a:rPr lang="en-CA" sz="2800" dirty="0">
                <a:latin typeface="Century Gothic" panose="020B0502020202020204" pitchFamily="34" charset="0"/>
                <a:ea typeface="Calibri" panose="020F0502020204030204" pitchFamily="34" charset="0"/>
                <a:cs typeface="Times New Roman" panose="02020603050405020304" pitchFamily="18" charset="0"/>
              </a:rPr>
              <a:t> complaint (this is </a:t>
            </a:r>
            <a:r>
              <a:rPr lang="en-CA" sz="2800" b="1" dirty="0">
                <a:latin typeface="Century Gothic" panose="020B0502020202020204" pitchFamily="34" charset="0"/>
                <a:ea typeface="Calibri" panose="020F0502020204030204" pitchFamily="34" charset="0"/>
                <a:cs typeface="Times New Roman" panose="02020603050405020304" pitchFamily="18" charset="0"/>
              </a:rPr>
              <a:t>their</a:t>
            </a:r>
            <a:r>
              <a:rPr lang="en-CA" sz="2800" dirty="0">
                <a:latin typeface="Century Gothic" panose="020B0502020202020204" pitchFamily="34" charset="0"/>
                <a:ea typeface="Calibri" panose="020F0502020204030204" pitchFamily="34" charset="0"/>
                <a:cs typeface="Times New Roman" panose="02020603050405020304" pitchFamily="18" charset="0"/>
              </a:rPr>
              <a:t> story)</a:t>
            </a:r>
          </a:p>
          <a:p>
            <a:pPr>
              <a:lnSpc>
                <a:spcPct val="107000"/>
              </a:lnSpc>
              <a:spcAft>
                <a:spcPts val="600"/>
              </a:spcAft>
            </a:pPr>
            <a:endParaRPr lang="en-CA" sz="1400" b="1"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2800" dirty="0">
                <a:latin typeface="Century Gothic" panose="020B0502020202020204" pitchFamily="34" charset="0"/>
                <a:ea typeface="Calibri" panose="020F0502020204030204" pitchFamily="34" charset="0"/>
                <a:cs typeface="Times New Roman" panose="02020603050405020304" pitchFamily="18" charset="0"/>
              </a:rPr>
              <a:t>Questions you could ask:</a:t>
            </a:r>
          </a:p>
          <a:p>
            <a:pPr marL="457200" indent="-457200">
              <a:lnSpc>
                <a:spcPct val="107000"/>
              </a:lnSpc>
              <a:spcAft>
                <a:spcPts val="600"/>
              </a:spcAft>
              <a:buFont typeface="+mj-lt"/>
              <a:buAutoNum type="arabicParenR" startAt="2"/>
            </a:pPr>
            <a:r>
              <a:rPr lang="en-CA" sz="2800" dirty="0">
                <a:latin typeface="Century Gothic" panose="020B0502020202020204" pitchFamily="34" charset="0"/>
                <a:ea typeface="Calibri" panose="020F0502020204030204" pitchFamily="34" charset="0"/>
                <a:cs typeface="Times New Roman" panose="02020603050405020304" pitchFamily="18" charset="0"/>
              </a:rPr>
              <a:t>What is </a:t>
            </a:r>
            <a:r>
              <a:rPr lang="en-CA" sz="2800" b="1" i="1" dirty="0">
                <a:latin typeface="Century Gothic" panose="020B0502020202020204" pitchFamily="34" charset="0"/>
                <a:ea typeface="Calibri" panose="020F0502020204030204" pitchFamily="34" charset="0"/>
                <a:cs typeface="Times New Roman" panose="02020603050405020304" pitchFamily="18" charset="0"/>
              </a:rPr>
              <a:t>important</a:t>
            </a:r>
            <a:r>
              <a:rPr lang="en-CA" sz="2800" dirty="0">
                <a:latin typeface="Century Gothic" panose="020B0502020202020204" pitchFamily="34" charset="0"/>
                <a:ea typeface="Calibri" panose="020F0502020204030204" pitchFamily="34" charset="0"/>
                <a:cs typeface="Times New Roman" panose="02020603050405020304" pitchFamily="18" charset="0"/>
              </a:rPr>
              <a:t> to you?</a:t>
            </a:r>
          </a:p>
          <a:p>
            <a:pPr marL="457200" indent="-457200">
              <a:lnSpc>
                <a:spcPct val="107000"/>
              </a:lnSpc>
              <a:spcAft>
                <a:spcPts val="600"/>
              </a:spcAft>
              <a:buFont typeface="+mj-lt"/>
              <a:buAutoNum type="arabicParenR" startAt="2"/>
            </a:pPr>
            <a:r>
              <a:rPr lang="en-CA" sz="2800" dirty="0">
                <a:latin typeface="Century Gothic" panose="020B0502020202020204" pitchFamily="34" charset="0"/>
                <a:ea typeface="Calibri" panose="020F0502020204030204" pitchFamily="34" charset="0"/>
                <a:cs typeface="Times New Roman" panose="02020603050405020304" pitchFamily="18" charset="0"/>
              </a:rPr>
              <a:t>What would </a:t>
            </a:r>
            <a:r>
              <a:rPr lang="en-CA" sz="2800" b="1" i="1" dirty="0">
                <a:latin typeface="Century Gothic" panose="020B0502020202020204" pitchFamily="34" charset="0"/>
                <a:ea typeface="Calibri" panose="020F0502020204030204" pitchFamily="34" charset="0"/>
                <a:cs typeface="Times New Roman" panose="02020603050405020304" pitchFamily="18" charset="0"/>
              </a:rPr>
              <a:t>success</a:t>
            </a:r>
            <a:r>
              <a:rPr lang="en-CA" sz="2800" dirty="0">
                <a:latin typeface="Century Gothic" panose="020B0502020202020204" pitchFamily="34" charset="0"/>
                <a:ea typeface="Calibri" panose="020F0502020204030204" pitchFamily="34" charset="0"/>
                <a:cs typeface="Times New Roman" panose="02020603050405020304" pitchFamily="18" charset="0"/>
              </a:rPr>
              <a:t> look like?</a:t>
            </a:r>
          </a:p>
          <a:p>
            <a:pPr marL="457200" indent="-457200">
              <a:lnSpc>
                <a:spcPct val="107000"/>
              </a:lnSpc>
              <a:spcAft>
                <a:spcPts val="600"/>
              </a:spcAft>
              <a:buFont typeface="+mj-lt"/>
              <a:buAutoNum type="arabicParenR" startAt="2"/>
            </a:pPr>
            <a:r>
              <a:rPr lang="en-CA" sz="2800" dirty="0">
                <a:latin typeface="Century Gothic" panose="020B0502020202020204" pitchFamily="34" charset="0"/>
                <a:ea typeface="Calibri" panose="020F0502020204030204" pitchFamily="34" charset="0"/>
                <a:cs typeface="Times New Roman" panose="02020603050405020304" pitchFamily="18" charset="0"/>
              </a:rPr>
              <a:t>What have you </a:t>
            </a:r>
            <a:r>
              <a:rPr lang="en-CA" sz="2800" b="1" i="1" dirty="0">
                <a:latin typeface="Century Gothic" panose="020B0502020202020204" pitchFamily="34" charset="0"/>
                <a:ea typeface="Calibri" panose="020F0502020204030204" pitchFamily="34" charset="0"/>
                <a:cs typeface="Times New Roman" panose="02020603050405020304" pitchFamily="18" charset="0"/>
              </a:rPr>
              <a:t>tried</a:t>
            </a:r>
            <a:r>
              <a:rPr lang="en-CA" sz="2800" dirty="0">
                <a:latin typeface="Century Gothic" panose="020B0502020202020204" pitchFamily="34" charset="0"/>
                <a:ea typeface="Calibri" panose="020F0502020204030204" pitchFamily="34" charset="0"/>
                <a:cs typeface="Times New Roman" panose="02020603050405020304" pitchFamily="18" charset="0"/>
              </a:rPr>
              <a:t>?</a:t>
            </a:r>
          </a:p>
          <a:p>
            <a:pPr marL="457200" indent="-457200">
              <a:lnSpc>
                <a:spcPct val="107000"/>
              </a:lnSpc>
              <a:spcAft>
                <a:spcPts val="600"/>
              </a:spcAft>
              <a:buFont typeface="+mj-lt"/>
              <a:buAutoNum type="arabicParenR" startAt="2"/>
            </a:pPr>
            <a:r>
              <a:rPr lang="en-CA" sz="2800" dirty="0">
                <a:latin typeface="Century Gothic" panose="020B0502020202020204" pitchFamily="34" charset="0"/>
                <a:ea typeface="Calibri" panose="020F0502020204030204" pitchFamily="34" charset="0"/>
                <a:cs typeface="Times New Roman" panose="02020603050405020304" pitchFamily="18" charset="0"/>
              </a:rPr>
              <a:t>What are one or two </a:t>
            </a:r>
            <a:r>
              <a:rPr lang="en-CA" sz="2800" b="1" i="1" dirty="0">
                <a:latin typeface="Century Gothic" panose="020B0502020202020204" pitchFamily="34" charset="0"/>
                <a:ea typeface="Calibri" panose="020F0502020204030204" pitchFamily="34" charset="0"/>
                <a:cs typeface="Times New Roman" panose="02020603050405020304" pitchFamily="18" charset="0"/>
              </a:rPr>
              <a:t>possibilities </a:t>
            </a:r>
            <a:r>
              <a:rPr lang="en-CA" sz="2800" dirty="0">
                <a:latin typeface="Century Gothic" panose="020B0502020202020204" pitchFamily="34" charset="0"/>
                <a:ea typeface="Calibri" panose="020F0502020204030204" pitchFamily="34" charset="0"/>
                <a:cs typeface="Times New Roman" panose="02020603050405020304" pitchFamily="18" charset="0"/>
              </a:rPr>
              <a:t>you could explore?</a:t>
            </a:r>
          </a:p>
          <a:p>
            <a:pPr marL="457200" indent="-457200">
              <a:lnSpc>
                <a:spcPct val="107000"/>
              </a:lnSpc>
              <a:spcAft>
                <a:spcPts val="600"/>
              </a:spcAft>
              <a:buFont typeface="+mj-lt"/>
              <a:buAutoNum type="arabicParenR" startAt="2"/>
            </a:pPr>
            <a:r>
              <a:rPr lang="en-CA" sz="2800" dirty="0">
                <a:latin typeface="Century Gothic" panose="020B0502020202020204" pitchFamily="34" charset="0"/>
                <a:ea typeface="Calibri" panose="020F0502020204030204" pitchFamily="34" charset="0"/>
                <a:cs typeface="Times New Roman" panose="02020603050405020304" pitchFamily="18" charset="0"/>
              </a:rPr>
              <a:t>What is one </a:t>
            </a:r>
            <a:r>
              <a:rPr lang="en-CA" sz="2800" b="1" i="1" dirty="0">
                <a:latin typeface="Century Gothic" panose="020B0502020202020204" pitchFamily="34" charset="0"/>
                <a:ea typeface="Calibri" panose="020F0502020204030204" pitchFamily="34" charset="0"/>
                <a:cs typeface="Times New Roman" panose="02020603050405020304" pitchFamily="18" charset="0"/>
              </a:rPr>
              <a:t>action</a:t>
            </a:r>
            <a:r>
              <a:rPr lang="en-CA" sz="2800" dirty="0">
                <a:latin typeface="Century Gothic" panose="020B0502020202020204" pitchFamily="34" charset="0"/>
                <a:ea typeface="Calibri" panose="020F0502020204030204" pitchFamily="34" charset="0"/>
                <a:cs typeface="Times New Roman" panose="02020603050405020304" pitchFamily="18" charset="0"/>
              </a:rPr>
              <a:t> you could take as a next step?</a:t>
            </a:r>
          </a:p>
          <a:p>
            <a:pPr>
              <a:lnSpc>
                <a:spcPct val="107000"/>
              </a:lnSpc>
              <a:spcAft>
                <a:spcPts val="600"/>
              </a:spcAft>
            </a:pPr>
            <a:r>
              <a:rPr lang="en-CA" sz="825"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Picture 6" descr="Text&#10;&#10;Description automatically generated with low confidence">
            <a:extLst>
              <a:ext uri="{FF2B5EF4-FFF2-40B4-BE49-F238E27FC236}">
                <a16:creationId xmlns:a16="http://schemas.microsoft.com/office/drawing/2014/main" id="{031BCDB4-6AD0-5486-80C4-0930F1FBA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8484" y="150320"/>
            <a:ext cx="2000145" cy="628362"/>
          </a:xfrm>
          <a:prstGeom prst="rect">
            <a:avLst/>
          </a:prstGeom>
        </p:spPr>
      </p:pic>
    </p:spTree>
    <p:extLst>
      <p:ext uri="{BB962C8B-B14F-4D97-AF65-F5344CB8AC3E}">
        <p14:creationId xmlns:p14="http://schemas.microsoft.com/office/powerpoint/2010/main" val="72136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3" name="Text Box 22">
            <a:extLst>
              <a:ext uri="{FF2B5EF4-FFF2-40B4-BE49-F238E27FC236}">
                <a16:creationId xmlns:a16="http://schemas.microsoft.com/office/drawing/2014/main" id="{6F26628B-ABAA-950F-858D-87A6AB5CED99}"/>
              </a:ext>
            </a:extLst>
          </p:cNvPr>
          <p:cNvSpPr txBox="1"/>
          <p:nvPr/>
        </p:nvSpPr>
        <p:spPr>
          <a:xfrm>
            <a:off x="615077" y="380526"/>
            <a:ext cx="10967323"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a:solidFill>
                  <a:schemeClr val="bg1"/>
                </a:solidFill>
                <a:latin typeface="Century Gothic" panose="020B0502020202020204" pitchFamily="34" charset="0"/>
              </a:rPr>
              <a:t>Wrap-Up</a:t>
            </a:r>
          </a:p>
          <a:p>
            <a:pPr algn="ctr">
              <a:lnSpc>
                <a:spcPct val="107000"/>
              </a:lnSpc>
              <a:spcAft>
                <a:spcPts val="600"/>
              </a:spcAft>
            </a:pPr>
            <a:endParaRPr lang="en-US" sz="8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F080F1DD-28B0-CB04-AF1C-94D0D9A6B3D4}"/>
              </a:ext>
            </a:extLst>
          </p:cNvPr>
          <p:cNvSpPr txBox="1"/>
          <p:nvPr/>
        </p:nvSpPr>
        <p:spPr>
          <a:xfrm>
            <a:off x="1391920" y="1908779"/>
            <a:ext cx="9306560" cy="2246769"/>
          </a:xfrm>
          <a:prstGeom prst="rect">
            <a:avLst/>
          </a:prstGeom>
          <a:noFill/>
        </p:spPr>
        <p:txBody>
          <a:bodyPr wrap="square" rtlCol="0">
            <a:spAutoFit/>
          </a:bodyPr>
          <a:lstStyle/>
          <a:p>
            <a:pPr marL="457200" indent="-457200">
              <a:buFont typeface="Wingdings" panose="05000000000000000000" pitchFamily="2" charset="2"/>
              <a:buChar char="§"/>
            </a:pPr>
            <a:r>
              <a:rPr lang="en-CA" sz="2800" dirty="0">
                <a:latin typeface="Century Gothic" panose="020B0502020202020204" pitchFamily="34" charset="0"/>
              </a:rPr>
              <a:t>What did you learn about yourself through the Peer Coaching Circle process? </a:t>
            </a:r>
          </a:p>
          <a:p>
            <a:pPr marL="457200" indent="-457200">
              <a:buFont typeface="Wingdings" panose="05000000000000000000" pitchFamily="2" charset="2"/>
              <a:buChar char="§"/>
            </a:pPr>
            <a:endParaRPr lang="en-CA" sz="2800" dirty="0">
              <a:latin typeface="Century Gothic" panose="020B0502020202020204" pitchFamily="34" charset="0"/>
            </a:endParaRPr>
          </a:p>
          <a:p>
            <a:pPr marL="457200" indent="-457200">
              <a:buFont typeface="Wingdings" panose="05000000000000000000" pitchFamily="2" charset="2"/>
              <a:buChar char="§"/>
            </a:pPr>
            <a:r>
              <a:rPr lang="en-CA" sz="2800" dirty="0">
                <a:latin typeface="Century Gothic" panose="020B0502020202020204" pitchFamily="34" charset="0"/>
              </a:rPr>
              <a:t>What is one takeaway that you will practise in conversations going forward? </a:t>
            </a:r>
          </a:p>
        </p:txBody>
      </p:sp>
    </p:spTree>
    <p:extLst>
      <p:ext uri="{BB962C8B-B14F-4D97-AF65-F5344CB8AC3E}">
        <p14:creationId xmlns:p14="http://schemas.microsoft.com/office/powerpoint/2010/main" val="467833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5" name="Text Box 22">
            <a:extLst>
              <a:ext uri="{FF2B5EF4-FFF2-40B4-BE49-F238E27FC236}">
                <a16:creationId xmlns:a16="http://schemas.microsoft.com/office/drawing/2014/main" id="{0185EDA1-9C82-4640-ABF5-2E7DE0D7E631}"/>
              </a:ext>
            </a:extLst>
          </p:cNvPr>
          <p:cNvSpPr txBox="1"/>
          <p:nvPr/>
        </p:nvSpPr>
        <p:spPr>
          <a:xfrm>
            <a:off x="615077" y="380526"/>
            <a:ext cx="10967323"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a:solidFill>
                  <a:schemeClr val="bg1"/>
                </a:solidFill>
                <a:latin typeface="Century Gothic" panose="020B0502020202020204" pitchFamily="34" charset="0"/>
              </a:rPr>
              <a:t>Peer Coaching Circles Offer:</a:t>
            </a:r>
          </a:p>
          <a:p>
            <a:pPr algn="ctr">
              <a:lnSpc>
                <a:spcPct val="107000"/>
              </a:lnSpc>
              <a:spcAft>
                <a:spcPts val="600"/>
              </a:spcAft>
            </a:pPr>
            <a:endParaRPr lang="en-US" sz="800" dirty="0">
              <a:solidFill>
                <a:schemeClr val="bg1"/>
              </a:solidFill>
              <a:latin typeface="Century Gothic" panose="020B0502020202020204" pitchFamily="34" charset="0"/>
            </a:endParaRPr>
          </a:p>
        </p:txBody>
      </p:sp>
      <p:sp>
        <p:nvSpPr>
          <p:cNvPr id="7" name="Content Placeholder 2">
            <a:extLst>
              <a:ext uri="{FF2B5EF4-FFF2-40B4-BE49-F238E27FC236}">
                <a16:creationId xmlns:a16="http://schemas.microsoft.com/office/drawing/2014/main" id="{B5812BC6-2E23-9F34-D2E9-EF39F4A85A21}"/>
              </a:ext>
            </a:extLst>
          </p:cNvPr>
          <p:cNvSpPr txBox="1">
            <a:spLocks/>
          </p:cNvSpPr>
          <p:nvPr/>
        </p:nvSpPr>
        <p:spPr>
          <a:xfrm>
            <a:off x="838200" y="1612264"/>
            <a:ext cx="10744200" cy="473773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en-US" sz="3000" dirty="0">
                <a:latin typeface="Century Gothic" panose="020B0502020202020204" pitchFamily="34" charset="0"/>
                <a:ea typeface="Calibri" panose="020F0502020204030204" pitchFamily="34" charset="0"/>
                <a:cs typeface="Times New Roman" panose="02020603050405020304" pitchFamily="18" charset="0"/>
              </a:rPr>
              <a:t>a networking opportunity</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en-US" sz="3000" dirty="0">
                <a:latin typeface="Century Gothic" panose="020B0502020202020204" pitchFamily="34" charset="0"/>
                <a:ea typeface="Calibri" panose="020F0502020204030204" pitchFamily="34" charset="0"/>
                <a:cs typeface="Times New Roman" panose="02020603050405020304" pitchFamily="18" charset="0"/>
              </a:rPr>
              <a:t>practical, replicable, implementable tools to use in everyday conversations</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en-US" sz="3000" dirty="0">
                <a:latin typeface="Century Gothic" panose="020B0502020202020204" pitchFamily="34" charset="0"/>
                <a:ea typeface="Calibri" panose="020F0502020204030204" pitchFamily="34" charset="0"/>
                <a:cs typeface="Times New Roman" panose="02020603050405020304" pitchFamily="18" charset="0"/>
              </a:rPr>
              <a:t>a chance to enhance peer relationships</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en-US" sz="3000" dirty="0">
                <a:latin typeface="Century Gothic" panose="020B0502020202020204" pitchFamily="34" charset="0"/>
                <a:ea typeface="Calibri" panose="020F0502020204030204" pitchFamily="34" charset="0"/>
                <a:cs typeface="Times New Roman" panose="02020603050405020304" pitchFamily="18" charset="0"/>
              </a:rPr>
              <a:t>a safe, non-judgmental and confidential place to share experiences</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en-US" sz="3000" dirty="0">
                <a:latin typeface="Century Gothic" panose="020B0502020202020204" pitchFamily="34" charset="0"/>
                <a:ea typeface="Calibri" panose="020F0502020204030204" pitchFamily="34" charset="0"/>
                <a:cs typeface="Times New Roman" panose="02020603050405020304" pitchFamily="18" charset="0"/>
              </a:rPr>
              <a:t>an opportunity to experience the power of open-ended questions whether you ask or answer them</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en-US" sz="3000" dirty="0">
                <a:latin typeface="Century Gothic" panose="020B0502020202020204" pitchFamily="34" charset="0"/>
                <a:ea typeface="Calibri" panose="020F0502020204030204" pitchFamily="34" charset="0"/>
                <a:cs typeface="Times New Roman" panose="02020603050405020304" pitchFamily="18" charset="0"/>
              </a:rPr>
              <a:t>a way to learn coaching relevant practices by trying them out and practicing them with peers while tackling real issues in the workplace</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en-US" sz="3000" dirty="0">
                <a:latin typeface="Century Gothic" panose="020B0502020202020204" pitchFamily="34" charset="0"/>
                <a:ea typeface="Calibri" panose="020F0502020204030204" pitchFamily="34" charset="0"/>
                <a:cs typeface="Times New Roman" panose="02020603050405020304" pitchFamily="18" charset="0"/>
              </a:rPr>
              <a:t>an exploration of ways and approaches to generate practical actions and next steps</a:t>
            </a:r>
          </a:p>
          <a:p>
            <a:endParaRPr lang="en-US" dirty="0"/>
          </a:p>
        </p:txBody>
      </p:sp>
    </p:spTree>
    <p:extLst>
      <p:ext uri="{BB962C8B-B14F-4D97-AF65-F5344CB8AC3E}">
        <p14:creationId xmlns:p14="http://schemas.microsoft.com/office/powerpoint/2010/main" val="87970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3" name="Text Box 22">
            <a:extLst>
              <a:ext uri="{FF2B5EF4-FFF2-40B4-BE49-F238E27FC236}">
                <a16:creationId xmlns:a16="http://schemas.microsoft.com/office/drawing/2014/main" id="{6F26628B-ABAA-950F-858D-87A6AB5CED99}"/>
              </a:ext>
            </a:extLst>
          </p:cNvPr>
          <p:cNvSpPr txBox="1"/>
          <p:nvPr/>
        </p:nvSpPr>
        <p:spPr>
          <a:xfrm>
            <a:off x="615077" y="380526"/>
            <a:ext cx="10967323" cy="494687"/>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2800" dirty="0">
                <a:solidFill>
                  <a:schemeClr val="bg1"/>
                </a:solidFill>
                <a:latin typeface="Century Gothic" panose="020B0502020202020204" pitchFamily="34" charset="0"/>
              </a:rPr>
              <a:t>Coaching Resources</a:t>
            </a:r>
            <a:endParaRPr lang="en-US" sz="28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BA39720F-61AF-1DD4-649A-107256C6F8F0}"/>
              </a:ext>
            </a:extLst>
          </p:cNvPr>
          <p:cNvSpPr txBox="1"/>
          <p:nvPr/>
        </p:nvSpPr>
        <p:spPr>
          <a:xfrm>
            <a:off x="1097280" y="1040145"/>
            <a:ext cx="10485120" cy="4764381"/>
          </a:xfrm>
          <a:prstGeom prst="rect">
            <a:avLst/>
          </a:prstGeom>
          <a:noFill/>
        </p:spPr>
        <p:txBody>
          <a:bodyPr wrap="square" rtlCol="0">
            <a:spAutoFit/>
          </a:bodyPr>
          <a:lstStyle/>
          <a:p>
            <a:pPr>
              <a:lnSpc>
                <a:spcPct val="120000"/>
              </a:lnSpc>
            </a:pPr>
            <a:r>
              <a:rPr lang="en-CA" sz="1700" b="1" dirty="0">
                <a:latin typeface="Century Gothic" panose="020B0502020202020204" pitchFamily="34" charset="0"/>
              </a:rPr>
              <a:t>Video resources:</a:t>
            </a:r>
          </a:p>
          <a:p>
            <a:pPr marL="285750" indent="-285750">
              <a:lnSpc>
                <a:spcPct val="120000"/>
              </a:lnSpc>
              <a:buFont typeface="Wingdings" panose="05000000000000000000" pitchFamily="2" charset="2"/>
              <a:buChar char="§"/>
            </a:pPr>
            <a:r>
              <a:rPr lang="en-CA" sz="1700" dirty="0">
                <a:latin typeface="Century Gothic" panose="020B0502020202020204" pitchFamily="34" charset="0"/>
              </a:rPr>
              <a:t>Joining a Peer Coaching Circle? What to Expect: </a:t>
            </a:r>
            <a:r>
              <a:rPr lang="en-CA" sz="1700" dirty="0">
                <a:solidFill>
                  <a:srgbClr val="7F7F7F"/>
                </a:solidFill>
                <a:effectLst/>
                <a:latin typeface="Century Gothic" panose="020B0502020202020204" pitchFamily="34" charset="0"/>
                <a:ea typeface="Times New Roman" panose="02020603050405020304" pitchFamily="18" charset="0"/>
              </a:rPr>
              <a:t> </a:t>
            </a:r>
            <a:r>
              <a:rPr lang="en-CA" sz="1700" u="sng" dirty="0">
                <a:solidFill>
                  <a:srgbClr val="0000FF"/>
                </a:solidFill>
                <a:effectLst/>
                <a:latin typeface="Century Gothic" panose="020B0502020202020204" pitchFamily="34" charset="0"/>
                <a:ea typeface="Times New Roman" panose="02020603050405020304" pitchFamily="18" charset="0"/>
                <a:cs typeface="Calibri" panose="020F0502020204030204" pitchFamily="34" charset="0"/>
                <a:hlinkClick r:id="rId4"/>
              </a:rPr>
              <a:t>https://youtu.be/H1ZNjTjEFZE</a:t>
            </a:r>
            <a:endParaRPr lang="en-CA" sz="1700" dirty="0">
              <a:latin typeface="Century Gothic" panose="020B0502020202020204" pitchFamily="34" charset="0"/>
            </a:endParaRPr>
          </a:p>
          <a:p>
            <a:pPr marL="285750" indent="-285750">
              <a:lnSpc>
                <a:spcPct val="120000"/>
              </a:lnSpc>
              <a:buFont typeface="Wingdings" panose="05000000000000000000" pitchFamily="2" charset="2"/>
              <a:buChar char="§"/>
            </a:pPr>
            <a:r>
              <a:rPr lang="en-CA" sz="1700" dirty="0">
                <a:latin typeface="Century Gothic" panose="020B0502020202020204" pitchFamily="34" charset="0"/>
              </a:rPr>
              <a:t>Selecting a Coaching Topic: </a:t>
            </a:r>
            <a:r>
              <a:rPr lang="en-CA" sz="1700" u="sng" dirty="0">
                <a:solidFill>
                  <a:srgbClr val="0000FF"/>
                </a:solidFill>
                <a:latin typeface="Century Gothic" panose="020B0502020202020204" pitchFamily="34" charset="0"/>
                <a:ea typeface="Times New Roman" panose="02020603050405020304" pitchFamily="18" charset="0"/>
                <a:cs typeface="Calibri" panose="020F0502020204030204" pitchFamily="34" charset="0"/>
                <a:hlinkClick r:id="rId5"/>
              </a:rPr>
              <a:t>https://youtu.be/qg1s0CoRtT4</a:t>
            </a:r>
            <a:endParaRPr lang="en-CA" sz="1700" u="sng" dirty="0">
              <a:solidFill>
                <a:srgbClr val="0000FF"/>
              </a:solidFill>
              <a:latin typeface="Century Gothic" panose="020B0502020202020204" pitchFamily="34" charset="0"/>
              <a:ea typeface="Times New Roman" panose="02020603050405020304" pitchFamily="18" charset="0"/>
              <a:cs typeface="Calibri" panose="020F0502020204030204" pitchFamily="34" charset="0"/>
            </a:endParaRPr>
          </a:p>
          <a:p>
            <a:pPr marL="285750" indent="-285750">
              <a:lnSpc>
                <a:spcPct val="120000"/>
              </a:lnSpc>
              <a:buFont typeface="Wingdings" panose="05000000000000000000" pitchFamily="2" charset="2"/>
              <a:buChar char="§"/>
            </a:pP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The Feedback Model Video:  </a:t>
            </a:r>
            <a:r>
              <a:rPr lang="en-CA" sz="1700" u="sng" dirty="0">
                <a:solidFill>
                  <a:srgbClr val="0000FF"/>
                </a:solidFill>
                <a:effectLst/>
                <a:latin typeface="Century Gothic" panose="020B0502020202020204" pitchFamily="34" charset="0"/>
                <a:ea typeface="Times New Roman" panose="02020603050405020304" pitchFamily="18" charset="0"/>
                <a:cs typeface="Calibri" panose="020F0502020204030204" pitchFamily="34" charset="0"/>
                <a:hlinkClick r:id="rId6"/>
              </a:rPr>
              <a:t>https://youtu.be/noz3ViNZssk</a:t>
            </a:r>
            <a:endParaRPr lang="en-CA" sz="1700" u="sng" dirty="0">
              <a:solidFill>
                <a:srgbClr val="0000FF"/>
              </a:solidFill>
              <a:effectLst/>
              <a:latin typeface="Century Gothic" panose="020B0502020202020204" pitchFamily="34" charset="0"/>
              <a:ea typeface="Times New Roman" panose="02020603050405020304" pitchFamily="18" charset="0"/>
              <a:cs typeface="Calibri" panose="020F0502020204030204" pitchFamily="34" charset="0"/>
            </a:endParaRPr>
          </a:p>
          <a:p>
            <a:pPr marL="285750" indent="-285750">
              <a:lnSpc>
                <a:spcPct val="120000"/>
              </a:lnSpc>
              <a:buFont typeface="Arial" panose="020B0604020202020204" pitchFamily="34" charset="0"/>
              <a:buChar char="•"/>
            </a:pPr>
            <a:endParaRPr lang="en-CA" sz="1700" i="1" u="sng" dirty="0">
              <a:solidFill>
                <a:srgbClr val="0000FF"/>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20000"/>
              </a:lnSpc>
            </a:pPr>
            <a:r>
              <a:rPr lang="en-CA" sz="1700" b="1" dirty="0">
                <a:latin typeface="Century Gothic" panose="020B0502020202020204" pitchFamily="34" charset="0"/>
              </a:rPr>
              <a:t>Canada School of Public Service coaching courses and job aids:</a:t>
            </a:r>
          </a:p>
          <a:p>
            <a:pPr marL="285750" indent="-285750">
              <a:lnSpc>
                <a:spcPct val="120000"/>
              </a:lnSpc>
              <a:buFont typeface="Wingdings" panose="05000000000000000000" pitchFamily="2" charset="2"/>
              <a:buChar char="§"/>
            </a:pPr>
            <a:r>
              <a:rPr lang="en-CA" sz="1700" b="0" i="0" u="sng" dirty="0">
                <a:solidFill>
                  <a:srgbClr val="284162"/>
                </a:solidFill>
                <a:effectLst/>
                <a:latin typeface="Century Gothic" panose="020B0502020202020204" pitchFamily="34" charset="0"/>
                <a:hlinkClick r:id="rId7"/>
              </a:rPr>
              <a:t>Coaching for Effective Leadership (TRN402)</a:t>
            </a:r>
            <a:r>
              <a:rPr lang="en-CA" sz="1700" b="0" i="0" dirty="0">
                <a:solidFill>
                  <a:srgbClr val="000000"/>
                </a:solidFill>
                <a:effectLst/>
                <a:latin typeface="Century Gothic" panose="020B0502020202020204" pitchFamily="34" charset="0"/>
              </a:rPr>
              <a:t>  (3-hour virtual course)(prerequisite for TRN401)</a:t>
            </a:r>
          </a:p>
          <a:p>
            <a:pPr marL="285750" indent="-285750">
              <a:lnSpc>
                <a:spcPct val="120000"/>
              </a:lnSpc>
              <a:buFont typeface="Wingdings" panose="05000000000000000000" pitchFamily="2" charset="2"/>
              <a:buChar char="§"/>
            </a:pPr>
            <a:r>
              <a:rPr lang="en-CA" sz="1700" b="0" i="0" u="sng" dirty="0">
                <a:solidFill>
                  <a:srgbClr val="284162"/>
                </a:solidFill>
                <a:effectLst/>
                <a:latin typeface="Century Gothic" panose="020B0502020202020204" pitchFamily="34" charset="0"/>
                <a:hlinkClick r:id="rId8"/>
              </a:rPr>
              <a:t>Developing Successful Coaching Relationships (TRN439)</a:t>
            </a:r>
            <a:r>
              <a:rPr lang="en-CA" sz="1700" b="0" i="0" dirty="0">
                <a:solidFill>
                  <a:srgbClr val="000000"/>
                </a:solidFill>
                <a:effectLst/>
                <a:latin typeface="Century Gothic" panose="020B0502020202020204" pitchFamily="34" charset="0"/>
              </a:rPr>
              <a:t> (1-hour online self-paced course)</a:t>
            </a:r>
          </a:p>
          <a:p>
            <a:pPr marL="285750" indent="-285750" algn="l">
              <a:lnSpc>
                <a:spcPct val="120000"/>
              </a:lnSpc>
              <a:buFont typeface="Wingdings" panose="05000000000000000000" pitchFamily="2" charset="2"/>
              <a:buChar char="§"/>
            </a:pPr>
            <a:r>
              <a:rPr lang="en-CA" sz="1700" u="sng" dirty="0">
                <a:solidFill>
                  <a:srgbClr val="284162"/>
                </a:solidFill>
                <a:latin typeface="Century Gothic" panose="020B0502020202020204" pitchFamily="34" charset="0"/>
                <a:hlinkClick r:id="rId9"/>
              </a:rPr>
              <a:t>Introduction to Peer Coaching (TRN401)</a:t>
            </a:r>
            <a:r>
              <a:rPr lang="en-CA" sz="1700" dirty="0">
                <a:latin typeface="Century Gothic" panose="020B0502020202020204" pitchFamily="34" charset="0"/>
              </a:rPr>
              <a:t> (3-hour virtual course)</a:t>
            </a:r>
          </a:p>
          <a:p>
            <a:pPr marL="285750" indent="-285750" algn="l">
              <a:lnSpc>
                <a:spcPct val="120000"/>
              </a:lnSpc>
              <a:buFont typeface="Arial" panose="020B0604020202020204" pitchFamily="34" charset="0"/>
              <a:buChar char="•"/>
            </a:pPr>
            <a:endParaRPr lang="en-CA" sz="1700" dirty="0">
              <a:latin typeface="Century Gothic" panose="020B0502020202020204" pitchFamily="34" charset="0"/>
            </a:endParaRPr>
          </a:p>
          <a:p>
            <a:pPr marL="285750" indent="-285750">
              <a:lnSpc>
                <a:spcPct val="120000"/>
              </a:lnSpc>
              <a:buFont typeface="Wingdings" panose="05000000000000000000" pitchFamily="2" charset="2"/>
              <a:buChar char="§"/>
            </a:pPr>
            <a:r>
              <a:rPr lang="en-CA" sz="1700" i="0" dirty="0">
                <a:solidFill>
                  <a:srgbClr val="333333"/>
                </a:solidFill>
                <a:effectLst/>
                <a:latin typeface="Century Gothic" panose="020B0502020202020204" pitchFamily="34" charset="0"/>
                <a:hlinkClick r:id="rId10"/>
              </a:rPr>
              <a:t>Introduction to Coaching (TRN4-V21) </a:t>
            </a:r>
            <a:r>
              <a:rPr lang="en-CA" sz="1700" i="0" dirty="0">
                <a:solidFill>
                  <a:srgbClr val="333333"/>
                </a:solidFill>
                <a:effectLst/>
                <a:latin typeface="Century Gothic" panose="020B0502020202020204" pitchFamily="34" charset="0"/>
              </a:rPr>
              <a:t>(micro-video)</a:t>
            </a:r>
          </a:p>
          <a:p>
            <a:pPr marL="285750" indent="-285750">
              <a:lnSpc>
                <a:spcPct val="120000"/>
              </a:lnSpc>
              <a:buFont typeface="Wingdings" panose="05000000000000000000" pitchFamily="2" charset="2"/>
              <a:buChar char="§"/>
            </a:pPr>
            <a:r>
              <a:rPr lang="en-CA" sz="1700" i="0" dirty="0">
                <a:solidFill>
                  <a:srgbClr val="333333"/>
                </a:solidFill>
                <a:effectLst/>
                <a:latin typeface="Century Gothic" panose="020B0502020202020204" pitchFamily="34" charset="0"/>
                <a:hlinkClick r:id="rId11"/>
              </a:rPr>
              <a:t>Selecting and Sharing a Coaching Topic (TRN4-J37)</a:t>
            </a:r>
            <a:r>
              <a:rPr lang="en-CA" sz="1700" i="0" dirty="0">
                <a:solidFill>
                  <a:srgbClr val="333333"/>
                </a:solidFill>
                <a:effectLst/>
                <a:latin typeface="Century Gothic" panose="020B0502020202020204" pitchFamily="34" charset="0"/>
              </a:rPr>
              <a:t> (job aid)</a:t>
            </a:r>
          </a:p>
          <a:p>
            <a:pPr marL="285750" indent="-285750">
              <a:lnSpc>
                <a:spcPct val="120000"/>
              </a:lnSpc>
              <a:buFont typeface="Wingdings" panose="05000000000000000000" pitchFamily="2" charset="2"/>
              <a:buChar char="§"/>
            </a:pPr>
            <a:r>
              <a:rPr lang="en-CA" sz="1700" i="0" dirty="0">
                <a:solidFill>
                  <a:srgbClr val="333333"/>
                </a:solidFill>
                <a:effectLst/>
                <a:latin typeface="Century Gothic" panose="020B0502020202020204" pitchFamily="34" charset="0"/>
                <a:hlinkClick r:id="rId12"/>
              </a:rPr>
              <a:t>Using the GROW Model in a Coaching Approach (TRN4-J31)</a:t>
            </a:r>
            <a:r>
              <a:rPr lang="en-CA" sz="1700" i="0" dirty="0">
                <a:solidFill>
                  <a:srgbClr val="333333"/>
                </a:solidFill>
                <a:effectLst/>
                <a:latin typeface="Century Gothic" panose="020B0502020202020204" pitchFamily="34" charset="0"/>
              </a:rPr>
              <a:t> (job aid)</a:t>
            </a:r>
            <a:endParaRPr lang="en-CA" sz="1700" i="0" dirty="0">
              <a:solidFill>
                <a:srgbClr val="333333"/>
              </a:solidFill>
              <a:effectLst/>
              <a:latin typeface="Century Gothic" panose="020B0502020202020204" pitchFamily="34" charset="0"/>
              <a:hlinkClick r:id="rId13"/>
            </a:endParaRPr>
          </a:p>
          <a:p>
            <a:pPr marL="285750" indent="-285750">
              <a:lnSpc>
                <a:spcPct val="120000"/>
              </a:lnSpc>
              <a:buFont typeface="Wingdings" panose="05000000000000000000" pitchFamily="2" charset="2"/>
              <a:buChar char="§"/>
            </a:pPr>
            <a:r>
              <a:rPr lang="en-CA" sz="1700" i="0" dirty="0">
                <a:solidFill>
                  <a:srgbClr val="333333"/>
                </a:solidFill>
                <a:effectLst/>
                <a:latin typeface="Century Gothic" panose="020B0502020202020204" pitchFamily="34" charset="0"/>
                <a:hlinkClick r:id="rId13"/>
              </a:rPr>
              <a:t>Peer Coaching Process: Using the GROW Model Approach (TRN4-J32)</a:t>
            </a:r>
            <a:r>
              <a:rPr lang="en-CA" sz="1700" i="0" dirty="0">
                <a:solidFill>
                  <a:srgbClr val="333333"/>
                </a:solidFill>
                <a:effectLst/>
                <a:latin typeface="Century Gothic" panose="020B0502020202020204" pitchFamily="34" charset="0"/>
              </a:rPr>
              <a:t> (job aid)</a:t>
            </a:r>
            <a:endParaRPr lang="en-CA" sz="1800" dirty="0">
              <a:effectLst/>
              <a:ea typeface="Times New Roman" panose="02020603050405020304" pitchFamily="18" charset="0"/>
              <a:cs typeface="Times New Roman" panose="02020603050405020304" pitchFamily="18" charset="0"/>
            </a:endParaRPr>
          </a:p>
          <a:p>
            <a:r>
              <a:rPr lang="en-CA" sz="1800" dirty="0"/>
              <a:t> </a:t>
            </a:r>
          </a:p>
        </p:txBody>
      </p:sp>
    </p:spTree>
    <p:extLst>
      <p:ext uri="{BB962C8B-B14F-4D97-AF65-F5344CB8AC3E}">
        <p14:creationId xmlns:p14="http://schemas.microsoft.com/office/powerpoint/2010/main" val="3677944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5E4C8C30-F992-8681-6675-29704866F158}"/>
              </a:ext>
            </a:extLst>
          </p:cNvPr>
          <p:cNvSpPr txBox="1"/>
          <p:nvPr/>
        </p:nvSpPr>
        <p:spPr>
          <a:xfrm>
            <a:off x="357692" y="257175"/>
            <a:ext cx="11476616" cy="6217087"/>
          </a:xfrm>
          <a:prstGeom prst="rect">
            <a:avLst/>
          </a:prstGeom>
          <a:noFill/>
        </p:spPr>
        <p:txBody>
          <a:bodyPr wrap="square" rtlCol="0">
            <a:spAutoFit/>
          </a:bodyPr>
          <a:lstStyle/>
          <a:p>
            <a:pPr algn="ctr"/>
            <a:r>
              <a:rPr lang="en-CA" sz="4400" b="1" dirty="0">
                <a:effectLst/>
                <a:latin typeface="Century Gothic" panose="020B0502020202020204" pitchFamily="34" charset="0"/>
                <a:ea typeface="Calibri" panose="020F0502020204030204" pitchFamily="34" charset="0"/>
                <a:cs typeface="Times New Roman" panose="02020603050405020304" pitchFamily="18" charset="0"/>
              </a:rPr>
              <a:t>Reflection during lunch: </a:t>
            </a:r>
          </a:p>
          <a:p>
            <a:pPr algn="ctr"/>
            <a:r>
              <a:rPr lang="en-CA" sz="4400" dirty="0">
                <a:effectLst/>
                <a:latin typeface="Century Gothic" panose="020B0502020202020204" pitchFamily="34" charset="0"/>
                <a:ea typeface="Calibri" panose="020F0502020204030204" pitchFamily="34" charset="0"/>
                <a:cs typeface="Times New Roman" panose="02020603050405020304" pitchFamily="18" charset="0"/>
              </a:rPr>
              <a:t>What caught your attention </a:t>
            </a:r>
          </a:p>
          <a:p>
            <a:pPr algn="ctr"/>
            <a:r>
              <a:rPr lang="en-CA" sz="4400" dirty="0">
                <a:effectLst/>
                <a:latin typeface="Century Gothic" panose="020B0502020202020204" pitchFamily="34" charset="0"/>
                <a:ea typeface="Calibri" panose="020F0502020204030204" pitchFamily="34" charset="0"/>
                <a:cs typeface="Times New Roman" panose="02020603050405020304" pitchFamily="18" charset="0"/>
              </a:rPr>
              <a:t>so far here today?</a:t>
            </a:r>
            <a:endParaRPr lang="fr-FR"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en-CA" sz="2800" b="1" dirty="0">
              <a:effectLst/>
              <a:latin typeface="Century Gothic" panose="020B0502020202020204" pitchFamily="34" charset="0"/>
              <a:ea typeface="Calibri" panose="020F0502020204030204" pitchFamily="34" charset="0"/>
              <a:cs typeface="Times New Roman" panose="02020603050405020304" pitchFamily="18" charset="0"/>
            </a:endParaRPr>
          </a:p>
          <a:p>
            <a:pPr algn="ctr"/>
            <a:r>
              <a:rPr lang="en-CA" sz="4400" b="1" dirty="0" err="1">
                <a:effectLst/>
                <a:latin typeface="Century Gothic" panose="020B0502020202020204" pitchFamily="34" charset="0"/>
                <a:ea typeface="Calibri" panose="020F0502020204030204" pitchFamily="34" charset="0"/>
                <a:cs typeface="Times New Roman" panose="02020603050405020304" pitchFamily="18" charset="0"/>
              </a:rPr>
              <a:t>Réflexion</a:t>
            </a:r>
            <a:r>
              <a:rPr lang="en-CA" sz="4400" b="1" dirty="0">
                <a:effectLst/>
                <a:latin typeface="Century Gothic" panose="020B0502020202020204" pitchFamily="34" charset="0"/>
                <a:ea typeface="Calibri" panose="020F0502020204030204" pitchFamily="34" charset="0"/>
                <a:cs typeface="Times New Roman" panose="02020603050405020304" pitchFamily="18" charset="0"/>
              </a:rPr>
              <a:t> pendant le </a:t>
            </a:r>
            <a:r>
              <a:rPr lang="en-CA" sz="4400" b="1" dirty="0" err="1">
                <a:effectLst/>
                <a:latin typeface="Century Gothic" panose="020B0502020202020204" pitchFamily="34" charset="0"/>
                <a:ea typeface="Calibri" panose="020F0502020204030204" pitchFamily="34" charset="0"/>
                <a:cs typeface="Times New Roman" panose="02020603050405020304" pitchFamily="18" charset="0"/>
              </a:rPr>
              <a:t>dîner</a:t>
            </a:r>
            <a:r>
              <a:rPr lang="en-CA" sz="4400" b="1" dirty="0">
                <a:effectLst/>
                <a:latin typeface="Century Gothic" panose="020B0502020202020204" pitchFamily="34" charset="0"/>
                <a:ea typeface="Calibri" panose="020F0502020204030204" pitchFamily="34" charset="0"/>
                <a:cs typeface="Times New Roman" panose="02020603050405020304" pitchFamily="18" charset="0"/>
              </a:rPr>
              <a:t> : </a:t>
            </a:r>
          </a:p>
          <a:p>
            <a:pPr algn="ctr"/>
            <a:r>
              <a:rPr lang="fr-FR" sz="4400" dirty="0">
                <a:effectLst/>
                <a:latin typeface="Century Gothic" panose="020B0502020202020204" pitchFamily="34" charset="0"/>
                <a:ea typeface="Calibri" panose="020F0502020204030204" pitchFamily="34" charset="0"/>
                <a:cs typeface="Times New Roman" panose="02020603050405020304" pitchFamily="18" charset="0"/>
              </a:rPr>
              <a:t>Qu’est-ce qui a capté votre attention ce matin jusqu’à maintenant ?</a:t>
            </a:r>
          </a:p>
          <a:p>
            <a:pPr algn="ctr"/>
            <a:endParaRPr lang="fr-FR" sz="4400" dirty="0">
              <a:latin typeface="Century Gothic" panose="020B0502020202020204" pitchFamily="34" charset="0"/>
              <a:ea typeface="Calibri" panose="020F0502020204030204" pitchFamily="34" charset="0"/>
              <a:cs typeface="Times New Roman" panose="02020603050405020304" pitchFamily="18" charset="0"/>
            </a:endParaRPr>
          </a:p>
          <a:p>
            <a:r>
              <a:rPr lang="fr-FR" sz="4400" b="1" i="1" dirty="0">
                <a:solidFill>
                  <a:srgbClr val="33BFB1"/>
                </a:solidFill>
                <a:effectLst/>
                <a:latin typeface="Century Gothic" panose="020B0502020202020204" pitchFamily="34" charset="0"/>
                <a:ea typeface="Calibri" panose="020F0502020204030204" pitchFamily="34" charset="0"/>
                <a:cs typeface="Times New Roman" panose="02020603050405020304" pitchFamily="18" charset="0"/>
              </a:rPr>
              <a:t>Back at 1 pm / De retour à 13h</a:t>
            </a:r>
          </a:p>
          <a:p>
            <a:pPr algn="ctr"/>
            <a:endParaRPr lang="en-CA" dirty="0"/>
          </a:p>
        </p:txBody>
      </p:sp>
    </p:spTree>
    <p:extLst>
      <p:ext uri="{BB962C8B-B14F-4D97-AF65-F5344CB8AC3E}">
        <p14:creationId xmlns:p14="http://schemas.microsoft.com/office/powerpoint/2010/main" val="1260674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hands shaking&#10;&#10;Description automatically generated with low confidence">
            <a:extLst>
              <a:ext uri="{FF2B5EF4-FFF2-40B4-BE49-F238E27FC236}">
                <a16:creationId xmlns:a16="http://schemas.microsoft.com/office/drawing/2014/main" id="{B7B42797-297F-699D-5CA2-A3D2D122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41" y="-89647"/>
            <a:ext cx="12192000" cy="6858000"/>
          </a:xfrm>
          <a:prstGeom prst="rect">
            <a:avLst/>
          </a:prstGeom>
        </p:spPr>
      </p:pic>
      <p:sp>
        <p:nvSpPr>
          <p:cNvPr id="3" name="TextBox 2">
            <a:extLst>
              <a:ext uri="{FF2B5EF4-FFF2-40B4-BE49-F238E27FC236}">
                <a16:creationId xmlns:a16="http://schemas.microsoft.com/office/drawing/2014/main" id="{13D6BAF9-9FF7-1936-BA8C-A126ABEC4767}"/>
              </a:ext>
            </a:extLst>
          </p:cNvPr>
          <p:cNvSpPr txBox="1"/>
          <p:nvPr/>
        </p:nvSpPr>
        <p:spPr>
          <a:xfrm>
            <a:off x="0" y="3339353"/>
            <a:ext cx="6275294" cy="2142253"/>
          </a:xfrm>
          <a:prstGeom prst="rect">
            <a:avLst/>
          </a:prstGeom>
          <a:solidFill>
            <a:schemeClr val="accent2">
              <a:lumMod val="40000"/>
              <a:lumOff val="60000"/>
            </a:schemeClr>
          </a:solidFill>
        </p:spPr>
        <p:txBody>
          <a:bodyPr wrap="square" rtlCol="0">
            <a:spAutoFit/>
          </a:bodyPr>
          <a:lstStyle/>
          <a:p>
            <a:pPr marL="0" marR="0" algn="ctr">
              <a:lnSpc>
                <a:spcPct val="107000"/>
              </a:lnSpc>
              <a:spcBef>
                <a:spcPts val="0"/>
              </a:spcBef>
              <a:spcAft>
                <a:spcPts val="800"/>
              </a:spcAft>
            </a:pPr>
            <a:r>
              <a:rPr lang="en-CA" sz="3200" b="1" i="1" dirty="0">
                <a:effectLst/>
                <a:latin typeface="Century Gothic" panose="020B0502020202020204" pitchFamily="34" charset="0"/>
                <a:ea typeface="Calibri" panose="020F0502020204030204" pitchFamily="34" charset="0"/>
                <a:cs typeface="Times New Roman" panose="02020603050405020304" pitchFamily="18" charset="0"/>
              </a:rPr>
              <a:t>Having Difficult</a:t>
            </a:r>
            <a:r>
              <a:rPr lang="en-CA" sz="3200" b="1" i="1" dirty="0">
                <a:latin typeface="Century Gothic" panose="020B0502020202020204" pitchFamily="34" charset="0"/>
                <a:ea typeface="Calibri" panose="020F0502020204030204" pitchFamily="34" charset="0"/>
                <a:cs typeface="Times New Roman" panose="02020603050405020304" pitchFamily="18" charset="0"/>
              </a:rPr>
              <a:t> Conversations </a:t>
            </a:r>
            <a:r>
              <a:rPr lang="en-CA" i="1" dirty="0">
                <a:latin typeface="Century Gothic" panose="020B0502020202020204" pitchFamily="34" charset="0"/>
                <a:ea typeface="Calibri" panose="020F0502020204030204" pitchFamily="34" charset="0"/>
                <a:cs typeface="Times New Roman" panose="02020603050405020304" pitchFamily="18" charset="0"/>
              </a:rPr>
              <a:t>with</a:t>
            </a:r>
            <a:r>
              <a:rPr lang="en-CA" b="1" i="1" dirty="0">
                <a:latin typeface="Century Gothic" panose="020B050202020202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CA" sz="2000" b="1" i="1" dirty="0">
                <a:latin typeface="Century Gothic" panose="020B0502020202020204" pitchFamily="34" charset="0"/>
                <a:ea typeface="Calibri" panose="020F0502020204030204" pitchFamily="34" charset="0"/>
                <a:cs typeface="Times New Roman" panose="02020603050405020304" pitchFamily="18" charset="0"/>
              </a:rPr>
              <a:t>Jaime Burke, Lorraine Edinboro, Hilary MacDonald and Jim </a:t>
            </a:r>
            <a:r>
              <a:rPr lang="en-CA" sz="2000" b="1" i="1" dirty="0" err="1">
                <a:latin typeface="Century Gothic" panose="020B0502020202020204" pitchFamily="34" charset="0"/>
                <a:ea typeface="Calibri" panose="020F0502020204030204" pitchFamily="34" charset="0"/>
                <a:cs typeface="Times New Roman" panose="02020603050405020304" pitchFamily="18" charset="0"/>
              </a:rPr>
              <a:t>Daskalopoulos</a:t>
            </a:r>
            <a:endParaRPr lang="en-CA" sz="2000" b="1" i="1" dirty="0">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CA" i="1" dirty="0">
                <a:effectLst/>
                <a:latin typeface="Century Gothic" panose="020B0502020202020204" pitchFamily="34" charset="0"/>
                <a:ea typeface="Calibri" panose="020F0502020204030204" pitchFamily="34" charset="0"/>
                <a:cs typeface="Times New Roman" panose="02020603050405020304" pitchFamily="18" charset="0"/>
              </a:rPr>
              <a:t>Moderator: </a:t>
            </a:r>
            <a:r>
              <a:rPr lang="en-CA" sz="2000" b="1" i="1" dirty="0">
                <a:effectLst/>
                <a:latin typeface="Century Gothic" panose="020B0502020202020204" pitchFamily="34" charset="0"/>
                <a:ea typeface="Calibri" panose="020F0502020204030204" pitchFamily="34" charset="0"/>
                <a:cs typeface="Times New Roman" panose="02020603050405020304" pitchFamily="18" charset="0"/>
              </a:rPr>
              <a:t>Alicia Seifert</a:t>
            </a:r>
          </a:p>
        </p:txBody>
      </p:sp>
    </p:spTree>
    <p:extLst>
      <p:ext uri="{BB962C8B-B14F-4D97-AF65-F5344CB8AC3E}">
        <p14:creationId xmlns:p14="http://schemas.microsoft.com/office/powerpoint/2010/main" val="153588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7F5E41-C0D3-198F-100A-637E47E9EA03}"/>
              </a:ext>
            </a:extLst>
          </p:cNvPr>
          <p:cNvSpPr txBox="1"/>
          <p:nvPr/>
        </p:nvSpPr>
        <p:spPr>
          <a:xfrm>
            <a:off x="183686" y="332947"/>
            <a:ext cx="11877964" cy="6409640"/>
          </a:xfrm>
          <a:prstGeom prst="rect">
            <a:avLst/>
          </a:prstGeom>
          <a:noFill/>
        </p:spPr>
        <p:txBody>
          <a:bodyPr wrap="square" numCol="2" rtlCol="0">
            <a:spAutoFit/>
          </a:bodyPr>
          <a:lstStyle/>
          <a:p>
            <a:pPr marL="400050" marR="0" indent="-171450" fontAlgn="base">
              <a:lnSpc>
                <a:spcPct val="150000"/>
              </a:lnSpc>
              <a:spcBef>
                <a:spcPts val="120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is one of the most valuable lessons you’ve learned in your public service career?</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is the most fulfilling aspect of your job and why?</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characteristics are you looking for in a leader within your organization?</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If you were to change one thing in the public service today, what would that be?</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is the most challenging part of your job and why?</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In an effort to advance my career and others in a similar position, what are three tips you can provide to managers looking to take the next step?</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Over the course of your career, you have likely met people whose careers have not met their obvious potential. What do you think is the most common reason when this happens? How can this be prevented?</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Did you ever take a job that turned out to be a bad fit? What did you do?</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Do you have any best practices to share in terms of identifying potential employees and suggested hiring practices when it comes to valuing the importance of diversity and inclusion within our organizations?</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are some tips to ensure ongoing communication and feedback between employees and managers to ensure both parties are well supported?</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How does the Government of Canada promote knowledge sharing and best practices across different departments and agencies? </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How do you navigate the challenges of maintaining professional boundaries while building a close mentor-mentee relationship?</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strategies do you use to keep your employees motivated and engaged, especially during challenging times?</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was the most valuable piece of advice you received to date, and how did it impact your career?</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In what ways has mentorship shaped your approach to leadership within the public service?</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How do you effectively navigate bureaucratic processes to implement innovative solutions or drive change within your department or agency?</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D0D0D"/>
                </a:solidFill>
                <a:effectLst/>
                <a:latin typeface="Arial" panose="020B0604020202020204" pitchFamily="34" charset="0"/>
                <a:ea typeface="Times New Roman" panose="02020603050405020304" pitchFamily="18" charset="0"/>
              </a:rPr>
              <a:t>What strategies do you employ to foster collaboration and communication among diverse teams, particularly when working with stakeholders from various governmental bodies or sectors?</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D0D0D"/>
                </a:solidFill>
                <a:effectLst/>
                <a:latin typeface="Arial" panose="020B0604020202020204" pitchFamily="34" charset="0"/>
                <a:ea typeface="Times New Roman" panose="02020603050405020304" pitchFamily="18" charset="0"/>
              </a:rPr>
              <a:t>Can you share an example of a challenge you faced in managing a project with limited resources or tight deadlines? How did you overcome it, and what lessons did you learn from the experience?</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D0D0D"/>
                </a:solidFill>
                <a:effectLst/>
                <a:latin typeface="Arial" panose="020B0604020202020204" pitchFamily="34" charset="0"/>
                <a:ea typeface="Times New Roman" panose="02020603050405020304" pitchFamily="18" charset="0"/>
              </a:rPr>
              <a:t>In your experience, what are the most effective methods for balancing compliance with regulations and policies while still promoting efficiency and effectiveness in governmental operations?</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D0D0D"/>
                </a:solidFill>
                <a:effectLst/>
                <a:latin typeface="Arial" panose="020B0604020202020204" pitchFamily="34" charset="0"/>
                <a:ea typeface="Times New Roman" panose="02020603050405020304" pitchFamily="18" charset="0"/>
              </a:rPr>
              <a:t>As a manager in the GC, how do you stay updated on emerging technologies, trends, and best practices to ensure your department or agency remains forward-thinking and adaptable to change?</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How often have you changed positions and when did you realize that a job is no longer the right fit for you? </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Was there ever a leadership role you applied for and landed, but weren’t 100% qualified to do? How did you overcome the challenges you faced?</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How can I be more strategic in pursuing my career goals in management? </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Any tips for having difficult conversations with employees (i.e. performance reviews or constructive feedback)? Do you have any courses or resources to recommend on this front? </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are the key objectives and goals of your branch/sector, and how do they align with broader government initiatives?</a:t>
            </a:r>
            <a:endParaRPr lang="en-CA" sz="1100" dirty="0">
              <a:effectLst/>
              <a:latin typeface="Times New Roman" panose="02020603050405020304" pitchFamily="18" charset="0"/>
              <a:ea typeface="Times New Roman" panose="02020603050405020304" pitchFamily="18" charset="0"/>
            </a:endParaRPr>
          </a:p>
        </p:txBody>
      </p:sp>
      <p:sp>
        <p:nvSpPr>
          <p:cNvPr id="3" name="Text Box 22">
            <a:extLst>
              <a:ext uri="{FF2B5EF4-FFF2-40B4-BE49-F238E27FC236}">
                <a16:creationId xmlns:a16="http://schemas.microsoft.com/office/drawing/2014/main" id="{ED89E696-7602-4D87-9BBF-598692B1DBCA}"/>
              </a:ext>
            </a:extLst>
          </p:cNvPr>
          <p:cNvSpPr txBox="1"/>
          <p:nvPr/>
        </p:nvSpPr>
        <p:spPr>
          <a:xfrm>
            <a:off x="639007" y="85604"/>
            <a:ext cx="10967323" cy="31239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1600" dirty="0">
                <a:solidFill>
                  <a:schemeClr val="bg1"/>
                </a:solidFill>
                <a:latin typeface="Century Gothic" panose="020B0502020202020204" pitchFamily="34" charset="0"/>
              </a:rPr>
              <a:t>Sample Mentor Questions</a:t>
            </a:r>
          </a:p>
        </p:txBody>
      </p:sp>
    </p:spTree>
    <p:extLst>
      <p:ext uri="{BB962C8B-B14F-4D97-AF65-F5344CB8AC3E}">
        <p14:creationId xmlns:p14="http://schemas.microsoft.com/office/powerpoint/2010/main" val="224858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hands shaking&#10;&#10;Description automatically generated with low confidence">
            <a:extLst>
              <a:ext uri="{FF2B5EF4-FFF2-40B4-BE49-F238E27FC236}">
                <a16:creationId xmlns:a16="http://schemas.microsoft.com/office/drawing/2014/main" id="{B7B42797-297F-699D-5CA2-A3D2D122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3D6BAF9-9FF7-1936-BA8C-A126ABEC4767}"/>
              </a:ext>
            </a:extLst>
          </p:cNvPr>
          <p:cNvSpPr txBox="1"/>
          <p:nvPr/>
        </p:nvSpPr>
        <p:spPr>
          <a:xfrm>
            <a:off x="406400" y="3642300"/>
            <a:ext cx="4252930" cy="636456"/>
          </a:xfrm>
          <a:prstGeom prst="rect">
            <a:avLst/>
          </a:prstGeom>
          <a:solidFill>
            <a:schemeClr val="accent2">
              <a:lumMod val="40000"/>
              <a:lumOff val="60000"/>
            </a:schemeClr>
          </a:solidFill>
        </p:spPr>
        <p:txBody>
          <a:bodyPr wrap="square" rtlCol="0">
            <a:spAutoFit/>
          </a:bodyPr>
          <a:lstStyle/>
          <a:p>
            <a:pPr marL="0" marR="0" algn="ctr">
              <a:lnSpc>
                <a:spcPct val="107000"/>
              </a:lnSpc>
              <a:spcBef>
                <a:spcPts val="0"/>
              </a:spcBef>
              <a:spcAft>
                <a:spcPts val="800"/>
              </a:spcAft>
            </a:pPr>
            <a:r>
              <a:rPr lang="en-CA" sz="3600" b="1" i="1" dirty="0">
                <a:latin typeface="Century Gothic" panose="020B0502020202020204" pitchFamily="34" charset="0"/>
                <a:ea typeface="Calibri" panose="020F0502020204030204" pitchFamily="34" charset="0"/>
                <a:cs typeface="Times New Roman" panose="02020603050405020304" pitchFamily="18" charset="0"/>
              </a:rPr>
              <a:t>- </a:t>
            </a:r>
            <a:r>
              <a:rPr lang="en-CA" sz="3600" b="1" i="1" dirty="0">
                <a:effectLst/>
                <a:latin typeface="Century Gothic" panose="020B0502020202020204" pitchFamily="34" charset="0"/>
                <a:ea typeface="Calibri" panose="020F0502020204030204" pitchFamily="34" charset="0"/>
                <a:cs typeface="Times New Roman" panose="02020603050405020304" pitchFamily="18" charset="0"/>
              </a:rPr>
              <a:t>BREAK -</a:t>
            </a:r>
          </a:p>
        </p:txBody>
      </p:sp>
    </p:spTree>
    <p:extLst>
      <p:ext uri="{BB962C8B-B14F-4D97-AF65-F5344CB8AC3E}">
        <p14:creationId xmlns:p14="http://schemas.microsoft.com/office/powerpoint/2010/main" val="2747433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3" name="Text Box 22">
            <a:extLst>
              <a:ext uri="{FF2B5EF4-FFF2-40B4-BE49-F238E27FC236}">
                <a16:creationId xmlns:a16="http://schemas.microsoft.com/office/drawing/2014/main" id="{6F26628B-ABAA-950F-858D-87A6AB5CED99}"/>
              </a:ext>
            </a:extLst>
          </p:cNvPr>
          <p:cNvSpPr txBox="1"/>
          <p:nvPr/>
        </p:nvSpPr>
        <p:spPr>
          <a:xfrm>
            <a:off x="615077" y="85886"/>
            <a:ext cx="10967323" cy="906082"/>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2400" dirty="0">
                <a:solidFill>
                  <a:schemeClr val="bg1"/>
                </a:solidFill>
                <a:latin typeface="Century Gothic" panose="020B0502020202020204" pitchFamily="34" charset="0"/>
              </a:rPr>
              <a:t>Speed Mentoring Session</a:t>
            </a:r>
          </a:p>
          <a:p>
            <a:pPr algn="ctr">
              <a:lnSpc>
                <a:spcPct val="107000"/>
              </a:lnSpc>
              <a:spcAft>
                <a:spcPts val="600"/>
              </a:spcAft>
            </a:pPr>
            <a:r>
              <a:rPr lang="en-CA" sz="2400" dirty="0">
                <a:solidFill>
                  <a:schemeClr val="bg1"/>
                </a:solidFill>
                <a:latin typeface="Century Gothic" panose="020B0502020202020204" pitchFamily="34" charset="0"/>
              </a:rPr>
              <a:t>Session de </a:t>
            </a:r>
            <a:r>
              <a:rPr lang="en-CA" sz="2400" dirty="0" err="1">
                <a:solidFill>
                  <a:schemeClr val="bg1"/>
                </a:solidFill>
                <a:latin typeface="Century Gothic" panose="020B0502020202020204" pitchFamily="34" charset="0"/>
              </a:rPr>
              <a:t>mentorat</a:t>
            </a:r>
            <a:r>
              <a:rPr lang="en-CA" sz="2400" dirty="0">
                <a:solidFill>
                  <a:schemeClr val="bg1"/>
                </a:solidFill>
                <a:latin typeface="Century Gothic" panose="020B0502020202020204" pitchFamily="34" charset="0"/>
              </a:rPr>
              <a:t> éclair</a:t>
            </a:r>
            <a:endParaRPr lang="en-US" sz="24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F080F1DD-28B0-CB04-AF1C-94D0D9A6B3D4}"/>
              </a:ext>
            </a:extLst>
          </p:cNvPr>
          <p:cNvSpPr txBox="1"/>
          <p:nvPr/>
        </p:nvSpPr>
        <p:spPr>
          <a:xfrm>
            <a:off x="330200" y="1111335"/>
            <a:ext cx="11531600" cy="4921475"/>
          </a:xfrm>
          <a:prstGeom prst="rect">
            <a:avLst/>
          </a:prstGeom>
          <a:noFill/>
        </p:spPr>
        <p:txBody>
          <a:bodyPr wrap="square" rtlCol="0">
            <a:spAutoFit/>
          </a:bodyPr>
          <a:lstStyle/>
          <a:p>
            <a:pPr marL="0" marR="0">
              <a:lnSpc>
                <a:spcPct val="107000"/>
              </a:lnSpc>
              <a:spcBef>
                <a:spcPts val="0"/>
              </a:spcBef>
              <a:spcAft>
                <a:spcPts val="800"/>
              </a:spcAft>
            </a:pPr>
            <a:r>
              <a:rPr lang="en-CA" sz="2200" b="1" u="sng" dirty="0">
                <a:effectLst/>
                <a:latin typeface="Century Gothic" panose="020B0502020202020204" pitchFamily="34" charset="0"/>
                <a:ea typeface="Calibri" panose="020F0502020204030204" pitchFamily="34" charset="0"/>
                <a:cs typeface="Times New Roman" panose="02020603050405020304" pitchFamily="18" charset="0"/>
              </a:rPr>
              <a:t>Three (3) rounds of 20 minutes each / Trois (3) tours de 20 minutes chacun</a:t>
            </a:r>
          </a:p>
          <a:p>
            <a:pPr marL="457200" marR="0" indent="-457200">
              <a:lnSpc>
                <a:spcPct val="107000"/>
              </a:lnSpc>
              <a:spcBef>
                <a:spcPts val="0"/>
              </a:spcBef>
              <a:spcAft>
                <a:spcPts val="800"/>
              </a:spcAft>
              <a:buFont typeface="+mj-lt"/>
              <a:buAutoNum type="arabicPeriod"/>
            </a:pPr>
            <a:r>
              <a:rPr lang="en-CA" sz="2200" dirty="0">
                <a:effectLst/>
                <a:latin typeface="Century Gothic" panose="020B0502020202020204" pitchFamily="34" charset="0"/>
                <a:ea typeface="Calibri" panose="020F0502020204030204" pitchFamily="34" charset="0"/>
                <a:cs typeface="Times New Roman" panose="02020603050405020304" pitchFamily="18" charset="0"/>
              </a:rPr>
              <a:t>The Mentor takes </a:t>
            </a:r>
            <a:r>
              <a:rPr lang="en-CA" sz="2200" u="sng" dirty="0">
                <a:effectLst/>
                <a:latin typeface="Century Gothic" panose="020B0502020202020204" pitchFamily="34" charset="0"/>
                <a:ea typeface="Calibri" panose="020F0502020204030204" pitchFamily="34" charset="0"/>
                <a:cs typeface="Times New Roman" panose="02020603050405020304" pitchFamily="18" charset="0"/>
              </a:rPr>
              <a:t>2 minutes </a:t>
            </a:r>
            <a:r>
              <a:rPr lang="en-CA" sz="2200" dirty="0">
                <a:effectLst/>
                <a:latin typeface="Century Gothic" panose="020B0502020202020204" pitchFamily="34" charset="0"/>
                <a:ea typeface="Calibri" panose="020F0502020204030204" pitchFamily="34" charset="0"/>
                <a:cs typeface="Times New Roman" panose="02020603050405020304" pitchFamily="18" charset="0"/>
              </a:rPr>
              <a:t>to briefly present themselves / </a:t>
            </a:r>
          </a:p>
          <a:p>
            <a:pPr marR="0">
              <a:lnSpc>
                <a:spcPct val="107000"/>
              </a:lnSpc>
              <a:spcBef>
                <a:spcPts val="0"/>
              </a:spcBef>
              <a:spcAft>
                <a:spcPts val="1800"/>
              </a:spcAft>
            </a:pPr>
            <a:r>
              <a:rPr lang="en-CA" sz="2200" dirty="0">
                <a:effectLst/>
                <a:latin typeface="Century Gothic" panose="020B0502020202020204" pitchFamily="34" charset="0"/>
                <a:ea typeface="Calibri" panose="020F0502020204030204" pitchFamily="34" charset="0"/>
                <a:cs typeface="Times New Roman" panose="02020603050405020304" pitchFamily="18" charset="0"/>
              </a:rPr>
              <a:t>     	Le/la mentor se </a:t>
            </a:r>
            <a:r>
              <a:rPr lang="en-CA" sz="2200" dirty="0" err="1">
                <a:effectLst/>
                <a:latin typeface="Century Gothic" panose="020B0502020202020204" pitchFamily="34" charset="0"/>
                <a:ea typeface="Calibri" panose="020F0502020204030204" pitchFamily="34" charset="0"/>
                <a:cs typeface="Times New Roman" panose="02020603050405020304" pitchFamily="18" charset="0"/>
              </a:rPr>
              <a:t>présente</a:t>
            </a:r>
            <a:r>
              <a:rPr lang="en-CA" sz="2200" dirty="0">
                <a:effectLst/>
                <a:latin typeface="Century Gothic" panose="020B0502020202020204" pitchFamily="34" charset="0"/>
                <a:ea typeface="Calibri" panose="020F0502020204030204" pitchFamily="34" charset="0"/>
                <a:cs typeface="Times New Roman" panose="02020603050405020304" pitchFamily="18" charset="0"/>
              </a:rPr>
              <a:t> </a:t>
            </a:r>
            <a:r>
              <a:rPr lang="en-CA" sz="2200" dirty="0" err="1">
                <a:effectLst/>
                <a:latin typeface="Century Gothic" panose="020B0502020202020204" pitchFamily="34" charset="0"/>
                <a:ea typeface="Calibri" panose="020F0502020204030204" pitchFamily="34" charset="0"/>
                <a:cs typeface="Times New Roman" panose="02020603050405020304" pitchFamily="18" charset="0"/>
              </a:rPr>
              <a:t>brièvement</a:t>
            </a:r>
            <a:r>
              <a:rPr lang="en-CA" sz="2200" dirty="0">
                <a:effectLst/>
                <a:latin typeface="Century Gothic" panose="020B0502020202020204" pitchFamily="34" charset="0"/>
                <a:ea typeface="Calibri" panose="020F0502020204030204" pitchFamily="34" charset="0"/>
                <a:cs typeface="Times New Roman" panose="02020603050405020304" pitchFamily="18" charset="0"/>
              </a:rPr>
              <a:t>, en </a:t>
            </a:r>
            <a:r>
              <a:rPr lang="en-CA" sz="2200" u="sng" dirty="0">
                <a:effectLst/>
                <a:latin typeface="Century Gothic" panose="020B0502020202020204" pitchFamily="34" charset="0"/>
                <a:ea typeface="Calibri" panose="020F0502020204030204" pitchFamily="34" charset="0"/>
                <a:cs typeface="Times New Roman" panose="02020603050405020304" pitchFamily="18" charset="0"/>
              </a:rPr>
              <a:t>2 minutes</a:t>
            </a:r>
            <a:r>
              <a:rPr lang="en-CA" sz="2200" dirty="0">
                <a:effectLst/>
                <a:latin typeface="Century Gothic" panose="020B0502020202020204" pitchFamily="34" charset="0"/>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buFont typeface="+mj-lt"/>
              <a:buAutoNum type="arabicPeriod" startAt="2"/>
            </a:pPr>
            <a:r>
              <a:rPr lang="en-CA" sz="2200" dirty="0">
                <a:latin typeface="Century Gothic" panose="020B0502020202020204" pitchFamily="34" charset="0"/>
                <a:ea typeface="Calibri" panose="020F0502020204030204" pitchFamily="34" charset="0"/>
                <a:cs typeface="Times New Roman" panose="02020603050405020304" pitchFamily="18" charset="0"/>
              </a:rPr>
              <a:t>Each participant takes </a:t>
            </a:r>
            <a:r>
              <a:rPr lang="en-CA" sz="2200" u="sng" dirty="0">
                <a:latin typeface="Century Gothic" panose="020B0502020202020204" pitchFamily="34" charset="0"/>
                <a:ea typeface="Calibri" panose="020F0502020204030204" pitchFamily="34" charset="0"/>
                <a:cs typeface="Times New Roman" panose="02020603050405020304" pitchFamily="18" charset="0"/>
              </a:rPr>
              <a:t>30 seconds </a:t>
            </a:r>
            <a:r>
              <a:rPr lang="en-CA" sz="2200" dirty="0">
                <a:latin typeface="Century Gothic" panose="020B0502020202020204" pitchFamily="34" charset="0"/>
                <a:ea typeface="Calibri" panose="020F0502020204030204" pitchFamily="34" charset="0"/>
                <a:cs typeface="Times New Roman" panose="02020603050405020304" pitchFamily="18" charset="0"/>
              </a:rPr>
              <a:t>to introduce themselves: </a:t>
            </a:r>
            <a:r>
              <a:rPr lang="en-US" sz="2200" dirty="0">
                <a:latin typeface="Century Gothic" panose="020B0502020202020204" pitchFamily="34" charset="0"/>
                <a:ea typeface="Calibri" panose="020F0502020204030204" pitchFamily="34" charset="0"/>
                <a:cs typeface="Times New Roman" panose="02020603050405020304" pitchFamily="18" charset="0"/>
              </a:rPr>
              <a:t>name, title and department/agency /  </a:t>
            </a:r>
          </a:p>
          <a:p>
            <a:pPr marR="0">
              <a:lnSpc>
                <a:spcPct val="107000"/>
              </a:lnSpc>
              <a:spcBef>
                <a:spcPts val="0"/>
              </a:spcBef>
              <a:spcAft>
                <a:spcPts val="1800"/>
              </a:spcAft>
            </a:pPr>
            <a:r>
              <a:rPr lang="en-US" sz="2200" dirty="0">
                <a:latin typeface="Century Gothic" panose="020B0502020202020204" pitchFamily="34" charset="0"/>
                <a:ea typeface="Calibri" panose="020F0502020204030204" pitchFamily="34" charset="0"/>
                <a:cs typeface="Times New Roman" panose="02020603050405020304" pitchFamily="18" charset="0"/>
              </a:rPr>
              <a:t>	</a:t>
            </a:r>
            <a:r>
              <a:rPr lang="en-US" sz="2200" dirty="0" err="1">
                <a:latin typeface="Century Gothic" panose="020B0502020202020204" pitchFamily="34" charset="0"/>
                <a:ea typeface="Calibri" panose="020F0502020204030204" pitchFamily="34" charset="0"/>
                <a:cs typeface="Times New Roman" panose="02020603050405020304" pitchFamily="18" charset="0"/>
              </a:rPr>
              <a:t>Chaque</a:t>
            </a:r>
            <a:r>
              <a:rPr lang="en-US" sz="2200" dirty="0">
                <a:latin typeface="Century Gothic" panose="020B0502020202020204" pitchFamily="34" charset="0"/>
                <a:ea typeface="Calibri" panose="020F0502020204030204" pitchFamily="34" charset="0"/>
                <a:cs typeface="Times New Roman" panose="02020603050405020304" pitchFamily="18" charset="0"/>
              </a:rPr>
              <a:t> participant-e </a:t>
            </a:r>
            <a:r>
              <a:rPr lang="en-US" sz="2200" dirty="0" err="1">
                <a:latin typeface="Century Gothic" panose="020B0502020202020204" pitchFamily="34" charset="0"/>
                <a:ea typeface="Calibri" panose="020F0502020204030204" pitchFamily="34" charset="0"/>
                <a:cs typeface="Times New Roman" panose="02020603050405020304" pitchFamily="18" charset="0"/>
              </a:rPr>
              <a:t>prendra</a:t>
            </a:r>
            <a:r>
              <a:rPr lang="en-US" sz="2200" dirty="0">
                <a:latin typeface="Century Gothic" panose="020B0502020202020204" pitchFamily="34" charset="0"/>
                <a:ea typeface="Calibri" panose="020F0502020204030204" pitchFamily="34" charset="0"/>
                <a:cs typeface="Times New Roman" panose="02020603050405020304" pitchFamily="18" charset="0"/>
              </a:rPr>
              <a:t> </a:t>
            </a:r>
            <a:r>
              <a:rPr lang="en-US" sz="2200" u="sng" dirty="0">
                <a:latin typeface="Century Gothic" panose="020B0502020202020204" pitchFamily="34" charset="0"/>
                <a:ea typeface="Calibri" panose="020F0502020204030204" pitchFamily="34" charset="0"/>
                <a:cs typeface="Times New Roman" panose="02020603050405020304" pitchFamily="18" charset="0"/>
              </a:rPr>
              <a:t>30 seconds </a:t>
            </a:r>
            <a:r>
              <a:rPr lang="en-US" sz="2200" dirty="0">
                <a:latin typeface="Century Gothic" panose="020B0502020202020204" pitchFamily="34" charset="0"/>
                <a:ea typeface="Calibri" panose="020F0502020204030204" pitchFamily="34" charset="0"/>
                <a:cs typeface="Times New Roman" panose="02020603050405020304" pitchFamily="18" charset="0"/>
              </a:rPr>
              <a:t>pour se presenter: nom,   	</a:t>
            </a:r>
            <a:r>
              <a:rPr lang="en-US" sz="2200" dirty="0" err="1">
                <a:latin typeface="Century Gothic" panose="020B0502020202020204" pitchFamily="34" charset="0"/>
                <a:ea typeface="Calibri" panose="020F0502020204030204" pitchFamily="34" charset="0"/>
                <a:cs typeface="Times New Roman" panose="02020603050405020304" pitchFamily="18" charset="0"/>
              </a:rPr>
              <a:t>titre</a:t>
            </a:r>
            <a:r>
              <a:rPr lang="en-US" sz="2200" dirty="0">
                <a:latin typeface="Century Gothic" panose="020B0502020202020204" pitchFamily="34" charset="0"/>
                <a:ea typeface="Calibri" panose="020F0502020204030204" pitchFamily="34" charset="0"/>
                <a:cs typeface="Times New Roman" panose="02020603050405020304" pitchFamily="18" charset="0"/>
              </a:rPr>
              <a:t> et </a:t>
            </a:r>
            <a:r>
              <a:rPr lang="en-US" sz="2200" dirty="0" err="1">
                <a:latin typeface="Century Gothic" panose="020B0502020202020204" pitchFamily="34" charset="0"/>
                <a:ea typeface="Calibri" panose="020F0502020204030204" pitchFamily="34" charset="0"/>
                <a:cs typeface="Times New Roman" panose="02020603050405020304" pitchFamily="18" charset="0"/>
              </a:rPr>
              <a:t>ministère</a:t>
            </a:r>
            <a:r>
              <a:rPr lang="en-US" sz="2200" dirty="0">
                <a:latin typeface="Century Gothic" panose="020B0502020202020204" pitchFamily="34" charset="0"/>
                <a:ea typeface="Calibri" panose="020F0502020204030204" pitchFamily="34" charset="0"/>
                <a:cs typeface="Times New Roman" panose="02020603050405020304" pitchFamily="18" charset="0"/>
              </a:rPr>
              <a:t>/</a:t>
            </a:r>
            <a:r>
              <a:rPr lang="en-US" sz="2200" dirty="0" err="1">
                <a:latin typeface="Century Gothic" panose="020B0502020202020204" pitchFamily="34" charset="0"/>
                <a:ea typeface="Calibri" panose="020F0502020204030204" pitchFamily="34" charset="0"/>
                <a:cs typeface="Times New Roman" panose="02020603050405020304" pitchFamily="18" charset="0"/>
              </a:rPr>
              <a:t>agence</a:t>
            </a:r>
            <a:r>
              <a:rPr lang="en-US" sz="2200" dirty="0">
                <a:latin typeface="Century Gothic" panose="020B0502020202020204" pitchFamily="34" charset="0"/>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buFont typeface="+mj-lt"/>
              <a:buAutoNum type="arabicPeriod" startAt="3"/>
            </a:pPr>
            <a:r>
              <a:rPr lang="en-CA" sz="2200" dirty="0">
                <a:latin typeface="Century Gothic" panose="020B0502020202020204" pitchFamily="34" charset="0"/>
                <a:ea typeface="Calibri" panose="020F0502020204030204" pitchFamily="34" charset="0"/>
                <a:cs typeface="Times New Roman" panose="02020603050405020304" pitchFamily="18" charset="0"/>
              </a:rPr>
              <a:t>You have about 15 minutes for questions and exchanging – a signal will let you know you have </a:t>
            </a:r>
            <a:r>
              <a:rPr lang="en-CA" sz="2200" u="sng" dirty="0">
                <a:latin typeface="Century Gothic" panose="020B0502020202020204" pitchFamily="34" charset="0"/>
                <a:ea typeface="Calibri" panose="020F0502020204030204" pitchFamily="34" charset="0"/>
                <a:cs typeface="Times New Roman" panose="02020603050405020304" pitchFamily="18" charset="0"/>
              </a:rPr>
              <a:t>2 minutes left to wrap up </a:t>
            </a:r>
            <a:r>
              <a:rPr lang="en-CA" sz="2200" dirty="0">
                <a:latin typeface="Century Gothic" panose="020B050202020202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800"/>
              </a:spcAft>
            </a:pPr>
            <a:r>
              <a:rPr lang="en-CA" sz="2200" dirty="0">
                <a:latin typeface="Century Gothic" panose="020B0502020202020204" pitchFamily="34" charset="0"/>
                <a:ea typeface="Calibri" panose="020F0502020204030204" pitchFamily="34" charset="0"/>
                <a:cs typeface="Times New Roman" panose="02020603050405020304" pitchFamily="18" charset="0"/>
              </a:rPr>
              <a:t>	</a:t>
            </a:r>
            <a:r>
              <a:rPr lang="fr-FR" sz="2200" dirty="0">
                <a:latin typeface="Century Gothic" panose="020B0502020202020204" pitchFamily="34" charset="0"/>
                <a:ea typeface="Calibri" panose="020F0502020204030204" pitchFamily="34" charset="0"/>
                <a:cs typeface="Times New Roman" panose="02020603050405020304" pitchFamily="18" charset="0"/>
              </a:rPr>
              <a:t> Vous disposez d'environ 15 minutes pour poser des questions et 	échanger - un signal vous indiquera qu'il vous reste </a:t>
            </a:r>
            <a:r>
              <a:rPr lang="fr-FR" sz="2200" u="sng" dirty="0">
                <a:latin typeface="Century Gothic" panose="020B0502020202020204" pitchFamily="34" charset="0"/>
                <a:ea typeface="Calibri" panose="020F0502020204030204" pitchFamily="34" charset="0"/>
                <a:cs typeface="Times New Roman" panose="02020603050405020304" pitchFamily="18" charset="0"/>
              </a:rPr>
              <a:t>2 minutes pour conclure</a:t>
            </a:r>
            <a:r>
              <a:rPr lang="fr-FR" sz="2200" dirty="0">
                <a:latin typeface="Century Gothic" panose="020B0502020202020204" pitchFamily="34" charset="0"/>
                <a:ea typeface="Calibri" panose="020F0502020204030204" pitchFamily="34" charset="0"/>
                <a:cs typeface="Times New Roman" panose="02020603050405020304" pitchFamily="18" charset="0"/>
              </a:rPr>
              <a:t>.</a:t>
            </a:r>
            <a:endParaRPr lang="en-US" sz="22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125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a:xfrm>
            <a:off x="1149281" y="1845176"/>
            <a:ext cx="10515600" cy="1325563"/>
          </a:xfrm>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5E4C8C30-F992-8681-6675-29704866F158}"/>
              </a:ext>
            </a:extLst>
          </p:cNvPr>
          <p:cNvSpPr txBox="1"/>
          <p:nvPr/>
        </p:nvSpPr>
        <p:spPr>
          <a:xfrm>
            <a:off x="678332" y="1982450"/>
            <a:ext cx="10364387" cy="4708981"/>
          </a:xfrm>
          <a:prstGeom prst="rect">
            <a:avLst/>
          </a:prstGeom>
          <a:noFill/>
        </p:spPr>
        <p:txBody>
          <a:bodyPr wrap="square" rtlCol="0">
            <a:spAutoFit/>
          </a:bodyPr>
          <a:lstStyle/>
          <a:p>
            <a:pPr algn="ctr"/>
            <a:r>
              <a:rPr lang="en-CA" sz="5400" b="1" dirty="0">
                <a:effectLst/>
                <a:latin typeface="Century Gothic" panose="020B0502020202020204" pitchFamily="34" charset="0"/>
                <a:ea typeface="Calibri" panose="020F0502020204030204" pitchFamily="34" charset="0"/>
                <a:cs typeface="Times New Roman" panose="02020603050405020304" pitchFamily="18" charset="0"/>
              </a:rPr>
              <a:t>Thank you et merci!</a:t>
            </a:r>
          </a:p>
          <a:p>
            <a:pPr algn="ctr"/>
            <a:endParaRPr lang="en-CA"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algn="ctr"/>
            <a:r>
              <a:rPr lang="en-CA" sz="3200" b="1" dirty="0">
                <a:hlinkClick r:id="rId4"/>
              </a:rPr>
              <a:t>National Managers’ Community</a:t>
            </a:r>
            <a:endParaRPr lang="en-CA" sz="3200" b="1" dirty="0"/>
          </a:p>
          <a:p>
            <a:pPr algn="ctr"/>
            <a:r>
              <a:rPr lang="en-CA" sz="3200" b="1" dirty="0">
                <a:hlinkClick r:id="rId5"/>
              </a:rPr>
              <a:t>Communauté </a:t>
            </a:r>
            <a:r>
              <a:rPr lang="en-CA" sz="3200" b="1" dirty="0" err="1">
                <a:hlinkClick r:id="rId5"/>
              </a:rPr>
              <a:t>nationale</a:t>
            </a:r>
            <a:r>
              <a:rPr lang="en-CA" sz="3200" b="1" dirty="0">
                <a:hlinkClick r:id="rId5"/>
              </a:rPr>
              <a:t> des </a:t>
            </a:r>
            <a:r>
              <a:rPr lang="en-CA" sz="3200" b="1" dirty="0" err="1">
                <a:hlinkClick r:id="rId5"/>
              </a:rPr>
              <a:t>gestionnaires</a:t>
            </a:r>
            <a:endParaRPr lang="en-CA" sz="3200" b="1" dirty="0"/>
          </a:p>
          <a:p>
            <a:pPr algn="ctr"/>
            <a:endParaRPr lang="en-CA" sz="3200" dirty="0"/>
          </a:p>
          <a:p>
            <a:pPr algn="ctr"/>
            <a:r>
              <a:rPr lang="en-CA" sz="2400" b="1" u="sng" dirty="0">
                <a:effectLst/>
                <a:latin typeface="Century Gothic" panose="020B0502020202020204" pitchFamily="34" charset="0"/>
                <a:ea typeface="Calibri" panose="020F0502020204030204" pitchFamily="34" charset="0"/>
                <a:cs typeface="Times New Roman" panose="02020603050405020304" pitchFamily="18" charset="0"/>
                <a:hlinkClick r:id="rId6"/>
              </a:rPr>
              <a:t>Subscribe to the NMC News</a:t>
            </a:r>
            <a:endParaRPr lang="en-CA" sz="2400" b="1" u="sng" dirty="0">
              <a:effectLst/>
              <a:latin typeface="Century Gothic" panose="020B0502020202020204" pitchFamily="34" charset="0"/>
              <a:ea typeface="Calibri" panose="020F0502020204030204" pitchFamily="34" charset="0"/>
              <a:cs typeface="Times New Roman" panose="02020603050405020304" pitchFamily="18" charset="0"/>
            </a:endParaRPr>
          </a:p>
          <a:p>
            <a:pPr algn="ctr"/>
            <a:r>
              <a:rPr lang="fr-FR" sz="2400" b="1" u="sng" dirty="0">
                <a:effectLst/>
                <a:latin typeface="Century Gothic" panose="020B0502020202020204" pitchFamily="34" charset="0"/>
                <a:ea typeface="Calibri" panose="020F0502020204030204" pitchFamily="34" charset="0"/>
                <a:cs typeface="Times New Roman" panose="02020603050405020304" pitchFamily="18" charset="0"/>
                <a:hlinkClick r:id="rId7"/>
              </a:rPr>
              <a:t>S'abonner aux nouvelles de la CNG</a:t>
            </a:r>
            <a:endParaRPr lang="en-CA" sz="2400" b="1" u="sng" dirty="0">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en-CA" sz="2400" b="1" u="sng" dirty="0">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en-CA" sz="2400" b="1" u="sng" dirty="0">
              <a:latin typeface="Century Gothic" panose="020B0502020202020204" pitchFamily="34" charset="0"/>
              <a:ea typeface="Calibri" panose="020F0502020204030204" pitchFamily="34" charset="0"/>
              <a:cs typeface="Times New Roman" panose="02020603050405020304" pitchFamily="18" charset="0"/>
            </a:endParaRPr>
          </a:p>
          <a:p>
            <a:pPr algn="ctr"/>
            <a:endParaRPr lang="en-CA" sz="2400" b="1" u="sng"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CA" dirty="0"/>
          </a:p>
        </p:txBody>
      </p:sp>
      <p:pic>
        <p:nvPicPr>
          <p:cNvPr id="7" name="Picture 6">
            <a:extLst>
              <a:ext uri="{FF2B5EF4-FFF2-40B4-BE49-F238E27FC236}">
                <a16:creationId xmlns:a16="http://schemas.microsoft.com/office/drawing/2014/main" id="{CD23B4CC-26A8-8063-FBE1-A777C179715B}"/>
              </a:ext>
            </a:extLst>
          </p:cNvPr>
          <p:cNvPicPr>
            <a:picLocks noChangeAspect="1"/>
          </p:cNvPicPr>
          <p:nvPr/>
        </p:nvPicPr>
        <p:blipFill>
          <a:blip r:embed="rId8"/>
          <a:stretch>
            <a:fillRect/>
          </a:stretch>
        </p:blipFill>
        <p:spPr>
          <a:xfrm>
            <a:off x="6650635" y="529638"/>
            <a:ext cx="1246901" cy="1246901"/>
          </a:xfrm>
          <a:prstGeom prst="rect">
            <a:avLst/>
          </a:prstGeom>
        </p:spPr>
      </p:pic>
      <p:sp>
        <p:nvSpPr>
          <p:cNvPr id="8" name="TextBox 7">
            <a:extLst>
              <a:ext uri="{FF2B5EF4-FFF2-40B4-BE49-F238E27FC236}">
                <a16:creationId xmlns:a16="http://schemas.microsoft.com/office/drawing/2014/main" id="{55DF17BE-2777-3389-E5D7-BBF16490E93C}"/>
              </a:ext>
            </a:extLst>
          </p:cNvPr>
          <p:cNvSpPr txBox="1"/>
          <p:nvPr/>
        </p:nvSpPr>
        <p:spPr>
          <a:xfrm>
            <a:off x="2446347" y="935147"/>
            <a:ext cx="3217615" cy="369332"/>
          </a:xfrm>
          <a:prstGeom prst="rect">
            <a:avLst/>
          </a:prstGeom>
          <a:noFill/>
        </p:spPr>
        <p:txBody>
          <a:bodyPr wrap="square" rtlCol="0">
            <a:spAutoFit/>
          </a:bodyPr>
          <a:lstStyle/>
          <a:p>
            <a:r>
              <a:rPr lang="en-CA" dirty="0"/>
              <a:t>QR code for the evaluation form</a:t>
            </a:r>
          </a:p>
        </p:txBody>
      </p:sp>
    </p:spTree>
    <p:extLst>
      <p:ext uri="{BB962C8B-B14F-4D97-AF65-F5344CB8AC3E}">
        <p14:creationId xmlns:p14="http://schemas.microsoft.com/office/powerpoint/2010/main" val="204522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hands shaking&#10;&#10;Description automatically generated with low confidence">
            <a:extLst>
              <a:ext uri="{FF2B5EF4-FFF2-40B4-BE49-F238E27FC236}">
                <a16:creationId xmlns:a16="http://schemas.microsoft.com/office/drawing/2014/main" id="{B7B42797-297F-699D-5CA2-A3D2D122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3D6BAF9-9FF7-1936-BA8C-A126ABEC4767}"/>
              </a:ext>
            </a:extLst>
          </p:cNvPr>
          <p:cNvSpPr txBox="1"/>
          <p:nvPr/>
        </p:nvSpPr>
        <p:spPr>
          <a:xfrm>
            <a:off x="0" y="3540760"/>
            <a:ext cx="4374850" cy="1866537"/>
          </a:xfrm>
          <a:prstGeom prst="rect">
            <a:avLst/>
          </a:prstGeom>
          <a:solidFill>
            <a:schemeClr val="accent2">
              <a:lumMod val="40000"/>
              <a:lumOff val="60000"/>
            </a:schemeClr>
          </a:solidFill>
        </p:spPr>
        <p:txBody>
          <a:bodyPr wrap="square" rtlCol="0">
            <a:spAutoFit/>
          </a:bodyPr>
          <a:lstStyle/>
          <a:p>
            <a:pPr marL="0" marR="0">
              <a:lnSpc>
                <a:spcPct val="107000"/>
              </a:lnSpc>
              <a:spcBef>
                <a:spcPts val="0"/>
              </a:spcBef>
              <a:spcAft>
                <a:spcPts val="1200"/>
              </a:spcAft>
            </a:pPr>
            <a:r>
              <a:rPr lang="en-CA" b="1" dirty="0">
                <a:effectLst/>
                <a:latin typeface="Century Gothic" panose="020B0502020202020204" pitchFamily="34" charset="0"/>
                <a:ea typeface="Calibri" panose="020F0502020204030204" pitchFamily="34" charset="0"/>
                <a:cs typeface="Times New Roman" panose="02020603050405020304" pitchFamily="18" charset="0"/>
              </a:rPr>
              <a:t>Coaching Workshop </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CA" b="1" dirty="0">
                <a:effectLst/>
                <a:latin typeface="Century Gothic" panose="020B0502020202020204" pitchFamily="34" charset="0"/>
                <a:ea typeface="Calibri" panose="020F0502020204030204" pitchFamily="34" charset="0"/>
                <a:cs typeface="Times New Roman" panose="02020603050405020304" pitchFamily="18" charset="0"/>
              </a:rPr>
              <a:t>Part 1: A Coaching Approach to </a:t>
            </a:r>
            <a:r>
              <a:rPr lang="en-CA" b="1" dirty="0">
                <a:latin typeface="Century Gothic" panose="020B0502020202020204" pitchFamily="34" charset="0"/>
                <a:ea typeface="Calibri" panose="020F0502020204030204" pitchFamily="34" charset="0"/>
                <a:cs typeface="Times New Roman" panose="02020603050405020304" pitchFamily="18" charset="0"/>
              </a:rPr>
              <a:t>M</a:t>
            </a:r>
            <a:r>
              <a:rPr lang="en-CA" b="1" dirty="0">
                <a:effectLst/>
                <a:latin typeface="Century Gothic" panose="020B0502020202020204" pitchFamily="34" charset="0"/>
                <a:ea typeface="Calibri" panose="020F0502020204030204" pitchFamily="34" charset="0"/>
                <a:cs typeface="Times New Roman" panose="02020603050405020304" pitchFamily="18" charset="0"/>
              </a:rPr>
              <a:t>ove from Complaints to Solutions</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b="1" dirty="0">
                <a:effectLst/>
                <a:latin typeface="Century Gothic" panose="020B0502020202020204" pitchFamily="34" charset="0"/>
                <a:ea typeface="Calibri" panose="020F0502020204030204" pitchFamily="34" charset="0"/>
                <a:cs typeface="Times New Roman" panose="02020603050405020304" pitchFamily="18" charset="0"/>
              </a:rPr>
              <a:t>Part 2: What is Peer Coaching and How Can It Help Me?</a:t>
            </a:r>
            <a:endParaRPr lang="en-CA" dirty="0"/>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0EE69A2A-948E-71A7-EC02-EB05BFDA52C7}"/>
                  </a:ext>
                </a:extLst>
              </p14:cNvPr>
              <p14:cNvContentPartPr/>
              <p14:nvPr/>
            </p14:nvContentPartPr>
            <p14:xfrm>
              <a:off x="2929673" y="3125300"/>
              <a:ext cx="360" cy="360"/>
            </p14:xfrm>
          </p:contentPart>
        </mc:Choice>
        <mc:Fallback xmlns="">
          <p:pic>
            <p:nvPicPr>
              <p:cNvPr id="6" name="Ink 5">
                <a:extLst>
                  <a:ext uri="{FF2B5EF4-FFF2-40B4-BE49-F238E27FC236}">
                    <a16:creationId xmlns:a16="http://schemas.microsoft.com/office/drawing/2014/main" id="{0EE69A2A-948E-71A7-EC02-EB05BFDA52C7}"/>
                  </a:ext>
                </a:extLst>
              </p:cNvPr>
              <p:cNvPicPr/>
              <p:nvPr/>
            </p:nvPicPr>
            <p:blipFill>
              <a:blip r:embed="rId5"/>
              <a:stretch>
                <a:fillRect/>
              </a:stretch>
            </p:blipFill>
            <p:spPr>
              <a:xfrm>
                <a:off x="2911673" y="3017660"/>
                <a:ext cx="36000" cy="216000"/>
              </a:xfrm>
              <a:prstGeom prst="rect">
                <a:avLst/>
              </a:prstGeom>
            </p:spPr>
          </p:pic>
        </mc:Fallback>
      </mc:AlternateContent>
    </p:spTree>
    <p:extLst>
      <p:ext uri="{BB962C8B-B14F-4D97-AF65-F5344CB8AC3E}">
        <p14:creationId xmlns:p14="http://schemas.microsoft.com/office/powerpoint/2010/main" val="381161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5" name="Text Box 22">
            <a:extLst>
              <a:ext uri="{FF2B5EF4-FFF2-40B4-BE49-F238E27FC236}">
                <a16:creationId xmlns:a16="http://schemas.microsoft.com/office/drawing/2014/main" id="{44D6FC6E-1F7E-5C02-BF42-9129CCEBB5A6}"/>
              </a:ext>
            </a:extLst>
          </p:cNvPr>
          <p:cNvSpPr txBox="1"/>
          <p:nvPr/>
        </p:nvSpPr>
        <p:spPr>
          <a:xfrm>
            <a:off x="541218" y="202659"/>
            <a:ext cx="11109563" cy="677045"/>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4000" dirty="0">
                <a:solidFill>
                  <a:schemeClr val="bg1"/>
                </a:solidFill>
                <a:latin typeface="Century Gothic" panose="020B0502020202020204" pitchFamily="34" charset="0"/>
              </a:rPr>
              <a:t>	</a:t>
            </a:r>
            <a:r>
              <a:rPr lang="en-CA" sz="3600" dirty="0">
                <a:solidFill>
                  <a:schemeClr val="bg1"/>
                </a:solidFill>
                <a:latin typeface="Century Gothic" panose="020B0502020202020204" pitchFamily="34" charset="0"/>
              </a:rPr>
              <a:t>What to Expect?</a:t>
            </a:r>
            <a:endParaRPr lang="en-US" sz="36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10144E75-AA09-0245-2788-557CC5EDA55B}"/>
              </a:ext>
            </a:extLst>
          </p:cNvPr>
          <p:cNvSpPr txBox="1"/>
          <p:nvPr/>
        </p:nvSpPr>
        <p:spPr>
          <a:xfrm>
            <a:off x="1879599" y="1109223"/>
            <a:ext cx="8432800" cy="5574924"/>
          </a:xfrm>
          <a:prstGeom prst="rect">
            <a:avLst/>
          </a:prstGeom>
          <a:noFill/>
        </p:spPr>
        <p:txBody>
          <a:bodyPr wrap="square" rtlCol="0">
            <a:spAutoFit/>
          </a:bodyPr>
          <a:lstStyle/>
          <a:p>
            <a:pPr marL="0" marR="0">
              <a:lnSpc>
                <a:spcPct val="107000"/>
              </a:lnSpc>
              <a:spcBef>
                <a:spcPts val="0"/>
              </a:spcBef>
              <a:spcAft>
                <a:spcPts val="800"/>
              </a:spcAft>
            </a:pPr>
            <a:r>
              <a:rPr lang="en-CA" sz="1900" b="1" dirty="0">
                <a:effectLst/>
                <a:latin typeface="Century Gothic" panose="020B0502020202020204" pitchFamily="34" charset="0"/>
                <a:ea typeface="Calibri" panose="020F0502020204030204" pitchFamily="34" charset="0"/>
                <a:cs typeface="Times New Roman" panose="02020603050405020304" pitchFamily="18" charset="0"/>
              </a:rPr>
              <a:t>Part 1: A Coaching Approach to Move from Complaints to Solutions</a:t>
            </a:r>
          </a:p>
          <a:p>
            <a:pPr marL="342900" marR="0" lvl="0" indent="-342900">
              <a:lnSpc>
                <a:spcPct val="107000"/>
              </a:lnSpc>
              <a:spcBef>
                <a:spcPts val="0"/>
              </a:spcBef>
              <a:spcAft>
                <a:spcPts val="0"/>
              </a:spcAft>
              <a:buFont typeface="Wingdings" panose="05000000000000000000" pitchFamily="2" charset="2"/>
              <a:buChar char="§"/>
            </a:pPr>
            <a:r>
              <a:rPr lang="en-CA" sz="1900" dirty="0">
                <a:effectLst/>
                <a:latin typeface="Century Gothic" panose="020B0502020202020204" pitchFamily="34" charset="0"/>
                <a:ea typeface="Calibri" panose="020F0502020204030204" pitchFamily="34" charset="0"/>
                <a:cs typeface="Times New Roman" panose="02020603050405020304" pitchFamily="18" charset="0"/>
              </a:rPr>
              <a:t>Check In </a:t>
            </a:r>
          </a:p>
          <a:p>
            <a:pPr marL="342900" marR="0" lvl="0" indent="-342900">
              <a:lnSpc>
                <a:spcPct val="107000"/>
              </a:lnSpc>
              <a:spcBef>
                <a:spcPts val="0"/>
              </a:spcBef>
              <a:spcAft>
                <a:spcPts val="0"/>
              </a:spcAft>
              <a:buFont typeface="Wingdings" panose="05000000000000000000" pitchFamily="2" charset="2"/>
              <a:buChar char="§"/>
            </a:pPr>
            <a:r>
              <a:rPr lang="en-CA" sz="1900" dirty="0">
                <a:effectLst/>
                <a:latin typeface="Century Gothic" panose="020B0502020202020204" pitchFamily="34" charset="0"/>
                <a:ea typeface="Calibri" panose="020F0502020204030204" pitchFamily="34" charset="0"/>
                <a:cs typeface="Times New Roman" panose="02020603050405020304" pitchFamily="18" charset="0"/>
              </a:rPr>
              <a:t>Learning Environment</a:t>
            </a:r>
          </a:p>
          <a:p>
            <a:pPr marL="342900" marR="0" lvl="0" indent="-342900">
              <a:lnSpc>
                <a:spcPct val="107000"/>
              </a:lnSpc>
              <a:spcBef>
                <a:spcPts val="0"/>
              </a:spcBef>
              <a:spcAft>
                <a:spcPts val="0"/>
              </a:spcAft>
              <a:buFont typeface="Wingdings" panose="05000000000000000000" pitchFamily="2" charset="2"/>
              <a:buChar char="§"/>
            </a:pPr>
            <a:r>
              <a:rPr lang="en-CA" sz="1900" dirty="0">
                <a:latin typeface="Century Gothic" panose="020B0502020202020204" pitchFamily="34" charset="0"/>
                <a:ea typeface="Calibri" panose="020F0502020204030204" pitchFamily="34" charset="0"/>
                <a:cs typeface="Times New Roman" panose="02020603050405020304" pitchFamily="18" charset="0"/>
              </a:rPr>
              <a:t>What is Coaching in this Context?</a:t>
            </a:r>
            <a:endParaRPr lang="en-CA" sz="19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CA" sz="1900" b="1" dirty="0">
                <a:effectLst/>
                <a:latin typeface="Century Gothic" panose="020B0502020202020204" pitchFamily="34" charset="0"/>
                <a:ea typeface="Calibri" panose="020F0502020204030204" pitchFamily="34" charset="0"/>
                <a:cs typeface="Times New Roman" panose="02020603050405020304" pitchFamily="18" charset="0"/>
              </a:rPr>
              <a:t>Tool #1:</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Conversation Model</a:t>
            </a:r>
          </a:p>
          <a:p>
            <a:pPr marL="342900" marR="0" lvl="0" indent="-342900">
              <a:lnSpc>
                <a:spcPct val="107000"/>
              </a:lnSpc>
              <a:spcBef>
                <a:spcPts val="0"/>
              </a:spcBef>
              <a:spcAft>
                <a:spcPts val="0"/>
              </a:spcAft>
              <a:buFont typeface="Wingdings" panose="05000000000000000000" pitchFamily="2" charset="2"/>
              <a:buChar char="§"/>
            </a:pPr>
            <a:r>
              <a:rPr lang="en-CA" sz="1900" b="1" dirty="0">
                <a:effectLst/>
                <a:latin typeface="Century Gothic" panose="020B0502020202020204" pitchFamily="34" charset="0"/>
                <a:ea typeface="Calibri" panose="020F0502020204030204" pitchFamily="34" charset="0"/>
                <a:cs typeface="Times New Roman" panose="02020603050405020304" pitchFamily="18" charset="0"/>
              </a:rPr>
              <a:t>Tool #2:</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6-Pack Starter Kit </a:t>
            </a:r>
          </a:p>
          <a:p>
            <a:pPr marL="342900" marR="0" lvl="0" indent="-342900">
              <a:lnSpc>
                <a:spcPct val="107000"/>
              </a:lnSpc>
              <a:spcBef>
                <a:spcPts val="0"/>
              </a:spcBef>
              <a:spcAft>
                <a:spcPts val="0"/>
              </a:spcAft>
              <a:buFont typeface="Wingdings" panose="05000000000000000000" pitchFamily="2" charset="2"/>
              <a:buChar char="§"/>
            </a:pPr>
            <a:r>
              <a:rPr lang="en-CA" sz="1900" dirty="0">
                <a:effectLst/>
                <a:latin typeface="Century Gothic" panose="020B0502020202020204" pitchFamily="34" charset="0"/>
                <a:ea typeface="Calibri" panose="020F0502020204030204" pitchFamily="34" charset="0"/>
                <a:cs typeface="Times New Roman" panose="02020603050405020304" pitchFamily="18" charset="0"/>
              </a:rPr>
              <a:t>Practice in Pairs</a:t>
            </a:r>
          </a:p>
          <a:p>
            <a:pPr marL="342900" marR="0" lvl="0" indent="-342900">
              <a:lnSpc>
                <a:spcPct val="107000"/>
              </a:lnSpc>
              <a:spcBef>
                <a:spcPts val="0"/>
              </a:spcBef>
              <a:spcAft>
                <a:spcPts val="800"/>
              </a:spcAft>
              <a:buFont typeface="Wingdings" panose="05000000000000000000" pitchFamily="2" charset="2"/>
              <a:buChar char="§"/>
            </a:pPr>
            <a:r>
              <a:rPr lang="en-CA" sz="1900" dirty="0">
                <a:effectLst/>
                <a:latin typeface="Century Gothic" panose="020B0502020202020204" pitchFamily="34" charset="0"/>
                <a:ea typeface="Calibri" panose="020F0502020204030204" pitchFamily="34" charset="0"/>
                <a:cs typeface="Times New Roman" panose="02020603050405020304" pitchFamily="18" charset="0"/>
              </a:rPr>
              <a:t>Debrief </a:t>
            </a:r>
          </a:p>
          <a:p>
            <a:pPr marL="0" marR="0">
              <a:lnSpc>
                <a:spcPct val="107000"/>
              </a:lnSpc>
              <a:spcBef>
                <a:spcPts val="0"/>
              </a:spcBef>
              <a:spcAft>
                <a:spcPts val="800"/>
              </a:spcAft>
            </a:pP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CA" sz="1900" b="1" dirty="0">
                <a:effectLst/>
                <a:latin typeface="Century Gothic" panose="020B0502020202020204" pitchFamily="34" charset="0"/>
                <a:ea typeface="Calibri" panose="020F0502020204030204" pitchFamily="34" charset="0"/>
                <a:cs typeface="Times New Roman" panose="02020603050405020304" pitchFamily="18" charset="0"/>
              </a:rPr>
              <a:t>Part 2: What is Peer Coaching and How Can It Help Me?</a:t>
            </a:r>
          </a:p>
          <a:p>
            <a:pPr marL="342900" marR="0" lvl="0" indent="-342900">
              <a:lnSpc>
                <a:spcPct val="107000"/>
              </a:lnSpc>
              <a:spcBef>
                <a:spcPts val="0"/>
              </a:spcBef>
              <a:spcAft>
                <a:spcPts val="0"/>
              </a:spcAft>
              <a:buFont typeface="Wingdings" panose="05000000000000000000" pitchFamily="2" charset="2"/>
              <a:buChar char="§"/>
            </a:pPr>
            <a:r>
              <a:rPr lang="en-CA" sz="1900" dirty="0">
                <a:effectLst/>
                <a:latin typeface="Century Gothic" panose="020B0502020202020204" pitchFamily="34" charset="0"/>
                <a:ea typeface="Calibri" panose="020F0502020204030204" pitchFamily="34" charset="0"/>
                <a:cs typeface="Times New Roman" panose="02020603050405020304" pitchFamily="18" charset="0"/>
              </a:rPr>
              <a:t>Roles &amp; Process in a Peer Coaching Circle</a:t>
            </a:r>
          </a:p>
          <a:p>
            <a:pPr marL="342900" indent="-342900">
              <a:lnSpc>
                <a:spcPct val="107000"/>
              </a:lnSpc>
              <a:buFont typeface="Wingdings" panose="05000000000000000000" pitchFamily="2" charset="2"/>
              <a:buChar char="§"/>
            </a:pPr>
            <a:r>
              <a:rPr lang="en-CA" sz="1900" dirty="0">
                <a:effectLst/>
                <a:latin typeface="Century Gothic" panose="020B0502020202020204" pitchFamily="34" charset="0"/>
                <a:ea typeface="Calibri" panose="020F0502020204030204" pitchFamily="34" charset="0"/>
                <a:cs typeface="Times New Roman" panose="02020603050405020304" pitchFamily="18" charset="0"/>
              </a:rPr>
              <a:t>Asking Open-Ended Questions </a:t>
            </a:r>
          </a:p>
          <a:p>
            <a:pPr marL="342900" marR="0" lvl="0" indent="-342900">
              <a:lnSpc>
                <a:spcPct val="107000"/>
              </a:lnSpc>
              <a:spcBef>
                <a:spcPts val="0"/>
              </a:spcBef>
              <a:spcAft>
                <a:spcPts val="0"/>
              </a:spcAft>
              <a:buFont typeface="Wingdings" panose="05000000000000000000" pitchFamily="2" charset="2"/>
              <a:buChar char="§"/>
            </a:pPr>
            <a:r>
              <a:rPr lang="en-CA" sz="1900" dirty="0">
                <a:effectLst/>
                <a:latin typeface="Century Gothic" panose="020B0502020202020204" pitchFamily="34" charset="0"/>
                <a:ea typeface="Calibri" panose="020F0502020204030204" pitchFamily="34" charset="0"/>
                <a:cs typeface="Times New Roman" panose="02020603050405020304" pitchFamily="18" charset="0"/>
              </a:rPr>
              <a:t>Demo of Peer Coaching Circle</a:t>
            </a:r>
          </a:p>
          <a:p>
            <a:pPr marL="342900" marR="0" lvl="0" indent="-342900">
              <a:lnSpc>
                <a:spcPct val="107000"/>
              </a:lnSpc>
              <a:spcBef>
                <a:spcPts val="0"/>
              </a:spcBef>
              <a:spcAft>
                <a:spcPts val="0"/>
              </a:spcAft>
              <a:buFont typeface="Wingdings" panose="05000000000000000000" pitchFamily="2" charset="2"/>
              <a:buChar char="§"/>
            </a:pPr>
            <a:r>
              <a:rPr lang="en-CA" sz="1900" dirty="0">
                <a:effectLst/>
                <a:latin typeface="Century Gothic" panose="020B0502020202020204" pitchFamily="34" charset="0"/>
                <a:ea typeface="Calibri" panose="020F0502020204030204" pitchFamily="34" charset="0"/>
                <a:cs typeface="Times New Roman" panose="02020603050405020304" pitchFamily="18" charset="0"/>
              </a:rPr>
              <a:t>Group Practice</a:t>
            </a:r>
          </a:p>
          <a:p>
            <a:pPr marL="342900" marR="0" lvl="0" indent="-342900">
              <a:lnSpc>
                <a:spcPct val="107000"/>
              </a:lnSpc>
              <a:spcBef>
                <a:spcPts val="0"/>
              </a:spcBef>
              <a:spcAft>
                <a:spcPts val="800"/>
              </a:spcAft>
              <a:buFont typeface="Wingdings" panose="05000000000000000000" pitchFamily="2" charset="2"/>
              <a:buChar char="§"/>
            </a:pPr>
            <a:r>
              <a:rPr lang="en-CA" sz="1900" dirty="0">
                <a:effectLst/>
                <a:latin typeface="Century Gothic" panose="020B0502020202020204" pitchFamily="34" charset="0"/>
                <a:ea typeface="Calibri" panose="020F0502020204030204" pitchFamily="34" charset="0"/>
                <a:cs typeface="Times New Roman" panose="02020603050405020304" pitchFamily="18" charset="0"/>
              </a:rPr>
              <a:t>Debrief &amp; Wrap-Up</a:t>
            </a:r>
          </a:p>
          <a:p>
            <a:r>
              <a:rPr lang="en-CA" dirty="0"/>
              <a:t>				</a:t>
            </a:r>
          </a:p>
        </p:txBody>
      </p:sp>
    </p:spTree>
    <p:extLst>
      <p:ext uri="{BB962C8B-B14F-4D97-AF65-F5344CB8AC3E}">
        <p14:creationId xmlns:p14="http://schemas.microsoft.com/office/powerpoint/2010/main" val="2874247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5" name="TextBox 4">
            <a:extLst>
              <a:ext uri="{FF2B5EF4-FFF2-40B4-BE49-F238E27FC236}">
                <a16:creationId xmlns:a16="http://schemas.microsoft.com/office/drawing/2014/main" id="{40B4DC46-2607-F778-5C70-6E1652191AF4}"/>
              </a:ext>
            </a:extLst>
          </p:cNvPr>
          <p:cNvSpPr txBox="1"/>
          <p:nvPr/>
        </p:nvSpPr>
        <p:spPr>
          <a:xfrm>
            <a:off x="1348159" y="1874728"/>
            <a:ext cx="9232686" cy="3108543"/>
          </a:xfrm>
          <a:prstGeom prst="rect">
            <a:avLst/>
          </a:prstGeom>
          <a:noFill/>
        </p:spPr>
        <p:txBody>
          <a:bodyPr wrap="square" rtlCol="0">
            <a:spAutoFit/>
          </a:bodyPr>
          <a:lstStyle/>
          <a:p>
            <a:pPr>
              <a:lnSpc>
                <a:spcPct val="150000"/>
              </a:lnSpc>
            </a:pPr>
            <a:r>
              <a:rPr lang="en-CA" sz="2800" dirty="0">
                <a:latin typeface="Century Gothic" panose="020B0502020202020204" pitchFamily="34" charset="0"/>
              </a:rPr>
              <a:t>Who are you? </a:t>
            </a:r>
          </a:p>
          <a:p>
            <a:pPr>
              <a:lnSpc>
                <a:spcPct val="150000"/>
              </a:lnSpc>
            </a:pPr>
            <a:endParaRPr lang="en-CA" sz="2800" dirty="0">
              <a:latin typeface="Century Gothic" panose="020B0502020202020204" pitchFamily="34" charset="0"/>
            </a:endParaRPr>
          </a:p>
          <a:p>
            <a:pPr>
              <a:lnSpc>
                <a:spcPct val="150000"/>
              </a:lnSpc>
            </a:pPr>
            <a:r>
              <a:rPr lang="en-CA" sz="2800" dirty="0">
                <a:latin typeface="Century Gothic" panose="020B0502020202020204" pitchFamily="34" charset="0"/>
              </a:rPr>
              <a:t>Where do you work? </a:t>
            </a:r>
          </a:p>
          <a:p>
            <a:pPr>
              <a:lnSpc>
                <a:spcPct val="150000"/>
              </a:lnSpc>
            </a:pPr>
            <a:r>
              <a:rPr lang="en-CA" sz="2800" dirty="0">
                <a:latin typeface="Century Gothic" panose="020B0502020202020204" pitchFamily="34" charset="0"/>
              </a:rPr>
              <a:t>	</a:t>
            </a:r>
          </a:p>
          <a:p>
            <a:r>
              <a:rPr lang="en-CA" sz="2800" dirty="0">
                <a:latin typeface="Century Gothic" panose="020B0502020202020204" pitchFamily="34" charset="0"/>
              </a:rPr>
              <a:t>What two words would describe you best right now?</a:t>
            </a:r>
          </a:p>
        </p:txBody>
      </p:sp>
      <p:sp>
        <p:nvSpPr>
          <p:cNvPr id="3" name="Text Box 22">
            <a:extLst>
              <a:ext uri="{FF2B5EF4-FFF2-40B4-BE49-F238E27FC236}">
                <a16:creationId xmlns:a16="http://schemas.microsoft.com/office/drawing/2014/main" id="{6F26628B-ABAA-950F-858D-87A6AB5CED99}"/>
              </a:ext>
            </a:extLst>
          </p:cNvPr>
          <p:cNvSpPr txBox="1"/>
          <p:nvPr/>
        </p:nvSpPr>
        <p:spPr>
          <a:xfrm>
            <a:off x="615077" y="380526"/>
            <a:ext cx="9968889" cy="106920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800" dirty="0">
                <a:solidFill>
                  <a:schemeClr val="bg1"/>
                </a:solidFill>
                <a:latin typeface="Century Gothic" panose="020B0502020202020204" pitchFamily="34" charset="0"/>
              </a:rPr>
              <a:t>	</a:t>
            </a:r>
          </a:p>
          <a:p>
            <a:pPr algn="ctr">
              <a:lnSpc>
                <a:spcPct val="107000"/>
              </a:lnSpc>
              <a:spcAft>
                <a:spcPts val="600"/>
              </a:spcAft>
            </a:pPr>
            <a:r>
              <a:rPr lang="en-CA" sz="3600" dirty="0">
                <a:solidFill>
                  <a:schemeClr val="bg1"/>
                </a:solidFill>
                <a:latin typeface="Century Gothic" panose="020B0502020202020204" pitchFamily="34" charset="0"/>
              </a:rPr>
              <a:t>Check In</a:t>
            </a:r>
          </a:p>
          <a:p>
            <a:pPr algn="ctr">
              <a:lnSpc>
                <a:spcPct val="107000"/>
              </a:lnSpc>
              <a:spcAft>
                <a:spcPts val="600"/>
              </a:spcAft>
            </a:pPr>
            <a:endParaRPr lang="en-US" sz="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614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81667E38-BD5E-832F-3D5F-5CF7269721FC}"/>
              </a:ext>
            </a:extLst>
          </p:cNvPr>
          <p:cNvSpPr txBox="1"/>
          <p:nvPr/>
        </p:nvSpPr>
        <p:spPr>
          <a:xfrm>
            <a:off x="1063956" y="1128083"/>
            <a:ext cx="184731" cy="369332"/>
          </a:xfrm>
          <a:prstGeom prst="rect">
            <a:avLst/>
          </a:prstGeom>
          <a:noFill/>
        </p:spPr>
        <p:txBody>
          <a:bodyPr wrap="none" rtlCol="0">
            <a:spAutoFit/>
          </a:bodyPr>
          <a:lstStyle/>
          <a:p>
            <a:pPr>
              <a:spcBef>
                <a:spcPts val="600"/>
              </a:spcBef>
              <a:spcAft>
                <a:spcPts val="600"/>
              </a:spcAft>
            </a:pPr>
            <a:endParaRPr lang="en-CA" dirty="0"/>
          </a:p>
        </p:txBody>
      </p:sp>
      <p:sp>
        <p:nvSpPr>
          <p:cNvPr id="5" name="Text Box 22">
            <a:extLst>
              <a:ext uri="{FF2B5EF4-FFF2-40B4-BE49-F238E27FC236}">
                <a16:creationId xmlns:a16="http://schemas.microsoft.com/office/drawing/2014/main" id="{CB341A0E-8344-80E5-2924-3B6D7AD34E28}"/>
              </a:ext>
            </a:extLst>
          </p:cNvPr>
          <p:cNvSpPr txBox="1"/>
          <p:nvPr/>
        </p:nvSpPr>
        <p:spPr>
          <a:xfrm>
            <a:off x="1248687" y="262598"/>
            <a:ext cx="9835323"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a:solidFill>
                  <a:schemeClr val="bg1"/>
                </a:solidFill>
                <a:latin typeface="Century Gothic" panose="020B0502020202020204" pitchFamily="34" charset="0"/>
              </a:rPr>
              <a:t>Managing People – a Dance of Skills   </a:t>
            </a:r>
          </a:p>
          <a:p>
            <a:pPr algn="ctr">
              <a:lnSpc>
                <a:spcPct val="107000"/>
              </a:lnSpc>
              <a:spcAft>
                <a:spcPts val="600"/>
              </a:spcAft>
            </a:pPr>
            <a:endParaRPr lang="en-CA" sz="800" dirty="0">
              <a:solidFill>
                <a:schemeClr val="bg1"/>
              </a:solidFill>
              <a:latin typeface="Century Gothic" panose="020B0502020202020204" pitchFamily="34" charset="0"/>
            </a:endParaRPr>
          </a:p>
        </p:txBody>
      </p:sp>
      <p:pic>
        <p:nvPicPr>
          <p:cNvPr id="8" name="Picture 7" descr="A group of colorful footprints&#10;&#10;Description automatically generated">
            <a:extLst>
              <a:ext uri="{FF2B5EF4-FFF2-40B4-BE49-F238E27FC236}">
                <a16:creationId xmlns:a16="http://schemas.microsoft.com/office/drawing/2014/main" id="{82C60E30-44AF-1DEF-D4BB-9D29C73E5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126" y="-615821"/>
            <a:ext cx="8180863" cy="6858000"/>
          </a:xfrm>
          <a:prstGeom prst="rect">
            <a:avLst/>
          </a:prstGeom>
        </p:spPr>
      </p:pic>
    </p:spTree>
    <p:extLst>
      <p:ext uri="{BB962C8B-B14F-4D97-AF65-F5344CB8AC3E}">
        <p14:creationId xmlns:p14="http://schemas.microsoft.com/office/powerpoint/2010/main" val="9153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81667E38-BD5E-832F-3D5F-5CF7269721FC}"/>
              </a:ext>
            </a:extLst>
          </p:cNvPr>
          <p:cNvSpPr txBox="1"/>
          <p:nvPr/>
        </p:nvSpPr>
        <p:spPr>
          <a:xfrm>
            <a:off x="1063956" y="1128083"/>
            <a:ext cx="184731" cy="369332"/>
          </a:xfrm>
          <a:prstGeom prst="rect">
            <a:avLst/>
          </a:prstGeom>
          <a:noFill/>
        </p:spPr>
        <p:txBody>
          <a:bodyPr wrap="none" rtlCol="0">
            <a:spAutoFit/>
          </a:bodyPr>
          <a:lstStyle/>
          <a:p>
            <a:pPr>
              <a:spcBef>
                <a:spcPts val="600"/>
              </a:spcBef>
              <a:spcAft>
                <a:spcPts val="600"/>
              </a:spcAft>
            </a:pPr>
            <a:endParaRPr lang="en-CA" dirty="0"/>
          </a:p>
        </p:txBody>
      </p:sp>
      <p:sp>
        <p:nvSpPr>
          <p:cNvPr id="5" name="Text Box 22">
            <a:extLst>
              <a:ext uri="{FF2B5EF4-FFF2-40B4-BE49-F238E27FC236}">
                <a16:creationId xmlns:a16="http://schemas.microsoft.com/office/drawing/2014/main" id="{CB341A0E-8344-80E5-2924-3B6D7AD34E28}"/>
              </a:ext>
            </a:extLst>
          </p:cNvPr>
          <p:cNvSpPr txBox="1"/>
          <p:nvPr/>
        </p:nvSpPr>
        <p:spPr>
          <a:xfrm>
            <a:off x="1178338" y="277887"/>
            <a:ext cx="9835323"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a:solidFill>
                  <a:schemeClr val="bg1"/>
                </a:solidFill>
                <a:latin typeface="Century Gothic" panose="020B0502020202020204" pitchFamily="34" charset="0"/>
              </a:rPr>
              <a:t>What is Coaching?</a:t>
            </a:r>
          </a:p>
          <a:p>
            <a:pPr algn="ctr">
              <a:lnSpc>
                <a:spcPct val="107000"/>
              </a:lnSpc>
              <a:spcAft>
                <a:spcPts val="600"/>
              </a:spcAft>
            </a:pPr>
            <a:endParaRPr lang="en-CA" sz="800" dirty="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DD52CC9C-0633-5549-2E7C-63B78A1565B5}"/>
              </a:ext>
            </a:extLst>
          </p:cNvPr>
          <p:cNvSpPr txBox="1"/>
          <p:nvPr/>
        </p:nvSpPr>
        <p:spPr>
          <a:xfrm>
            <a:off x="1956323" y="5900057"/>
            <a:ext cx="6209906" cy="646331"/>
          </a:xfrm>
          <a:prstGeom prst="rect">
            <a:avLst/>
          </a:prstGeom>
          <a:noFill/>
        </p:spPr>
        <p:txBody>
          <a:bodyPr wrap="square" rtlCol="0">
            <a:spAutoFit/>
          </a:bodyPr>
          <a:lstStyle/>
          <a:p>
            <a:r>
              <a:rPr lang="en-CA" dirty="0">
                <a:hlinkClick r:id="rId4"/>
              </a:rPr>
              <a:t>What coaching is</a:t>
            </a:r>
            <a:r>
              <a:rPr lang="en-CA" dirty="0"/>
              <a:t>  (</a:t>
            </a:r>
            <a:r>
              <a:rPr lang="en-CA" dirty="0">
                <a:hlinkClick r:id="rId4"/>
              </a:rPr>
              <a:t>https://www.youtube.com/watch?v=Esh75mbmucY</a:t>
            </a:r>
            <a:r>
              <a:rPr lang="en-CA" dirty="0"/>
              <a:t> )</a:t>
            </a:r>
          </a:p>
        </p:txBody>
      </p:sp>
      <p:pic>
        <p:nvPicPr>
          <p:cNvPr id="15" name="Picture 14">
            <a:extLst>
              <a:ext uri="{FF2B5EF4-FFF2-40B4-BE49-F238E27FC236}">
                <a16:creationId xmlns:a16="http://schemas.microsoft.com/office/drawing/2014/main" id="{F61D2429-652E-7454-3C8C-1CC209346FA6}"/>
              </a:ext>
            </a:extLst>
          </p:cNvPr>
          <p:cNvPicPr>
            <a:picLocks noChangeAspect="1"/>
          </p:cNvPicPr>
          <p:nvPr/>
        </p:nvPicPr>
        <p:blipFill>
          <a:blip r:embed="rId5"/>
          <a:stretch>
            <a:fillRect/>
          </a:stretch>
        </p:blipFill>
        <p:spPr>
          <a:xfrm>
            <a:off x="2623191" y="1574806"/>
            <a:ext cx="7158761" cy="3892106"/>
          </a:xfrm>
          <a:prstGeom prst="rect">
            <a:avLst/>
          </a:prstGeom>
        </p:spPr>
      </p:pic>
    </p:spTree>
    <p:extLst>
      <p:ext uri="{BB962C8B-B14F-4D97-AF65-F5344CB8AC3E}">
        <p14:creationId xmlns:p14="http://schemas.microsoft.com/office/powerpoint/2010/main" val="190301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pic>
        <p:nvPicPr>
          <p:cNvPr id="7" name="Picture 6" descr="Diagram">
            <a:extLst>
              <a:ext uri="{FF2B5EF4-FFF2-40B4-BE49-F238E27FC236}">
                <a16:creationId xmlns:a16="http://schemas.microsoft.com/office/drawing/2014/main" id="{D422075A-1333-0576-A848-EAD6B0BDD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773" y="1124333"/>
            <a:ext cx="4817067" cy="5167084"/>
          </a:xfrm>
          <a:prstGeom prst="rect">
            <a:avLst/>
          </a:prstGeom>
        </p:spPr>
      </p:pic>
      <p:sp>
        <p:nvSpPr>
          <p:cNvPr id="13" name="Text Box 22">
            <a:extLst>
              <a:ext uri="{FF2B5EF4-FFF2-40B4-BE49-F238E27FC236}">
                <a16:creationId xmlns:a16="http://schemas.microsoft.com/office/drawing/2014/main" id="{001C7E64-9B17-7E65-2DB1-7356127D7E07}"/>
              </a:ext>
            </a:extLst>
          </p:cNvPr>
          <p:cNvSpPr txBox="1"/>
          <p:nvPr/>
        </p:nvSpPr>
        <p:spPr>
          <a:xfrm>
            <a:off x="1588183" y="825190"/>
            <a:ext cx="9144000" cy="102220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1050" dirty="0">
              <a:solidFill>
                <a:schemeClr val="bg1"/>
              </a:solidFill>
              <a:latin typeface="Optima" panose="02000503060000020004" pitchFamily="2" charset="0"/>
            </a:endParaRPr>
          </a:p>
          <a:p>
            <a:pPr algn="ctr">
              <a:lnSpc>
                <a:spcPct val="107000"/>
              </a:lnSpc>
              <a:spcAft>
                <a:spcPts val="600"/>
              </a:spcAft>
            </a:pPr>
            <a:r>
              <a:rPr lang="en-CA" sz="2800" dirty="0">
                <a:solidFill>
                  <a:schemeClr val="bg1"/>
                </a:solidFill>
                <a:latin typeface="Century Gothic" panose="020B0502020202020204" pitchFamily="34" charset="0"/>
              </a:rPr>
              <a:t>Conversation Model </a:t>
            </a:r>
          </a:p>
          <a:p>
            <a:pPr algn="ctr">
              <a:lnSpc>
                <a:spcPct val="107000"/>
              </a:lnSpc>
              <a:spcAft>
                <a:spcPts val="600"/>
              </a:spcAft>
            </a:pPr>
            <a:endParaRPr lang="en-US" sz="1050" dirty="0">
              <a:solidFill>
                <a:schemeClr val="bg1"/>
              </a:solidFill>
              <a:latin typeface="Optima" panose="02000503060000020004" pitchFamily="2" charset="0"/>
            </a:endParaRPr>
          </a:p>
        </p:txBody>
      </p:sp>
      <p:pic>
        <p:nvPicPr>
          <p:cNvPr id="3" name="Picture 2" descr="Text&#10;&#10;Description automatically generated with low confidence">
            <a:extLst>
              <a:ext uri="{FF2B5EF4-FFF2-40B4-BE49-F238E27FC236}">
                <a16:creationId xmlns:a16="http://schemas.microsoft.com/office/drawing/2014/main" id="{74BAE2B9-E3A9-EA82-A114-C367DC131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855" y="110453"/>
            <a:ext cx="2000145" cy="628362"/>
          </a:xfrm>
          <a:prstGeom prst="rect">
            <a:avLst/>
          </a:prstGeom>
        </p:spPr>
      </p:pic>
      <p:sp>
        <p:nvSpPr>
          <p:cNvPr id="5" name="TextBox 4">
            <a:extLst>
              <a:ext uri="{FF2B5EF4-FFF2-40B4-BE49-F238E27FC236}">
                <a16:creationId xmlns:a16="http://schemas.microsoft.com/office/drawing/2014/main" id="{56053185-941E-D732-E433-31F28C61C50C}"/>
              </a:ext>
            </a:extLst>
          </p:cNvPr>
          <p:cNvSpPr txBox="1"/>
          <p:nvPr/>
        </p:nvSpPr>
        <p:spPr>
          <a:xfrm>
            <a:off x="5923280" y="2415408"/>
            <a:ext cx="6268720" cy="2585323"/>
          </a:xfrm>
          <a:prstGeom prst="rect">
            <a:avLst/>
          </a:prstGeom>
          <a:noFill/>
        </p:spPr>
        <p:txBody>
          <a:bodyPr wrap="square" rtlCol="0">
            <a:spAutoFit/>
          </a:bodyPr>
          <a:lstStyle/>
          <a:p>
            <a:pPr marL="285750" indent="-285750">
              <a:buFont typeface="Arial" panose="020B0604020202020204" pitchFamily="34" charset="0"/>
              <a:buChar char="•"/>
            </a:pPr>
            <a:r>
              <a:rPr lang="en-CA" dirty="0">
                <a:solidFill>
                  <a:srgbClr val="86222C"/>
                </a:solidFill>
                <a:latin typeface="Century Gothic" panose="020B0502020202020204" pitchFamily="34" charset="0"/>
              </a:rPr>
              <a:t>Lack of confidence in relationship/trust in coach</a:t>
            </a:r>
          </a:p>
          <a:p>
            <a:pPr marL="285750" indent="-285750">
              <a:buFont typeface="Arial" panose="020B0604020202020204" pitchFamily="34" charset="0"/>
              <a:buChar char="•"/>
            </a:pPr>
            <a:r>
              <a:rPr lang="en-CA" dirty="0">
                <a:solidFill>
                  <a:srgbClr val="86222C"/>
                </a:solidFill>
                <a:latin typeface="Century Gothic" panose="020B0502020202020204" pitchFamily="34" charset="0"/>
              </a:rPr>
              <a:t>Not ready to share personal details</a:t>
            </a:r>
          </a:p>
          <a:p>
            <a:endParaRPr lang="en-CA" dirty="0">
              <a:solidFill>
                <a:srgbClr val="86222C"/>
              </a:solidFill>
              <a:latin typeface="Century Gothic" panose="020B0502020202020204" pitchFamily="34" charset="0"/>
            </a:endParaRPr>
          </a:p>
          <a:p>
            <a:pPr marL="285750" indent="-285750">
              <a:buFont typeface="Arial" panose="020B0604020202020204" pitchFamily="34" charset="0"/>
              <a:buChar char="•"/>
            </a:pPr>
            <a:r>
              <a:rPr lang="en-CA" dirty="0">
                <a:solidFill>
                  <a:srgbClr val="86222C"/>
                </a:solidFill>
                <a:latin typeface="Century Gothic" panose="020B0502020202020204" pitchFamily="34" charset="0"/>
              </a:rPr>
              <a:t>Stuck in anger or frustration at situation</a:t>
            </a:r>
          </a:p>
          <a:p>
            <a:pPr marL="285750" indent="-285750">
              <a:buFont typeface="Arial" panose="020B0604020202020204" pitchFamily="34" charset="0"/>
              <a:buChar char="•"/>
            </a:pPr>
            <a:r>
              <a:rPr lang="en-CA" dirty="0">
                <a:solidFill>
                  <a:srgbClr val="86222C"/>
                </a:solidFill>
                <a:latin typeface="Century Gothic" panose="020B0502020202020204" pitchFamily="34" charset="0"/>
              </a:rPr>
              <a:t>Not willing to decide/too committed to the complaint</a:t>
            </a:r>
          </a:p>
          <a:p>
            <a:pPr marL="285750" indent="-285750">
              <a:buFont typeface="Arial" panose="020B0604020202020204" pitchFamily="34" charset="0"/>
              <a:buChar char="•"/>
            </a:pPr>
            <a:endParaRPr lang="en-CA" dirty="0">
              <a:solidFill>
                <a:srgbClr val="86222C"/>
              </a:solidFill>
              <a:latin typeface="Century Gothic" panose="020B0502020202020204" pitchFamily="34" charset="0"/>
            </a:endParaRPr>
          </a:p>
          <a:p>
            <a:pPr marL="285750" indent="-285750">
              <a:buFont typeface="Arial" panose="020B0604020202020204" pitchFamily="34" charset="0"/>
              <a:buChar char="•"/>
            </a:pPr>
            <a:r>
              <a:rPr lang="en-CA" dirty="0">
                <a:solidFill>
                  <a:srgbClr val="86222C"/>
                </a:solidFill>
                <a:latin typeface="Century Gothic" panose="020B0502020202020204" pitchFamily="34" charset="0"/>
              </a:rPr>
              <a:t>Too soon to take action/ move forward</a:t>
            </a:r>
          </a:p>
          <a:p>
            <a:pPr marL="285750" indent="-285750">
              <a:buFont typeface="Arial" panose="020B0604020202020204" pitchFamily="34" charset="0"/>
              <a:buChar char="•"/>
            </a:pPr>
            <a:r>
              <a:rPr lang="en-CA" dirty="0">
                <a:solidFill>
                  <a:srgbClr val="86222C"/>
                </a:solidFill>
                <a:latin typeface="Century Gothic" panose="020B0502020202020204" pitchFamily="34" charset="0"/>
              </a:rPr>
              <a:t>Afraid to implement an action</a:t>
            </a:r>
          </a:p>
        </p:txBody>
      </p:sp>
      <p:sp>
        <p:nvSpPr>
          <p:cNvPr id="8" name="Left Brace 7">
            <a:extLst>
              <a:ext uri="{FF2B5EF4-FFF2-40B4-BE49-F238E27FC236}">
                <a16:creationId xmlns:a16="http://schemas.microsoft.com/office/drawing/2014/main" id="{C5286AF4-6EFB-6456-8D1C-1EEDFA22BA02}"/>
              </a:ext>
            </a:extLst>
          </p:cNvPr>
          <p:cNvSpPr/>
          <p:nvPr/>
        </p:nvSpPr>
        <p:spPr>
          <a:xfrm>
            <a:off x="5646840" y="2501783"/>
            <a:ext cx="276440" cy="25853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Tree>
    <p:extLst>
      <p:ext uri="{BB962C8B-B14F-4D97-AF65-F5344CB8AC3E}">
        <p14:creationId xmlns:p14="http://schemas.microsoft.com/office/powerpoint/2010/main" val="91245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81667E38-BD5E-832F-3D5F-5CF7269721FC}"/>
              </a:ext>
            </a:extLst>
          </p:cNvPr>
          <p:cNvSpPr txBox="1"/>
          <p:nvPr/>
        </p:nvSpPr>
        <p:spPr>
          <a:xfrm>
            <a:off x="1063956" y="1128083"/>
            <a:ext cx="184731" cy="369332"/>
          </a:xfrm>
          <a:prstGeom prst="rect">
            <a:avLst/>
          </a:prstGeom>
          <a:noFill/>
        </p:spPr>
        <p:txBody>
          <a:bodyPr wrap="none" rtlCol="0">
            <a:spAutoFit/>
          </a:bodyPr>
          <a:lstStyle/>
          <a:p>
            <a:pPr>
              <a:spcBef>
                <a:spcPts val="600"/>
              </a:spcBef>
              <a:spcAft>
                <a:spcPts val="600"/>
              </a:spcAft>
            </a:pPr>
            <a:endParaRPr lang="en-CA" dirty="0"/>
          </a:p>
        </p:txBody>
      </p:sp>
      <p:sp>
        <p:nvSpPr>
          <p:cNvPr id="5" name="Text Box 22">
            <a:extLst>
              <a:ext uri="{FF2B5EF4-FFF2-40B4-BE49-F238E27FC236}">
                <a16:creationId xmlns:a16="http://schemas.microsoft.com/office/drawing/2014/main" id="{CB341A0E-8344-80E5-2924-3B6D7AD34E28}"/>
              </a:ext>
            </a:extLst>
          </p:cNvPr>
          <p:cNvSpPr txBox="1"/>
          <p:nvPr/>
        </p:nvSpPr>
        <p:spPr>
          <a:xfrm>
            <a:off x="838201" y="604189"/>
            <a:ext cx="10165080"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a:solidFill>
                  <a:schemeClr val="bg1"/>
                </a:solidFill>
                <a:latin typeface="Century Gothic" panose="020B0502020202020204" pitchFamily="34" charset="0"/>
              </a:rPr>
              <a:t>Coaching Through Working with Complaints</a:t>
            </a:r>
          </a:p>
          <a:p>
            <a:pPr algn="ctr">
              <a:lnSpc>
                <a:spcPct val="107000"/>
              </a:lnSpc>
              <a:spcAft>
                <a:spcPts val="600"/>
              </a:spcAft>
            </a:pPr>
            <a:r>
              <a:rPr lang="en-CA" sz="800" dirty="0">
                <a:solidFill>
                  <a:schemeClr val="bg1"/>
                </a:solidFill>
                <a:latin typeface="Century Gothic" panose="020B0502020202020204" pitchFamily="34" charset="0"/>
              </a:rPr>
              <a:t> </a:t>
            </a:r>
          </a:p>
        </p:txBody>
      </p:sp>
      <p:sp>
        <p:nvSpPr>
          <p:cNvPr id="7" name="TextBox 6">
            <a:extLst>
              <a:ext uri="{FF2B5EF4-FFF2-40B4-BE49-F238E27FC236}">
                <a16:creationId xmlns:a16="http://schemas.microsoft.com/office/drawing/2014/main" id="{B5A13BD6-2259-6214-2D06-6358AE8E3F61}"/>
              </a:ext>
            </a:extLst>
          </p:cNvPr>
          <p:cNvSpPr txBox="1"/>
          <p:nvPr/>
        </p:nvSpPr>
        <p:spPr>
          <a:xfrm>
            <a:off x="838199" y="2232788"/>
            <a:ext cx="11044455" cy="3328604"/>
          </a:xfrm>
          <a:prstGeom prst="rect">
            <a:avLst/>
          </a:prstGeom>
          <a:noFill/>
        </p:spPr>
        <p:txBody>
          <a:bodyPr wrap="square" rtlCol="0">
            <a:spAutoFit/>
          </a:bodyPr>
          <a:lstStyle/>
          <a:p>
            <a:pPr marL="342900" indent="-342900">
              <a:buFont typeface="Wingdings" panose="05000000000000000000" pitchFamily="2" charset="2"/>
              <a:buChar char="§"/>
            </a:pPr>
            <a:r>
              <a:rPr lang="en-CA" sz="3100" dirty="0">
                <a:latin typeface="Century Gothic" panose="020B0502020202020204" pitchFamily="34" charset="0"/>
              </a:rPr>
              <a:t>In every complaint, we are stuck and committed to something</a:t>
            </a:r>
          </a:p>
          <a:p>
            <a:pPr marL="342900" lvl="0" indent="-342900">
              <a:buFont typeface="Wingdings" panose="05000000000000000000" pitchFamily="2" charset="2"/>
              <a:buChar char="§"/>
            </a:pPr>
            <a:endParaRPr lang="en-CA" sz="3100" dirty="0">
              <a:latin typeface="Century Gothic" panose="020B0502020202020204" pitchFamily="34" charset="0"/>
            </a:endParaRPr>
          </a:p>
          <a:p>
            <a:pPr>
              <a:lnSpc>
                <a:spcPct val="107000"/>
              </a:lnSpc>
              <a:spcAft>
                <a:spcPts val="800"/>
              </a:spcAft>
            </a:pPr>
            <a:r>
              <a:rPr lang="en-CA" sz="3100" dirty="0">
                <a:latin typeface="Century Gothic" panose="020B0502020202020204" pitchFamily="34" charset="0"/>
              </a:rPr>
              <a:t>In this exercise, you will practice:</a:t>
            </a:r>
          </a:p>
          <a:p>
            <a:pPr marL="342900" indent="-342900">
              <a:lnSpc>
                <a:spcPct val="107000"/>
              </a:lnSpc>
              <a:spcAft>
                <a:spcPts val="800"/>
              </a:spcAft>
              <a:buFont typeface="Wingdings" panose="05000000000000000000" pitchFamily="2" charset="2"/>
              <a:buChar char="§"/>
            </a:pPr>
            <a:r>
              <a:rPr lang="en-CA" sz="3100" dirty="0">
                <a:latin typeface="Century Gothic" panose="020B0502020202020204" pitchFamily="34" charset="0"/>
              </a:rPr>
              <a:t>to uncover what in the complaint has you stuck, and</a:t>
            </a:r>
          </a:p>
          <a:p>
            <a:pPr marL="342900" indent="-342900">
              <a:lnSpc>
                <a:spcPct val="107000"/>
              </a:lnSpc>
              <a:spcAft>
                <a:spcPts val="800"/>
              </a:spcAft>
              <a:buFont typeface="Wingdings" panose="05000000000000000000" pitchFamily="2" charset="2"/>
              <a:buChar char="§"/>
            </a:pPr>
            <a:r>
              <a:rPr lang="en-CA" sz="3100" dirty="0">
                <a:latin typeface="Century Gothic" panose="020B0502020202020204" pitchFamily="34" charset="0"/>
              </a:rPr>
              <a:t>to begin to explore possibilities and solutions</a:t>
            </a:r>
            <a:endParaRPr lang="en-CA" sz="3100" dirty="0">
              <a:latin typeface="Optima" panose="02000503060000020004" pitchFamily="2" charset="0"/>
            </a:endParaRPr>
          </a:p>
        </p:txBody>
      </p:sp>
    </p:spTree>
    <p:extLst>
      <p:ext uri="{BB962C8B-B14F-4D97-AF65-F5344CB8AC3E}">
        <p14:creationId xmlns:p14="http://schemas.microsoft.com/office/powerpoint/2010/main" val="36961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hanges entres gestionnaires FR _PPT template" id="{9EDE6ACC-7DF4-461A-9B19-74DC87096C73}" vid="{7C9A7779-ED87-4865-8860-18F41D33092E}"/>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EB8DB837B0644081CA4CA35114FED4" ma:contentTypeVersion="9" ma:contentTypeDescription="Create a new document." ma:contentTypeScope="" ma:versionID="74986dfba4c8736c8a07084ae161321f">
  <xsd:schema xmlns:xsd="http://www.w3.org/2001/XMLSchema" xmlns:xs="http://www.w3.org/2001/XMLSchema" xmlns:p="http://schemas.microsoft.com/office/2006/metadata/properties" xmlns:ns2="eeed65a0-1a42-4e09-8728-e04497c9c8c7" xmlns:ns3="e85c1d6e-7f1d-4bd4-88c2-f55b7c493ae4" targetNamespace="http://schemas.microsoft.com/office/2006/metadata/properties" ma:root="true" ma:fieldsID="bb2587a5ac85623a65667bd75768c308" ns2:_="" ns3:_="">
    <xsd:import namespace="eeed65a0-1a42-4e09-8728-e04497c9c8c7"/>
    <xsd:import namespace="e85c1d6e-7f1d-4bd4-88c2-f55b7c493a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d65a0-1a42-4e09-8728-e04497c9c8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5c1d6e-7f1d-4bd4-88c2-f55b7c493ae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5C5F0B-4FAA-4D15-9EC8-BA4480E09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ed65a0-1a42-4e09-8728-e04497c9c8c7"/>
    <ds:schemaRef ds:uri="e85c1d6e-7f1d-4bd4-88c2-f55b7c493a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099B8F-EF9F-47B0-A2BA-97BD54FD16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Echanges entres gestionnaires FR _PPT template</Template>
  <TotalTime>5486</TotalTime>
  <Words>1961</Words>
  <Application>Microsoft Office PowerPoint</Application>
  <PresentationFormat>Widescreen</PresentationFormat>
  <Paragraphs>303</Paragraphs>
  <Slides>29</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Calibri</vt:lpstr>
      <vt:lpstr>Calibri Light</vt:lpstr>
      <vt:lpstr>Century Gothic</vt:lpstr>
      <vt:lpstr>Corbel</vt:lpstr>
      <vt:lpstr>Optima</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   </vt:lpstr>
      <vt:lpstr>   </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vector>
  </TitlesOfParts>
  <Company>Government of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Genevieve Quevillon (CSPS-EFPC)</dc:creator>
  <cp:lastModifiedBy>Meredith Richmond (she¸ her / elle) (CSPS/EFPC)</cp:lastModifiedBy>
  <cp:revision>111</cp:revision>
  <cp:lastPrinted>2023-10-31T19:29:22Z</cp:lastPrinted>
  <dcterms:created xsi:type="dcterms:W3CDTF">2023-06-27T19:53:32Z</dcterms:created>
  <dcterms:modified xsi:type="dcterms:W3CDTF">2024-04-26T16:48:12Z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-1103755560</vt:i4>
  </property>
  <property fmtid="{D5CDD505-2E9C-101B-9397-08002B2CF9AE}" pid="4" name="_EmailSubject">
    <vt:lpwstr>Workshop deck, in either language</vt:lpwstr>
  </property>
  <property fmtid="{D5CDD505-2E9C-101B-9397-08002B2CF9AE}" pid="5" name="_AuthorEmail">
    <vt:lpwstr>Julie.Wills@csps-efpc.gc.ca</vt:lpwstr>
  </property>
  <property fmtid="{D5CDD505-2E9C-101B-9397-08002B2CF9AE}" pid="6" name="_AuthorEmailDisplayName">
    <vt:lpwstr>Julie Wills (CSPS-EFPC)</vt:lpwstr>
  </property>
</Properties>
</file>