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60" r:id="rId4"/>
  </p:sldMasterIdLst>
  <p:notesMasterIdLst>
    <p:notesMasterId r:id="rId35"/>
  </p:notesMasterIdLst>
  <p:sldIdLst>
    <p:sldId id="367" r:id="rId5"/>
    <p:sldId id="257" r:id="rId6"/>
    <p:sldId id="256" r:id="rId7"/>
    <p:sldId id="374" r:id="rId8"/>
    <p:sldId id="342" r:id="rId9"/>
    <p:sldId id="369" r:id="rId10"/>
    <p:sldId id="373" r:id="rId11"/>
    <p:sldId id="344" r:id="rId12"/>
    <p:sldId id="343" r:id="rId13"/>
    <p:sldId id="346" r:id="rId14"/>
    <p:sldId id="347" r:id="rId15"/>
    <p:sldId id="340" r:id="rId16"/>
    <p:sldId id="376" r:id="rId17"/>
    <p:sldId id="375" r:id="rId18"/>
    <p:sldId id="352" r:id="rId19"/>
    <p:sldId id="350" r:id="rId20"/>
    <p:sldId id="379" r:id="rId21"/>
    <p:sldId id="353" r:id="rId22"/>
    <p:sldId id="354" r:id="rId23"/>
    <p:sldId id="377" r:id="rId24"/>
    <p:sldId id="355" r:id="rId25"/>
    <p:sldId id="378" r:id="rId26"/>
    <p:sldId id="357" r:id="rId27"/>
    <p:sldId id="299" r:id="rId28"/>
    <p:sldId id="381" r:id="rId29"/>
    <p:sldId id="382" r:id="rId30"/>
    <p:sldId id="384" r:id="rId31"/>
    <p:sldId id="380" r:id="rId32"/>
    <p:sldId id="383" r:id="rId33"/>
    <p:sldId id="363"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9FD32-05A4-A7C4-6401-B3068396E5BA}" name="Barbara Schneider (she¸ her / elle) (CSPS-EFPC)" initials="BS(h/e(E" userId="S::barbara.schneider@csps-efpc.gc.ca::900b2179-9e2c-48d0-bd98-63a677b0ad55" providerId="AD"/>
  <p188:author id="{A75A8658-40DE-A9DB-3E71-605D2395CB75}" name="Julie Wills (CSPS-EFPC)" initials="JW(E" userId="S::julie.wills@csps-efpc.gc.ca::ff4f9089-2aab-48b2-918d-198b5c767a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203"/>
    <a:srgbClr val="B42D3B"/>
    <a:srgbClr val="BF3341"/>
    <a:srgbClr val="FA431E"/>
    <a:srgbClr val="D75E41"/>
    <a:srgbClr val="33BFB1"/>
    <a:srgbClr val="87BF33"/>
    <a:srgbClr val="6B3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CFEC9-AC49-4A23-95A2-D0DB8CFAB2D1}" v="5" dt="2024-04-26T17:17:05.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892" autoAdjust="0"/>
  </p:normalViewPr>
  <p:slideViewPr>
    <p:cSldViewPr snapToGrid="0">
      <p:cViewPr>
        <p:scale>
          <a:sx n="66" d="100"/>
          <a:sy n="66" d="100"/>
        </p:scale>
        <p:origin x="2196"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FA5499-B291-4D67-9DF3-825956D3AB6F}" type="datetimeFigureOut">
              <a:rPr lang="en-CA" smtClean="0"/>
              <a:t>2024-04-29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7F3ED5-ACDA-4E8B-BBB8-66D1342FC27A}" type="slidenum">
              <a:rPr lang="en-CA" smtClean="0"/>
              <a:t>‹#›</a:t>
            </a:fld>
            <a:endParaRPr lang="en-CA"/>
          </a:p>
        </p:txBody>
      </p:sp>
    </p:spTree>
    <p:extLst>
      <p:ext uri="{BB962C8B-B14F-4D97-AF65-F5344CB8AC3E}">
        <p14:creationId xmlns:p14="http://schemas.microsoft.com/office/powerpoint/2010/main" val="262714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a:t>
            </a:fld>
            <a:endParaRPr lang="en-CA"/>
          </a:p>
        </p:txBody>
      </p:sp>
    </p:spTree>
    <p:extLst>
      <p:ext uri="{BB962C8B-B14F-4D97-AF65-F5344CB8AC3E}">
        <p14:creationId xmlns:p14="http://schemas.microsoft.com/office/powerpoint/2010/main" val="240580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10</a:t>
            </a:fld>
            <a:endParaRPr lang="en-CA"/>
          </a:p>
        </p:txBody>
      </p:sp>
    </p:spTree>
    <p:extLst>
      <p:ext uri="{BB962C8B-B14F-4D97-AF65-F5344CB8AC3E}">
        <p14:creationId xmlns:p14="http://schemas.microsoft.com/office/powerpoint/2010/main" val="192392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11</a:t>
            </a:fld>
            <a:endParaRPr lang="en-CA"/>
          </a:p>
        </p:txBody>
      </p:sp>
    </p:spTree>
    <p:extLst>
      <p:ext uri="{BB962C8B-B14F-4D97-AF65-F5344CB8AC3E}">
        <p14:creationId xmlns:p14="http://schemas.microsoft.com/office/powerpoint/2010/main" val="220367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12</a:t>
            </a:fld>
            <a:endParaRPr lang="en-CA"/>
          </a:p>
        </p:txBody>
      </p:sp>
    </p:spTree>
    <p:extLst>
      <p:ext uri="{BB962C8B-B14F-4D97-AF65-F5344CB8AC3E}">
        <p14:creationId xmlns:p14="http://schemas.microsoft.com/office/powerpoint/2010/main" val="1909997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13</a:t>
            </a:fld>
            <a:endParaRPr lang="en-CA"/>
          </a:p>
        </p:txBody>
      </p:sp>
    </p:spTree>
    <p:extLst>
      <p:ext uri="{BB962C8B-B14F-4D97-AF65-F5344CB8AC3E}">
        <p14:creationId xmlns:p14="http://schemas.microsoft.com/office/powerpoint/2010/main" val="233805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14</a:t>
            </a:fld>
            <a:endParaRPr lang="en-CA"/>
          </a:p>
        </p:txBody>
      </p:sp>
    </p:spTree>
    <p:extLst>
      <p:ext uri="{BB962C8B-B14F-4D97-AF65-F5344CB8AC3E}">
        <p14:creationId xmlns:p14="http://schemas.microsoft.com/office/powerpoint/2010/main" val="406152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15</a:t>
            </a:fld>
            <a:endParaRPr lang="en-CA"/>
          </a:p>
        </p:txBody>
      </p:sp>
    </p:spTree>
    <p:extLst>
      <p:ext uri="{BB962C8B-B14F-4D97-AF65-F5344CB8AC3E}">
        <p14:creationId xmlns:p14="http://schemas.microsoft.com/office/powerpoint/2010/main" val="41943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16</a:t>
            </a:fld>
            <a:endParaRPr lang="en-CA"/>
          </a:p>
        </p:txBody>
      </p:sp>
    </p:spTree>
    <p:extLst>
      <p:ext uri="{BB962C8B-B14F-4D97-AF65-F5344CB8AC3E}">
        <p14:creationId xmlns:p14="http://schemas.microsoft.com/office/powerpoint/2010/main" val="275433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17</a:t>
            </a:fld>
            <a:endParaRPr lang="en-CA"/>
          </a:p>
        </p:txBody>
      </p:sp>
    </p:spTree>
    <p:extLst>
      <p:ext uri="{BB962C8B-B14F-4D97-AF65-F5344CB8AC3E}">
        <p14:creationId xmlns:p14="http://schemas.microsoft.com/office/powerpoint/2010/main" val="187022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18</a:t>
            </a:fld>
            <a:endParaRPr lang="en-CA"/>
          </a:p>
        </p:txBody>
      </p:sp>
    </p:spTree>
    <p:extLst>
      <p:ext uri="{BB962C8B-B14F-4D97-AF65-F5344CB8AC3E}">
        <p14:creationId xmlns:p14="http://schemas.microsoft.com/office/powerpoint/2010/main" val="117193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19</a:t>
            </a:fld>
            <a:endParaRPr lang="en-CA"/>
          </a:p>
        </p:txBody>
      </p:sp>
    </p:spTree>
    <p:extLst>
      <p:ext uri="{BB962C8B-B14F-4D97-AF65-F5344CB8AC3E}">
        <p14:creationId xmlns:p14="http://schemas.microsoft.com/office/powerpoint/2010/main" val="90457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a:t>
            </a:fld>
            <a:endParaRPr lang="en-CA"/>
          </a:p>
        </p:txBody>
      </p:sp>
    </p:spTree>
    <p:extLst>
      <p:ext uri="{BB962C8B-B14F-4D97-AF65-F5344CB8AC3E}">
        <p14:creationId xmlns:p14="http://schemas.microsoft.com/office/powerpoint/2010/main" val="391303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20</a:t>
            </a:fld>
            <a:endParaRPr lang="en-CA"/>
          </a:p>
        </p:txBody>
      </p:sp>
    </p:spTree>
    <p:extLst>
      <p:ext uri="{BB962C8B-B14F-4D97-AF65-F5344CB8AC3E}">
        <p14:creationId xmlns:p14="http://schemas.microsoft.com/office/powerpoint/2010/main" val="32698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21</a:t>
            </a:fld>
            <a:endParaRPr lang="en-CA"/>
          </a:p>
        </p:txBody>
      </p:sp>
    </p:spTree>
    <p:extLst>
      <p:ext uri="{BB962C8B-B14F-4D97-AF65-F5344CB8AC3E}">
        <p14:creationId xmlns:p14="http://schemas.microsoft.com/office/powerpoint/2010/main" val="356782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22</a:t>
            </a:fld>
            <a:endParaRPr lang="en-CA"/>
          </a:p>
        </p:txBody>
      </p:sp>
    </p:spTree>
    <p:extLst>
      <p:ext uri="{BB962C8B-B14F-4D97-AF65-F5344CB8AC3E}">
        <p14:creationId xmlns:p14="http://schemas.microsoft.com/office/powerpoint/2010/main" val="375266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23</a:t>
            </a:fld>
            <a:endParaRPr lang="en-CA"/>
          </a:p>
        </p:txBody>
      </p:sp>
    </p:spTree>
    <p:extLst>
      <p:ext uri="{BB962C8B-B14F-4D97-AF65-F5344CB8AC3E}">
        <p14:creationId xmlns:p14="http://schemas.microsoft.com/office/powerpoint/2010/main" val="1040734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24</a:t>
            </a:fld>
            <a:endParaRPr lang="en-CA"/>
          </a:p>
        </p:txBody>
      </p:sp>
    </p:spTree>
    <p:extLst>
      <p:ext uri="{BB962C8B-B14F-4D97-AF65-F5344CB8AC3E}">
        <p14:creationId xmlns:p14="http://schemas.microsoft.com/office/powerpoint/2010/main" val="29059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25</a:t>
            </a:fld>
            <a:endParaRPr lang="en-CA"/>
          </a:p>
        </p:txBody>
      </p:sp>
    </p:spTree>
    <p:extLst>
      <p:ext uri="{BB962C8B-B14F-4D97-AF65-F5344CB8AC3E}">
        <p14:creationId xmlns:p14="http://schemas.microsoft.com/office/powerpoint/2010/main" val="11595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26</a:t>
            </a:fld>
            <a:endParaRPr lang="en-CA"/>
          </a:p>
        </p:txBody>
      </p:sp>
    </p:spTree>
    <p:extLst>
      <p:ext uri="{BB962C8B-B14F-4D97-AF65-F5344CB8AC3E}">
        <p14:creationId xmlns:p14="http://schemas.microsoft.com/office/powerpoint/2010/main" val="172110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27</a:t>
            </a:fld>
            <a:endParaRPr lang="en-CA"/>
          </a:p>
        </p:txBody>
      </p:sp>
    </p:spTree>
    <p:extLst>
      <p:ext uri="{BB962C8B-B14F-4D97-AF65-F5344CB8AC3E}">
        <p14:creationId xmlns:p14="http://schemas.microsoft.com/office/powerpoint/2010/main" val="3719270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28</a:t>
            </a:fld>
            <a:endParaRPr lang="en-CA"/>
          </a:p>
        </p:txBody>
      </p:sp>
    </p:spTree>
    <p:extLst>
      <p:ext uri="{BB962C8B-B14F-4D97-AF65-F5344CB8AC3E}">
        <p14:creationId xmlns:p14="http://schemas.microsoft.com/office/powerpoint/2010/main" val="3086172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29</a:t>
            </a:fld>
            <a:endParaRPr lang="en-CA"/>
          </a:p>
        </p:txBody>
      </p:sp>
    </p:spTree>
    <p:extLst>
      <p:ext uri="{BB962C8B-B14F-4D97-AF65-F5344CB8AC3E}">
        <p14:creationId xmlns:p14="http://schemas.microsoft.com/office/powerpoint/2010/main" val="3870313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3</a:t>
            </a:fld>
            <a:endParaRPr lang="en-CA"/>
          </a:p>
        </p:txBody>
      </p:sp>
    </p:spTree>
    <p:extLst>
      <p:ext uri="{BB962C8B-B14F-4D97-AF65-F5344CB8AC3E}">
        <p14:creationId xmlns:p14="http://schemas.microsoft.com/office/powerpoint/2010/main" val="640545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30</a:t>
            </a:fld>
            <a:endParaRPr lang="en-CA"/>
          </a:p>
        </p:txBody>
      </p:sp>
    </p:spTree>
    <p:extLst>
      <p:ext uri="{BB962C8B-B14F-4D97-AF65-F5344CB8AC3E}">
        <p14:creationId xmlns:p14="http://schemas.microsoft.com/office/powerpoint/2010/main" val="45042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4</a:t>
            </a:fld>
            <a:endParaRPr lang="en-CA"/>
          </a:p>
        </p:txBody>
      </p:sp>
    </p:spTree>
    <p:extLst>
      <p:ext uri="{BB962C8B-B14F-4D97-AF65-F5344CB8AC3E}">
        <p14:creationId xmlns:p14="http://schemas.microsoft.com/office/powerpoint/2010/main" val="391303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5</a:t>
            </a:fld>
            <a:endParaRPr lang="en-CA"/>
          </a:p>
        </p:txBody>
      </p:sp>
    </p:spTree>
    <p:extLst>
      <p:ext uri="{BB962C8B-B14F-4D97-AF65-F5344CB8AC3E}">
        <p14:creationId xmlns:p14="http://schemas.microsoft.com/office/powerpoint/2010/main" val="37850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6</a:t>
            </a:fld>
            <a:endParaRPr lang="en-CA"/>
          </a:p>
        </p:txBody>
      </p:sp>
    </p:spTree>
    <p:extLst>
      <p:ext uri="{BB962C8B-B14F-4D97-AF65-F5344CB8AC3E}">
        <p14:creationId xmlns:p14="http://schemas.microsoft.com/office/powerpoint/2010/main" val="62349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7</a:t>
            </a:fld>
            <a:endParaRPr lang="en-CA"/>
          </a:p>
        </p:txBody>
      </p:sp>
    </p:spTree>
    <p:extLst>
      <p:ext uri="{BB962C8B-B14F-4D97-AF65-F5344CB8AC3E}">
        <p14:creationId xmlns:p14="http://schemas.microsoft.com/office/powerpoint/2010/main" val="111241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47F3ED5-ACDA-4E8B-BBB8-66D1342FC27A}" type="slidenum">
              <a:rPr lang="en-CA" smtClean="0"/>
              <a:t>8</a:t>
            </a:fld>
            <a:endParaRPr lang="en-CA"/>
          </a:p>
        </p:txBody>
      </p:sp>
    </p:spTree>
    <p:extLst>
      <p:ext uri="{BB962C8B-B14F-4D97-AF65-F5344CB8AC3E}">
        <p14:creationId xmlns:p14="http://schemas.microsoft.com/office/powerpoint/2010/main" val="155917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47F3ED5-ACDA-4E8B-BBB8-66D1342FC27A}" type="slidenum">
              <a:rPr lang="en-CA" smtClean="0"/>
              <a:t>9</a:t>
            </a:fld>
            <a:endParaRPr lang="en-CA"/>
          </a:p>
        </p:txBody>
      </p:sp>
    </p:spTree>
    <p:extLst>
      <p:ext uri="{BB962C8B-B14F-4D97-AF65-F5344CB8AC3E}">
        <p14:creationId xmlns:p14="http://schemas.microsoft.com/office/powerpoint/2010/main" val="355037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B780-6642-0DE1-3D5E-926387E66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63B239-E205-01A2-7E5A-A0B147C3C1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4016F4A-353F-94C7-6255-EB7034D8F251}"/>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5" name="Footer Placeholder 4">
            <a:extLst>
              <a:ext uri="{FF2B5EF4-FFF2-40B4-BE49-F238E27FC236}">
                <a16:creationId xmlns:a16="http://schemas.microsoft.com/office/drawing/2014/main" id="{9BBD2088-5494-8779-B5B9-801C352DDD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0800F81-ABC3-F30F-BE40-CA78B4E4630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1212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ABF2-2517-2034-18E8-BB99E924CBB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9A61FF-DEB2-8181-EA19-58800067A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B3FFD8-512B-1A7E-7163-D57000C21C64}"/>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5" name="Footer Placeholder 4">
            <a:extLst>
              <a:ext uri="{FF2B5EF4-FFF2-40B4-BE49-F238E27FC236}">
                <a16:creationId xmlns:a16="http://schemas.microsoft.com/office/drawing/2014/main" id="{2C62ABB2-0FE9-C44E-E8F8-E7CA853EF1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6519C7-087C-2CB9-6775-2A454899E5E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246262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50CD5-7883-1C46-BA5C-EBAE128B1D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4D64D7-5829-5E52-92BB-2099B0D16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D54F5F-936A-9920-1AE9-BE3B4CF6D99F}"/>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5" name="Footer Placeholder 4">
            <a:extLst>
              <a:ext uri="{FF2B5EF4-FFF2-40B4-BE49-F238E27FC236}">
                <a16:creationId xmlns:a16="http://schemas.microsoft.com/office/drawing/2014/main" id="{468F5D0D-02C2-BE0C-0819-8F4711780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80B7CB-2475-B126-02F4-79C12FFEFF4F}"/>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98208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48785-7BD1-BF42-A26B-CBB25101725A}" type="datetime1">
              <a:rPr lang="en-CA" smtClean="0"/>
              <a:t>2024-04-29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19318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53E3-9811-EC4C-A5EE-39C432C314FE}" type="datetime1">
              <a:rPr lang="en-CA" smtClean="0"/>
              <a:t>2024-04-29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6377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2D7CD-281D-E24E-9545-56C3277710CC}" type="datetime1">
              <a:rPr lang="en-CA" smtClean="0"/>
              <a:t>2024-04-29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07522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F0419-0EF9-054A-873A-885635CE24E6}" type="datetime1">
              <a:rPr lang="en-CA" smtClean="0"/>
              <a:t>2024-04-29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198952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07501-CB10-3345-A99E-2D73C3C3F189}" type="datetime1">
              <a:rPr lang="en-CA" smtClean="0"/>
              <a:t>2024-04-29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79495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46E1A4-6ACF-F24A-BB15-2FB29084847C}" type="datetime1">
              <a:rPr lang="en-CA" smtClean="0"/>
              <a:t>2024-04-29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43135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B206E-76B0-914F-896F-CDD6AE12F929}" type="datetime1">
              <a:rPr lang="en-CA" smtClean="0"/>
              <a:t>2024-04-29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43183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A0B066-05DF-4B45-AAD2-76F959729222}" type="datetime1">
              <a:rPr lang="en-CA" smtClean="0"/>
              <a:t>2024-04-29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98565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6EDB-DACA-06E2-E634-0400ADAD9C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3AE4F28-BAF2-7755-9079-A9F0D77E0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A3FC44-DAB8-8477-25B9-EF5D2A2267AA}"/>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5" name="Footer Placeholder 4">
            <a:extLst>
              <a:ext uri="{FF2B5EF4-FFF2-40B4-BE49-F238E27FC236}">
                <a16:creationId xmlns:a16="http://schemas.microsoft.com/office/drawing/2014/main" id="{9DFBCB5A-9AB2-4986-E570-E76F76F403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8E4293-7B68-9181-A04A-D973AEB850A7}"/>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95404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798587-55B6-504D-AFC5-6EDD4F70743A}" type="datetime1">
              <a:rPr lang="en-CA" smtClean="0"/>
              <a:t>2024-04-29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408032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0E8D4-72BF-9349-9560-A5AAA75505FE}" type="datetime1">
              <a:rPr lang="en-CA" smtClean="0"/>
              <a:t>2024-04-29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3844902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E9324A-E666-7346-B818-7E61C2AF7859}" type="datetime1">
              <a:rPr lang="en-CA" smtClean="0"/>
              <a:t>2024-04-29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25E16-84EB-4041-A919-09CC0A0050D4}" type="slidenum">
              <a:rPr lang="en-US" smtClean="0"/>
              <a:t>‹#›</a:t>
            </a:fld>
            <a:endParaRPr lang="en-US"/>
          </a:p>
        </p:txBody>
      </p:sp>
    </p:spTree>
    <p:extLst>
      <p:ext uri="{BB962C8B-B14F-4D97-AF65-F5344CB8AC3E}">
        <p14:creationId xmlns:p14="http://schemas.microsoft.com/office/powerpoint/2010/main" val="253287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28CD-B9FE-1ADE-920D-96BA8F430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79266CD-A803-75C5-7038-A0CBCA822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18E987-7CB9-9EC5-48BA-70775D26352B}"/>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5" name="Footer Placeholder 4">
            <a:extLst>
              <a:ext uri="{FF2B5EF4-FFF2-40B4-BE49-F238E27FC236}">
                <a16:creationId xmlns:a16="http://schemas.microsoft.com/office/drawing/2014/main" id="{3E5627D7-9089-5CF9-15EE-51D7867C4B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C4E94DD-74B5-1EE8-88B9-444F68B663E0}"/>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356146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3317-BE67-06CC-E999-F8821BF4FE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FC9E54-B2E3-674C-7420-10397C8120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0B642AE-3EF3-E216-438D-F7ECE0554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A54B3DE-72AF-8B10-35A7-93E78603B8DA}"/>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6" name="Footer Placeholder 5">
            <a:extLst>
              <a:ext uri="{FF2B5EF4-FFF2-40B4-BE49-F238E27FC236}">
                <a16:creationId xmlns:a16="http://schemas.microsoft.com/office/drawing/2014/main" id="{F5D2E666-DEA8-B7BC-2468-A065F54152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8A5A828-B9D3-E80A-1FBF-E656F7A81EB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269238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BC70-3229-2CAE-DFCD-162759C2504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E732FE-0D4A-5A6F-240D-F6646F3FE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AE13C-4ADC-E168-AFE0-A5DF1B4CF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274107-C39C-21FA-B215-AC34C6487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03662-D047-53E3-A2C7-B0D5BE95D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379631F-FBE9-C61F-E046-0035A42FB851}"/>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8" name="Footer Placeholder 7">
            <a:extLst>
              <a:ext uri="{FF2B5EF4-FFF2-40B4-BE49-F238E27FC236}">
                <a16:creationId xmlns:a16="http://schemas.microsoft.com/office/drawing/2014/main" id="{DA864733-ECBC-98D7-FBC4-F147745E5C5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F2B8D1E-3A33-8A7C-118B-9F387112DD23}"/>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411297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E947-49CA-AACC-D22C-6B9FD09481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85EB9E0-777D-2A34-292B-9ECE8C4B8008}"/>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4" name="Footer Placeholder 3">
            <a:extLst>
              <a:ext uri="{FF2B5EF4-FFF2-40B4-BE49-F238E27FC236}">
                <a16:creationId xmlns:a16="http://schemas.microsoft.com/office/drawing/2014/main" id="{6AF697E2-926F-E1BE-EDB1-4AA11BBF33E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763C4F-964B-A697-3316-DC588A5428DD}"/>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16730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16B95-8B1F-65E6-491C-0CC4F6E8D8BC}"/>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3" name="Footer Placeholder 2">
            <a:extLst>
              <a:ext uri="{FF2B5EF4-FFF2-40B4-BE49-F238E27FC236}">
                <a16:creationId xmlns:a16="http://schemas.microsoft.com/office/drawing/2014/main" id="{AC8E95B9-C414-F624-03DB-DA17569834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817416A-2E0A-1693-7683-1D5C9BD9B07A}"/>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46886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589C-4D59-696D-9DA4-7C2FB0005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3C18FF-9C33-AC73-B6B8-ED63057E7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F20F78E-1277-6B48-5616-8C726D97D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C142F-F302-5608-2F4C-1AE7E8519110}"/>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6" name="Footer Placeholder 5">
            <a:extLst>
              <a:ext uri="{FF2B5EF4-FFF2-40B4-BE49-F238E27FC236}">
                <a16:creationId xmlns:a16="http://schemas.microsoft.com/office/drawing/2014/main" id="{2158BD34-79CC-5294-8130-FE451F2306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00C66A-7642-86AA-090F-EFDC98CFF1CE}"/>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23802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3BE9-1ADD-869A-015A-E9C377CEC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392855-B0B2-32DD-DC7B-569156D43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5FAAD6A8-A4A7-3696-AA25-A6055633B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493A4-0A46-FAC7-D836-CC497999F536}"/>
              </a:ext>
            </a:extLst>
          </p:cNvPr>
          <p:cNvSpPr>
            <a:spLocks noGrp="1"/>
          </p:cNvSpPr>
          <p:nvPr>
            <p:ph type="dt" sz="half" idx="10"/>
          </p:nvPr>
        </p:nvSpPr>
        <p:spPr/>
        <p:txBody>
          <a:bodyPr/>
          <a:lstStyle/>
          <a:p>
            <a:fld id="{9676ADBC-A524-4F34-9793-602986FEBF67}" type="datetimeFigureOut">
              <a:rPr lang="en-CA" smtClean="0"/>
              <a:t>2024-04-29</a:t>
            </a:fld>
            <a:endParaRPr lang="en-CA"/>
          </a:p>
        </p:txBody>
      </p:sp>
      <p:sp>
        <p:nvSpPr>
          <p:cNvPr id="6" name="Footer Placeholder 5">
            <a:extLst>
              <a:ext uri="{FF2B5EF4-FFF2-40B4-BE49-F238E27FC236}">
                <a16:creationId xmlns:a16="http://schemas.microsoft.com/office/drawing/2014/main" id="{AFD37D36-C8D3-FE6C-D8DD-D99C9A2900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46C7BF-D1CD-1631-0BAC-666A48D6B2EB}"/>
              </a:ext>
            </a:extLst>
          </p:cNvPr>
          <p:cNvSpPr>
            <a:spLocks noGrp="1"/>
          </p:cNvSpPr>
          <p:nvPr>
            <p:ph type="sldNum" sz="quarter" idx="12"/>
          </p:nvPr>
        </p:nvSpPr>
        <p:spPr/>
        <p:txBody>
          <a:bodyPr/>
          <a:lstStyle/>
          <a:p>
            <a:fld id="{225B52AB-4481-4845-A0D9-44B4FC6B8F4C}" type="slidenum">
              <a:rPr lang="en-CA" smtClean="0"/>
              <a:t>‹#›</a:t>
            </a:fld>
            <a:endParaRPr lang="en-CA"/>
          </a:p>
        </p:txBody>
      </p:sp>
    </p:spTree>
    <p:extLst>
      <p:ext uri="{BB962C8B-B14F-4D97-AF65-F5344CB8AC3E}">
        <p14:creationId xmlns:p14="http://schemas.microsoft.com/office/powerpoint/2010/main" val="166979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DDB88-9638-F71B-F3F6-D52CE57AF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B92F012-E2E1-8FB1-E40E-96EF195A3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EFB5DC-E93E-CADC-CF6B-FD20F749B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6ADBC-A524-4F34-9793-602986FEBF67}" type="datetimeFigureOut">
              <a:rPr lang="en-CA" smtClean="0"/>
              <a:t>2024-04-29</a:t>
            </a:fld>
            <a:endParaRPr lang="en-CA"/>
          </a:p>
        </p:txBody>
      </p:sp>
      <p:sp>
        <p:nvSpPr>
          <p:cNvPr id="5" name="Footer Placeholder 4">
            <a:extLst>
              <a:ext uri="{FF2B5EF4-FFF2-40B4-BE49-F238E27FC236}">
                <a16:creationId xmlns:a16="http://schemas.microsoft.com/office/drawing/2014/main" id="{25F7AB9B-74D6-5FDD-CFC6-915B1D02A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5F7934E-E4FD-8679-B83A-74D58D1BD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B52AB-4481-4845-A0D9-44B4FC6B8F4C}" type="slidenum">
              <a:rPr lang="en-CA" smtClean="0"/>
              <a:t>‹#›</a:t>
            </a:fld>
            <a:endParaRPr lang="en-CA"/>
          </a:p>
        </p:txBody>
      </p:sp>
    </p:spTree>
    <p:extLst>
      <p:ext uri="{BB962C8B-B14F-4D97-AF65-F5344CB8AC3E}">
        <p14:creationId xmlns:p14="http://schemas.microsoft.com/office/powerpoint/2010/main" val="152333757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6B11C-5F9C-F14B-B794-7F1D9FE44406}" type="datetime1">
              <a:rPr lang="en-CA" smtClean="0"/>
              <a:t>2024-04-29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25E16-84EB-4041-A919-09CC0A0050D4}" type="slidenum">
              <a:rPr lang="en-US" smtClean="0"/>
              <a:t>‹#›</a:t>
            </a:fld>
            <a:endParaRPr lang="en-US"/>
          </a:p>
        </p:txBody>
      </p:sp>
    </p:spTree>
    <p:extLst>
      <p:ext uri="{BB962C8B-B14F-4D97-AF65-F5344CB8AC3E}">
        <p14:creationId xmlns:p14="http://schemas.microsoft.com/office/powerpoint/2010/main" val="3059839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atalogue.csps-efpc.gc.ca/product?catalog=TRN439&amp;cm_locale=fr" TargetMode="External"/><Relationship Id="rId13" Type="http://schemas.openxmlformats.org/officeDocument/2006/relationships/hyperlink" Target="https://www.csps-efpc.gc.ca/tools/jobaids/grow-coaching-approach-eng.aspx" TargetMode="External"/><Relationship Id="rId3" Type="http://schemas.openxmlformats.org/officeDocument/2006/relationships/image" Target="../media/image2.png"/><Relationship Id="rId7" Type="http://schemas.openxmlformats.org/officeDocument/2006/relationships/hyperlink" Target="https://catalogue.csps-efpc.gc.ca/product?catalog=TRN402&amp;cm_locale=fr" TargetMode="External"/><Relationship Id="rId12" Type="http://schemas.openxmlformats.org/officeDocument/2006/relationships/hyperlink" Target="https://www.csps-efpc.gc.ca/tools/jobaids/grow-model-approach-fra.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youtu.be/noz3ViNZssk" TargetMode="External"/><Relationship Id="rId11" Type="http://schemas.openxmlformats.org/officeDocument/2006/relationships/hyperlink" Target="https://www.csps-efpc.gc.ca/tools/jobaids/coaching-topic-fra.aspx" TargetMode="External"/><Relationship Id="rId5" Type="http://schemas.openxmlformats.org/officeDocument/2006/relationships/hyperlink" Target="https://youtu.be/qg1s0CoRtT4" TargetMode="External"/><Relationship Id="rId10" Type="http://schemas.openxmlformats.org/officeDocument/2006/relationships/hyperlink" Target="https://www.csps-efpc.gc.ca/video/intro-coaching-fra.aspx" TargetMode="External"/><Relationship Id="rId4" Type="http://schemas.openxmlformats.org/officeDocument/2006/relationships/hyperlink" Target="https://youtu.be/H1ZNjTjEFZE" TargetMode="External"/><Relationship Id="rId9" Type="http://schemas.openxmlformats.org/officeDocument/2006/relationships/hyperlink" Target="https://catalogue.csps-efpc.gc.ca/product?catalog=TRN401&amp;cm_locale=fr" TargetMode="External"/><Relationship Id="rId14" Type="http://schemas.openxmlformats.org/officeDocument/2006/relationships/hyperlink" Target="https://www.csps-efpc.gc.ca/tools/jobaids/grow-coaching-approach-fra.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csps-efpc.gc.ca/partnerships/nmc-subscribe-fra.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csps-efpc.gc.ca/partnerships/nmc-subscribe-eng.aspx" TargetMode="External"/><Relationship Id="rId5" Type="http://schemas.openxmlformats.org/officeDocument/2006/relationships/hyperlink" Target="https://articles.alpha.canada.ca/national-managers-community/fr/" TargetMode="External"/><Relationship Id="rId4" Type="http://schemas.openxmlformats.org/officeDocument/2006/relationships/hyperlink" Target="https://articles.alpha.canada.ca/national-managers-commun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Esh75mbmu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D4C60A3-1099-F312-67B2-82E7BF41514F}"/>
              </a:ext>
            </a:extLst>
          </p:cNvPr>
          <p:cNvSpPr txBox="1"/>
          <p:nvPr/>
        </p:nvSpPr>
        <p:spPr>
          <a:xfrm>
            <a:off x="115870" y="3537378"/>
            <a:ext cx="5124724" cy="369332"/>
          </a:xfrm>
          <a:prstGeom prst="rect">
            <a:avLst/>
          </a:prstGeom>
          <a:gradFill flip="none" rotWithShape="1">
            <a:gsLst>
              <a:gs pos="0">
                <a:srgbClr val="BF3341">
                  <a:tint val="66000"/>
                  <a:satMod val="160000"/>
                </a:srgbClr>
              </a:gs>
              <a:gs pos="50000">
                <a:srgbClr val="BF3341">
                  <a:tint val="44500"/>
                  <a:satMod val="160000"/>
                </a:srgbClr>
              </a:gs>
              <a:gs pos="100000">
                <a:srgbClr val="BF3341">
                  <a:tint val="23500"/>
                  <a:satMod val="160000"/>
                </a:srgbClr>
              </a:gs>
            </a:gsLst>
            <a:lin ang="5400000" scaled="1"/>
            <a:tileRect/>
          </a:gradFill>
          <a:effectLst>
            <a:softEdge rad="31750"/>
          </a:effectLst>
        </p:spPr>
        <p:txBody>
          <a:bodyPr wrap="square" rtlCol="0">
            <a:spAutoFit/>
          </a:bodyPr>
          <a:lstStyle/>
          <a:p>
            <a:r>
              <a:rPr lang="fr-CA" dirty="0"/>
              <a:t>Date: NCR - </a:t>
            </a:r>
            <a:r>
              <a:rPr lang="fr-CA" dirty="0" err="1"/>
              <a:t>November</a:t>
            </a:r>
            <a:r>
              <a:rPr lang="fr-CA" dirty="0"/>
              <a:t> 1, 2023</a:t>
            </a:r>
            <a:endParaRPr lang="en-CA" dirty="0"/>
          </a:p>
        </p:txBody>
      </p:sp>
      <p:sp>
        <p:nvSpPr>
          <p:cNvPr id="2" name="TextBox 1">
            <a:extLst>
              <a:ext uri="{FF2B5EF4-FFF2-40B4-BE49-F238E27FC236}">
                <a16:creationId xmlns:a16="http://schemas.microsoft.com/office/drawing/2014/main" id="{C3E22A59-BAB3-E022-0D2C-3E8E5E0C444B}"/>
              </a:ext>
            </a:extLst>
          </p:cNvPr>
          <p:cNvSpPr txBox="1"/>
          <p:nvPr/>
        </p:nvSpPr>
        <p:spPr>
          <a:xfrm>
            <a:off x="115870" y="2346960"/>
            <a:ext cx="5248610" cy="1569660"/>
          </a:xfrm>
          <a:prstGeom prst="rect">
            <a:avLst/>
          </a:prstGeom>
          <a:solidFill>
            <a:schemeClr val="bg2"/>
          </a:solidFill>
        </p:spPr>
        <p:txBody>
          <a:bodyPr wrap="square" rtlCol="0">
            <a:spAutoFit/>
          </a:bodyPr>
          <a:lstStyle/>
          <a:p>
            <a:r>
              <a:rPr lang="en-CA" sz="3200" b="1" dirty="0"/>
              <a:t>NMC MANAGERS CONNECT -</a:t>
            </a:r>
          </a:p>
          <a:p>
            <a:r>
              <a:rPr lang="en-CA" sz="3200" b="1" dirty="0"/>
              <a:t>ÉCHANGES ENTRE GESTIONNAIRES DE LA CNG</a:t>
            </a:r>
          </a:p>
        </p:txBody>
      </p:sp>
      <p:sp>
        <p:nvSpPr>
          <p:cNvPr id="3" name="TextBox 2">
            <a:extLst>
              <a:ext uri="{FF2B5EF4-FFF2-40B4-BE49-F238E27FC236}">
                <a16:creationId xmlns:a16="http://schemas.microsoft.com/office/drawing/2014/main" id="{13D6BAF9-9FF7-1936-BA8C-A126ABEC4767}"/>
              </a:ext>
            </a:extLst>
          </p:cNvPr>
          <p:cNvSpPr txBox="1"/>
          <p:nvPr/>
        </p:nvSpPr>
        <p:spPr>
          <a:xfrm>
            <a:off x="115870" y="4267200"/>
            <a:ext cx="4649170" cy="369332"/>
          </a:xfrm>
          <a:prstGeom prst="rect">
            <a:avLst/>
          </a:prstGeom>
          <a:solidFill>
            <a:srgbClr val="DF4203">
              <a:alpha val="49000"/>
            </a:srgbClr>
          </a:solidFill>
        </p:spPr>
        <p:txBody>
          <a:bodyPr wrap="square" rtlCol="0">
            <a:spAutoFit/>
          </a:bodyPr>
          <a:lstStyle/>
          <a:p>
            <a:r>
              <a:rPr lang="en-CA" dirty="0"/>
              <a:t>Toronto / May 1 – 1er </a:t>
            </a:r>
            <a:r>
              <a:rPr lang="en-CA" dirty="0" err="1"/>
              <a:t>mai</a:t>
            </a:r>
            <a:r>
              <a:rPr lang="en-CA" dirty="0"/>
              <a:t> 2024</a:t>
            </a:r>
          </a:p>
        </p:txBody>
      </p:sp>
    </p:spTree>
    <p:extLst>
      <p:ext uri="{BB962C8B-B14F-4D97-AF65-F5344CB8AC3E}">
        <p14:creationId xmlns:p14="http://schemas.microsoft.com/office/powerpoint/2010/main" val="369831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063956" y="688442"/>
            <a:ext cx="10197601" cy="509820"/>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fr-FR" sz="2800" dirty="0">
                <a:solidFill>
                  <a:schemeClr val="bg1"/>
                </a:solidFill>
                <a:latin typeface="Century Gothic" panose="020B0502020202020204" pitchFamily="34" charset="0"/>
              </a:rPr>
              <a:t>Trousse de 6 questions de base pour</a:t>
            </a:r>
            <a:r>
              <a:rPr lang="en-CA" sz="2800" dirty="0">
                <a:solidFill>
                  <a:schemeClr val="bg1"/>
                </a:solidFill>
                <a:latin typeface="Century Gothic" panose="020B0502020202020204" pitchFamily="34" charset="0"/>
              </a:rPr>
              <a:t> commencer</a:t>
            </a:r>
            <a:endParaRPr lang="en-US" sz="2800" dirty="0">
              <a:solidFill>
                <a:schemeClr val="bg1"/>
              </a:solidFill>
              <a:latin typeface="Century Gothic" panose="020B0502020202020204" pitchFamily="34" charset="0"/>
            </a:endParaRPr>
          </a:p>
        </p:txBody>
      </p:sp>
      <p:sp>
        <p:nvSpPr>
          <p:cNvPr id="7" name="Text Box 2">
            <a:extLst>
              <a:ext uri="{FF2B5EF4-FFF2-40B4-BE49-F238E27FC236}">
                <a16:creationId xmlns:a16="http://schemas.microsoft.com/office/drawing/2014/main" id="{327E5BE3-D9D5-A38D-9ECE-79FBDA6E97FE}"/>
              </a:ext>
            </a:extLst>
          </p:cNvPr>
          <p:cNvSpPr txBox="1">
            <a:spLocks noChangeArrowheads="1"/>
          </p:cNvSpPr>
          <p:nvPr/>
        </p:nvSpPr>
        <p:spPr bwMode="auto">
          <a:xfrm>
            <a:off x="964096" y="1268440"/>
            <a:ext cx="10297461" cy="4780154"/>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2600" b="1" dirty="0" err="1">
                <a:latin typeface="Century Gothic" panose="020B0502020202020204" pitchFamily="34" charset="0"/>
                <a:ea typeface="Calibri" panose="020F0502020204030204" pitchFamily="34" charset="0"/>
                <a:cs typeface="Times New Roman" panose="02020603050405020304" pitchFamily="18" charset="0"/>
              </a:rPr>
              <a:t>Coachs</a:t>
            </a:r>
            <a:r>
              <a:rPr lang="en-CA" sz="2600" b="1" dirty="0">
                <a:latin typeface="Century Gothic" panose="020B0502020202020204" pitchFamily="34" charset="0"/>
                <a:ea typeface="Calibri" panose="020F0502020204030204" pitchFamily="34" charset="0"/>
                <a:cs typeface="Times New Roman" panose="02020603050405020304" pitchFamily="18" charset="0"/>
              </a:rPr>
              <a:t>:</a:t>
            </a:r>
            <a:endParaRPr lang="en-CA" sz="2600" b="1" i="1"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AutoNum type="arabicParenR"/>
            </a:pPr>
            <a:r>
              <a:rPr lang="fr-CA" sz="2600" b="1" i="1" dirty="0">
                <a:latin typeface="Century Gothic" panose="020B0502020202020204" pitchFamily="34" charset="0"/>
                <a:ea typeface="Calibri" panose="020F0502020204030204" pitchFamily="34" charset="0"/>
                <a:cs typeface="Times New Roman" panose="02020603050405020304" pitchFamily="18" charset="0"/>
              </a:rPr>
              <a:t>Écoutez</a:t>
            </a:r>
            <a:r>
              <a:rPr lang="fr-CA" sz="2600" i="1" dirty="0">
                <a:latin typeface="Century Gothic" panose="020B0502020202020204" pitchFamily="34" charset="0"/>
                <a:ea typeface="Calibri" panose="020F0502020204030204" pitchFamily="34" charset="0"/>
                <a:cs typeface="Times New Roman" panose="02020603050405020304" pitchFamily="18" charset="0"/>
              </a:rPr>
              <a:t> </a:t>
            </a:r>
            <a:r>
              <a:rPr lang="fr-CA" sz="2600" dirty="0">
                <a:latin typeface="Century Gothic" panose="020B0502020202020204" pitchFamily="34" charset="0"/>
                <a:ea typeface="Calibri" panose="020F0502020204030204" pitchFamily="34" charset="0"/>
                <a:cs typeface="Times New Roman" panose="02020603050405020304" pitchFamily="18" charset="0"/>
              </a:rPr>
              <a:t>la plainte de votre coaché(e)(Ceci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leur</a:t>
            </a:r>
            <a:r>
              <a:rPr lang="fr-CA" sz="2600" dirty="0">
                <a:latin typeface="Century Gothic" panose="020B0502020202020204" pitchFamily="34" charset="0"/>
                <a:ea typeface="Calibri" panose="020F0502020204030204" pitchFamily="34" charset="0"/>
                <a:cs typeface="Times New Roman" panose="02020603050405020304" pitchFamily="18" charset="0"/>
              </a:rPr>
              <a:t> histoire)</a:t>
            </a:r>
          </a:p>
          <a:p>
            <a:pPr lvl="0">
              <a:lnSpc>
                <a:spcPct val="107000"/>
              </a:lnSpc>
              <a:spcAft>
                <a:spcPts val="600"/>
              </a:spcAft>
            </a:pPr>
            <a:endParaRPr lang="fr-CA" sz="14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600"/>
              </a:spcAft>
            </a:pPr>
            <a:r>
              <a:rPr lang="fr-CA" sz="2600" dirty="0">
                <a:latin typeface="Century Gothic" panose="020B0502020202020204" pitchFamily="34" charset="0"/>
                <a:ea typeface="Calibri" panose="020F0502020204030204" pitchFamily="34" charset="0"/>
                <a:cs typeface="Times New Roman" panose="02020603050405020304" pitchFamily="18" charset="0"/>
              </a:rPr>
              <a:t>Demandez à votre coaché(e)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important</a:t>
            </a:r>
            <a:r>
              <a:rPr lang="fr-CA" sz="2600" dirty="0">
                <a:latin typeface="Century Gothic" panose="020B0502020202020204" pitchFamily="34" charset="0"/>
                <a:ea typeface="Calibri" panose="020F0502020204030204" pitchFamily="34" charset="0"/>
                <a:cs typeface="Times New Roman" panose="02020603050405020304" pitchFamily="18" charset="0"/>
              </a:rPr>
              <a:t> pour vous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À quoi ressemblerait le </a:t>
            </a:r>
            <a:r>
              <a:rPr lang="fr-CA" sz="2600" b="1" dirty="0">
                <a:latin typeface="Century Gothic" panose="020B0502020202020204" pitchFamily="34" charset="0"/>
                <a:ea typeface="Calibri" panose="020F0502020204030204" pitchFamily="34" charset="0"/>
                <a:cs typeface="Times New Roman" panose="02020603050405020304" pitchFamily="18" charset="0"/>
              </a:rPr>
              <a:t>succès </a:t>
            </a:r>
            <a:r>
              <a:rPr lang="fr-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que vous avez </a:t>
            </a:r>
            <a:r>
              <a:rPr lang="en-CA" sz="2600" b="1" dirty="0" err="1">
                <a:latin typeface="Century Gothic" panose="020B0502020202020204" pitchFamily="34" charset="0"/>
                <a:ea typeface="Calibri" panose="020F0502020204030204" pitchFamily="34" charset="0"/>
                <a:cs typeface="Times New Roman" panose="02020603050405020304" pitchFamily="18" charset="0"/>
              </a:rPr>
              <a:t>essayé</a:t>
            </a:r>
            <a:r>
              <a:rPr lang="en-CA" sz="2600" b="1" dirty="0">
                <a:latin typeface="Century Gothic" panose="020B0502020202020204" pitchFamily="34" charset="0"/>
                <a:ea typeface="Calibri" panose="020F0502020204030204" pitchFamily="34" charset="0"/>
                <a:cs typeface="Times New Roman" panose="02020603050405020304" pitchFamily="18" charset="0"/>
              </a:rPr>
              <a:t> </a:t>
            </a:r>
            <a:r>
              <a:rPr lang="en-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Quels seraient une ou deux </a:t>
            </a:r>
            <a:r>
              <a:rPr lang="fr-CA" sz="2600" b="1" dirty="0">
                <a:latin typeface="Century Gothic" panose="020B0502020202020204" pitchFamily="34" charset="0"/>
                <a:ea typeface="Calibri" panose="020F0502020204030204" pitchFamily="34" charset="0"/>
                <a:cs typeface="Times New Roman" panose="02020603050405020304" pitchFamily="18" charset="0"/>
              </a:rPr>
              <a:t>possibilités</a:t>
            </a:r>
            <a:r>
              <a:rPr lang="fr-CA" sz="2600" dirty="0">
                <a:latin typeface="Century Gothic" panose="020B0502020202020204" pitchFamily="34" charset="0"/>
                <a:ea typeface="Calibri" panose="020F0502020204030204" pitchFamily="34" charset="0"/>
                <a:cs typeface="Times New Roman" panose="02020603050405020304" pitchFamily="18" charset="0"/>
              </a:rPr>
              <a:t> que vous pourriez explorer ?</a:t>
            </a:r>
          </a:p>
          <a:p>
            <a:pPr marL="342900" lvl="0" indent="-342900">
              <a:lnSpc>
                <a:spcPct val="107000"/>
              </a:lnSpc>
              <a:spcAft>
                <a:spcPts val="600"/>
              </a:spcAft>
              <a:buAutoNum type="arabicParenR"/>
            </a:pPr>
            <a:r>
              <a:rPr lang="fr-FR" sz="2600" dirty="0">
                <a:latin typeface="Century Gothic" panose="020B0502020202020204" pitchFamily="34" charset="0"/>
                <a:ea typeface="Calibri" panose="020F0502020204030204" pitchFamily="34" charset="0"/>
                <a:cs typeface="Times New Roman" panose="02020603050405020304" pitchFamily="18" charset="0"/>
              </a:rPr>
              <a:t>Quelle est une </a:t>
            </a:r>
            <a:r>
              <a:rPr lang="fr-FR" sz="2600" b="1" dirty="0">
                <a:latin typeface="Century Gothic" panose="020B0502020202020204" pitchFamily="34" charset="0"/>
                <a:ea typeface="Calibri" panose="020F0502020204030204" pitchFamily="34" charset="0"/>
                <a:cs typeface="Times New Roman" panose="02020603050405020304" pitchFamily="18" charset="0"/>
              </a:rPr>
              <a:t>action</a:t>
            </a:r>
            <a:r>
              <a:rPr lang="fr-FR" sz="2600" dirty="0">
                <a:latin typeface="Century Gothic" panose="020B0502020202020204" pitchFamily="34" charset="0"/>
                <a:ea typeface="Calibri" panose="020F0502020204030204" pitchFamily="34" charset="0"/>
                <a:cs typeface="Times New Roman" panose="02020603050405020304" pitchFamily="18" charset="0"/>
              </a:rPr>
              <a:t> que vous pourriez prendre comme prochaine étape ?</a:t>
            </a:r>
            <a:endParaRPr lang="en-CA" sz="26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a:extLst>
              <a:ext uri="{FF2B5EF4-FFF2-40B4-BE49-F238E27FC236}">
                <a16:creationId xmlns:a16="http://schemas.microsoft.com/office/drawing/2014/main" id="{F99B8100-5A30-11D3-C6EA-E4D4840D9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144" y="10316"/>
            <a:ext cx="1929113" cy="643037"/>
          </a:xfrm>
          <a:prstGeom prst="rect">
            <a:avLst/>
          </a:prstGeom>
        </p:spPr>
      </p:pic>
    </p:spTree>
    <p:extLst>
      <p:ext uri="{BB962C8B-B14F-4D97-AF65-F5344CB8AC3E}">
        <p14:creationId xmlns:p14="http://schemas.microsoft.com/office/powerpoint/2010/main" val="10615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a:extLst>
              <a:ext uri="{FF2B5EF4-FFF2-40B4-BE49-F238E27FC236}">
                <a16:creationId xmlns:a16="http://schemas.microsoft.com/office/drawing/2014/main" id="{BBC94C3A-219D-3B35-C130-F6B3597A3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41" y="1464697"/>
            <a:ext cx="4524151" cy="4925218"/>
          </a:xfrm>
          <a:prstGeom prst="rect">
            <a:avLst/>
          </a:prstGeom>
        </p:spPr>
      </p:pic>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083060" y="6032810"/>
            <a:ext cx="2995570" cy="568015"/>
          </a:xfrm>
        </p:spPr>
      </p:pic>
      <p:sp>
        <p:nvSpPr>
          <p:cNvPr id="13" name="Text Box 22">
            <a:extLst>
              <a:ext uri="{FF2B5EF4-FFF2-40B4-BE49-F238E27FC236}">
                <a16:creationId xmlns:a16="http://schemas.microsoft.com/office/drawing/2014/main" id="{001C7E64-9B17-7E65-2DB1-7356127D7E07}"/>
              </a:ext>
            </a:extLst>
          </p:cNvPr>
          <p:cNvSpPr txBox="1"/>
          <p:nvPr/>
        </p:nvSpPr>
        <p:spPr>
          <a:xfrm>
            <a:off x="1306872" y="696419"/>
            <a:ext cx="9144000" cy="1022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1050" dirty="0">
              <a:solidFill>
                <a:schemeClr val="bg1"/>
              </a:solidFill>
              <a:latin typeface="Optima" panose="02000503060000020004" pitchFamily="2" charset="0"/>
            </a:endParaRPr>
          </a:p>
          <a:p>
            <a:pPr algn="ctr">
              <a:lnSpc>
                <a:spcPct val="107000"/>
              </a:lnSpc>
              <a:spcAft>
                <a:spcPts val="600"/>
              </a:spcAft>
            </a:pPr>
            <a:r>
              <a:rPr lang="en-CA" sz="2800" dirty="0">
                <a:solidFill>
                  <a:schemeClr val="bg1"/>
                </a:solidFill>
                <a:latin typeface="Century Gothic" panose="020B0502020202020204" pitchFamily="34" charset="0"/>
              </a:rPr>
              <a:t>Le </a:t>
            </a:r>
            <a:r>
              <a:rPr lang="en-CA" sz="2800" dirty="0" err="1">
                <a:solidFill>
                  <a:schemeClr val="bg1"/>
                </a:solidFill>
                <a:latin typeface="Century Gothic" panose="020B0502020202020204" pitchFamily="34" charset="0"/>
              </a:rPr>
              <a:t>casier</a:t>
            </a:r>
            <a:endParaRPr lang="en-CA" sz="2800" dirty="0">
              <a:solidFill>
                <a:schemeClr val="bg1"/>
              </a:solidFill>
              <a:latin typeface="Century Gothic" panose="020B0502020202020204" pitchFamily="34" charset="0"/>
            </a:endParaRPr>
          </a:p>
          <a:p>
            <a:pPr algn="ctr">
              <a:lnSpc>
                <a:spcPct val="107000"/>
              </a:lnSpc>
              <a:spcAft>
                <a:spcPts val="600"/>
              </a:spcAft>
            </a:pPr>
            <a:endParaRPr lang="en-US" sz="1050" dirty="0">
              <a:solidFill>
                <a:schemeClr val="bg1"/>
              </a:solidFill>
              <a:latin typeface="Optima" panose="02000503060000020004" pitchFamily="2" charset="0"/>
            </a:endParaRPr>
          </a:p>
        </p:txBody>
      </p:sp>
      <p:pic>
        <p:nvPicPr>
          <p:cNvPr id="2" name="Picture 1" descr="Text&#10;&#10;Description automatically generated">
            <a:extLst>
              <a:ext uri="{FF2B5EF4-FFF2-40B4-BE49-F238E27FC236}">
                <a16:creationId xmlns:a16="http://schemas.microsoft.com/office/drawing/2014/main" id="{DF16679E-A470-A13C-B9C6-DB9D48CF4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144" y="10316"/>
            <a:ext cx="1929113" cy="643037"/>
          </a:xfrm>
          <a:prstGeom prst="rect">
            <a:avLst/>
          </a:prstGeom>
        </p:spPr>
      </p:pic>
    </p:spTree>
    <p:extLst>
      <p:ext uri="{BB962C8B-B14F-4D97-AF65-F5344CB8AC3E}">
        <p14:creationId xmlns:p14="http://schemas.microsoft.com/office/powerpoint/2010/main" val="31725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8" name="Text Box 22">
            <a:extLst>
              <a:ext uri="{FF2B5EF4-FFF2-40B4-BE49-F238E27FC236}">
                <a16:creationId xmlns:a16="http://schemas.microsoft.com/office/drawing/2014/main" id="{B7E00CBD-2467-2348-A217-33C583C173FE}"/>
              </a:ext>
            </a:extLst>
          </p:cNvPr>
          <p:cNvSpPr txBox="1"/>
          <p:nvPr/>
        </p:nvSpPr>
        <p:spPr>
          <a:xfrm>
            <a:off x="522515" y="438440"/>
            <a:ext cx="10236925"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Débreffage</a:t>
            </a:r>
            <a:endParaRPr lang="en-CA" sz="28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EEE9796E-56FC-25BE-A4D2-B8DB37A88720}"/>
              </a:ext>
            </a:extLst>
          </p:cNvPr>
          <p:cNvSpPr txBox="1"/>
          <p:nvPr/>
        </p:nvSpPr>
        <p:spPr>
          <a:xfrm>
            <a:off x="522515" y="1825564"/>
            <a:ext cx="9568542" cy="3847207"/>
          </a:xfrm>
          <a:prstGeom prst="rect">
            <a:avLst/>
          </a:prstGeom>
          <a:noFill/>
        </p:spPr>
        <p:txBody>
          <a:bodyPr wrap="square" rtlCol="0">
            <a:spAutoFit/>
          </a:bodyPr>
          <a:lstStyle/>
          <a:p>
            <a:r>
              <a:rPr lang="en-CA" sz="2800" b="1" dirty="0" err="1">
                <a:latin typeface="Century Gothic" panose="020B0502020202020204" pitchFamily="34" charset="0"/>
              </a:rPr>
              <a:t>Coachs</a:t>
            </a:r>
            <a:r>
              <a:rPr lang="en-CA" sz="2800" b="1" dirty="0">
                <a:latin typeface="Century Gothic" panose="020B0502020202020204" pitchFamily="34" charset="0"/>
              </a:rPr>
              <a:t> : </a:t>
            </a:r>
          </a:p>
          <a:p>
            <a:pPr marL="285750" indent="-285750">
              <a:spcAft>
                <a:spcPts val="1200"/>
              </a:spcAft>
              <a:buFont typeface="Arial" panose="020B0604020202020204" pitchFamily="34" charset="0"/>
              <a:buChar char="•"/>
            </a:pPr>
            <a:r>
              <a:rPr lang="fr-FR" sz="2800" dirty="0">
                <a:latin typeface="Century Gothic" panose="020B0502020202020204" pitchFamily="34" charset="0"/>
              </a:rPr>
              <a:t>Comment s'est passé le fait de poser des questions ? </a:t>
            </a:r>
            <a:endParaRPr lang="en-CA" sz="2800" dirty="0">
              <a:latin typeface="Century Gothic" panose="020B0502020202020204" pitchFamily="34" charset="0"/>
            </a:endParaRPr>
          </a:p>
          <a:p>
            <a:pPr marL="285750" indent="-285750">
              <a:buFont typeface="Arial" panose="020B0604020202020204" pitchFamily="34" charset="0"/>
              <a:buChar char="•"/>
            </a:pPr>
            <a:r>
              <a:rPr lang="en-CA" sz="2800" dirty="0" err="1">
                <a:latin typeface="Century Gothic" panose="020B0502020202020204" pitchFamily="34" charset="0"/>
              </a:rPr>
              <a:t>Qu'avez-vous</a:t>
            </a:r>
            <a:r>
              <a:rPr lang="en-CA" sz="2800" dirty="0">
                <a:latin typeface="Century Gothic" panose="020B0502020202020204" pitchFamily="34" charset="0"/>
              </a:rPr>
              <a:t> </a:t>
            </a:r>
            <a:r>
              <a:rPr lang="en-CA" sz="2800" dirty="0" err="1">
                <a:latin typeface="Century Gothic" panose="020B0502020202020204" pitchFamily="34" charset="0"/>
              </a:rPr>
              <a:t>remarqué</a:t>
            </a:r>
            <a:r>
              <a:rPr lang="en-CA" sz="2800" dirty="0">
                <a:latin typeface="Century Gothic" panose="020B0502020202020204" pitchFamily="34" charset="0"/>
              </a:rPr>
              <a:t> sur </a:t>
            </a:r>
            <a:r>
              <a:rPr lang="en-CA" sz="2800" dirty="0" err="1">
                <a:latin typeface="Century Gothic" panose="020B0502020202020204" pitchFamily="34" charset="0"/>
              </a:rPr>
              <a:t>vous-même</a:t>
            </a:r>
            <a:r>
              <a:rPr lang="en-CA" sz="2800" dirty="0">
                <a:latin typeface="Century Gothic" panose="020B0502020202020204" pitchFamily="34" charset="0"/>
              </a:rPr>
              <a:t> ?</a:t>
            </a:r>
          </a:p>
          <a:p>
            <a:pPr marL="285750" indent="-285750">
              <a:buFont typeface="Arial" panose="020B0604020202020204" pitchFamily="34" charset="0"/>
              <a:buChar char="•"/>
            </a:pPr>
            <a:endParaRPr lang="en-CA" sz="2800" dirty="0">
              <a:latin typeface="Century Gothic" panose="020B0502020202020204" pitchFamily="34" charset="0"/>
            </a:endParaRPr>
          </a:p>
          <a:p>
            <a:r>
              <a:rPr lang="en-CA" sz="2800" b="1" dirty="0" err="1">
                <a:latin typeface="Century Gothic" panose="020B0502020202020204" pitchFamily="34" charset="0"/>
              </a:rPr>
              <a:t>Coaché</a:t>
            </a:r>
            <a:r>
              <a:rPr lang="en-CA" sz="2800" b="1" dirty="0">
                <a:latin typeface="Century Gothic" panose="020B0502020202020204" pitchFamily="34" charset="0"/>
              </a:rPr>
              <a:t>(e)s :</a:t>
            </a:r>
          </a:p>
          <a:p>
            <a:pPr marL="285750" indent="-285750">
              <a:spcAft>
                <a:spcPts val="1200"/>
              </a:spcAft>
              <a:buFont typeface="Arial" panose="020B0604020202020204" pitchFamily="34" charset="0"/>
              <a:buChar char="•"/>
            </a:pPr>
            <a:r>
              <a:rPr lang="fr-FR" sz="2800" dirty="0">
                <a:latin typeface="Century Gothic" panose="020B0502020202020204" pitchFamily="34" charset="0"/>
              </a:rPr>
              <a:t>Qu'est-ce que cela vous a fait d'être écouté de cette façon ?</a:t>
            </a:r>
            <a:endParaRPr lang="en-CA" sz="2800" dirty="0">
              <a:latin typeface="Century Gothic" panose="020B0502020202020204" pitchFamily="34" charset="0"/>
            </a:endParaRPr>
          </a:p>
          <a:p>
            <a:pPr marL="285750" indent="-285750">
              <a:buFont typeface="Arial" panose="020B0604020202020204" pitchFamily="34" charset="0"/>
              <a:buChar char="•"/>
            </a:pPr>
            <a:r>
              <a:rPr lang="en-CA" sz="2800" dirty="0" err="1">
                <a:latin typeface="Century Gothic" panose="020B0502020202020204" pitchFamily="34" charset="0"/>
              </a:rPr>
              <a:t>Qu'avez-vous</a:t>
            </a:r>
            <a:r>
              <a:rPr lang="en-CA" sz="2800" dirty="0">
                <a:latin typeface="Century Gothic" panose="020B0502020202020204" pitchFamily="34" charset="0"/>
              </a:rPr>
              <a:t> </a:t>
            </a:r>
            <a:r>
              <a:rPr lang="en-CA" sz="2800" dirty="0" err="1">
                <a:latin typeface="Century Gothic" panose="020B0502020202020204" pitchFamily="34" charset="0"/>
              </a:rPr>
              <a:t>remarqué</a:t>
            </a:r>
            <a:r>
              <a:rPr lang="en-CA" sz="2800" dirty="0">
                <a:latin typeface="Century Gothic" panose="020B0502020202020204" pitchFamily="34" charset="0"/>
              </a:rPr>
              <a:t> sur </a:t>
            </a:r>
            <a:r>
              <a:rPr lang="en-CA" sz="2800" dirty="0" err="1">
                <a:latin typeface="Century Gothic" panose="020B0502020202020204" pitchFamily="34" charset="0"/>
              </a:rPr>
              <a:t>vous-même</a:t>
            </a:r>
            <a:r>
              <a:rPr lang="en-CA" sz="2800" dirty="0">
                <a:latin typeface="Century Gothic" panose="020B0502020202020204" pitchFamily="34" charset="0"/>
              </a:rPr>
              <a:t> ?</a:t>
            </a:r>
          </a:p>
        </p:txBody>
      </p:sp>
    </p:spTree>
    <p:extLst>
      <p:ext uri="{BB962C8B-B14F-4D97-AF65-F5344CB8AC3E}">
        <p14:creationId xmlns:p14="http://schemas.microsoft.com/office/powerpoint/2010/main" val="89484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E22A59-BAB3-E022-0D2C-3E8E5E0C444B}"/>
              </a:ext>
            </a:extLst>
          </p:cNvPr>
          <p:cNvSpPr txBox="1"/>
          <p:nvPr/>
        </p:nvSpPr>
        <p:spPr>
          <a:xfrm>
            <a:off x="115870" y="2264227"/>
            <a:ext cx="5248610" cy="1077218"/>
          </a:xfrm>
          <a:prstGeom prst="rect">
            <a:avLst/>
          </a:prstGeom>
          <a:solidFill>
            <a:schemeClr val="bg2"/>
          </a:solidFill>
        </p:spPr>
        <p:txBody>
          <a:bodyPr wrap="square" rtlCol="0">
            <a:spAutoFit/>
          </a:bodyPr>
          <a:lstStyle/>
          <a:p>
            <a:r>
              <a:rPr lang="en-CA" sz="3200" b="1" dirty="0"/>
              <a:t>ÉCHANGES ENTRE GESTIONNAIRES DE LA CNG</a:t>
            </a:r>
          </a:p>
        </p:txBody>
      </p:sp>
      <p:sp>
        <p:nvSpPr>
          <p:cNvPr id="4" name="TextBox 3">
            <a:extLst>
              <a:ext uri="{FF2B5EF4-FFF2-40B4-BE49-F238E27FC236}">
                <a16:creationId xmlns:a16="http://schemas.microsoft.com/office/drawing/2014/main" id="{C45020AB-0AFF-2780-3DA5-97603C826B13}"/>
              </a:ext>
            </a:extLst>
          </p:cNvPr>
          <p:cNvSpPr txBox="1"/>
          <p:nvPr/>
        </p:nvSpPr>
        <p:spPr>
          <a:xfrm>
            <a:off x="115870" y="3689276"/>
            <a:ext cx="4374850" cy="636456"/>
          </a:xfrm>
          <a:prstGeom prst="rect">
            <a:avLst/>
          </a:prstGeom>
          <a:solidFill>
            <a:schemeClr val="accent2">
              <a:lumMod val="40000"/>
              <a:lumOff val="60000"/>
            </a:schemeClr>
          </a:solidFill>
        </p:spPr>
        <p:txBody>
          <a:bodyPr wrap="square" rtlCol="0">
            <a:spAutoFit/>
          </a:bodyPr>
          <a:lstStyle>
            <a:defPPr>
              <a:defRPr lang="en-US"/>
            </a:defPPr>
            <a:lvl1pPr marR="0" algn="ctr">
              <a:lnSpc>
                <a:spcPct val="107000"/>
              </a:lnSpc>
              <a:spcBef>
                <a:spcPts val="0"/>
              </a:spcBef>
              <a:spcAft>
                <a:spcPts val="800"/>
              </a:spcAft>
              <a:defRPr sz="3600" b="1" i="1">
                <a:latin typeface="Century Gothic" panose="020B0502020202020204" pitchFamily="34" charset="0"/>
                <a:ea typeface="Calibri" panose="020F0502020204030204" pitchFamily="34" charset="0"/>
                <a:cs typeface="Times New Roman" panose="02020603050405020304" pitchFamily="18" charset="0"/>
              </a:defRPr>
            </a:lvl1pPr>
          </a:lstStyle>
          <a:p>
            <a:r>
              <a:rPr lang="en-CA" dirty="0"/>
              <a:t>- PAUSE -</a:t>
            </a:r>
          </a:p>
        </p:txBody>
      </p:sp>
    </p:spTree>
    <p:extLst>
      <p:ext uri="{BB962C8B-B14F-4D97-AF65-F5344CB8AC3E}">
        <p14:creationId xmlns:p14="http://schemas.microsoft.com/office/powerpoint/2010/main" val="152347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202659"/>
            <a:ext cx="11109563" cy="1069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en-CA" sz="3600" dirty="0">
                <a:solidFill>
                  <a:schemeClr val="bg1"/>
                </a:solidFill>
                <a:latin typeface="Century Gothic" panose="020B0502020202020204" pitchFamily="34" charset="0"/>
              </a:rPr>
              <a:t>À quoi </a:t>
            </a:r>
            <a:r>
              <a:rPr lang="en-CA" sz="3600" dirty="0" err="1">
                <a:solidFill>
                  <a:schemeClr val="bg1"/>
                </a:solidFill>
                <a:latin typeface="Century Gothic" panose="020B0502020202020204" pitchFamily="34" charset="0"/>
              </a:rPr>
              <a:t>s'attendre</a:t>
            </a:r>
            <a:r>
              <a:rPr lang="en-CA" sz="3600" dirty="0">
                <a:solidFill>
                  <a:schemeClr val="bg1"/>
                </a:solidFill>
                <a:latin typeface="Century Gothic" panose="020B0502020202020204" pitchFamily="34" charset="0"/>
              </a:rPr>
              <a:t> ?</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0144E75-AA09-0245-2788-557CC5EDA55B}"/>
              </a:ext>
            </a:extLst>
          </p:cNvPr>
          <p:cNvSpPr txBox="1"/>
          <p:nvPr/>
        </p:nvSpPr>
        <p:spPr>
          <a:xfrm>
            <a:off x="642256" y="1478314"/>
            <a:ext cx="11109562" cy="4929170"/>
          </a:xfrm>
          <a:prstGeom prst="rect">
            <a:avLst/>
          </a:prstGeom>
          <a:noFill/>
        </p:spPr>
        <p:txBody>
          <a:bodyPr wrap="square" rtlCol="0">
            <a:spAutoFit/>
          </a:bodyPr>
          <a:lstStyle/>
          <a:p>
            <a:pPr marL="0" marR="0">
              <a:lnSpc>
                <a:spcPct val="107000"/>
              </a:lnSpc>
              <a:spcBef>
                <a:spcPts val="0"/>
              </a:spcBef>
              <a:spcAft>
                <a:spcPts val="800"/>
              </a:spcAft>
            </a:pPr>
            <a:r>
              <a:rPr lang="en-CA" sz="2800" b="1" cap="all" dirty="0" err="1">
                <a:latin typeface="Century Gothic" panose="020B0502020202020204" pitchFamily="34" charset="0"/>
                <a:ea typeface="Calibri" panose="020F0502020204030204" pitchFamily="34" charset="0"/>
                <a:cs typeface="Times New Roman" panose="02020603050405020304" pitchFamily="18" charset="0"/>
              </a:rPr>
              <a:t>Récapitulation</a:t>
            </a:r>
            <a:r>
              <a:rPr lang="en-CA" sz="2800" b="1" cap="all" dirty="0">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CA" sz="1900" b="1"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800"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sz="2800" b="1" dirty="0">
                <a:effectLst/>
                <a:latin typeface="Century Gothic" panose="020B0502020202020204" pitchFamily="34" charset="0"/>
                <a:ea typeface="Calibri" panose="020F0502020204030204" pitchFamily="34" charset="0"/>
                <a:cs typeface="Times New Roman" panose="02020603050405020304" pitchFamily="18" charset="0"/>
              </a:rPr>
              <a:t> 2: </a:t>
            </a:r>
            <a:r>
              <a:rPr lang="fr-FR" sz="2800" b="1"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 et </a:t>
            </a:r>
          </a:p>
          <a:p>
            <a:pPr marL="0" marR="0">
              <a:lnSpc>
                <a:spcPct val="107000"/>
              </a:lnSpc>
              <a:spcBef>
                <a:spcPts val="0"/>
              </a:spcBef>
              <a:spcAft>
                <a:spcPts val="800"/>
              </a:spcAft>
            </a:pPr>
            <a:r>
              <a:rPr lang="fr-FR" sz="2800" b="1" dirty="0">
                <a:latin typeface="Century Gothic" panose="020B0502020202020204" pitchFamily="34" charset="0"/>
                <a:ea typeface="Calibri" panose="020F0502020204030204" pitchFamily="34" charset="0"/>
                <a:cs typeface="Times New Roman" panose="02020603050405020304" pitchFamily="18" charset="0"/>
              </a:rPr>
              <a:t>               </a:t>
            </a:r>
            <a:r>
              <a:rPr lang="fr-FR" sz="2800" b="1" dirty="0">
                <a:effectLst/>
                <a:latin typeface="Century Gothic" panose="020B0502020202020204" pitchFamily="34" charset="0"/>
                <a:ea typeface="Calibri" panose="020F0502020204030204" pitchFamily="34" charset="0"/>
                <a:cs typeface="Times New Roman" panose="02020603050405020304" pitchFamily="18" charset="0"/>
              </a:rPr>
              <a:t>comment peut-il m'aider ?</a:t>
            </a:r>
          </a:p>
          <a:p>
            <a:pPr marL="342900" marR="0" lvl="0" indent="-342900">
              <a:lnSpc>
                <a:spcPct val="107000"/>
              </a:lnSpc>
              <a:spcBef>
                <a:spcPts val="0"/>
              </a:spcBef>
              <a:spcAft>
                <a:spcPts val="0"/>
              </a:spcAft>
              <a:buFont typeface="Wingdings" panose="05000000000000000000" pitchFamily="2" charset="2"/>
              <a:buChar char="§"/>
            </a:pPr>
            <a:r>
              <a:rPr lang="fr-FR" sz="2800"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a:t>
            </a:r>
          </a:p>
          <a:p>
            <a:pPr marL="342900" marR="0" lvl="0" indent="-342900">
              <a:lnSpc>
                <a:spcPct val="107000"/>
              </a:lnSpc>
              <a:spcBef>
                <a:spcPts val="0"/>
              </a:spcBef>
              <a:spcAft>
                <a:spcPts val="0"/>
              </a:spcAft>
              <a:buFont typeface="Wingdings" panose="05000000000000000000" pitchFamily="2" charset="2"/>
              <a:buChar char="§"/>
            </a:pPr>
            <a:r>
              <a:rPr lang="fr-FR" sz="2800" dirty="0">
                <a:effectLst/>
                <a:latin typeface="Century Gothic" panose="020B0502020202020204" pitchFamily="34" charset="0"/>
                <a:ea typeface="Calibri" panose="020F0502020204030204" pitchFamily="34" charset="0"/>
                <a:cs typeface="Times New Roman" panose="02020603050405020304" pitchFamily="18" charset="0"/>
              </a:rPr>
              <a:t>Rôles et processus dans un cercle de coaching par les pairs</a:t>
            </a:r>
          </a:p>
          <a:p>
            <a:pPr marL="342900" marR="0" lvl="0" indent="-342900">
              <a:lnSpc>
                <a:spcPct val="107000"/>
              </a:lnSpc>
              <a:spcBef>
                <a:spcPts val="0"/>
              </a:spcBef>
              <a:spcAft>
                <a:spcPts val="0"/>
              </a:spcAft>
              <a:buFont typeface="Wingdings" panose="05000000000000000000" pitchFamily="2" charset="2"/>
              <a:buChar char="§"/>
            </a:pPr>
            <a:r>
              <a:rPr lang="fr-FR" sz="2800" dirty="0">
                <a:effectLst/>
                <a:latin typeface="Century Gothic" panose="020B0502020202020204" pitchFamily="34" charset="0"/>
                <a:ea typeface="Calibri" panose="020F0502020204030204" pitchFamily="34" charset="0"/>
                <a:cs typeface="Times New Roman" panose="02020603050405020304" pitchFamily="18" charset="0"/>
              </a:rPr>
              <a:t>Poser des questions ouvertes </a:t>
            </a:r>
          </a:p>
          <a:p>
            <a:pPr marL="342900" marR="0" lvl="0" indent="-342900">
              <a:lnSpc>
                <a:spcPct val="107000"/>
              </a:lnSpc>
              <a:spcBef>
                <a:spcPts val="0"/>
              </a:spcBef>
              <a:spcAft>
                <a:spcPts val="0"/>
              </a:spcAft>
              <a:buFont typeface="Wingdings" panose="05000000000000000000" pitchFamily="2" charset="2"/>
              <a:buChar char="§"/>
            </a:pPr>
            <a:r>
              <a:rPr lang="en-CA" sz="2800" dirty="0" err="1">
                <a:effectLst/>
                <a:latin typeface="Century Gothic" panose="020B0502020202020204" pitchFamily="34" charset="0"/>
                <a:ea typeface="Calibri" panose="020F0502020204030204" pitchFamily="34" charset="0"/>
                <a:cs typeface="Times New Roman" panose="02020603050405020304" pitchFamily="18" charset="0"/>
              </a:rPr>
              <a:t>Démo</a:t>
            </a:r>
            <a:r>
              <a:rPr lang="en-CA" sz="28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2800" dirty="0">
                <a:effectLst/>
                <a:latin typeface="Century Gothic" panose="020B0502020202020204" pitchFamily="34" charset="0"/>
                <a:ea typeface="Calibri" panose="020F0502020204030204" pitchFamily="34" charset="0"/>
                <a:cs typeface="Times New Roman" panose="02020603050405020304" pitchFamily="18" charset="0"/>
              </a:rPr>
              <a:t>d'un cercle de coaching par les pairs</a:t>
            </a:r>
            <a:endParaRPr lang="en-CA"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2800" dirty="0">
                <a:effectLst/>
                <a:latin typeface="Century Gothic" panose="020B0502020202020204" pitchFamily="34" charset="0"/>
                <a:ea typeface="Calibri" panose="020F0502020204030204" pitchFamily="34" charset="0"/>
                <a:cs typeface="Times New Roman" panose="02020603050405020304" pitchFamily="18" charset="0"/>
              </a:rPr>
              <a:t>Pratique en </a:t>
            </a:r>
            <a:r>
              <a:rPr lang="en-CA" sz="2800" dirty="0" err="1">
                <a:effectLst/>
                <a:latin typeface="Century Gothic" panose="020B0502020202020204" pitchFamily="34" charset="0"/>
                <a:ea typeface="Calibri" panose="020F0502020204030204" pitchFamily="34" charset="0"/>
                <a:cs typeface="Times New Roman" panose="02020603050405020304" pitchFamily="18" charset="0"/>
              </a:rPr>
              <a:t>groupe</a:t>
            </a:r>
            <a:endParaRPr lang="en-CA" sz="28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2800" dirty="0" err="1">
                <a:effectLst/>
                <a:latin typeface="Century Gothic" panose="020B0502020202020204" pitchFamily="34" charset="0"/>
                <a:ea typeface="Calibri" panose="020F0502020204030204" pitchFamily="34" charset="0"/>
                <a:cs typeface="Times New Roman" panose="02020603050405020304" pitchFamily="18" charset="0"/>
              </a:rPr>
              <a:t>Débreffage</a:t>
            </a:r>
            <a:r>
              <a:rPr lang="en-CA" sz="2800" dirty="0">
                <a:effectLst/>
                <a:latin typeface="Century Gothic" panose="020B0502020202020204" pitchFamily="34" charset="0"/>
                <a:ea typeface="Calibri" panose="020F0502020204030204" pitchFamily="34" charset="0"/>
                <a:cs typeface="Times New Roman" panose="02020603050405020304" pitchFamily="18" charset="0"/>
              </a:rPr>
              <a:t> et résum</a:t>
            </a:r>
            <a:r>
              <a:rPr lang="en-CA" sz="2800" dirty="0">
                <a:latin typeface="Century Gothic" panose="020B0502020202020204" pitchFamily="34" charset="0"/>
                <a:ea typeface="Calibri" panose="020F0502020204030204" pitchFamily="34" charset="0"/>
                <a:cs typeface="Times New Roman" panose="02020603050405020304" pitchFamily="18" charset="0"/>
              </a:rPr>
              <a:t>é</a:t>
            </a:r>
            <a:r>
              <a:rPr lang="en-CA" sz="2800" dirty="0">
                <a:latin typeface="Century Gothic" panose="020B0502020202020204" pitchFamily="34" charset="0"/>
              </a:rPr>
              <a:t>	</a:t>
            </a:r>
            <a:r>
              <a:rPr lang="en-CA" dirty="0"/>
              <a:t>			</a:t>
            </a:r>
          </a:p>
        </p:txBody>
      </p:sp>
    </p:spTree>
    <p:extLst>
      <p:ext uri="{BB962C8B-B14F-4D97-AF65-F5344CB8AC3E}">
        <p14:creationId xmlns:p14="http://schemas.microsoft.com/office/powerpoint/2010/main" val="410005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9" name="TextBox 8">
            <a:extLst>
              <a:ext uri="{FF2B5EF4-FFF2-40B4-BE49-F238E27FC236}">
                <a16:creationId xmlns:a16="http://schemas.microsoft.com/office/drawing/2014/main" id="{60D1B304-E07D-3731-EE36-9BEB84A6DFF7}"/>
              </a:ext>
            </a:extLst>
          </p:cNvPr>
          <p:cNvSpPr txBox="1"/>
          <p:nvPr/>
        </p:nvSpPr>
        <p:spPr>
          <a:xfrm>
            <a:off x="664030" y="2287183"/>
            <a:ext cx="10472056" cy="2098588"/>
          </a:xfrm>
          <a:prstGeom prst="rect">
            <a:avLst/>
          </a:prstGeom>
          <a:noFill/>
        </p:spPr>
        <p:txBody>
          <a:bodyPr wrap="square">
            <a:spAutoFit/>
          </a:bodyPr>
          <a:lstStyle/>
          <a:p>
            <a:pPr lvl="1">
              <a:lnSpc>
                <a:spcPct val="107000"/>
              </a:lnSpc>
            </a:pPr>
            <a:r>
              <a:rPr lang="fr-FR" sz="3200" dirty="0">
                <a:latin typeface="Century Gothic" panose="020B0502020202020204" pitchFamily="34" charset="0"/>
              </a:rPr>
              <a:t>Aider les autres à découvrir de nouvelles possibilités et solutions en faisant preuve de curiosité et en leur posant des questions ouvertes.</a:t>
            </a:r>
            <a:endParaRPr lang="en-CA" sz="3200" dirty="0">
              <a:latin typeface="Century Gothic" panose="020B0502020202020204" pitchFamily="34" charset="0"/>
            </a:endParaRPr>
          </a:p>
          <a:p>
            <a:pPr marL="1314450" lvl="1" indent="-857250">
              <a:lnSpc>
                <a:spcPct val="107000"/>
              </a:lnSpc>
              <a:buFont typeface="Arial" panose="020B0604020202020204" pitchFamily="34" charset="0"/>
              <a:buChar char="•"/>
            </a:pPr>
            <a:endParaRPr lang="en-CA" sz="2800" dirty="0">
              <a:latin typeface="Century Gothic" panose="020B0502020202020204" pitchFamily="34" charset="0"/>
            </a:endParaRPr>
          </a:p>
        </p:txBody>
      </p:sp>
      <p:sp>
        <p:nvSpPr>
          <p:cNvPr id="7" name="Text Box 22">
            <a:extLst>
              <a:ext uri="{FF2B5EF4-FFF2-40B4-BE49-F238E27FC236}">
                <a16:creationId xmlns:a16="http://schemas.microsoft.com/office/drawing/2014/main" id="{D439D469-3B30-275F-3557-701F88F9375E}"/>
              </a:ext>
            </a:extLst>
          </p:cNvPr>
          <p:cNvSpPr txBox="1"/>
          <p:nvPr/>
        </p:nvSpPr>
        <p:spPr>
          <a:xfrm>
            <a:off x="664029" y="401761"/>
            <a:ext cx="10472057" cy="100335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fr-FR" sz="3200" dirty="0">
                <a:solidFill>
                  <a:schemeClr val="bg1"/>
                </a:solidFill>
                <a:latin typeface="Century Gothic" panose="020B0502020202020204" pitchFamily="34" charset="0"/>
              </a:rPr>
              <a:t>Qu'est-ce que le coaching par les pairs ?</a:t>
            </a:r>
          </a:p>
          <a:p>
            <a:pPr algn="ctr">
              <a:lnSpc>
                <a:spcPct val="107000"/>
              </a:lnSpc>
              <a:spcAft>
                <a:spcPts val="600"/>
              </a:spcAft>
            </a:pPr>
            <a:r>
              <a:rPr lang="en-CA" sz="800" dirty="0">
                <a:solidFill>
                  <a:schemeClr val="bg1"/>
                </a:solidFill>
                <a:latin typeface="Century Gothic" panose="020B0502020202020204" pitchFamily="34" charset="0"/>
              </a:rPr>
              <a:t>	 </a:t>
            </a:r>
            <a:endParaRPr lang="en-US" sz="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014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1345746" y="805399"/>
            <a:ext cx="10111467" cy="55547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3200" dirty="0">
                <a:solidFill>
                  <a:schemeClr val="bg1"/>
                </a:solidFill>
                <a:latin typeface="Century Gothic" panose="020B0502020202020204" pitchFamily="34" charset="0"/>
              </a:rPr>
              <a:t>Les </a:t>
            </a:r>
            <a:r>
              <a:rPr lang="en-CA" sz="3200" dirty="0" err="1">
                <a:solidFill>
                  <a:schemeClr val="bg1"/>
                </a:solidFill>
                <a:latin typeface="Century Gothic" panose="020B0502020202020204" pitchFamily="34" charset="0"/>
              </a:rPr>
              <a:t>rôles</a:t>
            </a:r>
            <a:r>
              <a:rPr lang="en-CA" sz="3200" dirty="0">
                <a:solidFill>
                  <a:schemeClr val="bg1"/>
                </a:solidFill>
                <a:latin typeface="Century Gothic" panose="020B0502020202020204" pitchFamily="34" charset="0"/>
              </a:rPr>
              <a:t>	 </a:t>
            </a:r>
            <a:endParaRPr lang="en-US" sz="32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BE958825-6F97-D9E6-0FBE-E6C20ACC09DD}"/>
              </a:ext>
            </a:extLst>
          </p:cNvPr>
          <p:cNvSpPr/>
          <p:nvPr/>
        </p:nvSpPr>
        <p:spPr>
          <a:xfrm>
            <a:off x="5572388" y="2068608"/>
            <a:ext cx="5884826" cy="3693319"/>
          </a:xfrm>
          <a:prstGeom prst="rect">
            <a:avLst/>
          </a:prstGeom>
        </p:spPr>
        <p:txBody>
          <a:bodyPr wrap="square">
            <a:spAutoFit/>
          </a:bodyPr>
          <a:lstStyle/>
          <a:p>
            <a:r>
              <a:rPr lang="en-CA" sz="2400" b="1" dirty="0" err="1">
                <a:latin typeface="Century Gothic" panose="020B0502020202020204" pitchFamily="34" charset="0"/>
              </a:rPr>
              <a:t>Coaché</a:t>
            </a:r>
            <a:r>
              <a:rPr lang="en-CA" sz="2400" b="1" dirty="0">
                <a:latin typeface="Century Gothic" panose="020B0502020202020204" pitchFamily="34" charset="0"/>
              </a:rPr>
              <a:t>(e) </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a:latin typeface="Century Gothic" panose="020B0502020202020204" pitchFamily="34" charset="0"/>
              </a:rPr>
              <a:t>partage son </a:t>
            </a:r>
            <a:r>
              <a:rPr lang="en-CA" sz="2400" dirty="0" err="1">
                <a:latin typeface="Century Gothic" panose="020B0502020202020204" pitchFamily="34" charset="0"/>
              </a:rPr>
              <a:t>sujet</a:t>
            </a:r>
            <a:endParaRPr lang="en-CA" sz="2400" dirty="0">
              <a:latin typeface="Century Gothic" panose="020B0502020202020204" pitchFamily="34" charset="0"/>
            </a:endParaRPr>
          </a:p>
          <a:p>
            <a:pPr marL="285750" lvl="0" indent="-285750">
              <a:buFont typeface="Arial" panose="020B0604020202020204" pitchFamily="34" charset="0"/>
              <a:buChar char="•"/>
            </a:pPr>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r>
              <a:rPr lang="en-CA" sz="2400" b="1" dirty="0" err="1">
                <a:latin typeface="Century Gothic" panose="020B0502020202020204" pitchFamily="34" charset="0"/>
              </a:rPr>
              <a:t>Membres</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err="1">
                <a:latin typeface="Century Gothic" panose="020B0502020202020204" pitchFamily="34" charset="0"/>
              </a:rPr>
              <a:t>posent</a:t>
            </a:r>
            <a:r>
              <a:rPr lang="en-CA" sz="2400" dirty="0">
                <a:latin typeface="Century Gothic" panose="020B0502020202020204" pitchFamily="34" charset="0"/>
              </a:rPr>
              <a:t> des questions</a:t>
            </a:r>
          </a:p>
          <a:p>
            <a:pPr lvl="0"/>
            <a:endParaRPr lang="en-CA" sz="2400" dirty="0">
              <a:latin typeface="Century Gothic" panose="020B0502020202020204" pitchFamily="34" charset="0"/>
              <a:ea typeface="Calibri" panose="020F0502020204030204" pitchFamily="34" charset="0"/>
              <a:cs typeface="Times New Roman" panose="02020603050405020304" pitchFamily="18" charset="0"/>
            </a:endParaRPr>
          </a:p>
          <a:p>
            <a:r>
              <a:rPr lang="en-CA" sz="2400" b="1" dirty="0" err="1">
                <a:latin typeface="Century Gothic" panose="020B0502020202020204" pitchFamily="34" charset="0"/>
              </a:rPr>
              <a:t>Facilitateur</a:t>
            </a:r>
            <a:r>
              <a:rPr lang="en-CA" sz="2400" b="1" dirty="0">
                <a:latin typeface="Century Gothic" panose="020B0502020202020204" pitchFamily="34" charset="0"/>
              </a:rPr>
              <a:t>/trice</a:t>
            </a:r>
            <a:endParaRPr lang="en-CA" sz="2400" dirty="0">
              <a:latin typeface="Century Gothic" panose="020B0502020202020204" pitchFamily="34" charset="0"/>
            </a:endParaRPr>
          </a:p>
          <a:p>
            <a:pPr marL="285750" lvl="0" indent="-285750">
              <a:buFont typeface="Arial" panose="020B0604020202020204" pitchFamily="34" charset="0"/>
              <a:buChar char="•"/>
            </a:pPr>
            <a:r>
              <a:rPr lang="en-CA" sz="2400" dirty="0" err="1">
                <a:latin typeface="Century Gothic" panose="020B0502020202020204" pitchFamily="34" charset="0"/>
              </a:rPr>
              <a:t>modère</a:t>
            </a:r>
            <a:r>
              <a:rPr lang="en-CA" sz="2400" dirty="0">
                <a:latin typeface="Century Gothic" panose="020B0502020202020204" pitchFamily="34" charset="0"/>
              </a:rPr>
              <a:t>, </a:t>
            </a:r>
            <a:r>
              <a:rPr lang="en-CA" sz="2400" dirty="0" err="1">
                <a:latin typeface="Century Gothic" panose="020B0502020202020204" pitchFamily="34" charset="0"/>
              </a:rPr>
              <a:t>appuie</a:t>
            </a:r>
            <a:r>
              <a:rPr lang="en-CA" sz="2400" dirty="0">
                <a:latin typeface="Century Gothic" panose="020B0502020202020204" pitchFamily="34" charset="0"/>
              </a:rPr>
              <a:t> et </a:t>
            </a:r>
            <a:r>
              <a:rPr lang="en-CA" sz="2400" dirty="0" err="1">
                <a:latin typeface="Century Gothic" panose="020B0502020202020204" pitchFamily="34" charset="0"/>
              </a:rPr>
              <a:t>s’assure</a:t>
            </a:r>
            <a:r>
              <a:rPr lang="en-CA" sz="2400" dirty="0">
                <a:latin typeface="Century Gothic" panose="020B0502020202020204" pitchFamily="34" charset="0"/>
              </a:rPr>
              <a:t> que le </a:t>
            </a:r>
            <a:r>
              <a:rPr lang="en-CA" sz="2400" dirty="0" err="1">
                <a:latin typeface="Century Gothic" panose="020B0502020202020204" pitchFamily="34" charset="0"/>
              </a:rPr>
              <a:t>coaché</a:t>
            </a:r>
            <a:r>
              <a:rPr lang="en-CA" sz="2400" dirty="0">
                <a:latin typeface="Century Gothic" panose="020B0502020202020204" pitchFamily="34" charset="0"/>
              </a:rPr>
              <a:t> </a:t>
            </a:r>
            <a:r>
              <a:rPr lang="en-CA" sz="2400" dirty="0" err="1">
                <a:latin typeface="Century Gothic" panose="020B0502020202020204" pitchFamily="34" charset="0"/>
              </a:rPr>
              <a:t>n’est</a:t>
            </a:r>
            <a:r>
              <a:rPr lang="en-CA" sz="2400" dirty="0">
                <a:latin typeface="Century Gothic" panose="020B0502020202020204" pitchFamily="34" charset="0"/>
              </a:rPr>
              <a:t> pas </a:t>
            </a:r>
            <a:r>
              <a:rPr lang="en-CA" sz="2400" dirty="0" err="1">
                <a:latin typeface="Century Gothic" panose="020B0502020202020204" pitchFamily="34" charset="0"/>
              </a:rPr>
              <a:t>débordé</a:t>
            </a:r>
            <a:endParaRPr lang="en-CA" sz="2400" dirty="0">
              <a:latin typeface="Century Gothic" panose="020B0502020202020204" pitchFamily="34" charset="0"/>
            </a:endParaRPr>
          </a:p>
          <a:p>
            <a:pPr marL="285750" lvl="0" indent="-285750">
              <a:buFont typeface="Arial" panose="020B0604020202020204" pitchFamily="34" charset="0"/>
              <a:buChar char="•"/>
            </a:pPr>
            <a:endParaRPr lang="en-CA" sz="1800" dirty="0">
              <a:latin typeface="Optima" panose="02000503060000020004" pitchFamily="2" charset="0"/>
            </a:endParaRPr>
          </a:p>
        </p:txBody>
      </p:sp>
      <p:pic>
        <p:nvPicPr>
          <p:cNvPr id="8" name="Picture 7">
            <a:extLst>
              <a:ext uri="{FF2B5EF4-FFF2-40B4-BE49-F238E27FC236}">
                <a16:creationId xmlns:a16="http://schemas.microsoft.com/office/drawing/2014/main" id="{C4A14856-63AC-047F-CB17-779B0813922E}"/>
              </a:ext>
            </a:extLst>
          </p:cNvPr>
          <p:cNvPicPr>
            <a:picLocks noChangeAspect="1"/>
          </p:cNvPicPr>
          <p:nvPr/>
        </p:nvPicPr>
        <p:blipFill>
          <a:blip r:embed="rId4"/>
          <a:stretch>
            <a:fillRect/>
          </a:stretch>
        </p:blipFill>
        <p:spPr>
          <a:xfrm>
            <a:off x="1212600" y="1781942"/>
            <a:ext cx="3888027" cy="3760317"/>
          </a:xfrm>
          <a:prstGeom prst="rect">
            <a:avLst/>
          </a:prstGeom>
        </p:spPr>
      </p:pic>
      <p:pic>
        <p:nvPicPr>
          <p:cNvPr id="2" name="Picture 1" descr="Text&#10;&#10;Description automatically generated">
            <a:extLst>
              <a:ext uri="{FF2B5EF4-FFF2-40B4-BE49-F238E27FC236}">
                <a16:creationId xmlns:a16="http://schemas.microsoft.com/office/drawing/2014/main" id="{19B2FDD6-FE2C-DB0D-64D2-AAFF63C41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744" y="73578"/>
            <a:ext cx="1929113" cy="643037"/>
          </a:xfrm>
          <a:prstGeom prst="rect">
            <a:avLst/>
          </a:prstGeom>
        </p:spPr>
      </p:pic>
    </p:spTree>
    <p:extLst>
      <p:ext uri="{BB962C8B-B14F-4D97-AF65-F5344CB8AC3E}">
        <p14:creationId xmlns:p14="http://schemas.microsoft.com/office/powerpoint/2010/main" val="426902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1088571" y="816028"/>
            <a:ext cx="10308772" cy="100335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3200" dirty="0">
                <a:solidFill>
                  <a:schemeClr val="bg1"/>
                </a:solidFill>
                <a:latin typeface="Century Gothic" panose="020B0502020202020204" pitchFamily="34" charset="0"/>
              </a:rPr>
              <a:t>Le </a:t>
            </a:r>
            <a:r>
              <a:rPr lang="en-CA" sz="3200" dirty="0" err="1">
                <a:solidFill>
                  <a:schemeClr val="bg1"/>
                </a:solidFill>
                <a:latin typeface="Century Gothic" panose="020B0502020202020204" pitchFamily="34" charset="0"/>
              </a:rPr>
              <a:t>processus</a:t>
            </a:r>
            <a:endParaRPr lang="en-CA" sz="32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pic>
        <p:nvPicPr>
          <p:cNvPr id="2" name="Picture 1" descr="A picture containing text, electronics&#10;&#10;Description automatically generated">
            <a:extLst>
              <a:ext uri="{FF2B5EF4-FFF2-40B4-BE49-F238E27FC236}">
                <a16:creationId xmlns:a16="http://schemas.microsoft.com/office/drawing/2014/main" id="{73E24D61-F332-0C8E-96E4-C31AC76256A9}"/>
              </a:ext>
            </a:extLst>
          </p:cNvPr>
          <p:cNvPicPr>
            <a:picLocks noChangeAspect="1"/>
          </p:cNvPicPr>
          <p:nvPr/>
        </p:nvPicPr>
        <p:blipFill>
          <a:blip r:embed="rId4">
            <a:duotone>
              <a:schemeClr val="accent6">
                <a:shade val="45000"/>
                <a:satMod val="135000"/>
              </a:schemeClr>
              <a:prstClr val="white"/>
            </a:duotone>
          </a:blip>
          <a:stretch>
            <a:fillRect/>
          </a:stretch>
        </p:blipFill>
        <p:spPr>
          <a:xfrm>
            <a:off x="3497033" y="2051604"/>
            <a:ext cx="4902766" cy="4549221"/>
          </a:xfrm>
          <a:prstGeom prst="rect">
            <a:avLst/>
          </a:prstGeom>
        </p:spPr>
      </p:pic>
      <p:pic>
        <p:nvPicPr>
          <p:cNvPr id="5" name="Picture 4" descr="Text&#10;&#10;Description automatically generated">
            <a:extLst>
              <a:ext uri="{FF2B5EF4-FFF2-40B4-BE49-F238E27FC236}">
                <a16:creationId xmlns:a16="http://schemas.microsoft.com/office/drawing/2014/main" id="{6E247D02-DCEF-8BDA-7572-AB9F97EAA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1" y="149003"/>
            <a:ext cx="1929113" cy="643037"/>
          </a:xfrm>
          <a:prstGeom prst="rect">
            <a:avLst/>
          </a:prstGeom>
        </p:spPr>
      </p:pic>
      <p:sp>
        <p:nvSpPr>
          <p:cNvPr id="8" name="TextBox 7">
            <a:extLst>
              <a:ext uri="{FF2B5EF4-FFF2-40B4-BE49-F238E27FC236}">
                <a16:creationId xmlns:a16="http://schemas.microsoft.com/office/drawing/2014/main" id="{09DA296C-64C6-9002-6F0F-3E3F1440CCA4}"/>
              </a:ext>
            </a:extLst>
          </p:cNvPr>
          <p:cNvSpPr txBox="1"/>
          <p:nvPr/>
        </p:nvSpPr>
        <p:spPr>
          <a:xfrm>
            <a:off x="4740205" y="3680593"/>
            <a:ext cx="2416421" cy="830997"/>
          </a:xfrm>
          <a:prstGeom prst="rect">
            <a:avLst/>
          </a:prstGeom>
          <a:solidFill>
            <a:schemeClr val="accent6">
              <a:lumMod val="20000"/>
              <a:lumOff val="80000"/>
            </a:schemeClr>
          </a:solidFill>
        </p:spPr>
        <p:txBody>
          <a:bodyPr wrap="square" rtlCol="0">
            <a:spAutoFit/>
          </a:bodyPr>
          <a:lstStyle/>
          <a:p>
            <a:r>
              <a:rPr lang="en-CA" sz="2400" b="1" dirty="0" err="1">
                <a:solidFill>
                  <a:schemeClr val="accent6">
                    <a:lumMod val="75000"/>
                  </a:schemeClr>
                </a:solidFill>
              </a:rPr>
              <a:t>Développement</a:t>
            </a:r>
            <a:r>
              <a:rPr lang="en-CA" sz="2400" b="1" dirty="0">
                <a:solidFill>
                  <a:schemeClr val="accent6">
                    <a:lumMod val="75000"/>
                  </a:schemeClr>
                </a:solidFill>
              </a:rPr>
              <a:t> des </a:t>
            </a:r>
            <a:r>
              <a:rPr lang="en-CA" sz="2400" b="1" dirty="0" err="1">
                <a:solidFill>
                  <a:schemeClr val="accent6">
                    <a:lumMod val="75000"/>
                  </a:schemeClr>
                </a:solidFill>
              </a:rPr>
              <a:t>compétences</a:t>
            </a:r>
            <a:endParaRPr lang="en-CA" sz="2400" b="1" dirty="0">
              <a:solidFill>
                <a:schemeClr val="accent6">
                  <a:lumMod val="75000"/>
                </a:schemeClr>
              </a:solidFill>
            </a:endParaRPr>
          </a:p>
        </p:txBody>
      </p:sp>
      <p:sp>
        <p:nvSpPr>
          <p:cNvPr id="9" name="TextBox 8">
            <a:extLst>
              <a:ext uri="{FF2B5EF4-FFF2-40B4-BE49-F238E27FC236}">
                <a16:creationId xmlns:a16="http://schemas.microsoft.com/office/drawing/2014/main" id="{E71E771B-0E1D-E375-D9CF-2714994B87E1}"/>
              </a:ext>
            </a:extLst>
          </p:cNvPr>
          <p:cNvSpPr txBox="1"/>
          <p:nvPr/>
        </p:nvSpPr>
        <p:spPr>
          <a:xfrm rot="2709142">
            <a:off x="6722556" y="3028204"/>
            <a:ext cx="1232069" cy="461665"/>
          </a:xfrm>
          <a:prstGeom prst="rect">
            <a:avLst/>
          </a:prstGeom>
          <a:solidFill>
            <a:schemeClr val="accent6">
              <a:lumMod val="60000"/>
              <a:lumOff val="40000"/>
            </a:schemeClr>
          </a:solidFill>
        </p:spPr>
        <p:txBody>
          <a:bodyPr wrap="square" rtlCol="0">
            <a:spAutoFit/>
          </a:bodyPr>
          <a:lstStyle/>
          <a:p>
            <a:r>
              <a:rPr lang="en-CA" sz="2400" b="1" dirty="0">
                <a:solidFill>
                  <a:schemeClr val="bg1"/>
                </a:solidFill>
              </a:rPr>
              <a:t>1. </a:t>
            </a:r>
            <a:r>
              <a:rPr lang="en-CA" sz="2400" b="1" dirty="0" err="1">
                <a:solidFill>
                  <a:schemeClr val="bg1"/>
                </a:solidFill>
              </a:rPr>
              <a:t>Sujet</a:t>
            </a:r>
            <a:endParaRPr lang="en-CA" sz="2400" b="1" dirty="0">
              <a:solidFill>
                <a:schemeClr val="bg1"/>
              </a:solidFill>
            </a:endParaRPr>
          </a:p>
        </p:txBody>
      </p:sp>
    </p:spTree>
    <p:extLst>
      <p:ext uri="{BB962C8B-B14F-4D97-AF65-F5344CB8AC3E}">
        <p14:creationId xmlns:p14="http://schemas.microsoft.com/office/powerpoint/2010/main" val="106018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664028" y="401761"/>
            <a:ext cx="11030131" cy="911788"/>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450"/>
              </a:spcAft>
            </a:pPr>
            <a:endParaRPr lang="fr-FR" sz="800" dirty="0">
              <a:solidFill>
                <a:schemeClr val="bg1"/>
              </a:solidFill>
              <a:latin typeface="Century Gothic" panose="020B0502020202020204" pitchFamily="34" charset="0"/>
            </a:endParaRPr>
          </a:p>
          <a:p>
            <a:pPr algn="ctr">
              <a:lnSpc>
                <a:spcPct val="107000"/>
              </a:lnSpc>
              <a:spcAft>
                <a:spcPts val="450"/>
              </a:spcAft>
            </a:pPr>
            <a:r>
              <a:rPr lang="fr-FR" sz="2800" dirty="0">
                <a:solidFill>
                  <a:schemeClr val="bg1"/>
                </a:solidFill>
                <a:latin typeface="Century Gothic" panose="020B0502020202020204" pitchFamily="34" charset="0"/>
              </a:rPr>
              <a:t>Préparer le terrain - Développement des compétences</a:t>
            </a:r>
          </a:p>
          <a:p>
            <a:pPr algn="ctr">
              <a:lnSpc>
                <a:spcPct val="107000"/>
              </a:lnSpc>
              <a:spcAft>
                <a:spcPts val="450"/>
              </a:spcAft>
            </a:pPr>
            <a:endParaRPr lang="en-US" sz="8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904D0905-D852-E313-19DE-AC3243BFE0C2}"/>
              </a:ext>
            </a:extLst>
          </p:cNvPr>
          <p:cNvSpPr/>
          <p:nvPr/>
        </p:nvSpPr>
        <p:spPr>
          <a:xfrm>
            <a:off x="925286" y="2123611"/>
            <a:ext cx="10768874" cy="2939266"/>
          </a:xfrm>
          <a:prstGeom prst="rect">
            <a:avLst/>
          </a:prstGeom>
        </p:spPr>
        <p:txBody>
          <a:bodyPr wrap="square">
            <a:spAutoFit/>
          </a:bodyPr>
          <a:lstStyle/>
          <a:p>
            <a:pPr>
              <a:spcAft>
                <a:spcPts val="600"/>
              </a:spcAft>
            </a:pPr>
            <a:r>
              <a:rPr lang="en-CA" sz="3000" b="1" dirty="0">
                <a:latin typeface="Century Gothic" panose="020B0502020202020204" pitchFamily="34" charset="0"/>
              </a:rPr>
              <a:t>Poser des questions ouvertes</a:t>
            </a:r>
          </a:p>
          <a:p>
            <a:pPr marL="457200" indent="-457200">
              <a:buFont typeface="Wingdings" panose="05000000000000000000" pitchFamily="2" charset="2"/>
              <a:buChar char="§"/>
            </a:pPr>
            <a:r>
              <a:rPr lang="fr-FR" sz="3000" dirty="0">
                <a:latin typeface="Century Gothic" panose="020B0502020202020204" pitchFamily="34" charset="0"/>
              </a:rPr>
              <a:t>Indice : elles commencent par - </a:t>
            </a:r>
            <a:r>
              <a:rPr lang="fr-FR" sz="3000" b="1" dirty="0">
                <a:latin typeface="Century Gothic" panose="020B0502020202020204" pitchFamily="34" charset="0"/>
              </a:rPr>
              <a:t>Quoi, Comment, Où,</a:t>
            </a:r>
          </a:p>
          <a:p>
            <a:r>
              <a:rPr lang="fr-FR" sz="3000" b="1" dirty="0">
                <a:latin typeface="Century Gothic" panose="020B0502020202020204" pitchFamily="34" charset="0"/>
              </a:rPr>
              <a:t>                  Quand, Qui</a:t>
            </a:r>
            <a:endParaRPr lang="en-CA" sz="3000" b="1" dirty="0">
              <a:latin typeface="Century Gothic" panose="020B0502020202020204" pitchFamily="34" charset="0"/>
            </a:endParaRPr>
          </a:p>
          <a:p>
            <a:endParaRPr lang="en-CA" sz="3000" dirty="0">
              <a:latin typeface="Century Gothic" panose="020B0502020202020204" pitchFamily="34" charset="0"/>
            </a:endParaRPr>
          </a:p>
          <a:p>
            <a:r>
              <a:rPr lang="fr-FR" sz="3000" b="1" dirty="0">
                <a:latin typeface="Century Gothic" panose="020B0502020202020204" pitchFamily="34" charset="0"/>
              </a:rPr>
              <a:t>Poser des questions courtes</a:t>
            </a:r>
          </a:p>
          <a:p>
            <a:pPr marL="457200" indent="-457200">
              <a:buFont typeface="Wingdings" panose="05000000000000000000" pitchFamily="2" charset="2"/>
              <a:buChar char="§"/>
            </a:pPr>
            <a:r>
              <a:rPr lang="fr-FR" sz="3000" dirty="0">
                <a:latin typeface="Century Gothic" panose="020B0502020202020204" pitchFamily="34" charset="0"/>
              </a:rPr>
              <a:t>Moins de mots, c'est plus de clarté</a:t>
            </a:r>
            <a:endParaRPr lang="en-CA" sz="3000" dirty="0">
              <a:latin typeface="Century Gothic" panose="020B0502020202020204" pitchFamily="34" charset="0"/>
            </a:endParaRPr>
          </a:p>
        </p:txBody>
      </p:sp>
    </p:spTree>
    <p:extLst>
      <p:ext uri="{BB962C8B-B14F-4D97-AF65-F5344CB8AC3E}">
        <p14:creationId xmlns:p14="http://schemas.microsoft.com/office/powerpoint/2010/main" val="25212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7" name="Text Box 22">
            <a:extLst>
              <a:ext uri="{FF2B5EF4-FFF2-40B4-BE49-F238E27FC236}">
                <a16:creationId xmlns:a16="http://schemas.microsoft.com/office/drawing/2014/main" id="{D439D469-3B30-275F-3557-701F88F9375E}"/>
              </a:ext>
            </a:extLst>
          </p:cNvPr>
          <p:cNvSpPr txBox="1"/>
          <p:nvPr/>
        </p:nvSpPr>
        <p:spPr>
          <a:xfrm>
            <a:off x="533400" y="862659"/>
            <a:ext cx="1078126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À </a:t>
            </a:r>
            <a:r>
              <a:rPr lang="en-CA" sz="2800" dirty="0" err="1">
                <a:solidFill>
                  <a:schemeClr val="bg1"/>
                </a:solidFill>
                <a:latin typeface="Century Gothic" panose="020B0502020202020204" pitchFamily="34" charset="0"/>
              </a:rPr>
              <a:t>éviter</a:t>
            </a:r>
            <a:endParaRPr lang="en-CA" sz="28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8B33FF1F-832E-B621-2BF0-77933673EE73}"/>
              </a:ext>
            </a:extLst>
          </p:cNvPr>
          <p:cNvPicPr>
            <a:picLocks noChangeAspect="1"/>
          </p:cNvPicPr>
          <p:nvPr/>
        </p:nvPicPr>
        <p:blipFill>
          <a:blip r:embed="rId4"/>
          <a:stretch>
            <a:fillRect/>
          </a:stretch>
        </p:blipFill>
        <p:spPr>
          <a:xfrm>
            <a:off x="8639631" y="1939475"/>
            <a:ext cx="2835116" cy="4001950"/>
          </a:xfrm>
          <a:prstGeom prst="rect">
            <a:avLst/>
          </a:prstGeom>
        </p:spPr>
      </p:pic>
      <p:sp>
        <p:nvSpPr>
          <p:cNvPr id="8" name="TextBox 7">
            <a:extLst>
              <a:ext uri="{FF2B5EF4-FFF2-40B4-BE49-F238E27FC236}">
                <a16:creationId xmlns:a16="http://schemas.microsoft.com/office/drawing/2014/main" id="{D869AE97-5934-D8F7-7852-C38E320EB71D}"/>
              </a:ext>
            </a:extLst>
          </p:cNvPr>
          <p:cNvSpPr txBox="1"/>
          <p:nvPr/>
        </p:nvSpPr>
        <p:spPr>
          <a:xfrm>
            <a:off x="533400" y="2136338"/>
            <a:ext cx="7489371" cy="3600986"/>
          </a:xfrm>
          <a:prstGeom prst="rect">
            <a:avLst/>
          </a:prstGeom>
          <a:noFill/>
        </p:spPr>
        <p:txBody>
          <a:bodyPr wrap="square">
            <a:spAutoFit/>
          </a:bodyPr>
          <a:lstStyle/>
          <a:p>
            <a:r>
              <a:rPr lang="fr-CA" sz="2400" b="1" dirty="0">
                <a:effectLst/>
                <a:latin typeface="Century Gothic" panose="020B0502020202020204" pitchFamily="34" charset="0"/>
                <a:ea typeface="Times New Roman" panose="02020603050405020304" pitchFamily="18" charset="0"/>
                <a:cs typeface="Times New Roman" panose="02020603050405020304" pitchFamily="18" charset="0"/>
              </a:rPr>
              <a:t>Questions fermées </a:t>
            </a:r>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 </a:t>
            </a:r>
          </a:p>
          <a:p>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qui génèrent « oui » ou « non » comme réponses</a:t>
            </a:r>
            <a:r>
              <a:rPr lang="fr-CA" sz="2400" b="1" dirty="0">
                <a:latin typeface="Century Gothic" panose="020B0502020202020204" pitchFamily="34" charset="0"/>
                <a:ea typeface="Times New Roman" panose="02020603050405020304" pitchFamily="18" charset="0"/>
                <a:cs typeface="Times New Roman" panose="02020603050405020304" pitchFamily="18" charset="0"/>
              </a:rPr>
              <a:t> </a:t>
            </a:r>
          </a:p>
          <a:p>
            <a:endParaRPr lang="fr-CA" sz="2400" b="1" dirty="0">
              <a:latin typeface="Century Gothic" panose="020B0502020202020204" pitchFamily="34" charset="0"/>
              <a:ea typeface="Times New Roman" panose="02020603050405020304" pitchFamily="18" charset="0"/>
              <a:cs typeface="Times New Roman" panose="02020603050405020304" pitchFamily="18" charset="0"/>
            </a:endParaRPr>
          </a:p>
          <a:p>
            <a:r>
              <a:rPr lang="fr-CA" sz="2400" b="1" dirty="0">
                <a:latin typeface="Century Gothic" panose="020B0502020202020204" pitchFamily="34" charset="0"/>
                <a:ea typeface="Times New Roman" panose="02020603050405020304" pitchFamily="18" charset="0"/>
                <a:cs typeface="Times New Roman" panose="02020603050405020304" pitchFamily="18" charset="0"/>
              </a:rPr>
              <a:t>Questions suggestives </a:t>
            </a:r>
            <a:r>
              <a:rPr lang="fr-CA" sz="2400" dirty="0">
                <a:latin typeface="Century Gothic" panose="020B0502020202020204" pitchFamily="34" charset="0"/>
                <a:ea typeface="Times New Roman" panose="02020603050405020304" pitchFamily="18" charset="0"/>
                <a:cs typeface="Times New Roman" panose="02020603050405020304" pitchFamily="18" charset="0"/>
              </a:rPr>
              <a:t>– </a:t>
            </a:r>
          </a:p>
          <a:p>
            <a:r>
              <a:rPr lang="fr-CA" sz="2400" dirty="0">
                <a:latin typeface="Century Gothic" panose="020B0502020202020204" pitchFamily="34" charset="0"/>
                <a:ea typeface="Times New Roman" panose="02020603050405020304" pitchFamily="18" charset="0"/>
                <a:cs typeface="Times New Roman" panose="02020603050405020304" pitchFamily="18" charset="0"/>
              </a:rPr>
              <a:t>« Avez-vous essayé... »</a:t>
            </a:r>
          </a:p>
          <a:p>
            <a:endParaRPr lang="fr-CA" sz="2400" dirty="0">
              <a:latin typeface="Century Gothic" panose="020B0502020202020204" pitchFamily="34" charset="0"/>
              <a:ea typeface="Times New Roman" panose="02020603050405020304" pitchFamily="18" charset="0"/>
              <a:cs typeface="Times New Roman" panose="02020603050405020304" pitchFamily="18" charset="0"/>
            </a:endParaRPr>
          </a:p>
          <a:p>
            <a:r>
              <a:rPr lang="fr-CA" sz="2400" b="1" dirty="0">
                <a:effectLst/>
                <a:latin typeface="Century Gothic" panose="020B0502020202020204" pitchFamily="34" charset="0"/>
                <a:ea typeface="Times New Roman" panose="02020603050405020304" pitchFamily="18" charset="0"/>
                <a:cs typeface="Times New Roman" panose="02020603050405020304" pitchFamily="18" charset="0"/>
              </a:rPr>
              <a:t>Questions avec paraphrases excessives </a:t>
            </a:r>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 </a:t>
            </a:r>
          </a:p>
          <a:p>
            <a:r>
              <a:rPr lang="fr-CA" sz="2400" dirty="0">
                <a:effectLst/>
                <a:latin typeface="Century Gothic" panose="020B0502020202020204" pitchFamily="34" charset="0"/>
                <a:ea typeface="Times New Roman" panose="02020603050405020304" pitchFamily="18" charset="0"/>
                <a:cs typeface="Times New Roman" panose="02020603050405020304" pitchFamily="18" charset="0"/>
              </a:rPr>
              <a:t>« Ce que je vous entends dire est... » </a:t>
            </a:r>
            <a:endParaRPr lang="en-CA" sz="2400" dirty="0">
              <a:latin typeface="Century Gothic" panose="020B0502020202020204" pitchFamily="34" charset="0"/>
            </a:endParaRPr>
          </a:p>
          <a:p>
            <a:endParaRPr lang="en-CA" dirty="0">
              <a:latin typeface="Calibri" panose="020F0502020204030204" pitchFamily="34" charset="0"/>
              <a:ea typeface="Times New Roman" panose="02020603050405020304" pitchFamily="18" charset="0"/>
              <a:cs typeface="Times New Roman" panose="02020603050405020304" pitchFamily="18" charset="0"/>
            </a:endParaRPr>
          </a:p>
          <a:p>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35CD5EB6-79BC-B9C5-F102-32055399D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1" y="80242"/>
            <a:ext cx="1929113" cy="643037"/>
          </a:xfrm>
          <a:prstGeom prst="rect">
            <a:avLst/>
          </a:prstGeom>
        </p:spPr>
      </p:pic>
    </p:spTree>
    <p:extLst>
      <p:ext uri="{BB962C8B-B14F-4D97-AF65-F5344CB8AC3E}">
        <p14:creationId xmlns:p14="http://schemas.microsoft.com/office/powerpoint/2010/main" val="16220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31106"/>
            <a:ext cx="11109563" cy="677045"/>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07000"/>
              </a:lnSpc>
              <a:spcAft>
                <a:spcPts val="600"/>
              </a:spcAft>
            </a:pPr>
            <a:r>
              <a:rPr lang="en-CA" sz="4000" dirty="0">
                <a:solidFill>
                  <a:schemeClr val="bg1"/>
                </a:solidFill>
                <a:latin typeface="Century Gothic" panose="020B0502020202020204" pitchFamily="34" charset="0"/>
              </a:rPr>
              <a:t>	</a:t>
            </a:r>
            <a:r>
              <a:rPr lang="en-CA" sz="2800" dirty="0">
                <a:solidFill>
                  <a:schemeClr val="bg1"/>
                </a:solidFill>
                <a:latin typeface="Century Gothic" panose="020B0502020202020204" pitchFamily="34" charset="0"/>
              </a:rPr>
              <a:t>Agenda					Ordre du jour</a:t>
            </a:r>
            <a:endParaRPr lang="en-US" sz="2800"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46136F54-3E94-277D-513A-992D5DEF7CF6}"/>
              </a:ext>
            </a:extLst>
          </p:cNvPr>
          <p:cNvSpPr txBox="1"/>
          <p:nvPr/>
        </p:nvSpPr>
        <p:spPr>
          <a:xfrm>
            <a:off x="113370" y="926818"/>
            <a:ext cx="6554140" cy="5455340"/>
          </a:xfrm>
          <a:prstGeom prst="rect">
            <a:avLst/>
          </a:prstGeom>
          <a:noFill/>
        </p:spPr>
        <p:txBody>
          <a:bodyPr wrap="square" rtlCol="0">
            <a:spAutoFit/>
          </a:bodyPr>
          <a:lstStyle/>
          <a:p>
            <a:r>
              <a:rPr lang="en-CA" sz="1500" b="1" dirty="0">
                <a:latin typeface="Century Gothic" panose="020B0502020202020204" pitchFamily="34" charset="0"/>
              </a:rPr>
              <a:t>9:00-9:15 am</a:t>
            </a:r>
            <a:r>
              <a:rPr lang="en-CA" sz="1500" dirty="0">
                <a:latin typeface="Century Gothic" panose="020B0502020202020204" pitchFamily="34" charset="0"/>
              </a:rPr>
              <a:t>	</a:t>
            </a:r>
            <a:r>
              <a:rPr lang="en-CA" sz="1500" b="1" dirty="0">
                <a:latin typeface="Century Gothic" panose="020B0502020202020204" pitchFamily="34" charset="0"/>
              </a:rPr>
              <a:t>Welcome &amp;</a:t>
            </a:r>
            <a:r>
              <a:rPr lang="en-CA" sz="1500" dirty="0">
                <a:latin typeface="Century Gothic" panose="020B0502020202020204" pitchFamily="34" charset="0"/>
              </a:rPr>
              <a:t> </a:t>
            </a:r>
            <a:r>
              <a:rPr lang="en-CA" sz="1500" b="1" dirty="0">
                <a:latin typeface="Century Gothic" panose="020B0502020202020204" pitchFamily="34" charset="0"/>
              </a:rPr>
              <a:t>Opening Remarks</a:t>
            </a:r>
          </a:p>
          <a:p>
            <a:r>
              <a:rPr lang="en-CA" sz="1500" dirty="0">
                <a:latin typeface="Century Gothic" panose="020B0502020202020204" pitchFamily="34" charset="0"/>
              </a:rPr>
              <a:t>		</a:t>
            </a:r>
            <a:r>
              <a:rPr lang="en-CA" sz="1500" i="1" dirty="0">
                <a:latin typeface="Century Gothic" panose="020B0502020202020204" pitchFamily="34" charset="0"/>
              </a:rPr>
              <a:t>Camille Beausoleil, ED, NMC</a:t>
            </a:r>
          </a:p>
          <a:p>
            <a:r>
              <a:rPr lang="en-CA" sz="1500" i="1" dirty="0">
                <a:latin typeface="Century Gothic" panose="020B0502020202020204" pitchFamily="34" charset="0"/>
              </a:rPr>
              <a:t>		Meredith Richmond, RL (Ontario), NMC</a:t>
            </a:r>
          </a:p>
          <a:p>
            <a:endParaRPr lang="en-CA" sz="800" i="1" dirty="0">
              <a:latin typeface="Century Gothic" panose="020B0502020202020204" pitchFamily="34" charset="0"/>
            </a:endParaRPr>
          </a:p>
          <a:p>
            <a:r>
              <a:rPr lang="en-CA" sz="1500" b="1" dirty="0">
                <a:latin typeface="Century Gothic" panose="020B0502020202020204" pitchFamily="34" charset="0"/>
              </a:rPr>
              <a:t>9:15–10:10 am	Coaching through Complaints</a:t>
            </a:r>
          </a:p>
          <a:p>
            <a:r>
              <a:rPr lang="en-CA" sz="1500" dirty="0">
                <a:latin typeface="Century Gothic" panose="020B0502020202020204" pitchFamily="34" charset="0"/>
              </a:rPr>
              <a:t>		</a:t>
            </a:r>
            <a:r>
              <a:rPr lang="en-CA" sz="1500" i="1" dirty="0">
                <a:latin typeface="Century Gothic" panose="020B0502020202020204" pitchFamily="34" charset="0"/>
              </a:rPr>
              <a:t>Workshop, Susan Badame &amp; Julie Wills</a:t>
            </a:r>
          </a:p>
          <a:p>
            <a:endParaRPr lang="en-CA" sz="800" i="1" dirty="0">
              <a:latin typeface="Century Gothic" panose="020B0502020202020204" pitchFamily="34" charset="0"/>
            </a:endParaRPr>
          </a:p>
          <a:p>
            <a:r>
              <a:rPr lang="en-CA" sz="1500" b="1" dirty="0">
                <a:latin typeface="Century Gothic" panose="020B0502020202020204" pitchFamily="34" charset="0"/>
              </a:rPr>
              <a:t>10:10-10:40 am	Break</a:t>
            </a:r>
          </a:p>
          <a:p>
            <a:endParaRPr lang="en-CA" sz="800" i="1" dirty="0">
              <a:latin typeface="Century Gothic" panose="020B0502020202020204" pitchFamily="34" charset="0"/>
            </a:endParaRPr>
          </a:p>
          <a:p>
            <a:r>
              <a:rPr lang="en-CA" sz="1500" b="1" dirty="0">
                <a:latin typeface="Century Gothic" panose="020B0502020202020204" pitchFamily="34" charset="0"/>
              </a:rPr>
              <a:t>10:40-11:50 am	What is Peer Coaching?</a:t>
            </a:r>
          </a:p>
          <a:p>
            <a:r>
              <a:rPr lang="en-CA" sz="1500" dirty="0">
                <a:latin typeface="Century Gothic" panose="020B0502020202020204" pitchFamily="34" charset="0"/>
              </a:rPr>
              <a:t>		</a:t>
            </a:r>
            <a:r>
              <a:rPr lang="en-CA" sz="1500" i="1" dirty="0">
                <a:latin typeface="Century Gothic" panose="020B0502020202020204" pitchFamily="34" charset="0"/>
              </a:rPr>
              <a:t>Workshop, Susan Badame &amp; Julie Wills</a:t>
            </a:r>
          </a:p>
          <a:p>
            <a:endParaRPr lang="en-CA" sz="800" i="1" dirty="0">
              <a:latin typeface="Century Gothic" panose="020B0502020202020204" pitchFamily="34" charset="0"/>
            </a:endParaRPr>
          </a:p>
          <a:p>
            <a:pPr>
              <a:lnSpc>
                <a:spcPct val="150000"/>
              </a:lnSpc>
            </a:pPr>
            <a:r>
              <a:rPr lang="en-CA" sz="1500" b="1" dirty="0">
                <a:latin typeface="Century Gothic" panose="020B0502020202020204" pitchFamily="34" charset="0"/>
              </a:rPr>
              <a:t>11:50 am-1 pm	Lunch </a:t>
            </a:r>
            <a:r>
              <a:rPr lang="en-CA" sz="1500" dirty="0">
                <a:latin typeface="Century Gothic" panose="020B0502020202020204" pitchFamily="34" charset="0"/>
              </a:rPr>
              <a:t>(not included)</a:t>
            </a:r>
          </a:p>
          <a:p>
            <a:endParaRPr lang="en-CA" sz="800" dirty="0">
              <a:latin typeface="Century Gothic" panose="020B0502020202020204" pitchFamily="34" charset="0"/>
            </a:endParaRPr>
          </a:p>
          <a:p>
            <a:r>
              <a:rPr lang="en-CA" sz="1500" b="1" dirty="0">
                <a:latin typeface="Century Gothic" panose="020B0502020202020204" pitchFamily="34" charset="0"/>
              </a:rPr>
              <a:t>1:00-2:15 pm	Difficult Conversations – Executive Panel 		Discussion </a:t>
            </a:r>
            <a:r>
              <a:rPr lang="en-CA" sz="1500" i="1" dirty="0">
                <a:latin typeface="Century Gothic" panose="020B0502020202020204" pitchFamily="34" charset="0"/>
              </a:rPr>
              <a:t>with Jaime Burke, Lorraine 			Edinboro, Hilary MacDonald, Jim 			</a:t>
            </a:r>
            <a:r>
              <a:rPr lang="en-CA" sz="1500" i="1" dirty="0" err="1">
                <a:latin typeface="Century Gothic" panose="020B0502020202020204" pitchFamily="34" charset="0"/>
              </a:rPr>
              <a:t>Daskalopoulos</a:t>
            </a:r>
            <a:r>
              <a:rPr lang="en-CA" sz="1500" i="1" dirty="0">
                <a:latin typeface="Century Gothic" panose="020B0502020202020204" pitchFamily="34" charset="0"/>
              </a:rPr>
              <a:t>; moderated by Alicia Seifert		</a:t>
            </a:r>
          </a:p>
          <a:p>
            <a:r>
              <a:rPr lang="en-CA" sz="1500" b="1" dirty="0">
                <a:latin typeface="Century Gothic" panose="020B0502020202020204" pitchFamily="34" charset="0"/>
              </a:rPr>
              <a:t>2:15-2:30 pm	Break</a:t>
            </a:r>
          </a:p>
          <a:p>
            <a:endParaRPr lang="en-CA" sz="800" dirty="0">
              <a:latin typeface="Century Gothic" panose="020B0502020202020204" pitchFamily="34" charset="0"/>
            </a:endParaRPr>
          </a:p>
          <a:p>
            <a:r>
              <a:rPr lang="en-CA" sz="1500" b="1" dirty="0">
                <a:latin typeface="Century Gothic" panose="020B0502020202020204" pitchFamily="34" charset="0"/>
              </a:rPr>
              <a:t>2:30-3:40 pm	Speed Mentoring Session</a:t>
            </a:r>
          </a:p>
          <a:p>
            <a:endParaRPr lang="en-CA" sz="800" b="1" dirty="0">
              <a:latin typeface="Century Gothic" panose="020B0502020202020204" pitchFamily="34" charset="0"/>
            </a:endParaRPr>
          </a:p>
          <a:p>
            <a:r>
              <a:rPr lang="en-CA" sz="1500" b="1" dirty="0">
                <a:latin typeface="Century Gothic" panose="020B0502020202020204" pitchFamily="34" charset="0"/>
              </a:rPr>
              <a:t>3:40-3:45 pm	Closing Remarks</a:t>
            </a:r>
          </a:p>
          <a:p>
            <a:endParaRPr lang="en-CA" sz="800" b="1" dirty="0">
              <a:latin typeface="Century Gothic" panose="020B0502020202020204" pitchFamily="34" charset="0"/>
            </a:endParaRPr>
          </a:p>
          <a:p>
            <a:r>
              <a:rPr lang="en-CA" sz="1500" b="1" dirty="0">
                <a:latin typeface="Century Gothic" panose="020B0502020202020204" pitchFamily="34" charset="0"/>
              </a:rPr>
              <a:t>3:45-4:30 pm	Informal Networking</a:t>
            </a:r>
          </a:p>
        </p:txBody>
      </p:sp>
      <p:sp>
        <p:nvSpPr>
          <p:cNvPr id="8" name="TextBox 7">
            <a:extLst>
              <a:ext uri="{FF2B5EF4-FFF2-40B4-BE49-F238E27FC236}">
                <a16:creationId xmlns:a16="http://schemas.microsoft.com/office/drawing/2014/main" id="{D322968A-8F42-DDCB-58AD-5DF21F029E05}"/>
              </a:ext>
            </a:extLst>
          </p:cNvPr>
          <p:cNvSpPr txBox="1"/>
          <p:nvPr/>
        </p:nvSpPr>
        <p:spPr>
          <a:xfrm>
            <a:off x="6901972" y="926818"/>
            <a:ext cx="5035470" cy="6478697"/>
          </a:xfrm>
          <a:prstGeom prst="rect">
            <a:avLst/>
          </a:prstGeom>
          <a:noFill/>
        </p:spPr>
        <p:txBody>
          <a:bodyPr wrap="square">
            <a:spAutoFit/>
          </a:bodyPr>
          <a:lstStyle/>
          <a:p>
            <a:r>
              <a:rPr lang="en-CA" sz="1500" b="1" dirty="0" err="1">
                <a:latin typeface="Century Gothic" panose="020B0502020202020204" pitchFamily="34" charset="0"/>
              </a:rPr>
              <a:t>Bienvenue</a:t>
            </a:r>
            <a:r>
              <a:rPr lang="en-CA" sz="1500" b="1" dirty="0">
                <a:latin typeface="Century Gothic" panose="020B0502020202020204" pitchFamily="34" charset="0"/>
              </a:rPr>
              <a:t> et Mots </a:t>
            </a:r>
            <a:r>
              <a:rPr lang="en-CA" sz="1500" b="1" dirty="0" err="1">
                <a:latin typeface="Century Gothic" panose="020B0502020202020204" pitchFamily="34" charset="0"/>
              </a:rPr>
              <a:t>d’ouverture</a:t>
            </a:r>
            <a:endParaRPr lang="en-CA" sz="1500" b="1" dirty="0">
              <a:latin typeface="Century Gothic" panose="020B0502020202020204" pitchFamily="34" charset="0"/>
            </a:endParaRPr>
          </a:p>
          <a:p>
            <a:r>
              <a:rPr lang="en-CA" sz="1500" i="1" dirty="0">
                <a:latin typeface="Century Gothic" panose="020B0502020202020204" pitchFamily="34" charset="0"/>
              </a:rPr>
              <a:t>Camille Beausoleil, DE, CNG</a:t>
            </a:r>
          </a:p>
          <a:p>
            <a:r>
              <a:rPr lang="en-CA" sz="1500" i="1" dirty="0">
                <a:latin typeface="Century Gothic" panose="020B0502020202020204" pitchFamily="34" charset="0"/>
              </a:rPr>
              <a:t>Meredith Richmond, DR (Ontario), CNG</a:t>
            </a:r>
          </a:p>
          <a:p>
            <a:endParaRPr lang="en-CA" sz="800" i="1" dirty="0">
              <a:latin typeface="Century Gothic" panose="020B0502020202020204" pitchFamily="34" charset="0"/>
            </a:endParaRPr>
          </a:p>
          <a:p>
            <a:r>
              <a:rPr lang="fr-FR" sz="1500" b="1" dirty="0">
                <a:latin typeface="Century Gothic" panose="020B0502020202020204" pitchFamily="34" charset="0"/>
              </a:rPr>
              <a:t>Coaching dans le cadre des plaintes</a:t>
            </a:r>
          </a:p>
          <a:p>
            <a:r>
              <a:rPr lang="en-CA" sz="1500" i="1" dirty="0">
                <a:latin typeface="Century Gothic" panose="020B0502020202020204" pitchFamily="34" charset="0"/>
              </a:rPr>
              <a:t>Atelier, avec Susan Badame et Julie Wills</a:t>
            </a:r>
          </a:p>
          <a:p>
            <a:endParaRPr lang="en-CA" sz="800" b="1" dirty="0">
              <a:latin typeface="Century Gothic" panose="020B0502020202020204" pitchFamily="34" charset="0"/>
            </a:endParaRPr>
          </a:p>
          <a:p>
            <a:r>
              <a:rPr lang="en-CA" sz="1500" b="1" dirty="0">
                <a:latin typeface="Century Gothic" panose="020B0502020202020204" pitchFamily="34" charset="0"/>
              </a:rPr>
              <a:t>Pause</a:t>
            </a:r>
          </a:p>
          <a:p>
            <a:endParaRPr lang="en-CA" sz="800" i="1" dirty="0">
              <a:latin typeface="Century Gothic" panose="020B0502020202020204" pitchFamily="34" charset="0"/>
            </a:endParaRPr>
          </a:p>
          <a:p>
            <a:r>
              <a:rPr lang="en-CA" sz="1500" b="1" dirty="0" err="1">
                <a:latin typeface="Century Gothic" panose="020B0502020202020204" pitchFamily="34" charset="0"/>
              </a:rPr>
              <a:t>Qu’est-ce</a:t>
            </a:r>
            <a:r>
              <a:rPr lang="en-CA" sz="1500" b="1" dirty="0">
                <a:latin typeface="Century Gothic" panose="020B0502020202020204" pitchFamily="34" charset="0"/>
              </a:rPr>
              <a:t> que le coaching par les pairs ? </a:t>
            </a:r>
            <a:r>
              <a:rPr lang="en-CA" sz="1500" i="1" dirty="0">
                <a:latin typeface="Century Gothic" panose="020B0502020202020204" pitchFamily="34" charset="0"/>
              </a:rPr>
              <a:t>Atelier, avec Susan Badame et Julie Wills</a:t>
            </a:r>
          </a:p>
          <a:p>
            <a:endParaRPr lang="en-CA" sz="800" i="1" dirty="0">
              <a:latin typeface="Century Gothic" panose="020B0502020202020204" pitchFamily="34" charset="0"/>
            </a:endParaRPr>
          </a:p>
          <a:p>
            <a:r>
              <a:rPr lang="en-CA" sz="1500" b="1" dirty="0" err="1">
                <a:latin typeface="Century Gothic" panose="020B0502020202020204" pitchFamily="34" charset="0"/>
              </a:rPr>
              <a:t>Dîner</a:t>
            </a:r>
            <a:r>
              <a:rPr lang="en-CA" sz="1500" b="1" dirty="0">
                <a:latin typeface="Century Gothic" panose="020B0502020202020204" pitchFamily="34" charset="0"/>
              </a:rPr>
              <a:t> </a:t>
            </a:r>
            <a:r>
              <a:rPr lang="en-CA" sz="1500" dirty="0">
                <a:latin typeface="Century Gothic" panose="020B0502020202020204" pitchFamily="34" charset="0"/>
              </a:rPr>
              <a:t>(pas </a:t>
            </a:r>
            <a:r>
              <a:rPr lang="en-CA" sz="1500" dirty="0" err="1">
                <a:latin typeface="Century Gothic" panose="020B0502020202020204" pitchFamily="34" charset="0"/>
              </a:rPr>
              <a:t>inclus</a:t>
            </a:r>
            <a:r>
              <a:rPr lang="en-CA" sz="1500" dirty="0">
                <a:latin typeface="Century Gothic" panose="020B0502020202020204" pitchFamily="34" charset="0"/>
              </a:rPr>
              <a:t>)</a:t>
            </a:r>
          </a:p>
          <a:p>
            <a:endParaRPr lang="en-CA" sz="800" dirty="0">
              <a:latin typeface="Century Gothic" panose="020B0502020202020204" pitchFamily="34" charset="0"/>
            </a:endParaRPr>
          </a:p>
          <a:p>
            <a:r>
              <a:rPr lang="en-CA" sz="1500" b="1" dirty="0">
                <a:latin typeface="Century Gothic" panose="020B0502020202020204" pitchFamily="34" charset="0"/>
              </a:rPr>
              <a:t>Les conversation </a:t>
            </a:r>
            <a:r>
              <a:rPr lang="en-CA" sz="1500" b="1" dirty="0" err="1">
                <a:latin typeface="Century Gothic" panose="020B0502020202020204" pitchFamily="34" charset="0"/>
              </a:rPr>
              <a:t>difficiles</a:t>
            </a:r>
            <a:r>
              <a:rPr lang="en-CA" sz="1500" b="1" dirty="0">
                <a:latin typeface="Century Gothic" panose="020B0502020202020204" pitchFamily="34" charset="0"/>
              </a:rPr>
              <a:t> – un panel de discussion de cadres </a:t>
            </a:r>
            <a:r>
              <a:rPr lang="en-CA" sz="1500" i="1" dirty="0">
                <a:latin typeface="Century Gothic" panose="020B0502020202020204" pitchFamily="34" charset="0"/>
              </a:rPr>
              <a:t>avec Jaime Burke, Lorraine Edinboro, Hilary MacDonald, Jim </a:t>
            </a:r>
            <a:r>
              <a:rPr lang="en-CA" sz="1500" i="1" dirty="0" err="1">
                <a:latin typeface="Century Gothic" panose="020B0502020202020204" pitchFamily="34" charset="0"/>
              </a:rPr>
              <a:t>Daskalopoulos</a:t>
            </a:r>
            <a:r>
              <a:rPr lang="en-CA" sz="1500" i="1" dirty="0">
                <a:latin typeface="Century Gothic" panose="020B0502020202020204" pitchFamily="34" charset="0"/>
              </a:rPr>
              <a:t>; </a:t>
            </a:r>
            <a:r>
              <a:rPr lang="en-CA" sz="1500" i="1" dirty="0" err="1">
                <a:latin typeface="Century Gothic" panose="020B0502020202020204" pitchFamily="34" charset="0"/>
              </a:rPr>
              <a:t>modéré</a:t>
            </a:r>
            <a:r>
              <a:rPr lang="en-CA" sz="1500" i="1" dirty="0">
                <a:latin typeface="Century Gothic" panose="020B0502020202020204" pitchFamily="34" charset="0"/>
              </a:rPr>
              <a:t> par Alicia Seifert</a:t>
            </a:r>
          </a:p>
          <a:p>
            <a:endParaRPr lang="en-CA" sz="1500" i="1" dirty="0">
              <a:latin typeface="Century Gothic" panose="020B0502020202020204" pitchFamily="34" charset="0"/>
            </a:endParaRPr>
          </a:p>
          <a:p>
            <a:endParaRPr lang="en-CA" sz="800" i="1" dirty="0">
              <a:latin typeface="Century Gothic" panose="020B0502020202020204" pitchFamily="34" charset="0"/>
            </a:endParaRPr>
          </a:p>
          <a:p>
            <a:r>
              <a:rPr lang="en-CA" sz="1500" b="1" dirty="0">
                <a:latin typeface="Century Gothic" panose="020B0502020202020204" pitchFamily="34" charset="0"/>
              </a:rPr>
              <a:t>Pause</a:t>
            </a:r>
          </a:p>
          <a:p>
            <a:endParaRPr lang="en-CA" sz="800" b="1" dirty="0">
              <a:latin typeface="Century Gothic" panose="020B0502020202020204" pitchFamily="34" charset="0"/>
            </a:endParaRPr>
          </a:p>
          <a:p>
            <a:r>
              <a:rPr lang="en-CA" sz="1500" b="1" dirty="0">
                <a:latin typeface="Century Gothic" panose="020B0502020202020204" pitchFamily="34" charset="0"/>
              </a:rPr>
              <a:t>Session de </a:t>
            </a:r>
            <a:r>
              <a:rPr lang="en-CA" sz="1500" b="1" dirty="0" err="1">
                <a:latin typeface="Century Gothic" panose="020B0502020202020204" pitchFamily="34" charset="0"/>
              </a:rPr>
              <a:t>mentorat</a:t>
            </a:r>
            <a:r>
              <a:rPr lang="en-CA" sz="1500" b="1" dirty="0">
                <a:latin typeface="Century Gothic" panose="020B0502020202020204" pitchFamily="34" charset="0"/>
              </a:rPr>
              <a:t> éclair</a:t>
            </a:r>
          </a:p>
          <a:p>
            <a:endParaRPr lang="en-CA" sz="800" b="1" dirty="0">
              <a:latin typeface="Century Gothic" panose="020B0502020202020204" pitchFamily="34" charset="0"/>
            </a:endParaRPr>
          </a:p>
          <a:p>
            <a:r>
              <a:rPr lang="en-CA" sz="1500" b="1" dirty="0">
                <a:latin typeface="Century Gothic" panose="020B0502020202020204" pitchFamily="34" charset="0"/>
              </a:rPr>
              <a:t>Mot de conclusion</a:t>
            </a:r>
          </a:p>
          <a:p>
            <a:endParaRPr lang="en-CA" sz="800" b="1" dirty="0">
              <a:latin typeface="Century Gothic" panose="020B0502020202020204" pitchFamily="34" charset="0"/>
            </a:endParaRPr>
          </a:p>
          <a:p>
            <a:r>
              <a:rPr lang="en-CA" sz="1500" b="1" dirty="0" err="1">
                <a:latin typeface="Century Gothic" panose="020B0502020202020204" pitchFamily="34" charset="0"/>
              </a:rPr>
              <a:t>Réseautage</a:t>
            </a:r>
            <a:r>
              <a:rPr lang="en-CA" sz="1500" b="1" dirty="0">
                <a:latin typeface="Century Gothic" panose="020B0502020202020204" pitchFamily="34" charset="0"/>
              </a:rPr>
              <a:t> </a:t>
            </a:r>
            <a:r>
              <a:rPr lang="en-CA" sz="1500" b="1" dirty="0" err="1">
                <a:latin typeface="Century Gothic" panose="020B0502020202020204" pitchFamily="34" charset="0"/>
              </a:rPr>
              <a:t>informel</a:t>
            </a:r>
            <a:endParaRPr lang="en-CA" sz="1500" b="1" dirty="0">
              <a:latin typeface="Century Gothic" panose="020B0502020202020204" pitchFamily="34" charset="0"/>
            </a:endParaRPr>
          </a:p>
          <a:p>
            <a:endParaRPr lang="en-CA" sz="1700" b="1" dirty="0">
              <a:latin typeface="Century Gothic" panose="020B0502020202020204" pitchFamily="34" charset="0"/>
            </a:endParaRPr>
          </a:p>
          <a:p>
            <a:endParaRPr lang="fr-FR" sz="2800" dirty="0">
              <a:latin typeface="Century Gothic" panose="020B0502020202020204" pitchFamily="34" charset="0"/>
            </a:endParaRPr>
          </a:p>
          <a:p>
            <a:endParaRPr lang="fr-FR" sz="2800" dirty="0">
              <a:latin typeface="Century Gothic" panose="020B0502020202020204" pitchFamily="34" charset="0"/>
            </a:endParaRPr>
          </a:p>
        </p:txBody>
      </p:sp>
    </p:spTree>
    <p:extLst>
      <p:ext uri="{BB962C8B-B14F-4D97-AF65-F5344CB8AC3E}">
        <p14:creationId xmlns:p14="http://schemas.microsoft.com/office/powerpoint/2010/main" val="113533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478971" y="707172"/>
            <a:ext cx="11397343" cy="509820"/>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fr-FR" sz="2800" dirty="0">
                <a:solidFill>
                  <a:schemeClr val="bg1"/>
                </a:solidFill>
                <a:latin typeface="Century Gothic" panose="020B0502020202020204" pitchFamily="34" charset="0"/>
              </a:rPr>
              <a:t>Trousse de 6 questions de base pour</a:t>
            </a:r>
            <a:r>
              <a:rPr lang="en-CA" sz="2800" dirty="0">
                <a:solidFill>
                  <a:schemeClr val="bg1"/>
                </a:solidFill>
                <a:latin typeface="Century Gothic" panose="020B0502020202020204" pitchFamily="34" charset="0"/>
              </a:rPr>
              <a:t> commencer</a:t>
            </a:r>
            <a:endParaRPr lang="en-US" sz="2800" dirty="0">
              <a:solidFill>
                <a:schemeClr val="bg1"/>
              </a:solidFill>
              <a:latin typeface="Century Gothic" panose="020B0502020202020204" pitchFamily="34" charset="0"/>
            </a:endParaRPr>
          </a:p>
        </p:txBody>
      </p:sp>
      <p:sp>
        <p:nvSpPr>
          <p:cNvPr id="7" name="Text Box 2">
            <a:extLst>
              <a:ext uri="{FF2B5EF4-FFF2-40B4-BE49-F238E27FC236}">
                <a16:creationId xmlns:a16="http://schemas.microsoft.com/office/drawing/2014/main" id="{327E5BE3-D9D5-A38D-9ECE-79FBDA6E97FE}"/>
              </a:ext>
            </a:extLst>
          </p:cNvPr>
          <p:cNvSpPr txBox="1">
            <a:spLocks noChangeArrowheads="1"/>
          </p:cNvSpPr>
          <p:nvPr/>
        </p:nvSpPr>
        <p:spPr bwMode="auto">
          <a:xfrm>
            <a:off x="478971" y="1268440"/>
            <a:ext cx="11281285" cy="4780154"/>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CA" sz="2600" b="1" dirty="0" err="1">
                <a:latin typeface="Century Gothic" panose="020B0502020202020204" pitchFamily="34" charset="0"/>
                <a:ea typeface="Calibri" panose="020F0502020204030204" pitchFamily="34" charset="0"/>
                <a:cs typeface="Times New Roman" panose="02020603050405020304" pitchFamily="18" charset="0"/>
              </a:rPr>
              <a:t>Coachs</a:t>
            </a:r>
            <a:r>
              <a:rPr lang="en-CA" sz="2600" b="1" dirty="0">
                <a:latin typeface="Century Gothic" panose="020B0502020202020204" pitchFamily="34" charset="0"/>
                <a:ea typeface="Calibri" panose="020F0502020204030204" pitchFamily="34" charset="0"/>
                <a:cs typeface="Times New Roman" panose="02020603050405020304" pitchFamily="18" charset="0"/>
              </a:rPr>
              <a:t>:</a:t>
            </a:r>
            <a:endParaRPr lang="en-CA" sz="2600" b="1" i="1"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AutoNum type="arabicParenR"/>
            </a:pPr>
            <a:r>
              <a:rPr lang="fr-CA" sz="2600" b="1" i="1" dirty="0">
                <a:latin typeface="Century Gothic" panose="020B0502020202020204" pitchFamily="34" charset="0"/>
                <a:ea typeface="Calibri" panose="020F0502020204030204" pitchFamily="34" charset="0"/>
                <a:cs typeface="Times New Roman" panose="02020603050405020304" pitchFamily="18" charset="0"/>
              </a:rPr>
              <a:t>Écoutez</a:t>
            </a:r>
            <a:r>
              <a:rPr lang="fr-CA" sz="2600" i="1" dirty="0">
                <a:latin typeface="Century Gothic" panose="020B0502020202020204" pitchFamily="34" charset="0"/>
                <a:ea typeface="Calibri" panose="020F0502020204030204" pitchFamily="34" charset="0"/>
                <a:cs typeface="Times New Roman" panose="02020603050405020304" pitchFamily="18" charset="0"/>
              </a:rPr>
              <a:t> </a:t>
            </a:r>
            <a:r>
              <a:rPr lang="fr-CA" sz="2600" dirty="0">
                <a:latin typeface="Century Gothic" panose="020B0502020202020204" pitchFamily="34" charset="0"/>
                <a:ea typeface="Calibri" panose="020F0502020204030204" pitchFamily="34" charset="0"/>
                <a:cs typeface="Times New Roman" panose="02020603050405020304" pitchFamily="18" charset="0"/>
              </a:rPr>
              <a:t>la plainte de votre coaché(e)(Ceci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leur</a:t>
            </a:r>
            <a:r>
              <a:rPr lang="fr-CA" sz="2600" dirty="0">
                <a:latin typeface="Century Gothic" panose="020B0502020202020204" pitchFamily="34" charset="0"/>
                <a:ea typeface="Calibri" panose="020F0502020204030204" pitchFamily="34" charset="0"/>
                <a:cs typeface="Times New Roman" panose="02020603050405020304" pitchFamily="18" charset="0"/>
              </a:rPr>
              <a:t> histoire)</a:t>
            </a:r>
          </a:p>
          <a:p>
            <a:pPr lvl="0">
              <a:lnSpc>
                <a:spcPct val="107000"/>
              </a:lnSpc>
              <a:spcAft>
                <a:spcPts val="600"/>
              </a:spcAft>
            </a:pPr>
            <a:endParaRPr lang="fr-CA" sz="1400" dirty="0">
              <a:latin typeface="Century Gothic" panose="020B0502020202020204" pitchFamily="34" charset="0"/>
              <a:ea typeface="Calibri" panose="020F0502020204030204" pitchFamily="34" charset="0"/>
              <a:cs typeface="Times New Roman" panose="02020603050405020304" pitchFamily="18" charset="0"/>
            </a:endParaRPr>
          </a:p>
          <a:p>
            <a:pPr lvl="0">
              <a:lnSpc>
                <a:spcPct val="107000"/>
              </a:lnSpc>
              <a:spcAft>
                <a:spcPts val="600"/>
              </a:spcAft>
            </a:pPr>
            <a:r>
              <a:rPr lang="fr-CA" sz="2600" dirty="0">
                <a:latin typeface="Century Gothic" panose="020B0502020202020204" pitchFamily="34" charset="0"/>
                <a:ea typeface="Calibri" panose="020F0502020204030204" pitchFamily="34" charset="0"/>
                <a:cs typeface="Times New Roman" panose="02020603050405020304" pitchFamily="18" charset="0"/>
              </a:rPr>
              <a:t>Des questions que vous pourriez poser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qui est </a:t>
            </a:r>
            <a:r>
              <a:rPr lang="fr-CA" sz="2600" b="1" dirty="0">
                <a:latin typeface="Century Gothic" panose="020B0502020202020204" pitchFamily="34" charset="0"/>
                <a:ea typeface="Calibri" panose="020F0502020204030204" pitchFamily="34" charset="0"/>
                <a:cs typeface="Times New Roman" panose="02020603050405020304" pitchFamily="18" charset="0"/>
              </a:rPr>
              <a:t>important</a:t>
            </a:r>
            <a:r>
              <a:rPr lang="fr-CA" sz="2600" dirty="0">
                <a:latin typeface="Century Gothic" panose="020B0502020202020204" pitchFamily="34" charset="0"/>
                <a:ea typeface="Calibri" panose="020F0502020204030204" pitchFamily="34" charset="0"/>
                <a:cs typeface="Times New Roman" panose="02020603050405020304" pitchFamily="18" charset="0"/>
              </a:rPr>
              <a:t> pour vous ?</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À quoi ressemblerait le </a:t>
            </a:r>
            <a:r>
              <a:rPr lang="fr-CA" sz="2600" b="1" dirty="0">
                <a:latin typeface="Century Gothic" panose="020B0502020202020204" pitchFamily="34" charset="0"/>
                <a:ea typeface="Calibri" panose="020F0502020204030204" pitchFamily="34" charset="0"/>
                <a:cs typeface="Times New Roman" panose="02020603050405020304" pitchFamily="18" charset="0"/>
              </a:rPr>
              <a:t>succès </a:t>
            </a:r>
            <a:r>
              <a:rPr lang="fr-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Qu’est-ce que vous avez </a:t>
            </a:r>
            <a:r>
              <a:rPr lang="en-CA" sz="2600" b="1" dirty="0" err="1">
                <a:latin typeface="Century Gothic" panose="020B0502020202020204" pitchFamily="34" charset="0"/>
                <a:ea typeface="Calibri" panose="020F0502020204030204" pitchFamily="34" charset="0"/>
                <a:cs typeface="Times New Roman" panose="02020603050405020304" pitchFamily="18" charset="0"/>
              </a:rPr>
              <a:t>essayé</a:t>
            </a:r>
            <a:r>
              <a:rPr lang="en-CA" sz="2600" b="1" dirty="0">
                <a:latin typeface="Century Gothic" panose="020B0502020202020204" pitchFamily="34" charset="0"/>
                <a:ea typeface="Calibri" panose="020F0502020204030204" pitchFamily="34" charset="0"/>
                <a:cs typeface="Times New Roman" panose="02020603050405020304" pitchFamily="18" charset="0"/>
              </a:rPr>
              <a:t> </a:t>
            </a:r>
            <a:r>
              <a:rPr lang="en-CA" sz="2600" dirty="0">
                <a:latin typeface="Century Gothic" panose="020B050202020202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600"/>
              </a:spcAft>
              <a:buAutoNum type="arabicParenR"/>
            </a:pPr>
            <a:r>
              <a:rPr lang="fr-CA" sz="2600" dirty="0">
                <a:latin typeface="Century Gothic" panose="020B0502020202020204" pitchFamily="34" charset="0"/>
                <a:ea typeface="Calibri" panose="020F0502020204030204" pitchFamily="34" charset="0"/>
                <a:cs typeface="Times New Roman" panose="02020603050405020304" pitchFamily="18" charset="0"/>
              </a:rPr>
              <a:t>Quels seraient une ou deux </a:t>
            </a:r>
            <a:r>
              <a:rPr lang="fr-CA" sz="2600" b="1" dirty="0">
                <a:latin typeface="Century Gothic" panose="020B0502020202020204" pitchFamily="34" charset="0"/>
                <a:ea typeface="Calibri" panose="020F0502020204030204" pitchFamily="34" charset="0"/>
                <a:cs typeface="Times New Roman" panose="02020603050405020304" pitchFamily="18" charset="0"/>
              </a:rPr>
              <a:t>possibilités</a:t>
            </a:r>
            <a:r>
              <a:rPr lang="fr-CA" sz="2600" dirty="0">
                <a:latin typeface="Century Gothic" panose="020B0502020202020204" pitchFamily="34" charset="0"/>
                <a:ea typeface="Calibri" panose="020F0502020204030204" pitchFamily="34" charset="0"/>
                <a:cs typeface="Times New Roman" panose="02020603050405020304" pitchFamily="18" charset="0"/>
              </a:rPr>
              <a:t> que vous pourriez explorer ?</a:t>
            </a:r>
          </a:p>
          <a:p>
            <a:pPr marL="342900" lvl="0" indent="-342900">
              <a:lnSpc>
                <a:spcPct val="107000"/>
              </a:lnSpc>
              <a:spcAft>
                <a:spcPts val="600"/>
              </a:spcAft>
              <a:buAutoNum type="arabicParenR"/>
            </a:pPr>
            <a:r>
              <a:rPr lang="fr-FR" sz="2600" dirty="0">
                <a:latin typeface="Century Gothic" panose="020B0502020202020204" pitchFamily="34" charset="0"/>
                <a:ea typeface="Calibri" panose="020F0502020204030204" pitchFamily="34" charset="0"/>
                <a:cs typeface="Times New Roman" panose="02020603050405020304" pitchFamily="18" charset="0"/>
              </a:rPr>
              <a:t>Quelle est une </a:t>
            </a:r>
            <a:r>
              <a:rPr lang="fr-FR" sz="2600" b="1" dirty="0">
                <a:latin typeface="Century Gothic" panose="020B0502020202020204" pitchFamily="34" charset="0"/>
                <a:ea typeface="Calibri" panose="020F0502020204030204" pitchFamily="34" charset="0"/>
                <a:cs typeface="Times New Roman" panose="02020603050405020304" pitchFamily="18" charset="0"/>
              </a:rPr>
              <a:t>action</a:t>
            </a:r>
            <a:r>
              <a:rPr lang="fr-FR" sz="2600" dirty="0">
                <a:latin typeface="Century Gothic" panose="020B0502020202020204" pitchFamily="34" charset="0"/>
                <a:ea typeface="Calibri" panose="020F0502020204030204" pitchFamily="34" charset="0"/>
                <a:cs typeface="Times New Roman" panose="02020603050405020304" pitchFamily="18" charset="0"/>
              </a:rPr>
              <a:t> que vous pourriez prendre comme prochaine étape ?</a:t>
            </a:r>
            <a:endParaRPr lang="en-CA" sz="26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a:extLst>
              <a:ext uri="{FF2B5EF4-FFF2-40B4-BE49-F238E27FC236}">
                <a16:creationId xmlns:a16="http://schemas.microsoft.com/office/drawing/2014/main" id="{F99B8100-5A30-11D3-C6EA-E4D4840D9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143" y="64135"/>
            <a:ext cx="1929113" cy="643037"/>
          </a:xfrm>
          <a:prstGeom prst="rect">
            <a:avLst/>
          </a:prstGeom>
        </p:spPr>
      </p:pic>
    </p:spTree>
    <p:extLst>
      <p:ext uri="{BB962C8B-B14F-4D97-AF65-F5344CB8AC3E}">
        <p14:creationId xmlns:p14="http://schemas.microsoft.com/office/powerpoint/2010/main" val="21893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10967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Résumé</a:t>
            </a: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080F1DD-28B0-CB04-AF1C-94D0D9A6B3D4}"/>
              </a:ext>
            </a:extLst>
          </p:cNvPr>
          <p:cNvSpPr txBox="1"/>
          <p:nvPr/>
        </p:nvSpPr>
        <p:spPr>
          <a:xfrm>
            <a:off x="615077" y="1789762"/>
            <a:ext cx="11058763" cy="2616101"/>
          </a:xfrm>
          <a:prstGeom prst="rect">
            <a:avLst/>
          </a:prstGeom>
          <a:noFill/>
        </p:spPr>
        <p:txBody>
          <a:bodyPr wrap="square" rtlCol="0">
            <a:spAutoFit/>
          </a:bodyPr>
          <a:lstStyle/>
          <a:p>
            <a:pPr marL="285750" indent="-285750">
              <a:buFont typeface="Arial" panose="020B0604020202020204" pitchFamily="34" charset="0"/>
              <a:buChar char="•"/>
            </a:pPr>
            <a:r>
              <a:rPr lang="fr-FR" sz="2800" dirty="0">
                <a:latin typeface="Century Gothic" panose="020B0502020202020204" pitchFamily="34" charset="0"/>
              </a:rPr>
              <a:t>Qu'avez-vous appris sur vous-même grâce au processus du cercle de coaching par les pairs ?</a:t>
            </a:r>
          </a:p>
          <a:p>
            <a:pPr marL="285750" indent="-285750">
              <a:buFont typeface="Arial" panose="020B0604020202020204" pitchFamily="34" charset="0"/>
              <a:buChar char="•"/>
            </a:pPr>
            <a:endParaRPr lang="fr-FR" sz="2800" dirty="0">
              <a:latin typeface="Century Gothic" panose="020B0502020202020204" pitchFamily="34" charset="0"/>
            </a:endParaRPr>
          </a:p>
          <a:p>
            <a:pPr marL="285750" indent="-285750">
              <a:buFont typeface="Arial" panose="020B0604020202020204" pitchFamily="34" charset="0"/>
              <a:buChar char="•"/>
            </a:pPr>
            <a:r>
              <a:rPr lang="fr-FR" sz="2800" dirty="0">
                <a:latin typeface="Century Gothic" panose="020B0502020202020204" pitchFamily="34" charset="0"/>
              </a:rPr>
              <a:t>Quel est le point à retenir que vous allez mettre en pratique dans vos conversations à l'avenir ?</a:t>
            </a:r>
            <a:endParaRPr lang="en-CA" sz="2800" dirty="0">
              <a:latin typeface="Century Gothic" panose="020B0502020202020204" pitchFamily="34" charset="0"/>
            </a:endParaRPr>
          </a:p>
          <a:p>
            <a:pPr marL="285750" indent="-285750">
              <a:buFont typeface="Arial" panose="020B0604020202020204" pitchFamily="34" charset="0"/>
              <a:buChar char="•"/>
            </a:pPr>
            <a:endParaRPr lang="en-CA" sz="2400" dirty="0">
              <a:latin typeface="Century Gothic" panose="020B0502020202020204" pitchFamily="34" charset="0"/>
            </a:endParaRPr>
          </a:p>
        </p:txBody>
      </p:sp>
    </p:spTree>
    <p:extLst>
      <p:ext uri="{BB962C8B-B14F-4D97-AF65-F5344CB8AC3E}">
        <p14:creationId xmlns:p14="http://schemas.microsoft.com/office/powerpoint/2010/main" val="46783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2338" y="257175"/>
            <a:ext cx="10967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fr-FR" sz="2800" dirty="0">
                <a:solidFill>
                  <a:schemeClr val="bg1"/>
                </a:solidFill>
                <a:latin typeface="Century Gothic" panose="020B0502020202020204" pitchFamily="34" charset="0"/>
              </a:rPr>
              <a:t>Les cercles de coaching par les pairs offrent :</a:t>
            </a:r>
            <a:endParaRPr lang="en-US" sz="8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F32F7D94-25E8-C153-17B0-6194EEBFE623}"/>
              </a:ext>
            </a:extLst>
          </p:cNvPr>
          <p:cNvSpPr txBox="1">
            <a:spLocks/>
          </p:cNvSpPr>
          <p:nvPr/>
        </p:nvSpPr>
        <p:spPr>
          <a:xfrm>
            <a:off x="489857" y="1317172"/>
            <a:ext cx="11092543" cy="503282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opportunité de mise en réseau</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des outils pratiques, reproductibles et applicables à utiliser dans les conversations quotidiennes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occasion de renforcer les relations entre pairs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 espace sûr, sans jugement et confidentiel pour partager des expériences</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occasion d'expérimenter le pouvoir des questions ouvertes, que vous les posiez ou que vous y répondiez</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 moyen d'apprendre des pratiques de coaching pertinentes en les essayant et en les pratiquant avec des pairs, tout en s'attaquant à des problèmes réels dans l’environnement de travail</a:t>
            </a:r>
          </a:p>
          <a:p>
            <a:pPr marL="457200" indent="-457200" fontAlgn="t">
              <a:lnSpc>
                <a:spcPct val="127000"/>
              </a:lnSpc>
              <a:spcBef>
                <a:spcPts val="0"/>
              </a:spcBef>
              <a:spcAft>
                <a:spcPts val="800"/>
              </a:spcAft>
              <a:buSzPts val="1000"/>
              <a:buFont typeface="Wingdings" panose="05000000000000000000" pitchFamily="2" charset="2"/>
              <a:buChar char="§"/>
              <a:tabLst>
                <a:tab pos="457200" algn="l"/>
              </a:tabLst>
            </a:pPr>
            <a:r>
              <a:rPr lang="fr-FR" sz="3000" dirty="0">
                <a:latin typeface="Century Gothic" panose="020B0502020202020204" pitchFamily="34" charset="0"/>
                <a:ea typeface="Calibri" panose="020F0502020204030204" pitchFamily="34" charset="0"/>
                <a:cs typeface="Times New Roman" panose="02020603050405020304" pitchFamily="18" charset="0"/>
              </a:rPr>
              <a:t>une exploration des moyens et des approches pour générer des actions pratiques et des étapes suivantes.</a:t>
            </a:r>
            <a:endParaRPr lang="en-US" dirty="0"/>
          </a:p>
        </p:txBody>
      </p:sp>
    </p:spTree>
    <p:extLst>
      <p:ext uri="{BB962C8B-B14F-4D97-AF65-F5344CB8AC3E}">
        <p14:creationId xmlns:p14="http://schemas.microsoft.com/office/powerpoint/2010/main" val="339355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10967323" cy="494687"/>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800" dirty="0" err="1">
                <a:solidFill>
                  <a:schemeClr val="bg1"/>
                </a:solidFill>
                <a:latin typeface="Century Gothic" panose="020B0502020202020204" pitchFamily="34" charset="0"/>
              </a:rPr>
              <a:t>Ressources</a:t>
            </a:r>
            <a:r>
              <a:rPr lang="en-CA" sz="2800" dirty="0">
                <a:solidFill>
                  <a:schemeClr val="bg1"/>
                </a:solidFill>
                <a:latin typeface="Century Gothic" panose="020B0502020202020204" pitchFamily="34" charset="0"/>
              </a:rPr>
              <a:t> pour le coaching</a:t>
            </a:r>
            <a:endParaRPr lang="en-US" sz="28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BA39720F-61AF-1DD4-649A-107256C6F8F0}"/>
              </a:ext>
            </a:extLst>
          </p:cNvPr>
          <p:cNvSpPr txBox="1"/>
          <p:nvPr/>
        </p:nvSpPr>
        <p:spPr>
          <a:xfrm>
            <a:off x="396240" y="1040145"/>
            <a:ext cx="11562080" cy="5392245"/>
          </a:xfrm>
          <a:prstGeom prst="rect">
            <a:avLst/>
          </a:prstGeom>
          <a:noFill/>
        </p:spPr>
        <p:txBody>
          <a:bodyPr wrap="square" rtlCol="0">
            <a:spAutoFit/>
          </a:bodyPr>
          <a:lstStyle/>
          <a:p>
            <a:pPr>
              <a:lnSpc>
                <a:spcPct val="120000"/>
              </a:lnSpc>
            </a:pPr>
            <a:r>
              <a:rPr lang="en-CA" sz="1700" b="1" dirty="0" err="1">
                <a:latin typeface="Century Gothic" panose="020B0502020202020204" pitchFamily="34" charset="0"/>
              </a:rPr>
              <a:t>Ressources</a:t>
            </a:r>
            <a:r>
              <a:rPr lang="en-CA" sz="1700" b="1" dirty="0">
                <a:latin typeface="Century Gothic" panose="020B0502020202020204" pitchFamily="34" charset="0"/>
              </a:rPr>
              <a:t> </a:t>
            </a:r>
            <a:r>
              <a:rPr lang="en-CA" sz="1700" b="1" dirty="0" err="1">
                <a:latin typeface="Century Gothic" panose="020B0502020202020204" pitchFamily="34" charset="0"/>
              </a:rPr>
              <a:t>vidéos</a:t>
            </a:r>
            <a:r>
              <a:rPr lang="en-CA" sz="1700" b="1" dirty="0">
                <a:latin typeface="Century Gothic" panose="020B0502020202020204" pitchFamily="34" charset="0"/>
              </a:rPr>
              <a:t>:</a:t>
            </a:r>
          </a:p>
          <a:p>
            <a:pPr marL="285750" indent="-285750">
              <a:lnSpc>
                <a:spcPct val="120000"/>
              </a:lnSpc>
              <a:buFont typeface="Arial" panose="020B0604020202020204" pitchFamily="34" charset="0"/>
              <a:buChar char="•"/>
            </a:pPr>
            <a:r>
              <a:rPr lang="fr-FR" sz="1700" dirty="0">
                <a:latin typeface="Century Gothic" panose="020B0502020202020204" pitchFamily="34" charset="0"/>
              </a:rPr>
              <a:t>Se joindre à un cercle de coaching par les pairs ? A quoi s'attendre </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(en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anglais</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seulement</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r>
              <a:rPr lang="fr-FR" sz="1700" dirty="0">
                <a:latin typeface="Century Gothic" panose="020B0502020202020204" pitchFamily="34" charset="0"/>
              </a:rPr>
              <a:t> </a:t>
            </a:r>
            <a:r>
              <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4"/>
              </a:rPr>
              <a:t>https://youtu.be/H1ZNjTjEFZE</a:t>
            </a:r>
            <a:endParaRPr lang="en-CA" sz="1700" dirty="0">
              <a:latin typeface="Century Gothic" panose="020B0502020202020204" pitchFamily="34" charset="0"/>
            </a:endParaRPr>
          </a:p>
          <a:p>
            <a:pPr marL="285750" indent="-285750">
              <a:lnSpc>
                <a:spcPct val="120000"/>
              </a:lnSpc>
              <a:buFont typeface="Arial" panose="020B0604020202020204" pitchFamily="34" charset="0"/>
              <a:buChar char="•"/>
            </a:pPr>
            <a:r>
              <a:rPr lang="en-CA" sz="1700" dirty="0">
                <a:latin typeface="Century Gothic" panose="020B0502020202020204" pitchFamily="34" charset="0"/>
              </a:rPr>
              <a:t>Comment </a:t>
            </a:r>
            <a:r>
              <a:rPr lang="en-CA" sz="1700" dirty="0" err="1">
                <a:latin typeface="Century Gothic" panose="020B0502020202020204" pitchFamily="34" charset="0"/>
              </a:rPr>
              <a:t>sélectionner</a:t>
            </a:r>
            <a:r>
              <a:rPr lang="en-CA" sz="1700" dirty="0">
                <a:latin typeface="Century Gothic" panose="020B0502020202020204" pitchFamily="34" charset="0"/>
              </a:rPr>
              <a:t> un </a:t>
            </a:r>
            <a:r>
              <a:rPr lang="en-CA" sz="1700" dirty="0" err="1">
                <a:latin typeface="Century Gothic" panose="020B0502020202020204" pitchFamily="34" charset="0"/>
              </a:rPr>
              <a:t>sujet</a:t>
            </a:r>
            <a:r>
              <a:rPr lang="en-CA" sz="1700" dirty="0">
                <a:latin typeface="Century Gothic" panose="020B0502020202020204" pitchFamily="34" charset="0"/>
              </a:rPr>
              <a:t> pour le coaching </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(en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anglais</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seulement</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a:latin typeface="Century Gothic" panose="020B0502020202020204" pitchFamily="34" charset="0"/>
              </a:rPr>
              <a:t> </a:t>
            </a:r>
            <a:r>
              <a:rPr lang="en-CA" sz="1700"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hlinkClick r:id="rId5"/>
              </a:rPr>
              <a:t>https://youtu.be/qg1s0CoRtT4</a:t>
            </a:r>
            <a:endParaRPr lang="en-CA" sz="1700"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endParaRPr>
          </a:p>
          <a:p>
            <a:pPr marL="285750" indent="-285750">
              <a:lnSpc>
                <a:spcPct val="120000"/>
              </a:lnSpc>
              <a:buFont typeface="Arial" panose="020B0604020202020204" pitchFamily="34" charset="0"/>
              <a:buChar char="•"/>
            </a:pP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Vidéo</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Le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modèle</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de feedback (en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anglais</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seulement</a:t>
            </a:r>
            <a:r>
              <a:rPr lang="en-CA" sz="17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6"/>
              </a:rPr>
              <a:t>https://youtu.be/noz3ViNZssk</a:t>
            </a:r>
            <a:endParaRPr lang="en-CA" sz="1700"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endParaRPr>
          </a:p>
          <a:p>
            <a:pPr marL="285750" indent="-285750">
              <a:lnSpc>
                <a:spcPct val="120000"/>
              </a:lnSpc>
              <a:buFont typeface="Arial" panose="020B0604020202020204" pitchFamily="34" charset="0"/>
              <a:buChar char="•"/>
            </a:pPr>
            <a:endParaRPr lang="en-CA" sz="1700" i="1" u="sng" dirty="0">
              <a:solidFill>
                <a:srgbClr val="0000FF"/>
              </a:solidFill>
              <a:latin typeface="Century Gothic" panose="020B0502020202020204" pitchFamily="34" charset="0"/>
              <a:ea typeface="Times New Roman" panose="02020603050405020304" pitchFamily="18" charset="0"/>
              <a:cs typeface="Calibri" panose="020F0502020204030204" pitchFamily="34" charset="0"/>
            </a:endParaRPr>
          </a:p>
          <a:p>
            <a:pPr>
              <a:lnSpc>
                <a:spcPct val="120000"/>
              </a:lnSpc>
            </a:pPr>
            <a:r>
              <a:rPr lang="fr-FR" sz="1700" b="1" dirty="0">
                <a:latin typeface="Century Gothic" panose="020B0502020202020204" pitchFamily="34" charset="0"/>
              </a:rPr>
              <a:t>Cours et outils de travail de coaching de l'École de la fonction publique du Canada :</a:t>
            </a:r>
            <a:endParaRPr lang="en-CA" sz="1700" b="1" dirty="0">
              <a:latin typeface="Century Gothic" panose="020B0502020202020204" pitchFamily="34" charset="0"/>
            </a:endParaRPr>
          </a:p>
          <a:p>
            <a:pPr marL="285750" indent="-285750">
              <a:lnSpc>
                <a:spcPct val="120000"/>
              </a:lnSpc>
              <a:buFont typeface="Arial" panose="020B0604020202020204" pitchFamily="34" charset="0"/>
              <a:buChar char="•"/>
            </a:pPr>
            <a:r>
              <a:rPr lang="en-CA" sz="1700" b="0" i="0" u="sng" dirty="0">
                <a:solidFill>
                  <a:srgbClr val="284162"/>
                </a:solidFill>
                <a:effectLst/>
                <a:latin typeface="Century Gothic" panose="020B0502020202020204" pitchFamily="34" charset="0"/>
                <a:hlinkClick r:id="rId7"/>
              </a:rPr>
              <a:t>Coaching pour un leadership </a:t>
            </a:r>
            <a:r>
              <a:rPr lang="en-CA" sz="1700" b="0" i="0" u="sng" dirty="0" err="1">
                <a:solidFill>
                  <a:srgbClr val="284162"/>
                </a:solidFill>
                <a:effectLst/>
                <a:latin typeface="Century Gothic" panose="020B0502020202020204" pitchFamily="34" charset="0"/>
                <a:hlinkClick r:id="rId7"/>
              </a:rPr>
              <a:t>efficace</a:t>
            </a:r>
            <a:r>
              <a:rPr lang="en-CA" sz="1700" b="0" i="0" u="sng" dirty="0">
                <a:solidFill>
                  <a:srgbClr val="284162"/>
                </a:solidFill>
                <a:effectLst/>
                <a:latin typeface="Century Gothic" panose="020B0502020202020204" pitchFamily="34" charset="0"/>
                <a:hlinkClick r:id="rId7"/>
              </a:rPr>
              <a:t> (TRN402)</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classe</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virtuelle</a:t>
            </a:r>
            <a:r>
              <a:rPr lang="en-CA" sz="1700" b="0" i="0" dirty="0">
                <a:solidFill>
                  <a:srgbClr val="000000"/>
                </a:solidFill>
                <a:effectLst/>
                <a:latin typeface="Century Gothic" panose="020B0502020202020204" pitchFamily="34" charset="0"/>
              </a:rPr>
              <a:t> de 3 </a:t>
            </a:r>
            <a:r>
              <a:rPr lang="en-CA" sz="1700" b="0" i="0" dirty="0" err="1">
                <a:solidFill>
                  <a:srgbClr val="000000"/>
                </a:solidFill>
                <a:effectLst/>
                <a:latin typeface="Century Gothic" panose="020B0502020202020204" pitchFamily="34" charset="0"/>
              </a:rPr>
              <a:t>heures</a:t>
            </a:r>
            <a:r>
              <a:rPr lang="en-CA" sz="1700" b="0" i="0" dirty="0">
                <a:solidFill>
                  <a:srgbClr val="000000"/>
                </a:solidFill>
                <a:effectLst/>
                <a:latin typeface="Century Gothic" panose="020B0502020202020204" pitchFamily="34" charset="0"/>
              </a:rPr>
              <a:t>)(</a:t>
            </a:r>
            <a:r>
              <a:rPr lang="en-CA" sz="1700" b="0" i="0" dirty="0" err="1">
                <a:solidFill>
                  <a:srgbClr val="000000"/>
                </a:solidFill>
                <a:effectLst/>
                <a:latin typeface="Century Gothic" panose="020B0502020202020204" pitchFamily="34" charset="0"/>
              </a:rPr>
              <a:t>préalable</a:t>
            </a:r>
            <a:r>
              <a:rPr lang="en-CA" sz="1700" b="0" i="0" dirty="0">
                <a:solidFill>
                  <a:srgbClr val="000000"/>
                </a:solidFill>
                <a:effectLst/>
                <a:latin typeface="Century Gothic" panose="020B0502020202020204" pitchFamily="34" charset="0"/>
              </a:rPr>
              <a:t> pour TRN401)</a:t>
            </a:r>
          </a:p>
          <a:p>
            <a:pPr marL="285750" indent="-285750">
              <a:lnSpc>
                <a:spcPct val="120000"/>
              </a:lnSpc>
              <a:buFont typeface="Arial" panose="020B0604020202020204" pitchFamily="34" charset="0"/>
              <a:buChar char="•"/>
            </a:pPr>
            <a:r>
              <a:rPr lang="fr-FR" sz="1700" b="0" i="0" u="sng" dirty="0">
                <a:solidFill>
                  <a:srgbClr val="284162"/>
                </a:solidFill>
                <a:effectLst/>
                <a:latin typeface="Century Gothic" panose="020B0502020202020204" pitchFamily="34" charset="0"/>
                <a:hlinkClick r:id="rId8"/>
              </a:rPr>
              <a:t>Développer des relations de coaching efficaces (TRN439)</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cours</a:t>
            </a:r>
            <a:r>
              <a:rPr lang="en-CA" sz="1700" b="0" i="0" dirty="0">
                <a:solidFill>
                  <a:srgbClr val="000000"/>
                </a:solidFill>
                <a:effectLst/>
                <a:latin typeface="Century Gothic" panose="020B0502020202020204" pitchFamily="34" charset="0"/>
              </a:rPr>
              <a:t> à </a:t>
            </a:r>
            <a:r>
              <a:rPr lang="en-CA" sz="1700" b="0" i="0" dirty="0" err="1">
                <a:solidFill>
                  <a:srgbClr val="000000"/>
                </a:solidFill>
                <a:effectLst/>
                <a:latin typeface="Century Gothic" panose="020B0502020202020204" pitchFamily="34" charset="0"/>
              </a:rPr>
              <a:t>rythme</a:t>
            </a:r>
            <a:r>
              <a:rPr lang="en-CA" sz="1700" b="0" i="0" dirty="0">
                <a:solidFill>
                  <a:srgbClr val="000000"/>
                </a:solidFill>
                <a:effectLst/>
                <a:latin typeface="Century Gothic" panose="020B0502020202020204" pitchFamily="34" charset="0"/>
              </a:rPr>
              <a:t> libre </a:t>
            </a:r>
            <a:r>
              <a:rPr lang="en-CA" sz="1700" b="0" i="0" dirty="0" err="1">
                <a:solidFill>
                  <a:srgbClr val="000000"/>
                </a:solidFill>
                <a:effectLst/>
                <a:latin typeface="Century Gothic" panose="020B0502020202020204" pitchFamily="34" charset="0"/>
              </a:rPr>
              <a:t>d’une</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heure</a:t>
            </a:r>
            <a:r>
              <a:rPr lang="en-CA" sz="1700" b="0" i="0" dirty="0">
                <a:solidFill>
                  <a:srgbClr val="000000"/>
                </a:solidFill>
                <a:effectLst/>
                <a:latin typeface="Century Gothic" panose="020B0502020202020204" pitchFamily="34" charset="0"/>
              </a:rPr>
              <a:t>)</a:t>
            </a:r>
          </a:p>
          <a:p>
            <a:pPr marL="285750" indent="-285750" algn="l">
              <a:lnSpc>
                <a:spcPct val="120000"/>
              </a:lnSpc>
              <a:buFont typeface="Arial" panose="020B0604020202020204" pitchFamily="34" charset="0"/>
              <a:buChar char="•"/>
            </a:pPr>
            <a:r>
              <a:rPr lang="fr-FR" sz="1700" u="sng" dirty="0">
                <a:solidFill>
                  <a:srgbClr val="284162"/>
                </a:solidFill>
                <a:latin typeface="Century Gothic" panose="020B0502020202020204" pitchFamily="34" charset="0"/>
                <a:hlinkClick r:id="rId9"/>
              </a:rPr>
              <a:t>Introduction au coaching avec des pairs (TRN401)</a:t>
            </a:r>
            <a:r>
              <a:rPr lang="en-CA" sz="1700" dirty="0">
                <a:latin typeface="Century Gothic" panose="020B0502020202020204" pitchFamily="34" charset="0"/>
              </a:rPr>
              <a:t> </a:t>
            </a:r>
            <a:r>
              <a:rPr lang="en-CA" sz="1700" b="0" i="0" dirty="0">
                <a:solidFill>
                  <a:srgbClr val="000000"/>
                </a:solidFill>
                <a:effectLst/>
                <a:latin typeface="Century Gothic" panose="020B0502020202020204" pitchFamily="34" charset="0"/>
              </a:rPr>
              <a:t>(</a:t>
            </a:r>
            <a:r>
              <a:rPr lang="en-CA" sz="1700" b="0" i="0" dirty="0" err="1">
                <a:solidFill>
                  <a:srgbClr val="000000"/>
                </a:solidFill>
                <a:effectLst/>
                <a:latin typeface="Century Gothic" panose="020B0502020202020204" pitchFamily="34" charset="0"/>
              </a:rPr>
              <a:t>classe</a:t>
            </a:r>
            <a:r>
              <a:rPr lang="en-CA" sz="1700" b="0" i="0" dirty="0">
                <a:solidFill>
                  <a:srgbClr val="000000"/>
                </a:solidFill>
                <a:effectLst/>
                <a:latin typeface="Century Gothic" panose="020B0502020202020204" pitchFamily="34" charset="0"/>
              </a:rPr>
              <a:t> </a:t>
            </a:r>
            <a:r>
              <a:rPr lang="en-CA" sz="1700" b="0" i="0" dirty="0" err="1">
                <a:solidFill>
                  <a:srgbClr val="000000"/>
                </a:solidFill>
                <a:effectLst/>
                <a:latin typeface="Century Gothic" panose="020B0502020202020204" pitchFamily="34" charset="0"/>
              </a:rPr>
              <a:t>virtuelle</a:t>
            </a:r>
            <a:r>
              <a:rPr lang="en-CA" sz="1700" b="0" i="0" dirty="0">
                <a:solidFill>
                  <a:srgbClr val="000000"/>
                </a:solidFill>
                <a:effectLst/>
                <a:latin typeface="Century Gothic" panose="020B0502020202020204" pitchFamily="34" charset="0"/>
              </a:rPr>
              <a:t> de 3 </a:t>
            </a:r>
            <a:r>
              <a:rPr lang="en-CA" sz="1700" b="0" i="0" dirty="0" err="1">
                <a:solidFill>
                  <a:srgbClr val="000000"/>
                </a:solidFill>
                <a:effectLst/>
                <a:latin typeface="Century Gothic" panose="020B0502020202020204" pitchFamily="34" charset="0"/>
              </a:rPr>
              <a:t>heures</a:t>
            </a:r>
            <a:r>
              <a:rPr lang="en-CA" sz="1700" b="0" i="0" dirty="0">
                <a:solidFill>
                  <a:srgbClr val="000000"/>
                </a:solidFill>
                <a:effectLst/>
                <a:latin typeface="Century Gothic" panose="020B0502020202020204" pitchFamily="34" charset="0"/>
              </a:rPr>
              <a:t>)</a:t>
            </a:r>
          </a:p>
          <a:p>
            <a:pPr algn="l">
              <a:lnSpc>
                <a:spcPct val="120000"/>
              </a:lnSpc>
            </a:pPr>
            <a:endParaRPr lang="en-CA" sz="1000" dirty="0">
              <a:latin typeface="Century Gothic" panose="020B0502020202020204" pitchFamily="34" charset="0"/>
            </a:endParaRP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0"/>
              </a:rPr>
              <a:t>Une introduction au coaching (TRN4-V21)</a:t>
            </a:r>
            <a:r>
              <a:rPr lang="en-CA" sz="1700" i="0" dirty="0">
                <a:solidFill>
                  <a:srgbClr val="333333"/>
                </a:solidFill>
                <a:effectLst/>
                <a:latin typeface="Century Gothic" panose="020B0502020202020204" pitchFamily="34" charset="0"/>
              </a:rPr>
              <a:t>(micro-</a:t>
            </a:r>
            <a:r>
              <a:rPr lang="en-CA" sz="1700" i="0" dirty="0" err="1">
                <a:solidFill>
                  <a:srgbClr val="333333"/>
                </a:solidFill>
                <a:effectLst/>
                <a:latin typeface="Century Gothic" panose="020B0502020202020204" pitchFamily="34" charset="0"/>
              </a:rPr>
              <a:t>vidéo</a:t>
            </a:r>
            <a:r>
              <a:rPr lang="en-CA" sz="1700" i="0" dirty="0">
                <a:solidFill>
                  <a:srgbClr val="333333"/>
                </a:solidFill>
                <a:effectLst/>
                <a:latin typeface="Century Gothic" panose="020B0502020202020204" pitchFamily="34" charset="0"/>
              </a:rPr>
              <a:t>)</a:t>
            </a: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1"/>
              </a:rPr>
              <a:t>Choisir et communiquer un sujet de coaching (TRN4-J37)</a:t>
            </a:r>
            <a:r>
              <a:rPr lang="en-CA" sz="1700" i="0" dirty="0">
                <a:solidFill>
                  <a:srgbClr val="333333"/>
                </a:solidFill>
                <a:effectLst/>
                <a:latin typeface="Century Gothic" panose="020B0502020202020204" pitchFamily="34" charset="0"/>
              </a:rPr>
              <a:t> (</a:t>
            </a:r>
            <a:r>
              <a:rPr lang="en-CA" sz="1700" i="0" dirty="0" err="1">
                <a:solidFill>
                  <a:srgbClr val="333333"/>
                </a:solidFill>
                <a:effectLst/>
                <a:latin typeface="Century Gothic" panose="020B0502020202020204" pitchFamily="34" charset="0"/>
              </a:rPr>
              <a:t>outil</a:t>
            </a:r>
            <a:r>
              <a:rPr lang="en-CA" sz="1700" i="0" dirty="0">
                <a:solidFill>
                  <a:srgbClr val="333333"/>
                </a:solidFill>
                <a:effectLst/>
                <a:latin typeface="Century Gothic" panose="020B0502020202020204" pitchFamily="34" charset="0"/>
              </a:rPr>
              <a:t> de travail)</a:t>
            </a: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2"/>
              </a:rPr>
              <a:t>Utilisation du modèle BROV (GROW) dans le cadre d'une approche de coaching (TRN4-J31)</a:t>
            </a:r>
            <a:r>
              <a:rPr lang="en-CA" sz="1700" i="0" dirty="0">
                <a:solidFill>
                  <a:srgbClr val="333333"/>
                </a:solidFill>
                <a:effectLst/>
                <a:latin typeface="Century Gothic" panose="020B0502020202020204" pitchFamily="34" charset="0"/>
              </a:rPr>
              <a:t> (</a:t>
            </a:r>
            <a:r>
              <a:rPr lang="en-CA" sz="1700" i="0" dirty="0" err="1">
                <a:solidFill>
                  <a:srgbClr val="333333"/>
                </a:solidFill>
                <a:effectLst/>
                <a:latin typeface="Century Gothic" panose="020B0502020202020204" pitchFamily="34" charset="0"/>
              </a:rPr>
              <a:t>outil</a:t>
            </a:r>
            <a:r>
              <a:rPr lang="en-CA" sz="1700" i="0" dirty="0">
                <a:solidFill>
                  <a:srgbClr val="333333"/>
                </a:solidFill>
                <a:effectLst/>
                <a:latin typeface="Century Gothic" panose="020B0502020202020204" pitchFamily="34" charset="0"/>
              </a:rPr>
              <a:t> de travail)</a:t>
            </a:r>
            <a:endParaRPr lang="en-CA" sz="1700" i="0" dirty="0">
              <a:solidFill>
                <a:srgbClr val="333333"/>
              </a:solidFill>
              <a:effectLst/>
              <a:latin typeface="Century Gothic" panose="020B0502020202020204" pitchFamily="34" charset="0"/>
              <a:hlinkClick r:id="rId13"/>
            </a:endParaRPr>
          </a:p>
          <a:p>
            <a:pPr marL="285750" indent="-285750">
              <a:lnSpc>
                <a:spcPct val="120000"/>
              </a:lnSpc>
              <a:buFont typeface="Arial" panose="020B0604020202020204" pitchFamily="34" charset="0"/>
              <a:buChar char="•"/>
            </a:pPr>
            <a:r>
              <a:rPr lang="fr-FR" sz="1700" i="0" dirty="0">
                <a:solidFill>
                  <a:srgbClr val="333333"/>
                </a:solidFill>
                <a:effectLst/>
                <a:latin typeface="Century Gothic" panose="020B0502020202020204" pitchFamily="34" charset="0"/>
                <a:hlinkClick r:id="rId14"/>
              </a:rPr>
              <a:t>Processus de coaching avec des pairs : utilisation du modèle BROV (GROW) (TRN4-J32)</a:t>
            </a:r>
            <a:r>
              <a:rPr lang="en-CA" sz="1700" i="0" dirty="0">
                <a:solidFill>
                  <a:srgbClr val="333333"/>
                </a:solidFill>
                <a:effectLst/>
                <a:latin typeface="Century Gothic" panose="020B0502020202020204" pitchFamily="34" charset="0"/>
                <a:hlinkClick r:id="rId13"/>
              </a:rPr>
              <a:t> </a:t>
            </a:r>
            <a:r>
              <a:rPr lang="en-CA" sz="1700" i="0" dirty="0">
                <a:solidFill>
                  <a:srgbClr val="333333"/>
                </a:solidFill>
                <a:effectLst/>
                <a:latin typeface="Century Gothic" panose="020B0502020202020204" pitchFamily="34" charset="0"/>
              </a:rPr>
              <a:t>(</a:t>
            </a:r>
            <a:r>
              <a:rPr lang="en-CA" sz="1700" i="0" dirty="0" err="1">
                <a:solidFill>
                  <a:srgbClr val="333333"/>
                </a:solidFill>
                <a:effectLst/>
                <a:latin typeface="Century Gothic" panose="020B0502020202020204" pitchFamily="34" charset="0"/>
              </a:rPr>
              <a:t>outil</a:t>
            </a:r>
            <a:r>
              <a:rPr lang="en-CA" sz="1700" i="0" dirty="0">
                <a:solidFill>
                  <a:srgbClr val="333333"/>
                </a:solidFill>
                <a:effectLst/>
                <a:latin typeface="Century Gothic" panose="020B0502020202020204" pitchFamily="34" charset="0"/>
              </a:rPr>
              <a:t> de travail)</a:t>
            </a:r>
            <a:endParaRPr lang="en-CA"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r>
              <a:rPr lang="en-CA" sz="1800" dirty="0"/>
              <a:t> </a:t>
            </a:r>
          </a:p>
        </p:txBody>
      </p:sp>
    </p:spTree>
    <p:extLst>
      <p:ext uri="{BB962C8B-B14F-4D97-AF65-F5344CB8AC3E}">
        <p14:creationId xmlns:p14="http://schemas.microsoft.com/office/powerpoint/2010/main" val="14744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5E4C8C30-F992-8681-6675-29704866F158}"/>
              </a:ext>
            </a:extLst>
          </p:cNvPr>
          <p:cNvSpPr txBox="1"/>
          <p:nvPr/>
        </p:nvSpPr>
        <p:spPr>
          <a:xfrm>
            <a:off x="357692" y="257175"/>
            <a:ext cx="11476616" cy="6217087"/>
          </a:xfrm>
          <a:prstGeom prst="rect">
            <a:avLst/>
          </a:prstGeom>
          <a:noFill/>
        </p:spPr>
        <p:txBody>
          <a:bodyPr wrap="square" rtlCol="0">
            <a:spAutoFit/>
          </a:bodyPr>
          <a:lstStyle/>
          <a:p>
            <a:pPr algn="ct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Reflection during lunch: </a:t>
            </a:r>
          </a:p>
          <a:p>
            <a:pPr algn="ctr"/>
            <a:r>
              <a:rPr lang="en-CA" sz="4400" dirty="0">
                <a:effectLst/>
                <a:latin typeface="Century Gothic" panose="020B0502020202020204" pitchFamily="34" charset="0"/>
                <a:ea typeface="Calibri" panose="020F0502020204030204" pitchFamily="34" charset="0"/>
                <a:cs typeface="Times New Roman" panose="02020603050405020304" pitchFamily="18" charset="0"/>
              </a:rPr>
              <a:t>What caught your attention </a:t>
            </a:r>
          </a:p>
          <a:p>
            <a:pPr algn="ctr"/>
            <a:r>
              <a:rPr lang="en-CA" sz="4400" dirty="0">
                <a:effectLst/>
                <a:latin typeface="Century Gothic" panose="020B0502020202020204" pitchFamily="34" charset="0"/>
                <a:ea typeface="Calibri" panose="020F0502020204030204" pitchFamily="34" charset="0"/>
                <a:cs typeface="Times New Roman" panose="02020603050405020304" pitchFamily="18" charset="0"/>
              </a:rPr>
              <a:t>so far here today?</a:t>
            </a:r>
            <a:endParaRPr lang="fr-FR" sz="44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8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CA" sz="4400" b="1" dirty="0" err="1">
                <a:effectLst/>
                <a:latin typeface="Century Gothic" panose="020B0502020202020204" pitchFamily="34" charset="0"/>
                <a:ea typeface="Calibri" panose="020F0502020204030204" pitchFamily="34" charset="0"/>
                <a:cs typeface="Times New Roman" panose="02020603050405020304" pitchFamily="18" charset="0"/>
              </a:rPr>
              <a:t>Réflexion</a:t>
            </a: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 pendant le </a:t>
            </a:r>
            <a:r>
              <a:rPr lang="en-CA" sz="4400" b="1" dirty="0" err="1">
                <a:effectLst/>
                <a:latin typeface="Century Gothic" panose="020B0502020202020204" pitchFamily="34" charset="0"/>
                <a:ea typeface="Calibri" panose="020F0502020204030204" pitchFamily="34" charset="0"/>
                <a:cs typeface="Times New Roman" panose="02020603050405020304" pitchFamily="18" charset="0"/>
              </a:rPr>
              <a:t>dîner</a:t>
            </a:r>
            <a:r>
              <a:rPr lang="en-CA" sz="4400" b="1" dirty="0">
                <a:effectLst/>
                <a:latin typeface="Century Gothic" panose="020B0502020202020204" pitchFamily="34" charset="0"/>
                <a:ea typeface="Calibri" panose="020F0502020204030204" pitchFamily="34" charset="0"/>
                <a:cs typeface="Times New Roman" panose="02020603050405020304" pitchFamily="18" charset="0"/>
              </a:rPr>
              <a:t> : </a:t>
            </a:r>
          </a:p>
          <a:p>
            <a:pPr algn="ctr"/>
            <a:r>
              <a:rPr lang="fr-FR" sz="4400" dirty="0">
                <a:effectLst/>
                <a:latin typeface="Century Gothic" panose="020B0502020202020204" pitchFamily="34" charset="0"/>
                <a:ea typeface="Calibri" panose="020F0502020204030204" pitchFamily="34" charset="0"/>
                <a:cs typeface="Times New Roman" panose="02020603050405020304" pitchFamily="18" charset="0"/>
              </a:rPr>
              <a:t>Qu’est-ce qui a capté votre attention ce matin jusqu’à maintenant ?</a:t>
            </a:r>
          </a:p>
          <a:p>
            <a:pPr algn="ctr"/>
            <a:endParaRPr lang="fr-FR" sz="4400" dirty="0">
              <a:latin typeface="Century Gothic" panose="020B0502020202020204" pitchFamily="34" charset="0"/>
              <a:ea typeface="Calibri" panose="020F0502020204030204" pitchFamily="34" charset="0"/>
              <a:cs typeface="Times New Roman" panose="02020603050405020304" pitchFamily="18" charset="0"/>
            </a:endParaRPr>
          </a:p>
          <a:p>
            <a:r>
              <a:rPr lang="fr-FR" sz="4400" b="1" i="1" dirty="0">
                <a:solidFill>
                  <a:srgbClr val="33BFB1"/>
                </a:solidFill>
                <a:effectLst/>
                <a:latin typeface="Century Gothic" panose="020B0502020202020204" pitchFamily="34" charset="0"/>
                <a:ea typeface="Calibri" panose="020F0502020204030204" pitchFamily="34" charset="0"/>
                <a:cs typeface="Times New Roman" panose="02020603050405020304" pitchFamily="18" charset="0"/>
              </a:rPr>
              <a:t>Back at 1 pm / De retour à 13h</a:t>
            </a:r>
          </a:p>
          <a:p>
            <a:pPr algn="ctr"/>
            <a:endParaRPr lang="en-CA" dirty="0"/>
          </a:p>
        </p:txBody>
      </p:sp>
    </p:spTree>
    <p:extLst>
      <p:ext uri="{BB962C8B-B14F-4D97-AF65-F5344CB8AC3E}">
        <p14:creationId xmlns:p14="http://schemas.microsoft.com/office/powerpoint/2010/main" val="126067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1" y="-89647"/>
            <a:ext cx="12192000" cy="6858000"/>
          </a:xfrm>
          <a:prstGeom prst="rect">
            <a:avLst/>
          </a:prstGeom>
        </p:spPr>
      </p:pic>
      <p:sp>
        <p:nvSpPr>
          <p:cNvPr id="3" name="TextBox 2">
            <a:extLst>
              <a:ext uri="{FF2B5EF4-FFF2-40B4-BE49-F238E27FC236}">
                <a16:creationId xmlns:a16="http://schemas.microsoft.com/office/drawing/2014/main" id="{13D6BAF9-9FF7-1936-BA8C-A126ABEC4767}"/>
              </a:ext>
            </a:extLst>
          </p:cNvPr>
          <p:cNvSpPr txBox="1"/>
          <p:nvPr/>
        </p:nvSpPr>
        <p:spPr>
          <a:xfrm>
            <a:off x="0" y="3339353"/>
            <a:ext cx="6275294" cy="2142253"/>
          </a:xfrm>
          <a:prstGeom prst="rect">
            <a:avLst/>
          </a:prstGeom>
          <a:solidFill>
            <a:schemeClr val="accent2">
              <a:lumMod val="40000"/>
              <a:lumOff val="60000"/>
            </a:schemeClr>
          </a:solidFill>
        </p:spPr>
        <p:txBody>
          <a:bodyPr wrap="square" rtlCol="0">
            <a:spAutoFit/>
          </a:bodyPr>
          <a:lstStyle/>
          <a:p>
            <a:pPr marL="0" marR="0" algn="ctr">
              <a:lnSpc>
                <a:spcPct val="107000"/>
              </a:lnSpc>
              <a:spcBef>
                <a:spcPts val="0"/>
              </a:spcBef>
              <a:spcAft>
                <a:spcPts val="800"/>
              </a:spcAft>
            </a:pPr>
            <a:r>
              <a:rPr lang="en-CA" sz="3200" b="1" i="1" dirty="0">
                <a:effectLst/>
                <a:latin typeface="Century Gothic" panose="020B0502020202020204" pitchFamily="34" charset="0"/>
                <a:ea typeface="Calibri" panose="020F0502020204030204" pitchFamily="34" charset="0"/>
                <a:cs typeface="Times New Roman" panose="02020603050405020304" pitchFamily="18" charset="0"/>
              </a:rPr>
              <a:t>Having Difficult</a:t>
            </a:r>
            <a:r>
              <a:rPr lang="en-CA" sz="3200" b="1" i="1" dirty="0">
                <a:latin typeface="Century Gothic" panose="020B0502020202020204" pitchFamily="34" charset="0"/>
                <a:ea typeface="Calibri" panose="020F0502020204030204" pitchFamily="34" charset="0"/>
                <a:cs typeface="Times New Roman" panose="02020603050405020304" pitchFamily="18" charset="0"/>
              </a:rPr>
              <a:t> Conversations </a:t>
            </a:r>
            <a:r>
              <a:rPr lang="en-CA" i="1" dirty="0">
                <a:latin typeface="Century Gothic" panose="020B0502020202020204" pitchFamily="34" charset="0"/>
                <a:ea typeface="Calibri" panose="020F0502020204030204" pitchFamily="34" charset="0"/>
                <a:cs typeface="Times New Roman" panose="02020603050405020304" pitchFamily="18" charset="0"/>
              </a:rPr>
              <a:t>with</a:t>
            </a:r>
            <a:r>
              <a:rPr lang="en-CA" b="1" i="1" dirty="0">
                <a:latin typeface="Century Gothic" panose="020B0502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CA" sz="2000" b="1" i="1" dirty="0">
                <a:latin typeface="Century Gothic" panose="020B0502020202020204" pitchFamily="34" charset="0"/>
                <a:ea typeface="Calibri" panose="020F0502020204030204" pitchFamily="34" charset="0"/>
                <a:cs typeface="Times New Roman" panose="02020603050405020304" pitchFamily="18" charset="0"/>
              </a:rPr>
              <a:t>Jaime Burke, Lorraine Edinboro, Hilary MacDonald and Jim </a:t>
            </a:r>
            <a:r>
              <a:rPr lang="en-CA" sz="2000" b="1" i="1" dirty="0" err="1">
                <a:latin typeface="Century Gothic" panose="020B0502020202020204" pitchFamily="34" charset="0"/>
                <a:ea typeface="Calibri" panose="020F0502020204030204" pitchFamily="34" charset="0"/>
                <a:cs typeface="Times New Roman" panose="02020603050405020304" pitchFamily="18" charset="0"/>
              </a:rPr>
              <a:t>Daskalopoulos</a:t>
            </a:r>
            <a:endParaRPr lang="en-CA" sz="2000" b="1" i="1" dirty="0">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CA" i="1" dirty="0">
                <a:effectLst/>
                <a:latin typeface="Century Gothic" panose="020B0502020202020204" pitchFamily="34" charset="0"/>
                <a:ea typeface="Calibri" panose="020F0502020204030204" pitchFamily="34" charset="0"/>
                <a:cs typeface="Times New Roman" panose="02020603050405020304" pitchFamily="18" charset="0"/>
              </a:rPr>
              <a:t>Moderator: </a:t>
            </a:r>
            <a:r>
              <a:rPr lang="en-CA" sz="2000" b="1" i="1" dirty="0">
                <a:effectLst/>
                <a:latin typeface="Century Gothic" panose="020B0502020202020204" pitchFamily="34" charset="0"/>
                <a:ea typeface="Calibri" panose="020F0502020204030204" pitchFamily="34" charset="0"/>
                <a:cs typeface="Times New Roman" panose="02020603050405020304" pitchFamily="18" charset="0"/>
              </a:rPr>
              <a:t>Alicia Seifert</a:t>
            </a:r>
          </a:p>
        </p:txBody>
      </p:sp>
    </p:spTree>
    <p:extLst>
      <p:ext uri="{BB962C8B-B14F-4D97-AF65-F5344CB8AC3E}">
        <p14:creationId xmlns:p14="http://schemas.microsoft.com/office/powerpoint/2010/main" val="153588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F5E41-C0D3-198F-100A-637E47E9EA03}"/>
              </a:ext>
            </a:extLst>
          </p:cNvPr>
          <p:cNvSpPr txBox="1"/>
          <p:nvPr/>
        </p:nvSpPr>
        <p:spPr>
          <a:xfrm>
            <a:off x="183686" y="332947"/>
            <a:ext cx="11877964" cy="7932364"/>
          </a:xfrm>
          <a:prstGeom prst="rect">
            <a:avLst/>
          </a:prstGeom>
          <a:noFill/>
        </p:spPr>
        <p:txBody>
          <a:bodyPr wrap="square" numCol="2" rtlCol="0">
            <a:spAutoFit/>
          </a:bodyPr>
          <a:lstStyle/>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Quelle est l'une des leçons les plus précieuses que vous avez apprises au cours de votre carrière dans la fonction publique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 est l'aspect le plus gratifiant de votre travail et pourquoi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Quelles sont les caractéristiques que vous recherchez chez un dirigeant de votre organisation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Si vous deviez changer une chose dans la fonction publique aujourd'hui, quelle serait-elle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Quelle est la partie la plus difficile de votre travail et pourquoi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Dans le but de faire progresser ma carrière et celle d'autres personnes occupant un poste similaire, quels sont les trois conseils que vous pourriez donner aux gestionnaires désireux de passer à l'étape suivante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Au cours de votre carrière, vous avez probablement rencontré des personnes dont la carrière n'a pas atteint son potentiel évident. Quelle est, selon vous, la raison la plus fréquente pour laquelle cela se produit ? Comment peut-on l'éviter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Avez-vous déjà accepté un emploi qui ne vous convenait pas ? Qu'avez-vous fait ?</a:t>
            </a: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Avez-vous des bonnes pratiques à partager en termes d'identification des employés potentiels et des pratiques d'embauche suggérées lorsqu'il s'agit de valoriser l'importance de la diversité et de l'inclusion au sein de nos organisations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Quels sont les conseils pour assurer une communication et un retour d'information continus entre les employés et les gestionnaires afin de garantir que les deux parties sont bien soutenues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Comment le gouvernement du Canada encourage-t-il le partage des connaissances et des meilleures pratiques entre les différents ministères et agences ? Comment gérez-vous les défis liés au maintien des limites professionnelles tout en établissant une relation étroite entre mentor et mentoré ?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Quelles stratégies utilisez-vous pour maintenir la motivation et l'engagement de vos employés, en particulier dans les périodes difficiles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 est le conseil le plus précieux que vous ayez reçu à ce jour et quel impact a-t-il eu sur votre carrière ?</a:t>
            </a:r>
          </a:p>
        </p:txBody>
      </p:sp>
      <p:sp>
        <p:nvSpPr>
          <p:cNvPr id="3" name="Text Box 22">
            <a:extLst>
              <a:ext uri="{FF2B5EF4-FFF2-40B4-BE49-F238E27FC236}">
                <a16:creationId xmlns:a16="http://schemas.microsoft.com/office/drawing/2014/main" id="{ED89E696-7602-4D87-9BBF-598692B1DBCA}"/>
              </a:ext>
            </a:extLst>
          </p:cNvPr>
          <p:cNvSpPr txBox="1"/>
          <p:nvPr/>
        </p:nvSpPr>
        <p:spPr>
          <a:xfrm>
            <a:off x="639007" y="48281"/>
            <a:ext cx="10967323" cy="31239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1600" dirty="0">
                <a:solidFill>
                  <a:schemeClr val="bg1"/>
                </a:solidFill>
                <a:latin typeface="Century Gothic" panose="020B0502020202020204" pitchFamily="34" charset="0"/>
              </a:rPr>
              <a:t>Suggestions de questions pour les mentors</a:t>
            </a:r>
          </a:p>
        </p:txBody>
      </p:sp>
    </p:spTree>
    <p:extLst>
      <p:ext uri="{BB962C8B-B14F-4D97-AF65-F5344CB8AC3E}">
        <p14:creationId xmlns:p14="http://schemas.microsoft.com/office/powerpoint/2010/main" val="22485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F5E41-C0D3-198F-100A-637E47E9EA03}"/>
              </a:ext>
            </a:extLst>
          </p:cNvPr>
          <p:cNvSpPr txBox="1"/>
          <p:nvPr/>
        </p:nvSpPr>
        <p:spPr>
          <a:xfrm>
            <a:off x="183686" y="332947"/>
            <a:ext cx="11877964" cy="7201972"/>
          </a:xfrm>
          <a:prstGeom prst="rect">
            <a:avLst/>
          </a:prstGeom>
          <a:noFill/>
        </p:spPr>
        <p:txBody>
          <a:bodyPr wrap="square" numCol="2" rtlCol="0">
            <a:spAutoFit/>
          </a:bodyPr>
          <a:lstStyle/>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De quelle manière le mentorat a-t-il façonné votre approche du leadership au sein de la fonction publique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Comment naviguez-vous efficacement dans les processus bureaucratiques pour mettre en œuvre des solutions innovantes ou conduire le changement au sein de votre ministère ou agence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Quelles stratégies employez-vous pour favoriser la collaboration et la communication au sein d'équipes diverses, en particulier lorsque vous travaillez avec des parties prenantes issues de différents organisations ou secteurs gouvernementaux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Pouvez-vous citer un exemple de défi auquel vous avez été confronté dans la gestion d'un projet avec des ressources limitées ou des délais serrés ? Comment l'avez-vous surmonté et quels enseignements avez-vous tirés de cette expérience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D'après votre expérience, quelles sont les méthodes les plus efficaces pour concilier le respect des réglementations et des politiques tout en promouvant l'efficience et l'efficacité des opérations gouvernementales ?</a:t>
            </a:r>
          </a:p>
          <a:p>
            <a:pPr marL="400050" indent="-171450" fontAlgn="base">
              <a:lnSpc>
                <a:spcPct val="150000"/>
              </a:lnSpc>
              <a:buFont typeface="Arial" panose="020B0604020202020204" pitchFamily="34" charset="0"/>
              <a:buChar char="•"/>
            </a:pPr>
            <a:r>
              <a:rPr lang="fr-FR" sz="1400" dirty="0">
                <a:solidFill>
                  <a:srgbClr val="0D0D0D"/>
                </a:solidFill>
                <a:latin typeface="Arial" panose="020B0604020202020204" pitchFamily="34" charset="0"/>
              </a:rPr>
              <a:t>En tant que gestionnaire au sein de l'administration publique, comment vous tenez-vous au courant des technologies émergentes, des tendances et des meilleures pratiques pour vous assurer que</a:t>
            </a: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400050" indent="-171450" fontAlgn="base">
              <a:lnSpc>
                <a:spcPct val="150000"/>
              </a:lnSpc>
              <a:buFont typeface="Arial" panose="020B0604020202020204" pitchFamily="34" charset="0"/>
              <a:buChar char="•"/>
            </a:pPr>
            <a:endParaRPr lang="fr-FR" sz="1400" dirty="0">
              <a:solidFill>
                <a:srgbClr val="0D0D0D"/>
              </a:solidFill>
              <a:latin typeface="Arial" panose="020B0604020202020204" pitchFamily="34" charset="0"/>
            </a:endParaRPr>
          </a:p>
          <a:p>
            <a:pPr marL="228600" fontAlgn="base">
              <a:lnSpc>
                <a:spcPct val="150000"/>
              </a:lnSpc>
            </a:pPr>
            <a:r>
              <a:rPr lang="fr-FR" sz="1400" dirty="0">
                <a:solidFill>
                  <a:srgbClr val="0D0D0D"/>
                </a:solidFill>
                <a:latin typeface="Arial" panose="020B0604020202020204" pitchFamily="34" charset="0"/>
              </a:rPr>
              <a:t> votre ministère ou agence reste à l'avant-garde et s'adapte au changement ? </a:t>
            </a:r>
          </a:p>
          <a:p>
            <a:pPr marL="400050" indent="-171450" fontAlgn="base">
              <a:lnSpc>
                <a:spcPct val="150000"/>
              </a:lnSpc>
              <a:buFont typeface="Arial" panose="020B0604020202020204" pitchFamily="34" charset="0"/>
              <a:buChar char="•"/>
            </a:pPr>
            <a:r>
              <a:rPr lang="fr-FR" sz="1400" dirty="0">
                <a:solidFill>
                  <a:srgbClr val="000000"/>
                </a:solidFill>
                <a:effectLst/>
                <a:latin typeface="Arial" panose="020B0604020202020204" pitchFamily="34" charset="0"/>
                <a:ea typeface="Times New Roman" panose="02020603050405020304" pitchFamily="18" charset="0"/>
              </a:rPr>
              <a:t>Combien de fois avez-vous changé de poste et quand vous êtes-vous rendu compte qu'un emploi ne vous convenait plus ? </a:t>
            </a:r>
          </a:p>
          <a:p>
            <a:pPr marL="400050" indent="-171450" fontAlgn="base">
              <a:lnSpc>
                <a:spcPct val="150000"/>
              </a:lnSpc>
              <a:buFont typeface="Arial" panose="020B0604020202020204" pitchFamily="34" charset="0"/>
              <a:buChar char="•"/>
            </a:pPr>
            <a:r>
              <a:rPr lang="fr-FR" sz="1400" dirty="0">
                <a:solidFill>
                  <a:srgbClr val="000000"/>
                </a:solidFill>
                <a:effectLst/>
                <a:latin typeface="Arial" panose="020B0604020202020204" pitchFamily="34" charset="0"/>
                <a:ea typeface="Times New Roman" panose="02020603050405020304" pitchFamily="18" charset="0"/>
              </a:rPr>
              <a:t>Avez-vous déjà postulé et obtenu un poste de direction pour lequel vous n'étiez pas qualifié à 100 % ? Comment avez-vous surmonté les difficultés rencontrées ?</a:t>
            </a:r>
          </a:p>
          <a:p>
            <a:pPr marL="400050" indent="-171450" fontAlgn="base">
              <a:lnSpc>
                <a:spcPct val="150000"/>
              </a:lnSpc>
              <a:buFont typeface="Arial" panose="020B0604020202020204" pitchFamily="34" charset="0"/>
              <a:buChar char="•"/>
            </a:pPr>
            <a:r>
              <a:rPr lang="fr-FR" sz="1400" dirty="0">
                <a:solidFill>
                  <a:srgbClr val="000000"/>
                </a:solidFill>
                <a:effectLst/>
                <a:latin typeface="Arial" panose="020B0604020202020204" pitchFamily="34" charset="0"/>
                <a:ea typeface="Times New Roman" panose="02020603050405020304" pitchFamily="18" charset="0"/>
              </a:rPr>
              <a:t>Comment puis-je être plus stratégique dans la poursuite de mes objectifs de carrière en tant que gestionnaire ? </a:t>
            </a:r>
          </a:p>
          <a:p>
            <a:pPr marL="400050" indent="-171450" fontAlgn="base">
              <a:lnSpc>
                <a:spcPct val="150000"/>
              </a:lnSpc>
              <a:buFont typeface="Arial" panose="020B0604020202020204" pitchFamily="34" charset="0"/>
              <a:buChar char="•"/>
            </a:pPr>
            <a:r>
              <a:rPr lang="fr-FR" sz="1400" dirty="0">
                <a:solidFill>
                  <a:srgbClr val="000000"/>
                </a:solidFill>
                <a:effectLst/>
                <a:latin typeface="Arial" panose="020B0604020202020204" pitchFamily="34" charset="0"/>
                <a:ea typeface="Times New Roman" panose="02020603050405020304" pitchFamily="18" charset="0"/>
              </a:rPr>
              <a:t>Avez-vous des conseils pour avoir des conversations difficiles avec les employés (c'est-à-dire des évaluations de performance ou un retour d'information constructif) ? </a:t>
            </a:r>
          </a:p>
          <a:p>
            <a:pPr marL="400050" indent="-171450" fontAlgn="base">
              <a:lnSpc>
                <a:spcPct val="150000"/>
              </a:lnSpc>
              <a:buFont typeface="Arial" panose="020B0604020202020204" pitchFamily="34" charset="0"/>
              <a:buChar char="•"/>
            </a:pPr>
            <a:r>
              <a:rPr lang="fr-FR" sz="1400" dirty="0">
                <a:solidFill>
                  <a:srgbClr val="000000"/>
                </a:solidFill>
                <a:effectLst/>
                <a:latin typeface="Arial" panose="020B0604020202020204" pitchFamily="34" charset="0"/>
                <a:ea typeface="Times New Roman" panose="02020603050405020304" pitchFamily="18" charset="0"/>
              </a:rPr>
              <a:t>Avez-vous des cours ou des ressources à recommander dans ce domaine ? </a:t>
            </a:r>
          </a:p>
          <a:p>
            <a:pPr marL="400050" indent="-171450" fontAlgn="base">
              <a:lnSpc>
                <a:spcPct val="150000"/>
              </a:lnSpc>
              <a:buFont typeface="Arial" panose="020B0604020202020204" pitchFamily="34" charset="0"/>
              <a:buChar char="•"/>
            </a:pPr>
            <a:r>
              <a:rPr lang="fr-FR" sz="1400" dirty="0">
                <a:solidFill>
                  <a:srgbClr val="000000"/>
                </a:solidFill>
                <a:effectLst/>
                <a:latin typeface="Arial" panose="020B0604020202020204" pitchFamily="34" charset="0"/>
                <a:ea typeface="Times New Roman" panose="02020603050405020304" pitchFamily="18" charset="0"/>
              </a:rPr>
              <a:t>Quels sont les principaux objectifs et buts de votre branche/secteur, et comment s'alignent-ils sur les initiatives plus larges du gouvernement ?</a:t>
            </a:r>
            <a:endParaRPr lang="en-CA" sz="1400" dirty="0">
              <a:effectLst/>
              <a:latin typeface="Times New Roman" panose="02020603050405020304" pitchFamily="18" charset="0"/>
              <a:ea typeface="Times New Roman" panose="02020603050405020304" pitchFamily="18" charset="0"/>
            </a:endParaRPr>
          </a:p>
        </p:txBody>
      </p:sp>
      <p:sp>
        <p:nvSpPr>
          <p:cNvPr id="3" name="Text Box 22">
            <a:extLst>
              <a:ext uri="{FF2B5EF4-FFF2-40B4-BE49-F238E27FC236}">
                <a16:creationId xmlns:a16="http://schemas.microsoft.com/office/drawing/2014/main" id="{ED89E696-7602-4D87-9BBF-598692B1DBCA}"/>
              </a:ext>
            </a:extLst>
          </p:cNvPr>
          <p:cNvSpPr txBox="1"/>
          <p:nvPr/>
        </p:nvSpPr>
        <p:spPr>
          <a:xfrm>
            <a:off x="639007" y="48281"/>
            <a:ext cx="10967323" cy="31239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1600" dirty="0">
                <a:solidFill>
                  <a:schemeClr val="bg1"/>
                </a:solidFill>
                <a:latin typeface="Century Gothic" panose="020B0502020202020204" pitchFamily="34" charset="0"/>
              </a:rPr>
              <a:t>Suggestions de questions pour les mentors</a:t>
            </a:r>
          </a:p>
        </p:txBody>
      </p:sp>
    </p:spTree>
    <p:extLst>
      <p:ext uri="{BB962C8B-B14F-4D97-AF65-F5344CB8AC3E}">
        <p14:creationId xmlns:p14="http://schemas.microsoft.com/office/powerpoint/2010/main" val="327467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E22A59-BAB3-E022-0D2C-3E8E5E0C444B}"/>
              </a:ext>
            </a:extLst>
          </p:cNvPr>
          <p:cNvSpPr txBox="1"/>
          <p:nvPr/>
        </p:nvSpPr>
        <p:spPr>
          <a:xfrm>
            <a:off x="115870" y="2264227"/>
            <a:ext cx="5248610" cy="1077218"/>
          </a:xfrm>
          <a:prstGeom prst="rect">
            <a:avLst/>
          </a:prstGeom>
          <a:solidFill>
            <a:schemeClr val="bg2"/>
          </a:solidFill>
        </p:spPr>
        <p:txBody>
          <a:bodyPr wrap="square" rtlCol="0">
            <a:spAutoFit/>
          </a:bodyPr>
          <a:lstStyle/>
          <a:p>
            <a:r>
              <a:rPr lang="en-CA" sz="3200" b="1" dirty="0"/>
              <a:t>ÉCHANGES ENTRE GESTIONNAIRES DE LA CNG</a:t>
            </a:r>
          </a:p>
        </p:txBody>
      </p:sp>
      <p:sp>
        <p:nvSpPr>
          <p:cNvPr id="4" name="TextBox 3">
            <a:extLst>
              <a:ext uri="{FF2B5EF4-FFF2-40B4-BE49-F238E27FC236}">
                <a16:creationId xmlns:a16="http://schemas.microsoft.com/office/drawing/2014/main" id="{C45020AB-0AFF-2780-3DA5-97603C826B13}"/>
              </a:ext>
            </a:extLst>
          </p:cNvPr>
          <p:cNvSpPr txBox="1"/>
          <p:nvPr/>
        </p:nvSpPr>
        <p:spPr>
          <a:xfrm>
            <a:off x="115870" y="3689276"/>
            <a:ext cx="4374850" cy="636456"/>
          </a:xfrm>
          <a:prstGeom prst="rect">
            <a:avLst/>
          </a:prstGeom>
          <a:solidFill>
            <a:schemeClr val="accent2">
              <a:lumMod val="40000"/>
              <a:lumOff val="60000"/>
            </a:schemeClr>
          </a:solidFill>
        </p:spPr>
        <p:txBody>
          <a:bodyPr wrap="square" rtlCol="0">
            <a:spAutoFit/>
          </a:bodyPr>
          <a:lstStyle>
            <a:defPPr>
              <a:defRPr lang="en-US"/>
            </a:defPPr>
            <a:lvl1pPr marR="0" algn="ctr">
              <a:lnSpc>
                <a:spcPct val="107000"/>
              </a:lnSpc>
              <a:spcBef>
                <a:spcPts val="0"/>
              </a:spcBef>
              <a:spcAft>
                <a:spcPts val="800"/>
              </a:spcAft>
              <a:defRPr sz="3600" b="1" i="1">
                <a:latin typeface="Century Gothic" panose="020B0502020202020204" pitchFamily="34" charset="0"/>
                <a:ea typeface="Calibri" panose="020F0502020204030204" pitchFamily="34" charset="0"/>
                <a:cs typeface="Times New Roman" panose="02020603050405020304" pitchFamily="18" charset="0"/>
              </a:defRPr>
            </a:lvl1pPr>
          </a:lstStyle>
          <a:p>
            <a:r>
              <a:rPr lang="en-CA" dirty="0"/>
              <a:t>- PAUSE -</a:t>
            </a:r>
          </a:p>
        </p:txBody>
      </p:sp>
    </p:spTree>
    <p:extLst>
      <p:ext uri="{BB962C8B-B14F-4D97-AF65-F5344CB8AC3E}">
        <p14:creationId xmlns:p14="http://schemas.microsoft.com/office/powerpoint/2010/main" val="427931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3" name="Text Box 22">
            <a:extLst>
              <a:ext uri="{FF2B5EF4-FFF2-40B4-BE49-F238E27FC236}">
                <a16:creationId xmlns:a16="http://schemas.microsoft.com/office/drawing/2014/main" id="{6F26628B-ABAA-950F-858D-87A6AB5CED99}"/>
              </a:ext>
            </a:extLst>
          </p:cNvPr>
          <p:cNvSpPr txBox="1"/>
          <p:nvPr/>
        </p:nvSpPr>
        <p:spPr>
          <a:xfrm>
            <a:off x="615077" y="85886"/>
            <a:ext cx="10967323" cy="906082"/>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2400" dirty="0">
                <a:solidFill>
                  <a:schemeClr val="bg1"/>
                </a:solidFill>
                <a:latin typeface="Century Gothic" panose="020B0502020202020204" pitchFamily="34" charset="0"/>
              </a:rPr>
              <a:t>Speed Mentoring Session</a:t>
            </a:r>
          </a:p>
          <a:p>
            <a:pPr algn="ctr">
              <a:lnSpc>
                <a:spcPct val="107000"/>
              </a:lnSpc>
              <a:spcAft>
                <a:spcPts val="600"/>
              </a:spcAft>
            </a:pPr>
            <a:r>
              <a:rPr lang="en-CA" sz="2400" dirty="0">
                <a:solidFill>
                  <a:schemeClr val="bg1"/>
                </a:solidFill>
                <a:latin typeface="Century Gothic" panose="020B0502020202020204" pitchFamily="34" charset="0"/>
              </a:rPr>
              <a:t>Session de </a:t>
            </a:r>
            <a:r>
              <a:rPr lang="en-CA" sz="2400" dirty="0" err="1">
                <a:solidFill>
                  <a:schemeClr val="bg1"/>
                </a:solidFill>
                <a:latin typeface="Century Gothic" panose="020B0502020202020204" pitchFamily="34" charset="0"/>
              </a:rPr>
              <a:t>mentorat</a:t>
            </a:r>
            <a:r>
              <a:rPr lang="en-CA" sz="2400" dirty="0">
                <a:solidFill>
                  <a:schemeClr val="bg1"/>
                </a:solidFill>
                <a:latin typeface="Century Gothic" panose="020B0502020202020204" pitchFamily="34" charset="0"/>
              </a:rPr>
              <a:t> éclair</a:t>
            </a:r>
            <a:endParaRPr lang="en-US" sz="24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F080F1DD-28B0-CB04-AF1C-94D0D9A6B3D4}"/>
              </a:ext>
            </a:extLst>
          </p:cNvPr>
          <p:cNvSpPr txBox="1"/>
          <p:nvPr/>
        </p:nvSpPr>
        <p:spPr>
          <a:xfrm>
            <a:off x="330200" y="1111335"/>
            <a:ext cx="11531600" cy="4921475"/>
          </a:xfrm>
          <a:prstGeom prst="rect">
            <a:avLst/>
          </a:prstGeom>
          <a:noFill/>
        </p:spPr>
        <p:txBody>
          <a:bodyPr wrap="square" rtlCol="0">
            <a:spAutoFit/>
          </a:bodyPr>
          <a:lstStyle/>
          <a:p>
            <a:pPr marL="0" marR="0">
              <a:lnSpc>
                <a:spcPct val="107000"/>
              </a:lnSpc>
              <a:spcBef>
                <a:spcPts val="0"/>
              </a:spcBef>
              <a:spcAft>
                <a:spcPts val="800"/>
              </a:spcAft>
            </a:pPr>
            <a:r>
              <a:rPr lang="en-CA" sz="2200" b="1" u="sng" dirty="0">
                <a:effectLst/>
                <a:latin typeface="Century Gothic" panose="020B0502020202020204" pitchFamily="34" charset="0"/>
                <a:ea typeface="Calibri" panose="020F0502020204030204" pitchFamily="34" charset="0"/>
                <a:cs typeface="Times New Roman" panose="02020603050405020304" pitchFamily="18" charset="0"/>
              </a:rPr>
              <a:t>Three (3) rounds of 20 minutes each / Trois (3) tours de 20 minutes chacun</a:t>
            </a:r>
          </a:p>
          <a:p>
            <a:pPr marL="457200" marR="0" indent="-457200">
              <a:lnSpc>
                <a:spcPct val="107000"/>
              </a:lnSpc>
              <a:spcBef>
                <a:spcPts val="0"/>
              </a:spcBef>
              <a:spcAft>
                <a:spcPts val="800"/>
              </a:spcAft>
              <a:buFont typeface="+mj-lt"/>
              <a:buAutoNum type="arabicPeriod"/>
            </a:pPr>
            <a:r>
              <a:rPr lang="en-CA" sz="2200" dirty="0">
                <a:effectLst/>
                <a:latin typeface="Century Gothic" panose="020B0502020202020204" pitchFamily="34" charset="0"/>
                <a:ea typeface="Calibri" panose="020F0502020204030204" pitchFamily="34" charset="0"/>
                <a:cs typeface="Times New Roman" panose="02020603050405020304" pitchFamily="18" charset="0"/>
              </a:rPr>
              <a:t>The Mentor takes </a:t>
            </a:r>
            <a:r>
              <a:rPr lang="en-CA" sz="2200" u="sng" dirty="0">
                <a:effectLst/>
                <a:latin typeface="Century Gothic" panose="020B0502020202020204" pitchFamily="34" charset="0"/>
                <a:ea typeface="Calibri" panose="020F0502020204030204" pitchFamily="34" charset="0"/>
                <a:cs typeface="Times New Roman" panose="02020603050405020304" pitchFamily="18" charset="0"/>
              </a:rPr>
              <a:t>2 minutes </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to briefly present themselves / </a:t>
            </a:r>
          </a:p>
          <a:p>
            <a:pPr marR="0">
              <a:lnSpc>
                <a:spcPct val="107000"/>
              </a:lnSpc>
              <a:spcBef>
                <a:spcPts val="0"/>
              </a:spcBef>
              <a:spcAft>
                <a:spcPts val="1800"/>
              </a:spcAft>
            </a:pP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Le/la mentor se </a:t>
            </a:r>
            <a:r>
              <a:rPr lang="en-CA" sz="2200" dirty="0" err="1">
                <a:effectLst/>
                <a:latin typeface="Century Gothic" panose="020B0502020202020204" pitchFamily="34" charset="0"/>
                <a:ea typeface="Calibri" panose="020F0502020204030204" pitchFamily="34" charset="0"/>
                <a:cs typeface="Times New Roman" panose="02020603050405020304" pitchFamily="18" charset="0"/>
              </a:rPr>
              <a:t>présente</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en-CA" sz="2200" dirty="0" err="1">
                <a:effectLst/>
                <a:latin typeface="Century Gothic" panose="020B0502020202020204" pitchFamily="34" charset="0"/>
                <a:ea typeface="Calibri" panose="020F0502020204030204" pitchFamily="34" charset="0"/>
                <a:cs typeface="Times New Roman" panose="02020603050405020304" pitchFamily="18" charset="0"/>
              </a:rPr>
              <a:t>brièvement</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 en </a:t>
            </a:r>
            <a:r>
              <a:rPr lang="en-CA" sz="2200" u="sng" dirty="0">
                <a:effectLst/>
                <a:latin typeface="Century Gothic" panose="020B0502020202020204" pitchFamily="34" charset="0"/>
                <a:ea typeface="Calibri" panose="020F0502020204030204" pitchFamily="34" charset="0"/>
                <a:cs typeface="Times New Roman" panose="02020603050405020304" pitchFamily="18" charset="0"/>
              </a:rPr>
              <a:t>2 minutes</a:t>
            </a:r>
            <a:r>
              <a:rPr lang="en-CA" sz="2200" dirty="0">
                <a:effectLst/>
                <a:latin typeface="Century Gothic" panose="020B0502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 typeface="+mj-lt"/>
              <a:buAutoNum type="arabicPeriod" startAt="2"/>
            </a:pPr>
            <a:r>
              <a:rPr lang="en-CA" sz="2200" dirty="0">
                <a:latin typeface="Century Gothic" panose="020B0502020202020204" pitchFamily="34" charset="0"/>
                <a:ea typeface="Calibri" panose="020F0502020204030204" pitchFamily="34" charset="0"/>
                <a:cs typeface="Times New Roman" panose="02020603050405020304" pitchFamily="18" charset="0"/>
              </a:rPr>
              <a:t>Each participant takes </a:t>
            </a:r>
            <a:r>
              <a:rPr lang="en-CA" sz="2200" u="sng" dirty="0">
                <a:latin typeface="Century Gothic" panose="020B0502020202020204" pitchFamily="34" charset="0"/>
                <a:ea typeface="Calibri" panose="020F0502020204030204" pitchFamily="34" charset="0"/>
                <a:cs typeface="Times New Roman" panose="02020603050405020304" pitchFamily="18" charset="0"/>
              </a:rPr>
              <a:t>30 seconds </a:t>
            </a:r>
            <a:r>
              <a:rPr lang="en-CA" sz="2200" dirty="0">
                <a:latin typeface="Century Gothic" panose="020B0502020202020204" pitchFamily="34" charset="0"/>
                <a:ea typeface="Calibri" panose="020F0502020204030204" pitchFamily="34" charset="0"/>
                <a:cs typeface="Times New Roman" panose="02020603050405020304" pitchFamily="18" charset="0"/>
              </a:rPr>
              <a:t>to introduce themselves: </a:t>
            </a:r>
            <a:r>
              <a:rPr lang="en-US" sz="2200" dirty="0">
                <a:latin typeface="Century Gothic" panose="020B0502020202020204" pitchFamily="34" charset="0"/>
                <a:ea typeface="Calibri" panose="020F0502020204030204" pitchFamily="34" charset="0"/>
                <a:cs typeface="Times New Roman" panose="02020603050405020304" pitchFamily="18" charset="0"/>
              </a:rPr>
              <a:t>name, title and department/agency /  </a:t>
            </a:r>
          </a:p>
          <a:p>
            <a:pPr marR="0">
              <a:lnSpc>
                <a:spcPct val="107000"/>
              </a:lnSpc>
              <a:spcBef>
                <a:spcPts val="0"/>
              </a:spcBef>
              <a:spcAft>
                <a:spcPts val="1800"/>
              </a:spcAft>
            </a:pPr>
            <a:r>
              <a:rPr lang="en-US" sz="2200" dirty="0">
                <a:latin typeface="Century Gothic" panose="020B0502020202020204" pitchFamily="34" charset="0"/>
                <a:ea typeface="Calibri" panose="020F0502020204030204" pitchFamily="34" charset="0"/>
                <a:cs typeface="Times New Roman" panose="02020603050405020304" pitchFamily="18" charset="0"/>
              </a:rPr>
              <a:t>	</a:t>
            </a:r>
            <a:r>
              <a:rPr lang="en-US" sz="2200" dirty="0" err="1">
                <a:latin typeface="Century Gothic" panose="020B0502020202020204" pitchFamily="34" charset="0"/>
                <a:ea typeface="Calibri" panose="020F0502020204030204" pitchFamily="34" charset="0"/>
                <a:cs typeface="Times New Roman" panose="02020603050405020304" pitchFamily="18" charset="0"/>
              </a:rPr>
              <a:t>Chaque</a:t>
            </a:r>
            <a:r>
              <a:rPr lang="en-US" sz="2200" dirty="0">
                <a:latin typeface="Century Gothic" panose="020B0502020202020204" pitchFamily="34" charset="0"/>
                <a:ea typeface="Calibri" panose="020F0502020204030204" pitchFamily="34" charset="0"/>
                <a:cs typeface="Times New Roman" panose="02020603050405020304" pitchFamily="18" charset="0"/>
              </a:rPr>
              <a:t> participant-e </a:t>
            </a:r>
            <a:r>
              <a:rPr lang="en-US" sz="2200" dirty="0" err="1">
                <a:latin typeface="Century Gothic" panose="020B0502020202020204" pitchFamily="34" charset="0"/>
                <a:ea typeface="Calibri" panose="020F0502020204030204" pitchFamily="34" charset="0"/>
                <a:cs typeface="Times New Roman" panose="02020603050405020304" pitchFamily="18" charset="0"/>
              </a:rPr>
              <a:t>prendra</a:t>
            </a:r>
            <a:r>
              <a:rPr lang="en-US" sz="2200" dirty="0">
                <a:latin typeface="Century Gothic" panose="020B0502020202020204" pitchFamily="34" charset="0"/>
                <a:ea typeface="Calibri" panose="020F0502020204030204" pitchFamily="34" charset="0"/>
                <a:cs typeface="Times New Roman" panose="02020603050405020304" pitchFamily="18" charset="0"/>
              </a:rPr>
              <a:t> </a:t>
            </a:r>
            <a:r>
              <a:rPr lang="en-US" sz="2200" u="sng" dirty="0">
                <a:latin typeface="Century Gothic" panose="020B0502020202020204" pitchFamily="34" charset="0"/>
                <a:ea typeface="Calibri" panose="020F0502020204030204" pitchFamily="34" charset="0"/>
                <a:cs typeface="Times New Roman" panose="02020603050405020304" pitchFamily="18" charset="0"/>
              </a:rPr>
              <a:t>30 seconds </a:t>
            </a:r>
            <a:r>
              <a:rPr lang="en-US" sz="2200" dirty="0">
                <a:latin typeface="Century Gothic" panose="020B0502020202020204" pitchFamily="34" charset="0"/>
                <a:ea typeface="Calibri" panose="020F0502020204030204" pitchFamily="34" charset="0"/>
                <a:cs typeface="Times New Roman" panose="02020603050405020304" pitchFamily="18" charset="0"/>
              </a:rPr>
              <a:t>pour se presenter: nom,   	</a:t>
            </a:r>
            <a:r>
              <a:rPr lang="en-US" sz="2200" dirty="0" err="1">
                <a:latin typeface="Century Gothic" panose="020B0502020202020204" pitchFamily="34" charset="0"/>
                <a:ea typeface="Calibri" panose="020F0502020204030204" pitchFamily="34" charset="0"/>
                <a:cs typeface="Times New Roman" panose="02020603050405020304" pitchFamily="18" charset="0"/>
              </a:rPr>
              <a:t>titre</a:t>
            </a:r>
            <a:r>
              <a:rPr lang="en-US" sz="2200" dirty="0">
                <a:latin typeface="Century Gothic" panose="020B0502020202020204" pitchFamily="34" charset="0"/>
                <a:ea typeface="Calibri" panose="020F0502020204030204" pitchFamily="34" charset="0"/>
                <a:cs typeface="Times New Roman" panose="02020603050405020304" pitchFamily="18" charset="0"/>
              </a:rPr>
              <a:t> et </a:t>
            </a:r>
            <a:r>
              <a:rPr lang="en-US" sz="2200" dirty="0" err="1">
                <a:latin typeface="Century Gothic" panose="020B0502020202020204" pitchFamily="34" charset="0"/>
                <a:ea typeface="Calibri" panose="020F0502020204030204" pitchFamily="34" charset="0"/>
                <a:cs typeface="Times New Roman" panose="02020603050405020304" pitchFamily="18" charset="0"/>
              </a:rPr>
              <a:t>ministère</a:t>
            </a:r>
            <a:r>
              <a:rPr lang="en-US" sz="2200" dirty="0">
                <a:latin typeface="Century Gothic" panose="020B0502020202020204" pitchFamily="34" charset="0"/>
                <a:ea typeface="Calibri" panose="020F0502020204030204" pitchFamily="34" charset="0"/>
                <a:cs typeface="Times New Roman" panose="02020603050405020304" pitchFamily="18" charset="0"/>
              </a:rPr>
              <a:t>/</a:t>
            </a:r>
            <a:r>
              <a:rPr lang="en-US" sz="2200" dirty="0" err="1">
                <a:latin typeface="Century Gothic" panose="020B0502020202020204" pitchFamily="34" charset="0"/>
                <a:ea typeface="Calibri" panose="020F0502020204030204" pitchFamily="34" charset="0"/>
                <a:cs typeface="Times New Roman" panose="02020603050405020304" pitchFamily="18" charset="0"/>
              </a:rPr>
              <a:t>agence</a:t>
            </a:r>
            <a:r>
              <a:rPr lang="en-US" sz="2200" dirty="0">
                <a:latin typeface="Century Gothic" panose="020B0502020202020204" pitchFamily="34"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 typeface="+mj-lt"/>
              <a:buAutoNum type="arabicPeriod" startAt="3"/>
            </a:pPr>
            <a:r>
              <a:rPr lang="en-CA" sz="2200" dirty="0">
                <a:latin typeface="Century Gothic" panose="020B0502020202020204" pitchFamily="34" charset="0"/>
                <a:ea typeface="Calibri" panose="020F0502020204030204" pitchFamily="34" charset="0"/>
                <a:cs typeface="Times New Roman" panose="02020603050405020304" pitchFamily="18" charset="0"/>
              </a:rPr>
              <a:t>You have about 15 minutes for questions and exchanging – a signal will let you know you have </a:t>
            </a:r>
            <a:r>
              <a:rPr lang="en-CA" sz="2200" u="sng" dirty="0">
                <a:latin typeface="Century Gothic" panose="020B0502020202020204" pitchFamily="34" charset="0"/>
                <a:ea typeface="Calibri" panose="020F0502020204030204" pitchFamily="34" charset="0"/>
                <a:cs typeface="Times New Roman" panose="02020603050405020304" pitchFamily="18" charset="0"/>
              </a:rPr>
              <a:t>2 minutes left to wrap up </a:t>
            </a:r>
            <a:r>
              <a:rPr lang="en-CA" sz="2200" dirty="0">
                <a:latin typeface="Century Gothic" panose="020B050202020202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pPr>
            <a:r>
              <a:rPr lang="en-CA" sz="2200" dirty="0">
                <a:latin typeface="Century Gothic" panose="020B0502020202020204" pitchFamily="34" charset="0"/>
                <a:ea typeface="Calibri" panose="020F0502020204030204" pitchFamily="34" charset="0"/>
                <a:cs typeface="Times New Roman" panose="02020603050405020304" pitchFamily="18" charset="0"/>
              </a:rPr>
              <a:t>	</a:t>
            </a:r>
            <a:r>
              <a:rPr lang="fr-FR" sz="2200" dirty="0">
                <a:latin typeface="Century Gothic" panose="020B0502020202020204" pitchFamily="34" charset="0"/>
                <a:ea typeface="Calibri" panose="020F0502020204030204" pitchFamily="34" charset="0"/>
                <a:cs typeface="Times New Roman" panose="02020603050405020304" pitchFamily="18" charset="0"/>
              </a:rPr>
              <a:t> Vous disposez d'environ 15 minutes pour poser des questions et 	échanger - un signal vous indiquera qu'il vous reste </a:t>
            </a:r>
            <a:r>
              <a:rPr lang="fr-FR" sz="2200" u="sng" dirty="0">
                <a:latin typeface="Century Gothic" panose="020B0502020202020204" pitchFamily="34" charset="0"/>
                <a:ea typeface="Calibri" panose="020F0502020204030204" pitchFamily="34" charset="0"/>
                <a:cs typeface="Times New Roman" panose="02020603050405020304" pitchFamily="18" charset="0"/>
              </a:rPr>
              <a:t>2 minutes pour conclure</a:t>
            </a:r>
            <a:r>
              <a:rPr lang="fr-FR" sz="2200" dirty="0">
                <a:latin typeface="Century Gothic" panose="020B0502020202020204" pitchFamily="34" charset="0"/>
                <a:ea typeface="Calibri" panose="020F0502020204030204" pitchFamily="34" charset="0"/>
                <a:cs typeface="Times New Roman" panose="02020603050405020304" pitchFamily="18" charset="0"/>
              </a:rPr>
              <a:t>.</a:t>
            </a:r>
            <a:endParaRPr lang="en-US" sz="2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12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hands shaking&#10;&#10;Description automatically generated with low confidence">
            <a:extLst>
              <a:ext uri="{FF2B5EF4-FFF2-40B4-BE49-F238E27FC236}">
                <a16:creationId xmlns:a16="http://schemas.microsoft.com/office/drawing/2014/main" id="{B7B42797-297F-699D-5CA2-A3D2D122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E22A59-BAB3-E022-0D2C-3E8E5E0C444B}"/>
              </a:ext>
            </a:extLst>
          </p:cNvPr>
          <p:cNvSpPr txBox="1"/>
          <p:nvPr/>
        </p:nvSpPr>
        <p:spPr>
          <a:xfrm>
            <a:off x="148527" y="2242926"/>
            <a:ext cx="5248610" cy="1107996"/>
          </a:xfrm>
          <a:prstGeom prst="rect">
            <a:avLst/>
          </a:prstGeom>
          <a:solidFill>
            <a:schemeClr val="bg2"/>
          </a:solidFill>
        </p:spPr>
        <p:txBody>
          <a:bodyPr wrap="square" rtlCol="0">
            <a:spAutoFit/>
          </a:bodyPr>
          <a:lstStyle/>
          <a:p>
            <a:r>
              <a:rPr lang="en-CA" sz="3300" b="1" dirty="0"/>
              <a:t>ÉCHANGES ENTRE GESTIONNAIRES DE LA CNG</a:t>
            </a:r>
          </a:p>
        </p:txBody>
      </p:sp>
      <p:sp>
        <p:nvSpPr>
          <p:cNvPr id="4" name="TextBox 3">
            <a:extLst>
              <a:ext uri="{FF2B5EF4-FFF2-40B4-BE49-F238E27FC236}">
                <a16:creationId xmlns:a16="http://schemas.microsoft.com/office/drawing/2014/main" id="{C45020AB-0AFF-2780-3DA5-97603C826B13}"/>
              </a:ext>
            </a:extLst>
          </p:cNvPr>
          <p:cNvSpPr txBox="1"/>
          <p:nvPr/>
        </p:nvSpPr>
        <p:spPr>
          <a:xfrm>
            <a:off x="148527" y="3320144"/>
            <a:ext cx="4376057" cy="2154564"/>
          </a:xfrm>
          <a:prstGeom prst="rect">
            <a:avLst/>
          </a:prstGeom>
          <a:solidFill>
            <a:schemeClr val="accent2">
              <a:lumMod val="40000"/>
              <a:lumOff val="60000"/>
            </a:schemeClr>
          </a:solidFill>
        </p:spPr>
        <p:txBody>
          <a:bodyPr wrap="square" rtlCol="0">
            <a:spAutoFit/>
          </a:bodyPr>
          <a:lstStyle/>
          <a:p>
            <a:pPr marL="0" marR="0">
              <a:lnSpc>
                <a:spcPct val="107000"/>
              </a:lnSpc>
              <a:spcBef>
                <a:spcPts val="0"/>
              </a:spcBef>
              <a:spcAft>
                <a:spcPts val="1200"/>
              </a:spcAft>
            </a:pPr>
            <a:r>
              <a:rPr lang="en-CA" b="1" dirty="0">
                <a:effectLst/>
                <a:latin typeface="Century Gothic" panose="020B0502020202020204" pitchFamily="34" charset="0"/>
                <a:ea typeface="Calibri" panose="020F0502020204030204" pitchFamily="34" charset="0"/>
                <a:cs typeface="Times New Roman" panose="02020603050405020304" pitchFamily="18" charset="0"/>
              </a:rPr>
              <a:t>Atelier de coaching</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CA"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b="1" dirty="0">
                <a:effectLst/>
                <a:latin typeface="Century Gothic" panose="020B0502020202020204" pitchFamily="34" charset="0"/>
                <a:ea typeface="Calibri" panose="020F0502020204030204" pitchFamily="34" charset="0"/>
                <a:cs typeface="Times New Roman" panose="02020603050405020304" pitchFamily="18" charset="0"/>
              </a:rPr>
              <a:t> 1: </a:t>
            </a:r>
            <a:r>
              <a:rPr lang="fr-FR" b="1" dirty="0">
                <a:effectLst/>
                <a:latin typeface="Century Gothic" panose="020B0502020202020204" pitchFamily="34" charset="0"/>
                <a:ea typeface="Calibri" panose="020F0502020204030204" pitchFamily="34" charset="0"/>
                <a:cs typeface="Times New Roman" panose="02020603050405020304" pitchFamily="18" charset="0"/>
              </a:rPr>
              <a:t>Une approche de coaching pour passer des plaintes aux solutions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b="1" dirty="0">
                <a:effectLst/>
                <a:latin typeface="Century Gothic" panose="020B0502020202020204" pitchFamily="34" charset="0"/>
                <a:ea typeface="Calibri" panose="020F0502020204030204" pitchFamily="34" charset="0"/>
                <a:cs typeface="Times New Roman" panose="02020603050405020304" pitchFamily="18" charset="0"/>
              </a:rPr>
              <a:t> 2: </a:t>
            </a:r>
            <a:r>
              <a:rPr lang="fr-FR" b="1"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 </a:t>
            </a:r>
            <a:r>
              <a:rPr lang="fr-FR" sz="1800" b="1" dirty="0">
                <a:effectLst/>
                <a:latin typeface="Century Gothic" panose="020B0502020202020204" pitchFamily="34" charset="0"/>
                <a:ea typeface="Calibri" panose="020F0502020204030204" pitchFamily="34" charset="0"/>
                <a:cs typeface="Times New Roman" panose="02020603050405020304" pitchFamily="18" charset="0"/>
              </a:rPr>
              <a:t>et comment peut-il m'aider ?</a:t>
            </a:r>
          </a:p>
        </p:txBody>
      </p:sp>
    </p:spTree>
    <p:extLst>
      <p:ext uri="{BB962C8B-B14F-4D97-AF65-F5344CB8AC3E}">
        <p14:creationId xmlns:p14="http://schemas.microsoft.com/office/powerpoint/2010/main" val="381161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a:xfrm>
            <a:off x="1149281" y="1845176"/>
            <a:ext cx="10515600" cy="1325563"/>
          </a:xfrm>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5E4C8C30-F992-8681-6675-29704866F158}"/>
              </a:ext>
            </a:extLst>
          </p:cNvPr>
          <p:cNvSpPr txBox="1"/>
          <p:nvPr/>
        </p:nvSpPr>
        <p:spPr>
          <a:xfrm>
            <a:off x="678332" y="1982450"/>
            <a:ext cx="10364387" cy="4708981"/>
          </a:xfrm>
          <a:prstGeom prst="rect">
            <a:avLst/>
          </a:prstGeom>
          <a:noFill/>
        </p:spPr>
        <p:txBody>
          <a:bodyPr wrap="square" rtlCol="0">
            <a:spAutoFit/>
          </a:bodyPr>
          <a:lstStyle/>
          <a:p>
            <a:pPr algn="ctr"/>
            <a:r>
              <a:rPr lang="en-CA" sz="5400" b="1" dirty="0">
                <a:effectLst/>
                <a:latin typeface="Century Gothic" panose="020B0502020202020204" pitchFamily="34" charset="0"/>
                <a:ea typeface="Calibri" panose="020F0502020204030204" pitchFamily="34" charset="0"/>
                <a:cs typeface="Times New Roman" panose="02020603050405020304" pitchFamily="18" charset="0"/>
              </a:rPr>
              <a:t>Thank you et merci!</a:t>
            </a:r>
          </a:p>
          <a:p>
            <a:pPr algn="ctr"/>
            <a:endParaRPr lang="en-CA" sz="1200" b="1"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CA" sz="3200" b="1" dirty="0">
                <a:hlinkClick r:id="rId4"/>
              </a:rPr>
              <a:t>National Managers’ Community</a:t>
            </a:r>
            <a:endParaRPr lang="en-CA" sz="3200" b="1" dirty="0"/>
          </a:p>
          <a:p>
            <a:pPr algn="ctr"/>
            <a:r>
              <a:rPr lang="en-CA" sz="3200" b="1" dirty="0">
                <a:hlinkClick r:id="rId5"/>
              </a:rPr>
              <a:t>Communauté </a:t>
            </a:r>
            <a:r>
              <a:rPr lang="en-CA" sz="3200" b="1" dirty="0" err="1">
                <a:hlinkClick r:id="rId5"/>
              </a:rPr>
              <a:t>nationale</a:t>
            </a:r>
            <a:r>
              <a:rPr lang="en-CA" sz="3200" b="1" dirty="0">
                <a:hlinkClick r:id="rId5"/>
              </a:rPr>
              <a:t> des </a:t>
            </a:r>
            <a:r>
              <a:rPr lang="en-CA" sz="3200" b="1" dirty="0" err="1">
                <a:hlinkClick r:id="rId5"/>
              </a:rPr>
              <a:t>gestionnaires</a:t>
            </a:r>
            <a:endParaRPr lang="en-CA" sz="3200" b="1" dirty="0"/>
          </a:p>
          <a:p>
            <a:pPr algn="ctr"/>
            <a:endParaRPr lang="en-CA" sz="3200" dirty="0"/>
          </a:p>
          <a:p>
            <a:pPr algn="ctr"/>
            <a:r>
              <a:rPr lang="en-CA" sz="2400" b="1" u="sng" dirty="0">
                <a:effectLst/>
                <a:latin typeface="Century Gothic" panose="020B0502020202020204" pitchFamily="34" charset="0"/>
                <a:ea typeface="Calibri" panose="020F0502020204030204" pitchFamily="34" charset="0"/>
                <a:cs typeface="Times New Roman" panose="02020603050405020304" pitchFamily="18" charset="0"/>
                <a:hlinkClick r:id="rId6"/>
              </a:rPr>
              <a:t>Subscribe to the NMC News</a:t>
            </a: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fr-FR" sz="2400" b="1" u="sng" dirty="0">
                <a:effectLst/>
                <a:latin typeface="Century Gothic" panose="020B0502020202020204" pitchFamily="34" charset="0"/>
                <a:ea typeface="Calibri" panose="020F0502020204030204" pitchFamily="34" charset="0"/>
                <a:cs typeface="Times New Roman" panose="02020603050405020304" pitchFamily="18" charset="0"/>
                <a:hlinkClick r:id="rId7"/>
              </a:rPr>
              <a:t>S'abonner aux nouvelles de la CNG</a:t>
            </a: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latin typeface="Century Gothic" panose="020B0502020202020204" pitchFamily="34" charset="0"/>
              <a:ea typeface="Calibri" panose="020F0502020204030204" pitchFamily="34" charset="0"/>
              <a:cs typeface="Times New Roman" panose="02020603050405020304" pitchFamily="18" charset="0"/>
            </a:endParaRPr>
          </a:p>
          <a:p>
            <a:pPr algn="ctr"/>
            <a:endParaRPr lang="en-CA" sz="2400" b="1" u="sng"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CA" dirty="0"/>
          </a:p>
        </p:txBody>
      </p:sp>
      <p:pic>
        <p:nvPicPr>
          <p:cNvPr id="7" name="Picture 6">
            <a:extLst>
              <a:ext uri="{FF2B5EF4-FFF2-40B4-BE49-F238E27FC236}">
                <a16:creationId xmlns:a16="http://schemas.microsoft.com/office/drawing/2014/main" id="{CD23B4CC-26A8-8063-FBE1-A777C179715B}"/>
              </a:ext>
            </a:extLst>
          </p:cNvPr>
          <p:cNvPicPr>
            <a:picLocks noChangeAspect="1"/>
          </p:cNvPicPr>
          <p:nvPr/>
        </p:nvPicPr>
        <p:blipFill>
          <a:blip r:embed="rId8"/>
          <a:stretch>
            <a:fillRect/>
          </a:stretch>
        </p:blipFill>
        <p:spPr>
          <a:xfrm>
            <a:off x="6650635" y="529638"/>
            <a:ext cx="1246901" cy="1246901"/>
          </a:xfrm>
          <a:prstGeom prst="rect">
            <a:avLst/>
          </a:prstGeom>
        </p:spPr>
      </p:pic>
      <p:sp>
        <p:nvSpPr>
          <p:cNvPr id="8" name="TextBox 7">
            <a:extLst>
              <a:ext uri="{FF2B5EF4-FFF2-40B4-BE49-F238E27FC236}">
                <a16:creationId xmlns:a16="http://schemas.microsoft.com/office/drawing/2014/main" id="{55DF17BE-2777-3389-E5D7-BBF16490E93C}"/>
              </a:ext>
            </a:extLst>
          </p:cNvPr>
          <p:cNvSpPr txBox="1"/>
          <p:nvPr/>
        </p:nvSpPr>
        <p:spPr>
          <a:xfrm>
            <a:off x="2446347" y="935147"/>
            <a:ext cx="3217615" cy="369332"/>
          </a:xfrm>
          <a:prstGeom prst="rect">
            <a:avLst/>
          </a:prstGeom>
          <a:noFill/>
        </p:spPr>
        <p:txBody>
          <a:bodyPr wrap="square" rtlCol="0">
            <a:spAutoFit/>
          </a:bodyPr>
          <a:lstStyle/>
          <a:p>
            <a:r>
              <a:rPr lang="en-CA" dirty="0"/>
              <a:t>QR code for the evaluation form</a:t>
            </a:r>
          </a:p>
        </p:txBody>
      </p:sp>
    </p:spTree>
    <p:extLst>
      <p:ext uri="{BB962C8B-B14F-4D97-AF65-F5344CB8AC3E}">
        <p14:creationId xmlns:p14="http://schemas.microsoft.com/office/powerpoint/2010/main" val="204522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5" name="Text Box 22">
            <a:extLst>
              <a:ext uri="{FF2B5EF4-FFF2-40B4-BE49-F238E27FC236}">
                <a16:creationId xmlns:a16="http://schemas.microsoft.com/office/drawing/2014/main" id="{44D6FC6E-1F7E-5C02-BF42-9129CCEBB5A6}"/>
              </a:ext>
            </a:extLst>
          </p:cNvPr>
          <p:cNvSpPr txBox="1"/>
          <p:nvPr/>
        </p:nvSpPr>
        <p:spPr>
          <a:xfrm>
            <a:off x="541218" y="202659"/>
            <a:ext cx="11109563" cy="677045"/>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4000" dirty="0">
                <a:solidFill>
                  <a:schemeClr val="bg1"/>
                </a:solidFill>
                <a:latin typeface="Century Gothic" panose="020B0502020202020204" pitchFamily="34" charset="0"/>
              </a:rPr>
              <a:t>	</a:t>
            </a:r>
            <a:r>
              <a:rPr lang="en-CA" sz="3600" dirty="0">
                <a:solidFill>
                  <a:schemeClr val="bg1"/>
                </a:solidFill>
                <a:latin typeface="Century Gothic" panose="020B0502020202020204" pitchFamily="34" charset="0"/>
              </a:rPr>
              <a:t> À quoi </a:t>
            </a:r>
            <a:r>
              <a:rPr lang="en-CA" sz="3600" dirty="0" err="1">
                <a:solidFill>
                  <a:schemeClr val="bg1"/>
                </a:solidFill>
                <a:latin typeface="Century Gothic" panose="020B0502020202020204" pitchFamily="34" charset="0"/>
              </a:rPr>
              <a:t>s'attendre</a:t>
            </a:r>
            <a:r>
              <a:rPr lang="en-CA" sz="3600" dirty="0">
                <a:solidFill>
                  <a:schemeClr val="bg1"/>
                </a:solidFill>
                <a:latin typeface="Century Gothic" panose="020B0502020202020204" pitchFamily="34" charset="0"/>
              </a:rPr>
              <a:t> ?</a:t>
            </a:r>
            <a:endParaRPr lang="en-US" sz="3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0144E75-AA09-0245-2788-557CC5EDA55B}"/>
              </a:ext>
            </a:extLst>
          </p:cNvPr>
          <p:cNvSpPr txBox="1"/>
          <p:nvPr/>
        </p:nvSpPr>
        <p:spPr>
          <a:xfrm>
            <a:off x="925286" y="1109223"/>
            <a:ext cx="10003971" cy="4995535"/>
          </a:xfrm>
          <a:prstGeom prst="rect">
            <a:avLst/>
          </a:prstGeom>
          <a:noFill/>
        </p:spPr>
        <p:txBody>
          <a:bodyPr wrap="square" rtlCol="0">
            <a:spAutoFit/>
          </a:bodyPr>
          <a:lstStyle/>
          <a:p>
            <a:pPr marL="0" marR="0">
              <a:lnSpc>
                <a:spcPct val="107000"/>
              </a:lnSpc>
              <a:spcBef>
                <a:spcPts val="0"/>
              </a:spcBef>
              <a:spcAft>
                <a:spcPts val="800"/>
              </a:spcAft>
            </a:pPr>
            <a:r>
              <a:rPr lang="fr-FR" sz="1900" b="1" dirty="0">
                <a:effectLst/>
                <a:latin typeface="Century Gothic" panose="020B0502020202020204" pitchFamily="34" charset="0"/>
                <a:ea typeface="Calibri" panose="020F0502020204030204" pitchFamily="34" charset="0"/>
                <a:cs typeface="Times New Roman" panose="02020603050405020304" pitchFamily="18" charset="0"/>
              </a:rPr>
              <a:t>Partie 1 : Une approche de coaching pour passer des plaintes aux solutions</a:t>
            </a:r>
          </a:p>
          <a:p>
            <a:pPr marL="342900" indent="-342900">
              <a:lnSpc>
                <a:spcPct val="107000"/>
              </a:lnSpc>
              <a:buFont typeface="Wingdings" panose="05000000000000000000" pitchFamily="2" charset="2"/>
              <a:buChar char="§"/>
            </a:pPr>
            <a:r>
              <a:rPr lang="en-CA" sz="1900" dirty="0">
                <a:latin typeface="Century Gothic" panose="020B0502020202020204" pitchFamily="34" charset="0"/>
                <a:ea typeface="Calibri" panose="020F0502020204030204" pitchFamily="34" charset="0"/>
                <a:cs typeface="Times New Roman" panose="02020603050405020304" pitchFamily="18" charset="0"/>
              </a:rPr>
              <a:t>Prendre le </a:t>
            </a:r>
            <a:r>
              <a:rPr lang="en-CA" sz="1900" dirty="0" err="1">
                <a:latin typeface="Century Gothic" panose="020B0502020202020204" pitchFamily="34" charset="0"/>
                <a:ea typeface="Calibri" panose="020F0502020204030204" pitchFamily="34" charset="0"/>
                <a:cs typeface="Times New Roman" panose="02020603050405020304" pitchFamily="18" charset="0"/>
              </a:rPr>
              <a:t>pouls</a:t>
            </a:r>
            <a:endParaRPr lang="en-CA" sz="1900"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Environnement</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d’apprentissage</a:t>
            </a:r>
          </a:p>
          <a:p>
            <a:pPr marL="342900" marR="0" lvl="0" indent="-342900">
              <a:lnSpc>
                <a:spcPct val="107000"/>
              </a:lnSpc>
              <a:spcBef>
                <a:spcPts val="0"/>
              </a:spcBef>
              <a:spcAft>
                <a:spcPts val="0"/>
              </a:spcAft>
              <a:buFont typeface="Wingdings" panose="05000000000000000000" pitchFamily="2" charset="2"/>
              <a:buChar char="§"/>
            </a:pPr>
            <a:r>
              <a:rPr lang="en-CA" sz="1900" dirty="0" err="1">
                <a:latin typeface="Century Gothic" panose="020B0502020202020204" pitchFamily="34" charset="0"/>
                <a:ea typeface="Calibri" panose="020F0502020204030204" pitchFamily="34" charset="0"/>
                <a:cs typeface="Times New Roman" panose="02020603050405020304" pitchFamily="18" charset="0"/>
              </a:rPr>
              <a:t>C’est</a:t>
            </a:r>
            <a:r>
              <a:rPr lang="en-CA" sz="1900" dirty="0">
                <a:latin typeface="Century Gothic" panose="020B0502020202020204" pitchFamily="34" charset="0"/>
                <a:ea typeface="Calibri" panose="020F0502020204030204" pitchFamily="34" charset="0"/>
                <a:cs typeface="Times New Roman" panose="02020603050405020304" pitchFamily="18" charset="0"/>
              </a:rPr>
              <a:t> quoi le coaching dans </a:t>
            </a:r>
            <a:r>
              <a:rPr lang="en-CA" sz="1900" dirty="0" err="1">
                <a:latin typeface="Century Gothic" panose="020B0502020202020204" pitchFamily="34" charset="0"/>
                <a:ea typeface="Calibri" panose="020F0502020204030204" pitchFamily="34" charset="0"/>
                <a:cs typeface="Times New Roman" panose="02020603050405020304" pitchFamily="18" charset="0"/>
              </a:rPr>
              <a:t>ce</a:t>
            </a:r>
            <a:r>
              <a:rPr lang="en-CA" sz="1900" dirty="0">
                <a:latin typeface="Century Gothic" panose="020B0502020202020204" pitchFamily="34" charset="0"/>
                <a:ea typeface="Calibri" panose="020F0502020204030204" pitchFamily="34" charset="0"/>
                <a:cs typeface="Times New Roman" panose="02020603050405020304" pitchFamily="18" charset="0"/>
              </a:rPr>
              <a:t> context ?</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pPr>
            <a:r>
              <a:rPr lang="en-CA" sz="1900" b="1" dirty="0" err="1">
                <a:effectLst/>
                <a:latin typeface="Century Gothic" panose="020B0502020202020204" pitchFamily="34" charset="0"/>
                <a:ea typeface="Calibri" panose="020F0502020204030204" pitchFamily="34" charset="0"/>
                <a:cs typeface="Times New Roman" panose="02020603050405020304" pitchFamily="18" charset="0"/>
              </a:rPr>
              <a:t>Outil</a:t>
            </a: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 #1:</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Modèle</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de conversation</a:t>
            </a:r>
          </a:p>
          <a:p>
            <a:pPr marL="342900" marR="0" lvl="0" indent="-342900">
              <a:lnSpc>
                <a:spcPct val="107000"/>
              </a:lnSpc>
              <a:spcBef>
                <a:spcPts val="0"/>
              </a:spcBef>
              <a:spcAft>
                <a:spcPts val="0"/>
              </a:spcAft>
              <a:buFont typeface="Wingdings" panose="05000000000000000000" pitchFamily="2" charset="2"/>
              <a:buChar char="§"/>
            </a:pPr>
            <a:r>
              <a:rPr lang="en-CA" sz="1900" b="1" dirty="0" err="1">
                <a:effectLst/>
                <a:latin typeface="Century Gothic" panose="020B0502020202020204" pitchFamily="34" charset="0"/>
                <a:ea typeface="Calibri" panose="020F0502020204030204" pitchFamily="34" charset="0"/>
                <a:cs typeface="Times New Roman" panose="02020603050405020304" pitchFamily="18" charset="0"/>
              </a:rPr>
              <a:t>Outil</a:t>
            </a: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 #2:</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1900" dirty="0">
                <a:effectLst/>
                <a:latin typeface="Century Gothic" panose="020B0502020202020204" pitchFamily="34" charset="0"/>
                <a:ea typeface="Calibri" panose="020F0502020204030204" pitchFamily="34" charset="0"/>
                <a:cs typeface="Times New Roman" panose="02020603050405020304" pitchFamily="18" charset="0"/>
              </a:rPr>
              <a:t>Trousse de 6 questions de base pour commencer</a:t>
            </a: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Pratique en </a:t>
            </a: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paires</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Débreffage</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800" dirty="0">
                <a:effectLst/>
                <a:latin typeface="Century Gothic" panose="020B050202020202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1900" b="1" dirty="0" err="1">
                <a:effectLst/>
                <a:latin typeface="Century Gothic" panose="020B0502020202020204" pitchFamily="34" charset="0"/>
                <a:ea typeface="Calibri" panose="020F0502020204030204" pitchFamily="34" charset="0"/>
                <a:cs typeface="Times New Roman" panose="02020603050405020304" pitchFamily="18" charset="0"/>
              </a:rPr>
              <a:t>Partie</a:t>
            </a:r>
            <a:r>
              <a:rPr lang="en-CA" sz="1900" b="1" dirty="0">
                <a:effectLst/>
                <a:latin typeface="Century Gothic" panose="020B0502020202020204" pitchFamily="34" charset="0"/>
                <a:ea typeface="Calibri" panose="020F0502020204030204" pitchFamily="34" charset="0"/>
                <a:cs typeface="Times New Roman" panose="02020603050405020304" pitchFamily="18" charset="0"/>
              </a:rPr>
              <a:t> 2: </a:t>
            </a:r>
            <a:r>
              <a:rPr lang="fr-FR" sz="1900" b="1" dirty="0">
                <a:effectLst/>
                <a:latin typeface="Century Gothic" panose="020B0502020202020204" pitchFamily="34" charset="0"/>
                <a:ea typeface="Calibri" panose="020F0502020204030204" pitchFamily="34" charset="0"/>
                <a:cs typeface="Times New Roman" panose="02020603050405020304" pitchFamily="18" charset="0"/>
              </a:rPr>
              <a:t>Qu'est-ce que le coaching par les pairs et comment peut-il m'aider ?</a:t>
            </a:r>
          </a:p>
          <a:p>
            <a:pPr marL="342900" marR="0" lvl="0" indent="-342900">
              <a:lnSpc>
                <a:spcPct val="107000"/>
              </a:lnSpc>
              <a:spcBef>
                <a:spcPts val="0"/>
              </a:spcBef>
              <a:spcAft>
                <a:spcPts val="0"/>
              </a:spcAft>
              <a:buFont typeface="Wingdings" panose="05000000000000000000" pitchFamily="2" charset="2"/>
              <a:buChar char="§"/>
            </a:pPr>
            <a:r>
              <a:rPr lang="fr-FR" sz="1900" dirty="0">
                <a:effectLst/>
                <a:latin typeface="Century Gothic" panose="020B0502020202020204" pitchFamily="34" charset="0"/>
                <a:ea typeface="Calibri" panose="020F0502020204030204" pitchFamily="34" charset="0"/>
                <a:cs typeface="Times New Roman" panose="02020603050405020304" pitchFamily="18" charset="0"/>
              </a:rPr>
              <a:t>Rôles et processus dans un cercle de coaching par les pairs</a:t>
            </a:r>
          </a:p>
          <a:p>
            <a:pPr marL="342900" marR="0" lvl="0" indent="-342900">
              <a:lnSpc>
                <a:spcPct val="107000"/>
              </a:lnSpc>
              <a:spcBef>
                <a:spcPts val="0"/>
              </a:spcBef>
              <a:spcAft>
                <a:spcPts val="0"/>
              </a:spcAft>
              <a:buFont typeface="Wingdings" panose="05000000000000000000" pitchFamily="2" charset="2"/>
              <a:buChar char="§"/>
            </a:pPr>
            <a:r>
              <a:rPr lang="fr-FR" sz="1900" dirty="0">
                <a:effectLst/>
                <a:latin typeface="Century Gothic" panose="020B0502020202020204" pitchFamily="34" charset="0"/>
                <a:ea typeface="Calibri" panose="020F0502020204030204" pitchFamily="34" charset="0"/>
                <a:cs typeface="Times New Roman" panose="02020603050405020304" pitchFamily="18" charset="0"/>
              </a:rPr>
              <a:t>Poser des questions ouvertes </a:t>
            </a:r>
          </a:p>
          <a:p>
            <a:pPr marL="342900" marR="0" lvl="0" indent="-342900">
              <a:lnSpc>
                <a:spcPct val="107000"/>
              </a:lnSpc>
              <a:spcBef>
                <a:spcPts val="0"/>
              </a:spcBef>
              <a:spcAft>
                <a:spcPts val="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Démo</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a:t>
            </a:r>
            <a:r>
              <a:rPr lang="fr-FR" sz="1900" dirty="0">
                <a:effectLst/>
                <a:latin typeface="Century Gothic" panose="020B0502020202020204" pitchFamily="34" charset="0"/>
                <a:ea typeface="Calibri" panose="020F0502020204030204" pitchFamily="34" charset="0"/>
                <a:cs typeface="Times New Roman" panose="02020603050405020304" pitchFamily="18" charset="0"/>
              </a:rPr>
              <a:t>d'un cercle de coaching par les pairs</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dirty="0">
                <a:effectLst/>
                <a:latin typeface="Century Gothic" panose="020B0502020202020204" pitchFamily="34" charset="0"/>
                <a:ea typeface="Calibri" panose="020F0502020204030204" pitchFamily="34" charset="0"/>
                <a:cs typeface="Times New Roman" panose="02020603050405020304" pitchFamily="18" charset="0"/>
              </a:rPr>
              <a:t>Pratique en </a:t>
            </a: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groupe</a:t>
            </a:r>
            <a:endParaRPr lang="en-CA" sz="19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CA" sz="1900" dirty="0" err="1">
                <a:effectLst/>
                <a:latin typeface="Century Gothic" panose="020B0502020202020204" pitchFamily="34" charset="0"/>
                <a:ea typeface="Calibri" panose="020F0502020204030204" pitchFamily="34" charset="0"/>
                <a:cs typeface="Times New Roman" panose="02020603050405020304" pitchFamily="18" charset="0"/>
              </a:rPr>
              <a:t>Débreffage</a:t>
            </a:r>
            <a:r>
              <a:rPr lang="en-CA" sz="1900" dirty="0">
                <a:effectLst/>
                <a:latin typeface="Century Gothic" panose="020B0502020202020204" pitchFamily="34" charset="0"/>
                <a:ea typeface="Calibri" panose="020F0502020204030204" pitchFamily="34" charset="0"/>
                <a:cs typeface="Times New Roman" panose="02020603050405020304" pitchFamily="18" charset="0"/>
              </a:rPr>
              <a:t> et résum</a:t>
            </a:r>
            <a:r>
              <a:rPr lang="en-CA" sz="1900" dirty="0">
                <a:latin typeface="Century Gothic" panose="020B0502020202020204" pitchFamily="34" charset="0"/>
                <a:ea typeface="Calibri" panose="020F0502020204030204" pitchFamily="34" charset="0"/>
                <a:cs typeface="Times New Roman" panose="02020603050405020304" pitchFamily="18" charset="0"/>
              </a:rPr>
              <a:t>é</a:t>
            </a:r>
            <a:r>
              <a:rPr lang="en-CA" dirty="0"/>
              <a:t>				</a:t>
            </a:r>
          </a:p>
        </p:txBody>
      </p:sp>
    </p:spTree>
    <p:extLst>
      <p:ext uri="{BB962C8B-B14F-4D97-AF65-F5344CB8AC3E}">
        <p14:creationId xmlns:p14="http://schemas.microsoft.com/office/powerpoint/2010/main" val="185018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sp>
        <p:nvSpPr>
          <p:cNvPr id="8" name="TextBox 7">
            <a:extLst>
              <a:ext uri="{FF2B5EF4-FFF2-40B4-BE49-F238E27FC236}">
                <a16:creationId xmlns:a16="http://schemas.microsoft.com/office/drawing/2014/main" id="{DD4EDB0F-7455-817A-1F0B-31A93B472761}"/>
              </a:ext>
            </a:extLst>
          </p:cNvPr>
          <p:cNvSpPr txBox="1"/>
          <p:nvPr/>
        </p:nvSpPr>
        <p:spPr>
          <a:xfrm>
            <a:off x="615077" y="2067863"/>
            <a:ext cx="10662523" cy="2954655"/>
          </a:xfrm>
          <a:prstGeom prst="rect">
            <a:avLst/>
          </a:prstGeom>
          <a:noFill/>
        </p:spPr>
        <p:txBody>
          <a:bodyPr wrap="square">
            <a:spAutoFit/>
          </a:bodyPr>
          <a:lstStyle/>
          <a:p>
            <a:r>
              <a:rPr lang="fr-FR" sz="2800" dirty="0">
                <a:latin typeface="Century Gothic" panose="020B0502020202020204" pitchFamily="34" charset="0"/>
              </a:rPr>
              <a:t>Qui êtes-vous ? </a:t>
            </a:r>
          </a:p>
          <a:p>
            <a:endParaRPr lang="fr-FR" sz="2800" dirty="0">
              <a:latin typeface="Century Gothic" panose="020B0502020202020204" pitchFamily="34" charset="0"/>
            </a:endParaRPr>
          </a:p>
          <a:p>
            <a:endParaRPr lang="fr-FR" sz="2800" dirty="0">
              <a:latin typeface="Century Gothic" panose="020B0502020202020204" pitchFamily="34" charset="0"/>
            </a:endParaRPr>
          </a:p>
          <a:p>
            <a:r>
              <a:rPr lang="fr-FR" sz="2800" dirty="0">
                <a:latin typeface="Century Gothic" panose="020B0502020202020204" pitchFamily="34" charset="0"/>
              </a:rPr>
              <a:t>Où travaillez-vous ? </a:t>
            </a:r>
          </a:p>
          <a:p>
            <a:endParaRPr lang="fr-FR" sz="2800" dirty="0">
              <a:latin typeface="Century Gothic" panose="020B0502020202020204" pitchFamily="34" charset="0"/>
            </a:endParaRPr>
          </a:p>
          <a:p>
            <a:endParaRPr lang="fr-FR" dirty="0">
              <a:latin typeface="Century Gothic" panose="020B0502020202020204" pitchFamily="34" charset="0"/>
            </a:endParaRPr>
          </a:p>
          <a:p>
            <a:r>
              <a:rPr lang="fr-FR" sz="2800" dirty="0">
                <a:latin typeface="Century Gothic" panose="020B0502020202020204" pitchFamily="34" charset="0"/>
              </a:rPr>
              <a:t>Quels deux mots vous décriraient le mieux en ce moment ?</a:t>
            </a:r>
            <a:endParaRPr lang="en-CA" sz="2800" dirty="0">
              <a:latin typeface="Century Gothic" panose="020B0502020202020204" pitchFamily="34" charset="0"/>
            </a:endParaRPr>
          </a:p>
        </p:txBody>
      </p:sp>
      <p:sp>
        <p:nvSpPr>
          <p:cNvPr id="3" name="Text Box 22">
            <a:extLst>
              <a:ext uri="{FF2B5EF4-FFF2-40B4-BE49-F238E27FC236}">
                <a16:creationId xmlns:a16="http://schemas.microsoft.com/office/drawing/2014/main" id="{6F26628B-ABAA-950F-858D-87A6AB5CED99}"/>
              </a:ext>
            </a:extLst>
          </p:cNvPr>
          <p:cNvSpPr txBox="1"/>
          <p:nvPr/>
        </p:nvSpPr>
        <p:spPr>
          <a:xfrm>
            <a:off x="615077" y="380526"/>
            <a:ext cx="9968889" cy="1069203"/>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r>
              <a:rPr lang="en-CA" sz="800" dirty="0">
                <a:solidFill>
                  <a:schemeClr val="bg1"/>
                </a:solidFill>
                <a:latin typeface="Century Gothic" panose="020B0502020202020204" pitchFamily="34" charset="0"/>
              </a:rPr>
              <a:t>	</a:t>
            </a:r>
          </a:p>
          <a:p>
            <a:pPr algn="ctr">
              <a:lnSpc>
                <a:spcPct val="107000"/>
              </a:lnSpc>
              <a:spcAft>
                <a:spcPts val="600"/>
              </a:spcAft>
            </a:pPr>
            <a:r>
              <a:rPr lang="en-CA" sz="3600" dirty="0">
                <a:solidFill>
                  <a:schemeClr val="bg1"/>
                </a:solidFill>
                <a:latin typeface="Century Gothic" panose="020B0502020202020204" pitchFamily="34" charset="0"/>
              </a:rPr>
              <a:t>Prendre le </a:t>
            </a:r>
            <a:r>
              <a:rPr lang="en-CA" sz="3600" dirty="0" err="1">
                <a:solidFill>
                  <a:schemeClr val="bg1"/>
                </a:solidFill>
                <a:latin typeface="Century Gothic" panose="020B0502020202020204" pitchFamily="34" charset="0"/>
              </a:rPr>
              <a:t>pouls</a:t>
            </a:r>
            <a:endParaRPr lang="en-CA" sz="3600" dirty="0">
              <a:solidFill>
                <a:schemeClr val="bg1"/>
              </a:solidFill>
              <a:latin typeface="Century Gothic" panose="020B0502020202020204" pitchFamily="34" charset="0"/>
            </a:endParaRPr>
          </a:p>
          <a:p>
            <a:pPr algn="ctr">
              <a:lnSpc>
                <a:spcPct val="107000"/>
              </a:lnSpc>
              <a:spcAft>
                <a:spcPts val="600"/>
              </a:spcAft>
            </a:pPr>
            <a:endParaRPr lang="en-US" sz="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0211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914400" y="262598"/>
            <a:ext cx="10353039"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Gérer</a:t>
            </a:r>
            <a:r>
              <a:rPr lang="en-CA" sz="2800" dirty="0">
                <a:solidFill>
                  <a:schemeClr val="bg1"/>
                </a:solidFill>
                <a:latin typeface="Century Gothic" panose="020B0502020202020204" pitchFamily="34" charset="0"/>
              </a:rPr>
              <a:t> les </a:t>
            </a:r>
            <a:r>
              <a:rPr lang="en-CA" sz="2800" dirty="0" err="1">
                <a:solidFill>
                  <a:schemeClr val="bg1"/>
                </a:solidFill>
                <a:latin typeface="Century Gothic" panose="020B0502020202020204" pitchFamily="34" charset="0"/>
              </a:rPr>
              <a:t>personnes</a:t>
            </a:r>
            <a:r>
              <a:rPr lang="en-CA" sz="2800" dirty="0">
                <a:solidFill>
                  <a:schemeClr val="bg1"/>
                </a:solidFill>
                <a:latin typeface="Century Gothic" panose="020B0502020202020204" pitchFamily="34" charset="0"/>
              </a:rPr>
              <a:t> – </a:t>
            </a:r>
            <a:r>
              <a:rPr lang="en-CA" sz="2800" dirty="0" err="1">
                <a:solidFill>
                  <a:schemeClr val="bg1"/>
                </a:solidFill>
                <a:latin typeface="Century Gothic" panose="020B0502020202020204" pitchFamily="34" charset="0"/>
              </a:rPr>
              <a:t>une</a:t>
            </a:r>
            <a:r>
              <a:rPr lang="en-CA" sz="2800" dirty="0">
                <a:solidFill>
                  <a:schemeClr val="bg1"/>
                </a:solidFill>
                <a:latin typeface="Century Gothic" panose="020B0502020202020204" pitchFamily="34" charset="0"/>
              </a:rPr>
              <a:t> danse de </a:t>
            </a:r>
            <a:r>
              <a:rPr lang="en-CA" sz="2800" dirty="0" err="1">
                <a:solidFill>
                  <a:schemeClr val="bg1"/>
                </a:solidFill>
                <a:latin typeface="Century Gothic" panose="020B0502020202020204" pitchFamily="34" charset="0"/>
              </a:rPr>
              <a:t>compétences</a:t>
            </a:r>
            <a:r>
              <a:rPr lang="en-CA" sz="2800" dirty="0">
                <a:solidFill>
                  <a:schemeClr val="bg1"/>
                </a:solidFill>
                <a:latin typeface="Century Gothic" panose="020B0502020202020204" pitchFamily="34" charset="0"/>
              </a:rPr>
              <a:t>   </a:t>
            </a:r>
          </a:p>
          <a:p>
            <a:pPr algn="ctr">
              <a:lnSpc>
                <a:spcPct val="107000"/>
              </a:lnSpc>
              <a:spcAft>
                <a:spcPts val="600"/>
              </a:spcAft>
            </a:pPr>
            <a:endParaRPr lang="en-CA" sz="800" dirty="0">
              <a:solidFill>
                <a:schemeClr val="bg1"/>
              </a:solidFill>
              <a:latin typeface="Century Gothic" panose="020B0502020202020204" pitchFamily="34" charset="0"/>
            </a:endParaRPr>
          </a:p>
        </p:txBody>
      </p:sp>
      <p:pic>
        <p:nvPicPr>
          <p:cNvPr id="8" name="Picture 7" descr="A group of colorful footprints&#10;&#10;Description automatically generated">
            <a:extLst>
              <a:ext uri="{FF2B5EF4-FFF2-40B4-BE49-F238E27FC236}">
                <a16:creationId xmlns:a16="http://schemas.microsoft.com/office/drawing/2014/main" id="{7B720399-63D7-4ED7-3BE9-50BE8AB88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602" y="-365125"/>
            <a:ext cx="8180863" cy="6858000"/>
          </a:xfrm>
          <a:prstGeom prst="rect">
            <a:avLst/>
          </a:prstGeom>
        </p:spPr>
      </p:pic>
    </p:spTree>
    <p:extLst>
      <p:ext uri="{BB962C8B-B14F-4D97-AF65-F5344CB8AC3E}">
        <p14:creationId xmlns:p14="http://schemas.microsoft.com/office/powerpoint/2010/main" val="202415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1156321" y="386899"/>
            <a:ext cx="9835323"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C’est</a:t>
            </a:r>
            <a:r>
              <a:rPr lang="en-CA" sz="2800" dirty="0">
                <a:solidFill>
                  <a:schemeClr val="bg1"/>
                </a:solidFill>
                <a:latin typeface="Century Gothic" panose="020B0502020202020204" pitchFamily="34" charset="0"/>
              </a:rPr>
              <a:t> quoi le coaching ?</a:t>
            </a:r>
          </a:p>
          <a:p>
            <a:pPr algn="ctr">
              <a:lnSpc>
                <a:spcPct val="107000"/>
              </a:lnSpc>
              <a:spcAft>
                <a:spcPts val="600"/>
              </a:spcAft>
            </a:pPr>
            <a:endParaRPr lang="en-CA" sz="800" dirty="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DD52CC9C-0633-5549-2E7C-63B78A1565B5}"/>
              </a:ext>
            </a:extLst>
          </p:cNvPr>
          <p:cNvSpPr txBox="1"/>
          <p:nvPr/>
        </p:nvSpPr>
        <p:spPr>
          <a:xfrm>
            <a:off x="1063956" y="5900057"/>
            <a:ext cx="7102273" cy="646331"/>
          </a:xfrm>
          <a:prstGeom prst="rect">
            <a:avLst/>
          </a:prstGeom>
          <a:noFill/>
        </p:spPr>
        <p:txBody>
          <a:bodyPr wrap="square" rtlCol="0">
            <a:spAutoFit/>
          </a:bodyPr>
          <a:lstStyle/>
          <a:p>
            <a:r>
              <a:rPr lang="en-CA" dirty="0">
                <a:hlinkClick r:id="rId4"/>
              </a:rPr>
              <a:t>What coaching is</a:t>
            </a:r>
            <a:r>
              <a:rPr lang="en-CA" dirty="0"/>
              <a:t> (</a:t>
            </a:r>
            <a:r>
              <a:rPr lang="en-CA" dirty="0" err="1"/>
              <a:t>Vidéo</a:t>
            </a:r>
            <a:r>
              <a:rPr lang="en-CA" dirty="0"/>
              <a:t> en </a:t>
            </a:r>
            <a:r>
              <a:rPr lang="en-CA" dirty="0" err="1"/>
              <a:t>anglais</a:t>
            </a:r>
            <a:r>
              <a:rPr lang="en-CA" dirty="0"/>
              <a:t>, avec choix de sous-titres en </a:t>
            </a:r>
            <a:r>
              <a:rPr lang="en-CA" dirty="0" err="1"/>
              <a:t>français</a:t>
            </a:r>
            <a:r>
              <a:rPr lang="en-CA" dirty="0"/>
              <a:t> (</a:t>
            </a:r>
            <a:r>
              <a:rPr lang="en-CA" dirty="0">
                <a:hlinkClick r:id="rId4"/>
              </a:rPr>
              <a:t>https://www.youtube.com/watch?v=Esh75mbmucY</a:t>
            </a:r>
            <a:r>
              <a:rPr lang="en-CA" dirty="0"/>
              <a:t> )</a:t>
            </a:r>
          </a:p>
        </p:txBody>
      </p:sp>
      <p:pic>
        <p:nvPicPr>
          <p:cNvPr id="15" name="Picture 14">
            <a:extLst>
              <a:ext uri="{FF2B5EF4-FFF2-40B4-BE49-F238E27FC236}">
                <a16:creationId xmlns:a16="http://schemas.microsoft.com/office/drawing/2014/main" id="{F61D2429-652E-7454-3C8C-1CC209346FA6}"/>
              </a:ext>
            </a:extLst>
          </p:cNvPr>
          <p:cNvPicPr>
            <a:picLocks noChangeAspect="1"/>
          </p:cNvPicPr>
          <p:nvPr/>
        </p:nvPicPr>
        <p:blipFill>
          <a:blip r:embed="rId5"/>
          <a:stretch>
            <a:fillRect/>
          </a:stretch>
        </p:blipFill>
        <p:spPr>
          <a:xfrm>
            <a:off x="2623191" y="1745125"/>
            <a:ext cx="7134937" cy="3721787"/>
          </a:xfrm>
          <a:prstGeom prst="rect">
            <a:avLst/>
          </a:prstGeom>
        </p:spPr>
      </p:pic>
    </p:spTree>
    <p:extLst>
      <p:ext uri="{BB962C8B-B14F-4D97-AF65-F5344CB8AC3E}">
        <p14:creationId xmlns:p14="http://schemas.microsoft.com/office/powerpoint/2010/main" val="19030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3060" y="6032810"/>
            <a:ext cx="2995570" cy="568015"/>
          </a:xfrm>
        </p:spPr>
      </p:pic>
      <p:pic>
        <p:nvPicPr>
          <p:cNvPr id="12" name="Picture 11">
            <a:extLst>
              <a:ext uri="{FF2B5EF4-FFF2-40B4-BE49-F238E27FC236}">
                <a16:creationId xmlns:a16="http://schemas.microsoft.com/office/drawing/2014/main" id="{4437DA8C-E9CE-D047-AEB7-C346CF60DFBB}"/>
              </a:ext>
            </a:extLst>
          </p:cNvPr>
          <p:cNvPicPr>
            <a:picLocks noChangeAspect="1"/>
          </p:cNvPicPr>
          <p:nvPr/>
        </p:nvPicPr>
        <p:blipFill>
          <a:blip r:embed="rId4"/>
          <a:stretch>
            <a:fillRect/>
          </a:stretch>
        </p:blipFill>
        <p:spPr>
          <a:xfrm>
            <a:off x="728338" y="892554"/>
            <a:ext cx="4736478" cy="4996617"/>
          </a:xfrm>
          <a:prstGeom prst="rect">
            <a:avLst/>
          </a:prstGeom>
        </p:spPr>
      </p:pic>
      <p:sp>
        <p:nvSpPr>
          <p:cNvPr id="13" name="Text Box 22">
            <a:extLst>
              <a:ext uri="{FF2B5EF4-FFF2-40B4-BE49-F238E27FC236}">
                <a16:creationId xmlns:a16="http://schemas.microsoft.com/office/drawing/2014/main" id="{001C7E64-9B17-7E65-2DB1-7356127D7E07}"/>
              </a:ext>
            </a:extLst>
          </p:cNvPr>
          <p:cNvSpPr txBox="1"/>
          <p:nvPr/>
        </p:nvSpPr>
        <p:spPr>
          <a:xfrm>
            <a:off x="1524000" y="874790"/>
            <a:ext cx="9144000" cy="997517"/>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900" dirty="0">
              <a:solidFill>
                <a:schemeClr val="bg1"/>
              </a:solidFill>
              <a:latin typeface="Century Gothic" panose="020B0502020202020204" pitchFamily="34" charset="0"/>
            </a:endParaRPr>
          </a:p>
          <a:p>
            <a:pPr algn="ctr">
              <a:lnSpc>
                <a:spcPct val="107000"/>
              </a:lnSpc>
              <a:spcAft>
                <a:spcPts val="600"/>
              </a:spcAft>
            </a:pPr>
            <a:r>
              <a:rPr lang="en-CA" sz="2800" dirty="0" err="1">
                <a:solidFill>
                  <a:schemeClr val="bg1"/>
                </a:solidFill>
                <a:latin typeface="Century Gothic" panose="020B0502020202020204" pitchFamily="34" charset="0"/>
              </a:rPr>
              <a:t>Modèle</a:t>
            </a:r>
            <a:r>
              <a:rPr lang="en-CA" sz="2800" dirty="0">
                <a:solidFill>
                  <a:schemeClr val="bg1"/>
                </a:solidFill>
                <a:latin typeface="Century Gothic" panose="020B0502020202020204" pitchFamily="34" charset="0"/>
              </a:rPr>
              <a:t> de conversation</a:t>
            </a:r>
          </a:p>
          <a:p>
            <a:pPr algn="ctr">
              <a:lnSpc>
                <a:spcPct val="107000"/>
              </a:lnSpc>
              <a:spcAft>
                <a:spcPts val="600"/>
              </a:spcAft>
            </a:pPr>
            <a:endParaRPr lang="en-US" sz="1050" dirty="0">
              <a:solidFill>
                <a:schemeClr val="bg1"/>
              </a:solidFill>
              <a:latin typeface="Optima" panose="02000503060000020004" pitchFamily="2" charset="0"/>
            </a:endParaRPr>
          </a:p>
        </p:txBody>
      </p:sp>
      <p:pic>
        <p:nvPicPr>
          <p:cNvPr id="3" name="Picture 2" descr="Text&#10;&#10;Description automatically generated">
            <a:extLst>
              <a:ext uri="{FF2B5EF4-FFF2-40B4-BE49-F238E27FC236}">
                <a16:creationId xmlns:a16="http://schemas.microsoft.com/office/drawing/2014/main" id="{00398987-A835-D7BE-6D7E-82F89D73C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1" y="149003"/>
            <a:ext cx="1929113" cy="643037"/>
          </a:xfrm>
          <a:prstGeom prst="rect">
            <a:avLst/>
          </a:prstGeom>
        </p:spPr>
      </p:pic>
      <p:sp>
        <p:nvSpPr>
          <p:cNvPr id="8" name="TextBox 7">
            <a:extLst>
              <a:ext uri="{FF2B5EF4-FFF2-40B4-BE49-F238E27FC236}">
                <a16:creationId xmlns:a16="http://schemas.microsoft.com/office/drawing/2014/main" id="{A152145C-BC2E-E8E4-7D00-585F980323A8}"/>
              </a:ext>
            </a:extLst>
          </p:cNvPr>
          <p:cNvSpPr txBox="1"/>
          <p:nvPr/>
        </p:nvSpPr>
        <p:spPr>
          <a:xfrm>
            <a:off x="5956828" y="2395717"/>
            <a:ext cx="5991174" cy="2970044"/>
          </a:xfrm>
          <a:prstGeom prst="rect">
            <a:avLst/>
          </a:prstGeom>
          <a:noFill/>
        </p:spPr>
        <p:txBody>
          <a:bodyPr wrap="square" rtlCol="0">
            <a:spAutoFit/>
          </a:bodyPr>
          <a:lstStyle/>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Manque de confiance dans la relation/ confiance dans le/la coach</a:t>
            </a: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Pas prêt(e) à partager des détails personnels</a:t>
            </a:r>
          </a:p>
          <a:p>
            <a:pPr marL="285750" indent="-285750">
              <a:buFont typeface="Arial" panose="020B0604020202020204" pitchFamily="34" charset="0"/>
              <a:buChar char="•"/>
            </a:pPr>
            <a:endParaRPr lang="fr-FR" sz="1700" dirty="0">
              <a:solidFill>
                <a:srgbClr val="86222C"/>
              </a:solidFill>
              <a:latin typeface="Century Gothic" panose="020B0502020202020204" pitchFamily="34" charset="0"/>
            </a:endParaRP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Blocage par la colère ou la frustration face à la situation</a:t>
            </a: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Pas prêt(e) à prendre une décision/trop engagé dans la plainte</a:t>
            </a:r>
          </a:p>
          <a:p>
            <a:pPr marL="285750" indent="-285750">
              <a:buFont typeface="Arial" panose="020B0604020202020204" pitchFamily="34" charset="0"/>
              <a:buChar char="•"/>
            </a:pPr>
            <a:endParaRPr lang="fr-FR" sz="1700" dirty="0">
              <a:solidFill>
                <a:srgbClr val="86222C"/>
              </a:solidFill>
              <a:latin typeface="Century Gothic" panose="020B0502020202020204" pitchFamily="34" charset="0"/>
            </a:endParaRP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Trop tôt pour prendre des mesures ou aller de l'avant</a:t>
            </a:r>
          </a:p>
          <a:p>
            <a:pPr marL="285750" indent="-285750">
              <a:buFont typeface="Arial" panose="020B0604020202020204" pitchFamily="34" charset="0"/>
              <a:buChar char="•"/>
            </a:pPr>
            <a:r>
              <a:rPr lang="fr-FR" sz="1700" dirty="0">
                <a:solidFill>
                  <a:srgbClr val="86222C"/>
                </a:solidFill>
                <a:latin typeface="Century Gothic" panose="020B0502020202020204" pitchFamily="34" charset="0"/>
              </a:rPr>
              <a:t>Peur de mettre en œuvre une action</a:t>
            </a:r>
            <a:endParaRPr lang="en-CA" sz="1700" dirty="0">
              <a:solidFill>
                <a:srgbClr val="86222C"/>
              </a:solidFill>
              <a:latin typeface="Century Gothic" panose="020B0502020202020204" pitchFamily="34" charset="0"/>
            </a:endParaRPr>
          </a:p>
        </p:txBody>
      </p:sp>
      <p:sp>
        <p:nvSpPr>
          <p:cNvPr id="9" name="Left Brace 8">
            <a:extLst>
              <a:ext uri="{FF2B5EF4-FFF2-40B4-BE49-F238E27FC236}">
                <a16:creationId xmlns:a16="http://schemas.microsoft.com/office/drawing/2014/main" id="{908B5B46-E537-EFA0-9FF2-DB8F7DEF0BF0}"/>
              </a:ext>
            </a:extLst>
          </p:cNvPr>
          <p:cNvSpPr/>
          <p:nvPr/>
        </p:nvSpPr>
        <p:spPr>
          <a:xfrm>
            <a:off x="5507475" y="2477740"/>
            <a:ext cx="316382" cy="27909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9124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9B8-83FD-6063-C3BC-8041131AC2B0}"/>
              </a:ext>
            </a:extLst>
          </p:cNvPr>
          <p:cNvSpPr>
            <a:spLocks noGrp="1"/>
          </p:cNvSpPr>
          <p:nvPr>
            <p:ph type="title"/>
          </p:nvPr>
        </p:nvSpPr>
        <p:spPr/>
        <p:txBody>
          <a:bodyPr>
            <a:normAutofit fontScale="90000"/>
          </a:bodyPr>
          <a:lstStyle/>
          <a:p>
            <a:pPr marL="257175" indent="-228600" defTabSz="914400">
              <a:lnSpc>
                <a:spcPct val="90000"/>
              </a:lnSpc>
            </a:pPr>
            <a:br>
              <a:rPr lang="en-CA" sz="4800" dirty="0">
                <a:latin typeface="Optima" panose="02000503060000020004" pitchFamily="2" charset="0"/>
              </a:rPr>
            </a:br>
            <a:br>
              <a:rPr lang="en-US" sz="4400" dirty="0">
                <a:effectLst/>
                <a:latin typeface="Century Gothic" panose="020B0502020202020204" pitchFamily="34" charset="0"/>
                <a:ea typeface="Calibri" panose="020F0502020204030204" pitchFamily="34" charset="0"/>
                <a:cs typeface="Times New Roman" panose="02020603050405020304" pitchFamily="18" charset="0"/>
              </a:rPr>
            </a:br>
            <a:br>
              <a:rPr lang="en-US" dirty="0">
                <a:latin typeface="Century Gothic" panose="020B0502020202020204" pitchFamily="34" charset="0"/>
                <a:cs typeface="Times New Roman" panose="02020603050405020304" pitchFamily="18" charset="0"/>
              </a:rPr>
            </a:br>
            <a:endParaRPr lang="en-CA" dirty="0"/>
          </a:p>
        </p:txBody>
      </p:sp>
      <p:sp>
        <p:nvSpPr>
          <p:cNvPr id="4" name="Rectangle 3">
            <a:extLst>
              <a:ext uri="{FF2B5EF4-FFF2-40B4-BE49-F238E27FC236}">
                <a16:creationId xmlns:a16="http://schemas.microsoft.com/office/drawing/2014/main" id="{FAE91108-46EC-7D37-8421-C6136C2B2750}"/>
              </a:ext>
            </a:extLst>
          </p:cNvPr>
          <p:cNvSpPr/>
          <p:nvPr/>
        </p:nvSpPr>
        <p:spPr>
          <a:xfrm>
            <a:off x="0" y="6600825"/>
            <a:ext cx="12192000" cy="257175"/>
          </a:xfrm>
          <a:prstGeom prst="rect">
            <a:avLst/>
          </a:prstGeom>
          <a:gradFill flip="none" rotWithShape="1">
            <a:gsLst>
              <a:gs pos="50000">
                <a:srgbClr val="BF3341">
                  <a:alpha val="93000"/>
                </a:srgbClr>
              </a:gs>
              <a:gs pos="67000">
                <a:srgbClr val="33BFB1">
                  <a:alpha val="80000"/>
                </a:srgbClr>
              </a:gs>
              <a:gs pos="79000">
                <a:srgbClr val="6B33BF">
                  <a:alpha val="80000"/>
                </a:srgbClr>
              </a:gs>
              <a:gs pos="95000">
                <a:srgbClr val="87BF33">
                  <a:alpha val="78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Content Placeholder 5" descr="A picture containing text, font, screenshot, graphics&#10;&#10;Description automatically generated">
            <a:extLst>
              <a:ext uri="{FF2B5EF4-FFF2-40B4-BE49-F238E27FC236}">
                <a16:creationId xmlns:a16="http://schemas.microsoft.com/office/drawing/2014/main" id="{B7655247-CCA2-6DCB-C705-0B6DE25872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66302" y="6048594"/>
            <a:ext cx="2912327" cy="552231"/>
          </a:xfrm>
        </p:spPr>
      </p:pic>
      <p:sp>
        <p:nvSpPr>
          <p:cNvPr id="3" name="TextBox 2">
            <a:extLst>
              <a:ext uri="{FF2B5EF4-FFF2-40B4-BE49-F238E27FC236}">
                <a16:creationId xmlns:a16="http://schemas.microsoft.com/office/drawing/2014/main" id="{81667E38-BD5E-832F-3D5F-5CF7269721FC}"/>
              </a:ext>
            </a:extLst>
          </p:cNvPr>
          <p:cNvSpPr txBox="1"/>
          <p:nvPr/>
        </p:nvSpPr>
        <p:spPr>
          <a:xfrm>
            <a:off x="1063956" y="1128083"/>
            <a:ext cx="184731" cy="369332"/>
          </a:xfrm>
          <a:prstGeom prst="rect">
            <a:avLst/>
          </a:prstGeom>
          <a:noFill/>
        </p:spPr>
        <p:txBody>
          <a:bodyPr wrap="none" rtlCol="0">
            <a:spAutoFit/>
          </a:bodyPr>
          <a:lstStyle/>
          <a:p>
            <a:pPr>
              <a:spcBef>
                <a:spcPts val="600"/>
              </a:spcBef>
              <a:spcAft>
                <a:spcPts val="600"/>
              </a:spcAft>
            </a:pPr>
            <a:endParaRPr lang="en-CA" dirty="0"/>
          </a:p>
        </p:txBody>
      </p:sp>
      <p:sp>
        <p:nvSpPr>
          <p:cNvPr id="5" name="Text Box 22">
            <a:extLst>
              <a:ext uri="{FF2B5EF4-FFF2-40B4-BE49-F238E27FC236}">
                <a16:creationId xmlns:a16="http://schemas.microsoft.com/office/drawing/2014/main" id="{CB341A0E-8344-80E5-2924-3B6D7AD34E28}"/>
              </a:ext>
            </a:extLst>
          </p:cNvPr>
          <p:cNvSpPr txBox="1"/>
          <p:nvPr/>
        </p:nvSpPr>
        <p:spPr>
          <a:xfrm>
            <a:off x="838201" y="604189"/>
            <a:ext cx="10741356" cy="937436"/>
          </a:xfrm>
          <a:prstGeom prst="rect">
            <a:avLst/>
          </a:prstGeom>
          <a:gradFill>
            <a:gsLst>
              <a:gs pos="75000">
                <a:schemeClr val="accent5">
                  <a:lumMod val="50000"/>
                </a:schemeClr>
              </a:gs>
              <a:gs pos="100000">
                <a:schemeClr val="bg1"/>
              </a:gs>
              <a:gs pos="25000">
                <a:schemeClr val="accent5">
                  <a:lumMod val="50000"/>
                </a:schemeClr>
              </a:gs>
              <a:gs pos="50000">
                <a:schemeClr val="accent5">
                  <a:lumMod val="50000"/>
                </a:schemeClr>
              </a:gs>
              <a:gs pos="0">
                <a:schemeClr val="bg1"/>
              </a:gs>
            </a:gsLst>
            <a:lin ang="21594000" scaled="0"/>
          </a:gradFill>
          <a:ln>
            <a:noFill/>
          </a:ln>
          <a:effectLst/>
        </p:spPr>
        <p:txBody>
          <a:bodyPr rot="0" spcFirstLastPara="0" vert="horz" wrap="square" lIns="68580" tIns="34290" rIns="68580" bIns="34290" numCol="1" spcCol="0" rtlCol="0" fromWordArt="0" anchor="t" anchorCtr="0" forceAA="0" compatLnSpc="1">
            <a:prstTxWarp prst="textNoShape">
              <a:avLst/>
            </a:prstTxWarp>
            <a:spAutoFit/>
          </a:bodyPr>
          <a:lstStyle/>
          <a:p>
            <a:pPr algn="ctr">
              <a:lnSpc>
                <a:spcPct val="107000"/>
              </a:lnSpc>
              <a:spcAft>
                <a:spcPts val="600"/>
              </a:spcAft>
            </a:pPr>
            <a:endParaRPr lang="en-CA" sz="800" dirty="0">
              <a:solidFill>
                <a:schemeClr val="bg1"/>
              </a:solidFill>
              <a:latin typeface="Century Gothic" panose="020B0502020202020204" pitchFamily="34" charset="0"/>
            </a:endParaRPr>
          </a:p>
          <a:p>
            <a:pPr algn="ctr">
              <a:lnSpc>
                <a:spcPct val="107000"/>
              </a:lnSpc>
              <a:spcAft>
                <a:spcPts val="600"/>
              </a:spcAft>
            </a:pPr>
            <a:r>
              <a:rPr lang="en-CA" sz="2800" dirty="0">
                <a:solidFill>
                  <a:schemeClr val="bg1"/>
                </a:solidFill>
                <a:latin typeface="Century Gothic" panose="020B0502020202020204" pitchFamily="34" charset="0"/>
              </a:rPr>
              <a:t>Coaching dans le cadre du </a:t>
            </a:r>
            <a:r>
              <a:rPr lang="en-CA" sz="2800" dirty="0" err="1">
                <a:solidFill>
                  <a:schemeClr val="bg1"/>
                </a:solidFill>
                <a:latin typeface="Century Gothic" panose="020B0502020202020204" pitchFamily="34" charset="0"/>
              </a:rPr>
              <a:t>traitement</a:t>
            </a:r>
            <a:r>
              <a:rPr lang="en-CA" sz="2800" dirty="0">
                <a:solidFill>
                  <a:schemeClr val="bg1"/>
                </a:solidFill>
                <a:latin typeface="Century Gothic" panose="020B0502020202020204" pitchFamily="34" charset="0"/>
              </a:rPr>
              <a:t> des </a:t>
            </a:r>
            <a:r>
              <a:rPr lang="en-CA" sz="2800" dirty="0" err="1">
                <a:solidFill>
                  <a:schemeClr val="bg1"/>
                </a:solidFill>
                <a:latin typeface="Century Gothic" panose="020B0502020202020204" pitchFamily="34" charset="0"/>
              </a:rPr>
              <a:t>plaintes</a:t>
            </a:r>
            <a:endParaRPr lang="en-CA" sz="2800" dirty="0">
              <a:solidFill>
                <a:schemeClr val="bg1"/>
              </a:solidFill>
              <a:latin typeface="Century Gothic" panose="020B0502020202020204" pitchFamily="34" charset="0"/>
            </a:endParaRPr>
          </a:p>
          <a:p>
            <a:pPr algn="ctr">
              <a:lnSpc>
                <a:spcPct val="107000"/>
              </a:lnSpc>
              <a:spcAft>
                <a:spcPts val="600"/>
              </a:spcAft>
            </a:pPr>
            <a:r>
              <a:rPr lang="en-CA" sz="800" dirty="0">
                <a:solidFill>
                  <a:schemeClr val="bg1"/>
                </a:solidFill>
                <a:latin typeface="Century Gothic" panose="020B0502020202020204" pitchFamily="34" charset="0"/>
              </a:rPr>
              <a:t>  </a:t>
            </a:r>
          </a:p>
        </p:txBody>
      </p:sp>
      <p:sp>
        <p:nvSpPr>
          <p:cNvPr id="7" name="TextBox 6">
            <a:extLst>
              <a:ext uri="{FF2B5EF4-FFF2-40B4-BE49-F238E27FC236}">
                <a16:creationId xmlns:a16="http://schemas.microsoft.com/office/drawing/2014/main" id="{B5A13BD6-2259-6214-2D06-6358AE8E3F61}"/>
              </a:ext>
            </a:extLst>
          </p:cNvPr>
          <p:cNvSpPr txBox="1"/>
          <p:nvPr/>
        </p:nvSpPr>
        <p:spPr>
          <a:xfrm>
            <a:off x="762001" y="1867078"/>
            <a:ext cx="10863942" cy="3526030"/>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
            </a:pPr>
            <a:r>
              <a:rPr lang="fr-FR" sz="3100" dirty="0">
                <a:effectLst/>
                <a:latin typeface="Century Gothic" panose="020B0502020202020204" pitchFamily="34" charset="0"/>
                <a:ea typeface="Calibri" panose="020F0502020204030204" pitchFamily="34" charset="0"/>
                <a:cs typeface="Times New Roman" panose="02020603050405020304" pitchFamily="18" charset="0"/>
              </a:rPr>
              <a:t>Dans chaque plainte, nous sommes bloqués et engagés dans quelque chose</a:t>
            </a:r>
          </a:p>
          <a:p>
            <a:pPr marL="342900" indent="-342900">
              <a:lnSpc>
                <a:spcPct val="107000"/>
              </a:lnSpc>
              <a:spcAft>
                <a:spcPts val="800"/>
              </a:spcAft>
              <a:buFont typeface="Wingdings" panose="05000000000000000000" pitchFamily="2" charset="2"/>
              <a:buChar char="§"/>
            </a:pPr>
            <a:endParaRPr lang="fr-FR" sz="3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100" dirty="0">
                <a:effectLst/>
                <a:latin typeface="Century Gothic" panose="020B0502020202020204" pitchFamily="34" charset="0"/>
                <a:ea typeface="Calibri" panose="020F0502020204030204" pitchFamily="34" charset="0"/>
                <a:cs typeface="Times New Roman" panose="02020603050405020304" pitchFamily="18" charset="0"/>
              </a:rPr>
              <a:t>Dans cet exercice, vous vous pratiquerez :</a:t>
            </a:r>
          </a:p>
          <a:p>
            <a:pPr marL="342900" indent="-342900">
              <a:lnSpc>
                <a:spcPct val="107000"/>
              </a:lnSpc>
              <a:spcAft>
                <a:spcPts val="800"/>
              </a:spcAft>
              <a:buFont typeface="Wingdings" panose="05000000000000000000" pitchFamily="2" charset="2"/>
              <a:buChar char="§"/>
            </a:pPr>
            <a:r>
              <a:rPr lang="fr-FR" sz="3100" dirty="0">
                <a:latin typeface="Century Gothic" panose="020B0502020202020204" pitchFamily="34" charset="0"/>
                <a:ea typeface="Calibri" panose="020F0502020204030204" pitchFamily="34" charset="0"/>
                <a:cs typeface="Times New Roman" panose="02020603050405020304" pitchFamily="18" charset="0"/>
              </a:rPr>
              <a:t>à découvrir ce qui, dans la plainte, vous bloque, et</a:t>
            </a:r>
          </a:p>
          <a:p>
            <a:pPr marL="342900" indent="-342900">
              <a:lnSpc>
                <a:spcPct val="107000"/>
              </a:lnSpc>
              <a:spcAft>
                <a:spcPts val="800"/>
              </a:spcAft>
              <a:buFont typeface="Wingdings" panose="05000000000000000000" pitchFamily="2" charset="2"/>
              <a:buChar char="§"/>
            </a:pPr>
            <a:r>
              <a:rPr lang="fr-FR" sz="3100" dirty="0">
                <a:latin typeface="Century Gothic" panose="020B0502020202020204" pitchFamily="34" charset="0"/>
                <a:ea typeface="Calibri" panose="020F0502020204030204" pitchFamily="34" charset="0"/>
                <a:cs typeface="Times New Roman" panose="02020603050405020304" pitchFamily="18" charset="0"/>
              </a:rPr>
              <a:t>à commencer à explorer les possibilités et les solutions</a:t>
            </a:r>
            <a:endParaRPr lang="en-CA" sz="31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61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anges entres gestionnaires FR _PPT template" id="{9EDE6ACC-7DF4-461A-9B19-74DC87096C73}" vid="{7C9A7779-ED87-4865-8860-18F41D3309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EB8DB837B0644081CA4CA35114FED4" ma:contentTypeVersion="9" ma:contentTypeDescription="Create a new document." ma:contentTypeScope="" ma:versionID="74986dfba4c8736c8a07084ae161321f">
  <xsd:schema xmlns:xsd="http://www.w3.org/2001/XMLSchema" xmlns:xs="http://www.w3.org/2001/XMLSchema" xmlns:p="http://schemas.microsoft.com/office/2006/metadata/properties" xmlns:ns2="eeed65a0-1a42-4e09-8728-e04497c9c8c7" xmlns:ns3="e85c1d6e-7f1d-4bd4-88c2-f55b7c493ae4" targetNamespace="http://schemas.microsoft.com/office/2006/metadata/properties" ma:root="true" ma:fieldsID="bb2587a5ac85623a65667bd75768c308" ns2:_="" ns3:_="">
    <xsd:import namespace="eeed65a0-1a42-4e09-8728-e04497c9c8c7"/>
    <xsd:import namespace="e85c1d6e-7f1d-4bd4-88c2-f55b7c493a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d65a0-1a42-4e09-8728-e04497c9c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5c1d6e-7f1d-4bd4-88c2-f55b7c493ae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C5F0B-4FAA-4D15-9EC8-BA4480E09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d65a0-1a42-4e09-8728-e04497c9c8c7"/>
    <ds:schemaRef ds:uri="e85c1d6e-7f1d-4bd4-88c2-f55b7c493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099B8F-EF9F-47B0-A2BA-97BD54FD16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Echanges entres gestionnaires FR _PPT template</Template>
  <TotalTime>4151</TotalTime>
  <Words>2266</Words>
  <Application>Microsoft Office PowerPoint</Application>
  <PresentationFormat>Widescreen</PresentationFormat>
  <Paragraphs>318</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Century Gothic</vt:lpstr>
      <vt:lpstr>Optima</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   </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Genevieve Quevillon (CSPS-EFPC)</dc:creator>
  <cp:lastModifiedBy>Julie Wills (CSPS-EFPC)</cp:lastModifiedBy>
  <cp:revision>86</cp:revision>
  <cp:lastPrinted>2024-04-29T20:18:30Z</cp:lastPrinted>
  <dcterms:created xsi:type="dcterms:W3CDTF">2023-06-27T19:53:32Z</dcterms:created>
  <dcterms:modified xsi:type="dcterms:W3CDTF">2024-04-29T20:24:38Z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800260746</vt:i4>
  </property>
  <property fmtid="{D5CDD505-2E9C-101B-9397-08002B2CF9AE}" pid="3" name="_NewReviewCycle">
    <vt:lpwstr/>
  </property>
  <property fmtid="{D5CDD505-2E9C-101B-9397-08002B2CF9AE}" pid="4" name="_EmailSubject">
    <vt:lpwstr>latest agenda</vt:lpwstr>
  </property>
  <property fmtid="{D5CDD505-2E9C-101B-9397-08002B2CF9AE}" pid="5" name="_AuthorEmail">
    <vt:lpwstr>Barbara.Schneider@csps-efpc.gc.ca</vt:lpwstr>
  </property>
  <property fmtid="{D5CDD505-2E9C-101B-9397-08002B2CF9AE}" pid="6" name="_AuthorEmailDisplayName">
    <vt:lpwstr>Barbara Schneider (she¸ her / elle) (CSPS-EFPC)</vt:lpwstr>
  </property>
  <property fmtid="{D5CDD505-2E9C-101B-9397-08002B2CF9AE}" pid="7" name="_PreviousAdHocReviewCycleID">
    <vt:i4>-794871110</vt:i4>
  </property>
</Properties>
</file>