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7" r:id="rId3"/>
    <p:sldId id="258" r:id="rId4"/>
    <p:sldId id="274" r:id="rId5"/>
    <p:sldId id="259" r:id="rId6"/>
    <p:sldId id="275" r:id="rId7"/>
    <p:sldId id="268" r:id="rId8"/>
    <p:sldId id="269" r:id="rId9"/>
    <p:sldId id="276" r:id="rId10"/>
    <p:sldId id="260" r:id="rId11"/>
    <p:sldId id="261" r:id="rId12"/>
    <p:sldId id="262" r:id="rId13"/>
    <p:sldId id="263" r:id="rId14"/>
    <p:sldId id="264" r:id="rId15"/>
    <p:sldId id="265" r:id="rId16"/>
    <p:sldId id="272" r:id="rId17"/>
    <p:sldId id="273" r:id="rId18"/>
    <p:sldId id="277" r:id="rId19"/>
    <p:sldId id="280" r:id="rId20"/>
    <p:sldId id="279" r:id="rId21"/>
    <p:sldId id="284" r:id="rId22"/>
  </p:sldIdLst>
  <p:sldSz cx="12192000" cy="6858000"/>
  <p:notesSz cx="6858000" cy="9144000"/>
  <p:defaultTextStyle>
    <a:defPPr>
      <a:defRPr lang="en-CA"/>
    </a:defPPr>
    <a:lvl1pPr algn="l" defTabSz="457200" rtl="0" fontAlgn="base">
      <a:spcBef>
        <a:spcPct val="0"/>
      </a:spcBef>
      <a:spcAft>
        <a:spcPct val="0"/>
      </a:spcAft>
      <a:defRPr kern="1200">
        <a:solidFill>
          <a:schemeClr val="tx1"/>
        </a:solidFill>
        <a:latin typeface="Arial" panose="020B0604020202020204" pitchFamily="34" charset="0"/>
        <a:ea typeface="ヒラギノ角ゴ Pro W3"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ヒラギノ角ゴ Pro W3"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ヒラギノ角ゴ Pro W3"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ヒラギノ角ゴ Pro W3"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ヒラギノ角ゴ Pro W3" charset="-128"/>
        <a:cs typeface="+mn-cs"/>
      </a:defRPr>
    </a:lvl5pPr>
    <a:lvl6pPr marL="2286000" algn="l" defTabSz="914400" rtl="0" eaLnBrk="1" latinLnBrk="0" hangingPunct="1">
      <a:defRPr kern="1200">
        <a:solidFill>
          <a:schemeClr val="tx1"/>
        </a:solidFill>
        <a:latin typeface="Arial" panose="020B0604020202020204" pitchFamily="34" charset="0"/>
        <a:ea typeface="ヒラギノ角ゴ Pro W3" charset="-128"/>
        <a:cs typeface="+mn-cs"/>
      </a:defRPr>
    </a:lvl6pPr>
    <a:lvl7pPr marL="2743200" algn="l" defTabSz="914400" rtl="0" eaLnBrk="1" latinLnBrk="0" hangingPunct="1">
      <a:defRPr kern="1200">
        <a:solidFill>
          <a:schemeClr val="tx1"/>
        </a:solidFill>
        <a:latin typeface="Arial" panose="020B0604020202020204" pitchFamily="34" charset="0"/>
        <a:ea typeface="ヒラギノ角ゴ Pro W3" charset="-128"/>
        <a:cs typeface="+mn-cs"/>
      </a:defRPr>
    </a:lvl7pPr>
    <a:lvl8pPr marL="3200400" algn="l" defTabSz="914400" rtl="0" eaLnBrk="1" latinLnBrk="0" hangingPunct="1">
      <a:defRPr kern="1200">
        <a:solidFill>
          <a:schemeClr val="tx1"/>
        </a:solidFill>
        <a:latin typeface="Arial" panose="020B0604020202020204" pitchFamily="34" charset="0"/>
        <a:ea typeface="ヒラギノ角ゴ Pro W3" charset="-128"/>
        <a:cs typeface="+mn-cs"/>
      </a:defRPr>
    </a:lvl8pPr>
    <a:lvl9pPr marL="3657600" algn="l" defTabSz="914400" rtl="0" eaLnBrk="1" latinLnBrk="0" hangingPunct="1">
      <a:defRPr kern="1200">
        <a:solidFill>
          <a:schemeClr val="tx1"/>
        </a:solidFill>
        <a:latin typeface="Arial" panose="020B0604020202020204" pitchFamily="34" charset="0"/>
        <a:ea typeface="ヒラギノ角ゴ Pro W3"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87A8"/>
    <a:srgbClr val="619DD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87" autoAdjust="0"/>
    <p:restoredTop sz="96150" autoAdjust="0"/>
  </p:normalViewPr>
  <p:slideViewPr>
    <p:cSldViewPr snapToGrid="0" snapToObjects="1">
      <p:cViewPr varScale="1">
        <p:scale>
          <a:sx n="82" d="100"/>
          <a:sy n="82" d="100"/>
        </p:scale>
        <p:origin x="835" y="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ham Khajeh-Naini" userId="d5d9cd83-bb1c-45f8-b2dd-918bd4a7a2c3" providerId="ADAL" clId="{6A6D739D-7E16-452B-87BA-D29A426243F3}"/>
    <pc:docChg chg="undo redo custSel addSld delSld modSld">
      <pc:chgData name="Parham Khajeh-Naini" userId="d5d9cd83-bb1c-45f8-b2dd-918bd4a7a2c3" providerId="ADAL" clId="{6A6D739D-7E16-452B-87BA-D29A426243F3}" dt="2024-05-09T15:06:58.522" v="8" actId="47"/>
      <pc:docMkLst>
        <pc:docMk/>
      </pc:docMkLst>
      <pc:sldChg chg="modSp del mod">
        <pc:chgData name="Parham Khajeh-Naini" userId="d5d9cd83-bb1c-45f8-b2dd-918bd4a7a2c3" providerId="ADAL" clId="{6A6D739D-7E16-452B-87BA-D29A426243F3}" dt="2024-05-09T15:06:58.522" v="8" actId="47"/>
        <pc:sldMkLst>
          <pc:docMk/>
          <pc:sldMk cId="256585609" sldId="271"/>
        </pc:sldMkLst>
        <pc:spChg chg="mod">
          <ac:chgData name="Parham Khajeh-Naini" userId="d5d9cd83-bb1c-45f8-b2dd-918bd4a7a2c3" providerId="ADAL" clId="{6A6D739D-7E16-452B-87BA-D29A426243F3}" dt="2024-05-09T15:03:26.354" v="4" actId="120"/>
          <ac:spMkLst>
            <pc:docMk/>
            <pc:sldMk cId="256585609" sldId="271"/>
            <ac:spMk id="10" creationId="{00000000-0000-0000-0000-000000000000}"/>
          </ac:spMkLst>
        </pc:spChg>
      </pc:sldChg>
      <pc:sldChg chg="del">
        <pc:chgData name="Parham Khajeh-Naini" userId="d5d9cd83-bb1c-45f8-b2dd-918bd4a7a2c3" providerId="ADAL" clId="{6A6D739D-7E16-452B-87BA-D29A426243F3}" dt="2024-05-09T15:02:21.173" v="0" actId="47"/>
        <pc:sldMkLst>
          <pc:docMk/>
          <pc:sldMk cId="3742769710" sldId="281"/>
        </pc:sldMkLst>
      </pc:sldChg>
      <pc:sldChg chg="add del">
        <pc:chgData name="Parham Khajeh-Naini" userId="d5d9cd83-bb1c-45f8-b2dd-918bd4a7a2c3" providerId="ADAL" clId="{6A6D739D-7E16-452B-87BA-D29A426243F3}" dt="2024-05-09T15:03:29.949" v="7" actId="47"/>
        <pc:sldMkLst>
          <pc:docMk/>
          <pc:sldMk cId="3681966463" sldId="283"/>
        </pc:sldMkLst>
      </pc:sldChg>
      <pc:sldChg chg="modSp mod">
        <pc:chgData name="Parham Khajeh-Naini" userId="d5d9cd83-bb1c-45f8-b2dd-918bd4a7a2c3" providerId="ADAL" clId="{6A6D739D-7E16-452B-87BA-D29A426243F3}" dt="2024-05-09T15:03:27.420" v="5" actId="122"/>
        <pc:sldMkLst>
          <pc:docMk/>
          <pc:sldMk cId="3238788909" sldId="284"/>
        </pc:sldMkLst>
        <pc:spChg chg="mod">
          <ac:chgData name="Parham Khajeh-Naini" userId="d5d9cd83-bb1c-45f8-b2dd-918bd4a7a2c3" providerId="ADAL" clId="{6A6D739D-7E16-452B-87BA-D29A426243F3}" dt="2024-05-09T15:03:27.420" v="5" actId="122"/>
          <ac:spMkLst>
            <pc:docMk/>
            <pc:sldMk cId="3238788909" sldId="284"/>
            <ac:spMk id="1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C4DEA6-BB9B-4E9A-B042-879E74888D86}" type="datetimeFigureOut">
              <a:rPr lang="en-CA" smtClean="0"/>
              <a:t>2024-05-09</a:t>
            </a:fld>
            <a:endParaRPr lang="en-C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A1ED4E-D720-4177-891A-0E552B322D62}" type="slidenum">
              <a:rPr lang="en-CA" smtClean="0"/>
              <a:t>‹#›</a:t>
            </a:fld>
            <a:endParaRPr lang="en-CA" dirty="0"/>
          </a:p>
        </p:txBody>
      </p:sp>
    </p:spTree>
    <p:extLst>
      <p:ext uri="{BB962C8B-B14F-4D97-AF65-F5344CB8AC3E}">
        <p14:creationId xmlns:p14="http://schemas.microsoft.com/office/powerpoint/2010/main" val="731661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EA1ED4E-D720-4177-891A-0E552B322D62}" type="slidenum">
              <a:rPr lang="en-CA" smtClean="0"/>
              <a:t>1</a:t>
            </a:fld>
            <a:endParaRPr lang="en-CA" dirty="0"/>
          </a:p>
        </p:txBody>
      </p:sp>
    </p:spTree>
    <p:extLst>
      <p:ext uri="{BB962C8B-B14F-4D97-AF65-F5344CB8AC3E}">
        <p14:creationId xmlns:p14="http://schemas.microsoft.com/office/powerpoint/2010/main" val="2036044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1526" y="2142619"/>
            <a:ext cx="10648949" cy="1470025"/>
          </a:xfrm>
        </p:spPr>
        <p:txBody>
          <a:bodyPr anchor="b">
            <a:normAutofit/>
          </a:bodyPr>
          <a:lstStyle>
            <a:lvl1pPr algn="ctr">
              <a:defRPr sz="4000" b="1">
                <a:solidFill>
                  <a:schemeClr val="tx1">
                    <a:lumMod val="50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771526" y="3727450"/>
            <a:ext cx="10648949" cy="1752600"/>
          </a:xfrm>
        </p:spPr>
        <p:txBody>
          <a:bodyPr>
            <a:normAutofit/>
          </a:bodyPr>
          <a:lstStyle>
            <a:lvl1pPr marL="0" indent="0" algn="ctr">
              <a:buNone/>
              <a:defRPr sz="2500">
                <a:solidFill>
                  <a:schemeClr val="tx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815687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solidFill>
                  <a:schemeClr val="tx1">
                    <a:lumMod val="50000"/>
                  </a:schemeClr>
                </a:solidFill>
              </a:defRPr>
            </a:lvl1pPr>
          </a:lstStyle>
          <a:p>
            <a:r>
              <a:rPr lang="en-US" dirty="0"/>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solidFill>
                  <a:schemeClr val="tx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6" name="Date Placeholder 4"/>
          <p:cNvSpPr>
            <a:spLocks noGrp="1"/>
          </p:cNvSpPr>
          <p:nvPr>
            <p:ph type="dt" sz="half" idx="10"/>
          </p:nvPr>
        </p:nvSpPr>
        <p:spPr/>
        <p:txBody>
          <a:bodyPr/>
          <a:lstStyle>
            <a:lvl1pPr>
              <a:defRPr/>
            </a:lvl1pPr>
          </a:lstStyle>
          <a:p>
            <a:fld id="{3B3899E3-05F8-4643-897D-6A960B2B85F1}" type="datetime1">
              <a:rPr lang="en-CA" altLang="en-US" smtClean="0"/>
              <a:t>2024-05-09</a:t>
            </a:fld>
            <a:endParaRPr lang="en-CA" altLang="en-US" dirty="0"/>
          </a:p>
        </p:txBody>
      </p:sp>
      <p:sp>
        <p:nvSpPr>
          <p:cNvPr id="7" name="Footer Placeholder 5"/>
          <p:cNvSpPr>
            <a:spLocks noGrp="1"/>
          </p:cNvSpPr>
          <p:nvPr>
            <p:ph type="ftr" sz="quarter" idx="11"/>
          </p:nvPr>
        </p:nvSpPr>
        <p:spPr/>
        <p:txBody>
          <a:bodyPr/>
          <a:lstStyle>
            <a:lvl1pPr>
              <a:defRPr/>
            </a:lvl1pPr>
          </a:lstStyle>
          <a:p>
            <a:pPr>
              <a:defRPr/>
            </a:pPr>
            <a:endParaRPr lang="en-US" dirty="0"/>
          </a:p>
        </p:txBody>
      </p:sp>
      <p:sp>
        <p:nvSpPr>
          <p:cNvPr id="8" name="Slide Number Placeholder 6"/>
          <p:cNvSpPr>
            <a:spLocks noGrp="1"/>
          </p:cNvSpPr>
          <p:nvPr>
            <p:ph type="sldNum" sz="quarter" idx="12"/>
          </p:nvPr>
        </p:nvSpPr>
        <p:spPr/>
        <p:txBody>
          <a:bodyPr/>
          <a:lstStyle>
            <a:lvl1pPr>
              <a:defRPr/>
            </a:lvl1pPr>
          </a:lstStyle>
          <a:p>
            <a:fld id="{43BB6656-799E-4F6C-9837-EEDFA9C3CF0E}" type="slidenum">
              <a:rPr lang="en-CA" altLang="en-US"/>
              <a:pPr/>
              <a:t>‹#›</a:t>
            </a:fld>
            <a:endParaRPr lang="en-CA" altLang="en-US" dirty="0"/>
          </a:p>
        </p:txBody>
      </p:sp>
    </p:spTree>
    <p:extLst>
      <p:ext uri="{BB962C8B-B14F-4D97-AF65-F5344CB8AC3E}">
        <p14:creationId xmlns:p14="http://schemas.microsoft.com/office/powerpoint/2010/main" val="3462048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EC710E46-5461-4E81-9E81-98CD25D173A3}" type="datetime1">
              <a:rPr lang="en-CA" altLang="en-US" smtClean="0"/>
              <a:t>2024-05-09</a:t>
            </a:fld>
            <a:endParaRPr lang="en-CA"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E9D38EC3-A308-4803-898A-DEC218DB3888}" type="slidenum">
              <a:rPr lang="en-CA" altLang="en-US"/>
              <a:pPr/>
              <a:t>‹#›</a:t>
            </a:fld>
            <a:endParaRPr lang="en-CA" altLang="en-US" dirty="0"/>
          </a:p>
        </p:txBody>
      </p:sp>
    </p:spTree>
    <p:extLst>
      <p:ext uri="{BB962C8B-B14F-4D97-AF65-F5344CB8AC3E}">
        <p14:creationId xmlns:p14="http://schemas.microsoft.com/office/powerpoint/2010/main" val="9214880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51B7C68-5594-45E5-A8AF-CCD31B22A8D6}" type="datetime1">
              <a:rPr lang="en-CA" altLang="en-US" smtClean="0"/>
              <a:t>2024-05-09</a:t>
            </a:fld>
            <a:endParaRPr lang="en-CA"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47D8FB1B-96D3-4CBE-A8BA-4F7E2F92E3C4}" type="slidenum">
              <a:rPr lang="en-CA" altLang="en-US"/>
              <a:pPr/>
              <a:t>‹#›</a:t>
            </a:fld>
            <a:endParaRPr lang="en-CA" altLang="en-US" dirty="0"/>
          </a:p>
        </p:txBody>
      </p:sp>
    </p:spTree>
    <p:extLst>
      <p:ext uri="{BB962C8B-B14F-4D97-AF65-F5344CB8AC3E}">
        <p14:creationId xmlns:p14="http://schemas.microsoft.com/office/powerpoint/2010/main" val="3081137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lgn="l">
              <a:defRPr sz="3600" b="1">
                <a:solidFill>
                  <a:schemeClr val="tx1">
                    <a:lumMod val="50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sz="2800">
                <a:solidFill>
                  <a:schemeClr val="tx1">
                    <a:lumMod val="50000"/>
                  </a:schemeClr>
                </a:solidFill>
              </a:defRPr>
            </a:lvl1pPr>
            <a:lvl2pPr>
              <a:buFont typeface="Arial"/>
              <a:buChar char="•"/>
              <a:defRPr sz="2600">
                <a:solidFill>
                  <a:schemeClr val="tx1">
                    <a:lumMod val="50000"/>
                  </a:schemeClr>
                </a:solidFill>
              </a:defRPr>
            </a:lvl2pPr>
            <a:lvl3pPr>
              <a:buFont typeface="Arial"/>
              <a:buChar char="•"/>
              <a:defRPr>
                <a:solidFill>
                  <a:schemeClr val="tx1">
                    <a:lumMod val="50000"/>
                  </a:schemeClr>
                </a:solidFill>
              </a:defRPr>
            </a:lvl3pPr>
            <a:lvl4pPr>
              <a:buFont typeface="Arial"/>
              <a:buChar char="•"/>
              <a:defRPr>
                <a:solidFill>
                  <a:schemeClr val="tx1">
                    <a:lumMod val="50000"/>
                  </a:schemeClr>
                </a:solidFill>
              </a:defRPr>
            </a:lvl4pPr>
            <a:lvl5pPr>
              <a:buFont typeface="Arial"/>
              <a:buChar char="•"/>
              <a:defRPr>
                <a:solidFill>
                  <a:schemeClr val="tx1">
                    <a:lumMod val="50000"/>
                  </a:schemeClr>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p:txBody>
          <a:bodyPr/>
          <a:lstStyle>
            <a:lvl1pPr>
              <a:defRPr/>
            </a:lvl1pPr>
          </a:lstStyle>
          <a:p>
            <a:fld id="{EC5B5A88-AEA3-4A7F-B03D-63C3A74E06B9}" type="datetime1">
              <a:rPr lang="en-CA" altLang="en-US" smtClean="0"/>
              <a:t>2024-05-09</a:t>
            </a:fld>
            <a:endParaRPr lang="en-CA" alt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E5D7A364-37B5-4C94-B0C7-B745A1BCB6D7}" type="slidenum">
              <a:rPr lang="en-CA" altLang="en-US"/>
              <a:pPr/>
              <a:t>‹#›</a:t>
            </a:fld>
            <a:endParaRPr lang="en-CA" altLang="en-US" dirty="0"/>
          </a:p>
        </p:txBody>
      </p:sp>
    </p:spTree>
    <p:extLst>
      <p:ext uri="{BB962C8B-B14F-4D97-AF65-F5344CB8AC3E}">
        <p14:creationId xmlns:p14="http://schemas.microsoft.com/office/powerpoint/2010/main" val="426499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980757"/>
            <a:ext cx="10363200" cy="1362075"/>
          </a:xfrm>
        </p:spPr>
        <p:txBody>
          <a:bodyPr anchor="t">
            <a:normAutofit/>
          </a:bodyPr>
          <a:lstStyle>
            <a:lvl1pPr algn="l">
              <a:defRPr sz="3600" b="1" cap="all">
                <a:solidFill>
                  <a:schemeClr val="tx1">
                    <a:lumMod val="50000"/>
                  </a:schemeClr>
                </a:solidFill>
              </a:defRPr>
            </a:lvl1pPr>
          </a:lstStyle>
          <a:p>
            <a:r>
              <a:rPr lang="en-US" dirty="0"/>
              <a:t>Click to edit Master title style</a:t>
            </a:r>
          </a:p>
        </p:txBody>
      </p:sp>
      <p:sp>
        <p:nvSpPr>
          <p:cNvPr id="3" name="Text Placeholder 2"/>
          <p:cNvSpPr>
            <a:spLocks noGrp="1"/>
          </p:cNvSpPr>
          <p:nvPr>
            <p:ph type="body" idx="1"/>
          </p:nvPr>
        </p:nvSpPr>
        <p:spPr>
          <a:xfrm>
            <a:off x="963084" y="2480570"/>
            <a:ext cx="10363200" cy="1500187"/>
          </a:xfrm>
        </p:spPr>
        <p:txBody>
          <a:bodyPr anchor="b"/>
          <a:lstStyle>
            <a:lvl1pPr marL="0" indent="0">
              <a:buNone/>
              <a:defRPr sz="2000">
                <a:solidFill>
                  <a:schemeClr val="tx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fld id="{EFC3B7C3-32C0-4A19-B8D6-2CA583E82AE2}" type="datetime1">
              <a:rPr lang="en-CA" altLang="en-US" smtClean="0"/>
              <a:t>2024-05-09</a:t>
            </a:fld>
            <a:endParaRPr lang="en-CA" alt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D2AB26BC-EBFF-48FD-B808-87EA7E987A83}" type="slidenum">
              <a:rPr lang="en-CA" altLang="en-US"/>
              <a:pPr/>
              <a:t>‹#›</a:t>
            </a:fld>
            <a:endParaRPr lang="en-CA" altLang="en-US" dirty="0"/>
          </a:p>
        </p:txBody>
      </p:sp>
    </p:spTree>
    <p:extLst>
      <p:ext uri="{BB962C8B-B14F-4D97-AF65-F5344CB8AC3E}">
        <p14:creationId xmlns:p14="http://schemas.microsoft.com/office/powerpoint/2010/main" val="4206291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07316" y="969402"/>
            <a:ext cx="9448800" cy="1470025"/>
          </a:xfrm>
        </p:spPr>
        <p:txBody>
          <a:bodyPr anchor="b">
            <a:normAutofit/>
          </a:bodyPr>
          <a:lstStyle>
            <a:lvl1pPr algn="l">
              <a:defRPr sz="3600" b="1">
                <a:solidFill>
                  <a:schemeClr val="tx1">
                    <a:lumMod val="50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207316" y="2449458"/>
            <a:ext cx="8534400" cy="1752600"/>
          </a:xfrm>
        </p:spPr>
        <p:txBody>
          <a:bodyPr>
            <a:normAutofit/>
          </a:bodyPr>
          <a:lstStyle>
            <a:lvl1pPr marL="0" indent="0" algn="l">
              <a:buNone/>
              <a:defRPr sz="2500">
                <a:solidFill>
                  <a:schemeClr val="tx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7755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p:spPr>
        <p:txBody>
          <a:bodyPr/>
          <a:lstStyle>
            <a:lvl1pPr>
              <a:buFont typeface="Arial"/>
              <a:buChar char="•"/>
              <a:defRPr sz="2400">
                <a:solidFill>
                  <a:schemeClr val="tx1">
                    <a:lumMod val="50000"/>
                  </a:schemeClr>
                </a:solidFill>
              </a:defRPr>
            </a:lvl1pPr>
            <a:lvl2pPr>
              <a:buFont typeface="Arial"/>
              <a:buChar char="•"/>
              <a:defRPr sz="2200">
                <a:solidFill>
                  <a:schemeClr val="tx1">
                    <a:lumMod val="50000"/>
                  </a:schemeClr>
                </a:solidFill>
              </a:defRPr>
            </a:lvl2pPr>
            <a:lvl3pPr>
              <a:buFont typeface="Arial"/>
              <a:buChar char="•"/>
              <a:defRPr sz="2000">
                <a:solidFill>
                  <a:schemeClr val="tx1">
                    <a:lumMod val="50000"/>
                  </a:schemeClr>
                </a:solidFill>
              </a:defRPr>
            </a:lvl3pPr>
            <a:lvl4pPr>
              <a:buFont typeface="Arial"/>
              <a:buChar char="•"/>
              <a:defRPr sz="1800">
                <a:solidFill>
                  <a:schemeClr val="tx1">
                    <a:lumMod val="50000"/>
                  </a:schemeClr>
                </a:solidFill>
              </a:defRPr>
            </a:lvl4pPr>
            <a:lvl5pPr>
              <a:buFont typeface="Arial"/>
              <a:buChar char="•"/>
              <a:defRPr sz="1800">
                <a:solidFill>
                  <a:schemeClr val="tx1">
                    <a:lumMod val="50000"/>
                  </a:schemeClr>
                </a:solidFill>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lstStyle>
            <a:lvl1pPr>
              <a:buFont typeface="Arial"/>
              <a:buChar char="•"/>
              <a:defRPr sz="2600">
                <a:solidFill>
                  <a:schemeClr val="tx1">
                    <a:lumMod val="50000"/>
                  </a:schemeClr>
                </a:solidFill>
              </a:defRPr>
            </a:lvl1pPr>
            <a:lvl2pPr>
              <a:buFont typeface="Arial"/>
              <a:buChar char="•"/>
              <a:defRPr sz="2400">
                <a:solidFill>
                  <a:schemeClr val="tx1">
                    <a:lumMod val="50000"/>
                  </a:schemeClr>
                </a:solidFill>
              </a:defRPr>
            </a:lvl2pPr>
            <a:lvl3pPr>
              <a:buFont typeface="Arial"/>
              <a:buChar char="•"/>
              <a:defRPr sz="2000">
                <a:solidFill>
                  <a:schemeClr val="tx1">
                    <a:lumMod val="50000"/>
                  </a:schemeClr>
                </a:solidFill>
              </a:defRPr>
            </a:lvl3pPr>
            <a:lvl4pPr>
              <a:buFont typeface="Arial"/>
              <a:buChar char="•"/>
              <a:defRPr sz="1800">
                <a:solidFill>
                  <a:schemeClr val="tx1">
                    <a:lumMod val="50000"/>
                  </a:schemeClr>
                </a:solidFill>
              </a:defRPr>
            </a:lvl4pPr>
            <a:lvl5pPr>
              <a:buFont typeface="Arial"/>
              <a:buChar char="•"/>
              <a:defRPr sz="1800">
                <a:solidFill>
                  <a:schemeClr val="tx1">
                    <a:lumMod val="50000"/>
                  </a:schemeClr>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609600" y="274638"/>
            <a:ext cx="10972800" cy="1143000"/>
          </a:xfrm>
        </p:spPr>
        <p:txBody>
          <a:bodyPr anchor="b">
            <a:normAutofit/>
          </a:bodyPr>
          <a:lstStyle>
            <a:lvl1pPr algn="l">
              <a:defRPr sz="4000" b="1">
                <a:solidFill>
                  <a:schemeClr val="tx1">
                    <a:lumMod val="50000"/>
                  </a:schemeClr>
                </a:solidFill>
              </a:defRPr>
            </a:lvl1pPr>
          </a:lstStyle>
          <a:p>
            <a:r>
              <a:rPr lang="en-US"/>
              <a:t>Click to edit Master title style</a:t>
            </a:r>
            <a:endParaRPr lang="en-US" dirty="0"/>
          </a:p>
        </p:txBody>
      </p:sp>
      <p:sp>
        <p:nvSpPr>
          <p:cNvPr id="6" name="Date Placeholder 4"/>
          <p:cNvSpPr>
            <a:spLocks noGrp="1"/>
          </p:cNvSpPr>
          <p:nvPr>
            <p:ph type="dt" sz="half" idx="10"/>
          </p:nvPr>
        </p:nvSpPr>
        <p:spPr/>
        <p:txBody>
          <a:bodyPr/>
          <a:lstStyle>
            <a:lvl1pPr>
              <a:defRPr/>
            </a:lvl1pPr>
          </a:lstStyle>
          <a:p>
            <a:fld id="{B1C9A72B-7350-4D94-BA12-9F3C1533CE05}" type="datetime1">
              <a:rPr lang="en-CA" altLang="en-US" smtClean="0"/>
              <a:t>2024-05-09</a:t>
            </a:fld>
            <a:endParaRPr lang="en-CA" altLang="en-US" dirty="0"/>
          </a:p>
        </p:txBody>
      </p:sp>
      <p:sp>
        <p:nvSpPr>
          <p:cNvPr id="7" name="Footer Placeholder 5"/>
          <p:cNvSpPr>
            <a:spLocks noGrp="1"/>
          </p:cNvSpPr>
          <p:nvPr>
            <p:ph type="ftr" sz="quarter" idx="11"/>
          </p:nvPr>
        </p:nvSpPr>
        <p:spPr/>
        <p:txBody>
          <a:bodyPr/>
          <a:lstStyle>
            <a:lvl1pPr>
              <a:defRPr/>
            </a:lvl1pPr>
          </a:lstStyle>
          <a:p>
            <a:pPr>
              <a:defRPr/>
            </a:pPr>
            <a:endParaRPr lang="en-US" dirty="0"/>
          </a:p>
        </p:txBody>
      </p:sp>
      <p:sp>
        <p:nvSpPr>
          <p:cNvPr id="8" name="Slide Number Placeholder 6"/>
          <p:cNvSpPr>
            <a:spLocks noGrp="1"/>
          </p:cNvSpPr>
          <p:nvPr>
            <p:ph type="sldNum" sz="quarter" idx="12"/>
          </p:nvPr>
        </p:nvSpPr>
        <p:spPr/>
        <p:txBody>
          <a:bodyPr/>
          <a:lstStyle>
            <a:lvl1pPr>
              <a:defRPr/>
            </a:lvl1pPr>
          </a:lstStyle>
          <a:p>
            <a:fld id="{B6563207-662A-4411-9323-7117BFF93DD0}" type="slidenum">
              <a:rPr lang="en-CA" altLang="en-US"/>
              <a:pPr/>
              <a:t>‹#›</a:t>
            </a:fld>
            <a:endParaRPr lang="en-CA" altLang="en-US" dirty="0"/>
          </a:p>
        </p:txBody>
      </p:sp>
    </p:spTree>
    <p:extLst>
      <p:ext uri="{BB962C8B-B14F-4D97-AF65-F5344CB8AC3E}">
        <p14:creationId xmlns:p14="http://schemas.microsoft.com/office/powerpoint/2010/main" val="3903973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normAutofit/>
          </a:bodyPr>
          <a:lstStyle>
            <a:lvl1pPr marL="0" indent="0">
              <a:buNone/>
              <a:defRPr sz="2000" b="1">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buFont typeface="Arial"/>
              <a:buChar char="•"/>
              <a:defRPr sz="2000">
                <a:solidFill>
                  <a:schemeClr val="tx1">
                    <a:lumMod val="50000"/>
                  </a:schemeClr>
                </a:solidFill>
              </a:defRPr>
            </a:lvl1pPr>
            <a:lvl2pPr>
              <a:buFont typeface="Arial"/>
              <a:buChar char="•"/>
              <a:defRPr sz="1800">
                <a:solidFill>
                  <a:schemeClr val="tx1">
                    <a:lumMod val="50000"/>
                  </a:schemeClr>
                </a:solidFill>
              </a:defRPr>
            </a:lvl2pPr>
            <a:lvl3pPr>
              <a:buFont typeface="Arial"/>
              <a:buChar char="•"/>
              <a:defRPr sz="1800">
                <a:solidFill>
                  <a:schemeClr val="tx1">
                    <a:lumMod val="50000"/>
                  </a:schemeClr>
                </a:solidFill>
              </a:defRPr>
            </a:lvl3pPr>
            <a:lvl4pPr>
              <a:buFont typeface="Arial"/>
              <a:buChar char="•"/>
              <a:defRPr sz="1600">
                <a:solidFill>
                  <a:schemeClr val="tx1">
                    <a:lumMod val="50000"/>
                  </a:schemeClr>
                </a:solidFill>
              </a:defRPr>
            </a:lvl4pPr>
            <a:lvl5pPr>
              <a:buFont typeface="Arial"/>
              <a:buChar char="•"/>
              <a:defRPr sz="1600">
                <a:solidFill>
                  <a:schemeClr val="tx1">
                    <a:lumMod val="50000"/>
                  </a:schemeClr>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normAutofit/>
          </a:bodyPr>
          <a:lstStyle>
            <a:lvl1pPr marL="0" indent="0">
              <a:buNone/>
              <a:defRPr sz="2000" b="1">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buFont typeface="Arial"/>
              <a:buChar char="•"/>
              <a:defRPr sz="2000">
                <a:solidFill>
                  <a:schemeClr val="tx1">
                    <a:lumMod val="50000"/>
                  </a:schemeClr>
                </a:solidFill>
              </a:defRPr>
            </a:lvl1pPr>
            <a:lvl2pPr>
              <a:buFont typeface="Arial"/>
              <a:buChar char="•"/>
              <a:defRPr sz="1800">
                <a:solidFill>
                  <a:schemeClr val="tx1">
                    <a:lumMod val="50000"/>
                  </a:schemeClr>
                </a:solidFill>
              </a:defRPr>
            </a:lvl2pPr>
            <a:lvl3pPr>
              <a:buFont typeface="Arial"/>
              <a:buChar char="•"/>
              <a:defRPr sz="1800">
                <a:solidFill>
                  <a:schemeClr val="tx1">
                    <a:lumMod val="50000"/>
                  </a:schemeClr>
                </a:solidFill>
              </a:defRPr>
            </a:lvl3pPr>
            <a:lvl4pPr>
              <a:buFont typeface="Arial"/>
              <a:buChar char="•"/>
              <a:defRPr sz="1600">
                <a:solidFill>
                  <a:schemeClr val="tx1">
                    <a:lumMod val="50000"/>
                  </a:schemeClr>
                </a:solidFill>
              </a:defRPr>
            </a:lvl4pPr>
            <a:lvl5pPr>
              <a:buFont typeface="Arial"/>
              <a:buChar char="•"/>
              <a:defRPr sz="1600">
                <a:solidFill>
                  <a:schemeClr val="tx1">
                    <a:lumMod val="50000"/>
                  </a:schemeClr>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1"/>
          <p:cNvSpPr>
            <a:spLocks noGrp="1"/>
          </p:cNvSpPr>
          <p:nvPr>
            <p:ph type="title"/>
          </p:nvPr>
        </p:nvSpPr>
        <p:spPr>
          <a:xfrm>
            <a:off x="609600" y="274638"/>
            <a:ext cx="10972800" cy="1143000"/>
          </a:xfrm>
        </p:spPr>
        <p:txBody>
          <a:bodyPr anchor="b">
            <a:normAutofit/>
          </a:bodyPr>
          <a:lstStyle>
            <a:lvl1pPr algn="l">
              <a:defRPr sz="3600" b="1">
                <a:solidFill>
                  <a:schemeClr val="tx1">
                    <a:lumMod val="50000"/>
                  </a:schemeClr>
                </a:solidFill>
              </a:defRPr>
            </a:lvl1pPr>
          </a:lstStyle>
          <a:p>
            <a:r>
              <a:rPr lang="en-US"/>
              <a:t>Click to edit Master title style</a:t>
            </a:r>
            <a:endParaRPr lang="en-US" dirty="0"/>
          </a:p>
        </p:txBody>
      </p:sp>
      <p:sp>
        <p:nvSpPr>
          <p:cNvPr id="8" name="Date Placeholder 6"/>
          <p:cNvSpPr>
            <a:spLocks noGrp="1"/>
          </p:cNvSpPr>
          <p:nvPr>
            <p:ph type="dt" sz="half" idx="10"/>
          </p:nvPr>
        </p:nvSpPr>
        <p:spPr/>
        <p:txBody>
          <a:bodyPr/>
          <a:lstStyle>
            <a:lvl1pPr>
              <a:defRPr/>
            </a:lvl1pPr>
          </a:lstStyle>
          <a:p>
            <a:fld id="{63EBC1FA-0BFD-46BF-B7EB-DE3B0A732B7A}" type="datetime1">
              <a:rPr lang="en-CA" altLang="en-US" smtClean="0"/>
              <a:t>2024-05-09</a:t>
            </a:fld>
            <a:endParaRPr lang="en-CA" altLang="en-US" dirty="0"/>
          </a:p>
        </p:txBody>
      </p:sp>
      <p:sp>
        <p:nvSpPr>
          <p:cNvPr id="9" name="Footer Placeholder 7"/>
          <p:cNvSpPr>
            <a:spLocks noGrp="1"/>
          </p:cNvSpPr>
          <p:nvPr>
            <p:ph type="ftr" sz="quarter" idx="11"/>
          </p:nvPr>
        </p:nvSpPr>
        <p:spPr/>
        <p:txBody>
          <a:bodyPr/>
          <a:lstStyle>
            <a:lvl1pPr>
              <a:defRPr/>
            </a:lvl1pPr>
          </a:lstStyle>
          <a:p>
            <a:pPr>
              <a:defRPr/>
            </a:pPr>
            <a:endParaRPr lang="en-US" dirty="0"/>
          </a:p>
        </p:txBody>
      </p:sp>
      <p:sp>
        <p:nvSpPr>
          <p:cNvPr id="11" name="Slide Number Placeholder 8"/>
          <p:cNvSpPr>
            <a:spLocks noGrp="1"/>
          </p:cNvSpPr>
          <p:nvPr>
            <p:ph type="sldNum" sz="quarter" idx="12"/>
          </p:nvPr>
        </p:nvSpPr>
        <p:spPr/>
        <p:txBody>
          <a:bodyPr/>
          <a:lstStyle>
            <a:lvl1pPr>
              <a:defRPr/>
            </a:lvl1pPr>
          </a:lstStyle>
          <a:p>
            <a:fld id="{BF9E9DC1-660E-4D0F-B60B-D2DBC83E07C3}" type="slidenum">
              <a:rPr lang="en-CA" altLang="en-US"/>
              <a:pPr/>
              <a:t>‹#›</a:t>
            </a:fld>
            <a:endParaRPr lang="en-CA" altLang="en-US" dirty="0"/>
          </a:p>
        </p:txBody>
      </p:sp>
    </p:spTree>
    <p:extLst>
      <p:ext uri="{BB962C8B-B14F-4D97-AF65-F5344CB8AC3E}">
        <p14:creationId xmlns:p14="http://schemas.microsoft.com/office/powerpoint/2010/main" val="2466704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609600" y="274638"/>
            <a:ext cx="10972800" cy="1143000"/>
          </a:xfrm>
        </p:spPr>
        <p:txBody>
          <a:bodyPr anchor="b">
            <a:normAutofit/>
          </a:bodyPr>
          <a:lstStyle>
            <a:lvl1pPr algn="l">
              <a:defRPr sz="3600" b="1">
                <a:solidFill>
                  <a:schemeClr val="tx1">
                    <a:lumMod val="50000"/>
                  </a:schemeClr>
                </a:solidFill>
              </a:defRPr>
            </a:lvl1pPr>
          </a:lstStyle>
          <a:p>
            <a:r>
              <a:rPr lang="en-US" dirty="0"/>
              <a:t>Click to edit Master title style</a:t>
            </a:r>
          </a:p>
        </p:txBody>
      </p:sp>
      <p:sp>
        <p:nvSpPr>
          <p:cNvPr id="4" name="Date Placeholder 2"/>
          <p:cNvSpPr>
            <a:spLocks noGrp="1"/>
          </p:cNvSpPr>
          <p:nvPr>
            <p:ph type="dt" sz="half" idx="10"/>
          </p:nvPr>
        </p:nvSpPr>
        <p:spPr/>
        <p:txBody>
          <a:bodyPr/>
          <a:lstStyle>
            <a:lvl1pPr>
              <a:defRPr/>
            </a:lvl1pPr>
          </a:lstStyle>
          <a:p>
            <a:fld id="{996B2C79-1787-47B9-A859-F38E1662ED57}" type="datetime1">
              <a:rPr lang="en-CA" altLang="en-US" smtClean="0"/>
              <a:t>2024-05-09</a:t>
            </a:fld>
            <a:endParaRPr lang="en-CA" altLang="en-US" dirty="0"/>
          </a:p>
        </p:txBody>
      </p:sp>
      <p:sp>
        <p:nvSpPr>
          <p:cNvPr id="5" name="Footer Placeholder 3"/>
          <p:cNvSpPr>
            <a:spLocks noGrp="1"/>
          </p:cNvSpPr>
          <p:nvPr>
            <p:ph type="ftr" sz="quarter" idx="11"/>
          </p:nvPr>
        </p:nvSpPr>
        <p:spPr/>
        <p:txBody>
          <a:bodyPr/>
          <a:lstStyle>
            <a:lvl1pPr>
              <a:defRPr/>
            </a:lvl1pPr>
          </a:lstStyle>
          <a:p>
            <a:pPr>
              <a:defRPr/>
            </a:pPr>
            <a:endParaRPr lang="en-US" dirty="0"/>
          </a:p>
        </p:txBody>
      </p:sp>
      <p:sp>
        <p:nvSpPr>
          <p:cNvPr id="7" name="Slide Number Placeholder 4"/>
          <p:cNvSpPr>
            <a:spLocks noGrp="1"/>
          </p:cNvSpPr>
          <p:nvPr>
            <p:ph type="sldNum" sz="quarter" idx="12"/>
          </p:nvPr>
        </p:nvSpPr>
        <p:spPr/>
        <p:txBody>
          <a:bodyPr/>
          <a:lstStyle>
            <a:lvl1pPr>
              <a:defRPr/>
            </a:lvl1pPr>
          </a:lstStyle>
          <a:p>
            <a:fld id="{AA06BAE0-9091-4D3C-AE47-2F0A07C139B7}" type="slidenum">
              <a:rPr lang="en-CA" altLang="en-US"/>
              <a:pPr/>
              <a:t>‹#›</a:t>
            </a:fld>
            <a:endParaRPr lang="en-CA" altLang="en-US" dirty="0"/>
          </a:p>
        </p:txBody>
      </p:sp>
    </p:spTree>
    <p:extLst>
      <p:ext uri="{BB962C8B-B14F-4D97-AF65-F5344CB8AC3E}">
        <p14:creationId xmlns:p14="http://schemas.microsoft.com/office/powerpoint/2010/main" val="1005228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A3849208-31D6-4821-8125-CF27ED7EA3F7}" type="datetime1">
              <a:rPr lang="en-CA" altLang="en-US" smtClean="0"/>
              <a:t>2024-05-09</a:t>
            </a:fld>
            <a:endParaRPr lang="en-CA" alt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7E5D8E96-AAD3-4A07-A081-72B1BC1A7080}" type="slidenum">
              <a:rPr lang="en-CA" altLang="en-US"/>
              <a:pPr/>
              <a:t>‹#›</a:t>
            </a:fld>
            <a:endParaRPr lang="en-CA" altLang="en-US" dirty="0"/>
          </a:p>
        </p:txBody>
      </p:sp>
    </p:spTree>
    <p:extLst>
      <p:ext uri="{BB962C8B-B14F-4D97-AF65-F5344CB8AC3E}">
        <p14:creationId xmlns:p14="http://schemas.microsoft.com/office/powerpoint/2010/main" val="1548396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467923"/>
            <a:ext cx="4011084" cy="967177"/>
          </a:xfrm>
        </p:spPr>
        <p:txBody>
          <a:bodyPr anchor="b"/>
          <a:lstStyle>
            <a:lvl1pPr algn="l">
              <a:defRPr sz="2000" b="1">
                <a:solidFill>
                  <a:schemeClr val="tx1">
                    <a:lumMod val="50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766733" y="467923"/>
            <a:ext cx="6815667" cy="5658240"/>
          </a:xfrm>
        </p:spPr>
        <p:txBody>
          <a:bodyPr/>
          <a:lstStyle>
            <a:lvl1pPr>
              <a:buFont typeface="Arial"/>
              <a:buChar char="•"/>
              <a:defRPr sz="2800">
                <a:solidFill>
                  <a:schemeClr val="tx1">
                    <a:lumMod val="50000"/>
                  </a:schemeClr>
                </a:solidFill>
              </a:defRPr>
            </a:lvl1pPr>
            <a:lvl2pPr>
              <a:buFont typeface="Arial"/>
              <a:buChar char="•"/>
              <a:defRPr sz="2600">
                <a:solidFill>
                  <a:schemeClr val="tx1">
                    <a:lumMod val="50000"/>
                  </a:schemeClr>
                </a:solidFill>
              </a:defRPr>
            </a:lvl2pPr>
            <a:lvl3pPr>
              <a:buFont typeface="Arial"/>
              <a:buChar char="•"/>
              <a:defRPr sz="2400">
                <a:solidFill>
                  <a:schemeClr val="tx1">
                    <a:lumMod val="50000"/>
                  </a:schemeClr>
                </a:solidFill>
              </a:defRPr>
            </a:lvl3pPr>
            <a:lvl4pPr>
              <a:buFont typeface="Arial"/>
              <a:buChar char="•"/>
              <a:defRPr sz="2000">
                <a:solidFill>
                  <a:schemeClr val="tx1">
                    <a:lumMod val="50000"/>
                  </a:schemeClr>
                </a:solidFill>
              </a:defRPr>
            </a:lvl4pPr>
            <a:lvl5pPr>
              <a:buFont typeface="Arial"/>
              <a:buChar char="•"/>
              <a:defRPr sz="2000">
                <a:solidFill>
                  <a:schemeClr val="tx1">
                    <a:lumMod val="50000"/>
                  </a:schemeClr>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solidFill>
                  <a:schemeClr val="tx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4"/>
          <p:cNvSpPr>
            <a:spLocks noGrp="1"/>
          </p:cNvSpPr>
          <p:nvPr>
            <p:ph type="dt" sz="half" idx="10"/>
          </p:nvPr>
        </p:nvSpPr>
        <p:spPr/>
        <p:txBody>
          <a:bodyPr/>
          <a:lstStyle>
            <a:lvl1pPr>
              <a:defRPr/>
            </a:lvl1pPr>
          </a:lstStyle>
          <a:p>
            <a:fld id="{BFC344DC-0E1D-48FC-B778-03335A1EB3C2}" type="datetime1">
              <a:rPr lang="en-CA" altLang="en-US" smtClean="0"/>
              <a:t>2024-05-09</a:t>
            </a:fld>
            <a:endParaRPr lang="en-CA" altLang="en-US" dirty="0"/>
          </a:p>
        </p:txBody>
      </p:sp>
      <p:sp>
        <p:nvSpPr>
          <p:cNvPr id="7" name="Footer Placeholder 5"/>
          <p:cNvSpPr>
            <a:spLocks noGrp="1"/>
          </p:cNvSpPr>
          <p:nvPr>
            <p:ph type="ftr" sz="quarter" idx="11"/>
          </p:nvPr>
        </p:nvSpPr>
        <p:spPr/>
        <p:txBody>
          <a:bodyPr/>
          <a:lstStyle>
            <a:lvl1pPr>
              <a:defRPr/>
            </a:lvl1pPr>
          </a:lstStyle>
          <a:p>
            <a:pPr>
              <a:defRPr/>
            </a:pPr>
            <a:endParaRPr lang="en-US" dirty="0"/>
          </a:p>
        </p:txBody>
      </p:sp>
      <p:sp>
        <p:nvSpPr>
          <p:cNvPr id="8" name="Slide Number Placeholder 6"/>
          <p:cNvSpPr>
            <a:spLocks noGrp="1"/>
          </p:cNvSpPr>
          <p:nvPr>
            <p:ph type="sldNum" sz="quarter" idx="12"/>
          </p:nvPr>
        </p:nvSpPr>
        <p:spPr/>
        <p:txBody>
          <a:bodyPr/>
          <a:lstStyle>
            <a:lvl1pPr>
              <a:defRPr/>
            </a:lvl1pPr>
          </a:lstStyle>
          <a:p>
            <a:fld id="{7DBC4F82-3FB9-4A58-89B9-476300C06F21}" type="slidenum">
              <a:rPr lang="en-CA" altLang="en-US"/>
              <a:pPr/>
              <a:t>‹#›</a:t>
            </a:fld>
            <a:endParaRPr lang="en-CA" altLang="en-US" dirty="0"/>
          </a:p>
        </p:txBody>
      </p:sp>
    </p:spTree>
    <p:extLst>
      <p:ext uri="{BB962C8B-B14F-4D97-AF65-F5344CB8AC3E}">
        <p14:creationId xmlns:p14="http://schemas.microsoft.com/office/powerpoint/2010/main" val="498462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pic>
        <p:nvPicPr>
          <p:cNvPr id="3" name="Picture 6">
            <a:extLst>
              <a:ext uri="{FF2B5EF4-FFF2-40B4-BE49-F238E27FC236}">
                <a16:creationId xmlns:a16="http://schemas.microsoft.com/office/drawing/2014/main" id="{BD6237C8-C6BE-CEDB-AA97-6B1FB5ADFB22}"/>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12192000" cy="5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ACD6CE83-A148-AA82-B2E2-55CC5B00EAFA}"/>
              </a:ext>
            </a:extLst>
          </p:cNvPr>
          <p:cNvSpPr/>
          <p:nvPr userDrawn="1"/>
        </p:nvSpPr>
        <p:spPr>
          <a:xfrm>
            <a:off x="0" y="5994400"/>
            <a:ext cx="12192000" cy="863600"/>
          </a:xfrm>
          <a:prstGeom prst="rect">
            <a:avLst/>
          </a:prstGeom>
          <a:solidFill>
            <a:srgbClr val="619DD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CA" dirty="0"/>
          </a:p>
        </p:txBody>
      </p:sp>
      <p:pic>
        <p:nvPicPr>
          <p:cNvPr id="8" name="Picture 8">
            <a:extLst>
              <a:ext uri="{FF2B5EF4-FFF2-40B4-BE49-F238E27FC236}">
                <a16:creationId xmlns:a16="http://schemas.microsoft.com/office/drawing/2014/main" id="{7129AB13-048E-CF1D-7CEC-4F1ADF4EB2B6}"/>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9190038" y="6121400"/>
            <a:ext cx="265747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chemeClr val="bg1"/>
                </a:solidFill>
                <a:latin typeface="HelveticaNeueLT Std" panose="020B0604020202020204" pitchFamily="34" charset="0"/>
              </a:defRPr>
            </a:lvl1pPr>
          </a:lstStyle>
          <a:p>
            <a:fld id="{4DB332DA-963A-479D-9EDF-77F95DA5C7D1}" type="datetime1">
              <a:rPr lang="en-CA" altLang="en-US" smtClean="0"/>
              <a:pPr/>
              <a:t>2024-05-09</a:t>
            </a:fld>
            <a:endParaRPr lang="en-CA" alt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HelveticaNeueLT Std" panose="020B0604020202020204"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929292"/>
                </a:solidFill>
                <a:latin typeface="Calibri" panose="020F0502020204030204" pitchFamily="34" charset="0"/>
              </a:defRPr>
            </a:lvl1pPr>
          </a:lstStyle>
          <a:p>
            <a:fld id="{E1C4A1FB-5C2F-48D4-9A5C-990D271FBF75}" type="slidenum">
              <a:rPr lang="en-CA" altLang="en-US"/>
              <a:pPr/>
              <a:t>‹#›</a:t>
            </a:fld>
            <a:endParaRPr lang="en-CA"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70" r:id="rId8"/>
    <p:sldLayoutId id="2147483680" r:id="rId9"/>
    <p:sldLayoutId id="2147483681" r:id="rId10"/>
    <p:sldLayoutId id="2147483671" r:id="rId11"/>
    <p:sldLayoutId id="2147483672" r:id="rId12"/>
  </p:sldLayoutIdLst>
  <p:hf hdr="0" ftr="0" dt="0"/>
  <p:txStyles>
    <p:titleStyle>
      <a:lvl1pPr algn="ctr" defTabSz="457200" rtl="0" eaLnBrk="1" fontAlgn="base" hangingPunct="1">
        <a:spcBef>
          <a:spcPct val="0"/>
        </a:spcBef>
        <a:spcAft>
          <a:spcPct val="0"/>
        </a:spcAft>
        <a:defRPr sz="4400" kern="1200">
          <a:solidFill>
            <a:schemeClr val="tx1">
              <a:lumMod val="50000"/>
            </a:schemeClr>
          </a:solidFill>
          <a:latin typeface="HelveticaNeueLT Std Med" panose="020B0604020202020204" pitchFamily="34" charset="0"/>
          <a:ea typeface="ヒラギノ角ゴ Pro W3" charset="-128"/>
          <a:cs typeface="+mj-cs"/>
        </a:defRPr>
      </a:lvl1pPr>
      <a:lvl2pPr algn="ctr" defTabSz="457200" rtl="0" eaLnBrk="1" fontAlgn="base" hangingPunct="1">
        <a:spcBef>
          <a:spcPct val="0"/>
        </a:spcBef>
        <a:spcAft>
          <a:spcPct val="0"/>
        </a:spcAft>
        <a:defRPr sz="4400">
          <a:solidFill>
            <a:schemeClr val="tx1"/>
          </a:solidFill>
          <a:latin typeface="Calibri" panose="020F0502020204030204" pitchFamily="34" charset="0"/>
          <a:ea typeface="ヒラギノ角ゴ Pro W3" charset="-128"/>
        </a:defRPr>
      </a:lvl2pPr>
      <a:lvl3pPr algn="ctr" defTabSz="457200" rtl="0" eaLnBrk="1" fontAlgn="base" hangingPunct="1">
        <a:spcBef>
          <a:spcPct val="0"/>
        </a:spcBef>
        <a:spcAft>
          <a:spcPct val="0"/>
        </a:spcAft>
        <a:defRPr sz="4400">
          <a:solidFill>
            <a:schemeClr val="tx1"/>
          </a:solidFill>
          <a:latin typeface="Calibri" panose="020F0502020204030204" pitchFamily="34" charset="0"/>
          <a:ea typeface="ヒラギノ角ゴ Pro W3" charset="-128"/>
        </a:defRPr>
      </a:lvl3pPr>
      <a:lvl4pPr algn="ctr" defTabSz="457200" rtl="0" eaLnBrk="1" fontAlgn="base" hangingPunct="1">
        <a:spcBef>
          <a:spcPct val="0"/>
        </a:spcBef>
        <a:spcAft>
          <a:spcPct val="0"/>
        </a:spcAft>
        <a:defRPr sz="4400">
          <a:solidFill>
            <a:schemeClr val="tx1"/>
          </a:solidFill>
          <a:latin typeface="Calibri" panose="020F0502020204030204" pitchFamily="34" charset="0"/>
          <a:ea typeface="ヒラギノ角ゴ Pro W3" charset="-128"/>
        </a:defRPr>
      </a:lvl4pPr>
      <a:lvl5pPr algn="ctr" defTabSz="457200" rtl="0" eaLnBrk="1" fontAlgn="base" hangingPunct="1">
        <a:spcBef>
          <a:spcPct val="0"/>
        </a:spcBef>
        <a:spcAft>
          <a:spcPct val="0"/>
        </a:spcAft>
        <a:defRPr sz="4400">
          <a:solidFill>
            <a:schemeClr val="tx1"/>
          </a:solidFill>
          <a:latin typeface="Calibri" panose="020F0502020204030204" pitchFamily="34" charset="0"/>
          <a:ea typeface="ヒラギノ角ゴ Pro W3" charset="-128"/>
        </a:defRPr>
      </a:lvl5pPr>
      <a:lvl6pPr marL="457200" algn="ctr" defTabSz="457200" rtl="0" eaLnBrk="1" fontAlgn="base" hangingPunct="1">
        <a:spcBef>
          <a:spcPct val="0"/>
        </a:spcBef>
        <a:spcAft>
          <a:spcPct val="0"/>
        </a:spcAft>
        <a:defRPr sz="4400">
          <a:solidFill>
            <a:schemeClr val="tx1"/>
          </a:solidFill>
          <a:latin typeface="Calibri" panose="020F0502020204030204" pitchFamily="34" charset="0"/>
          <a:ea typeface="ヒラギノ角ゴ Pro W3" charset="-128"/>
        </a:defRPr>
      </a:lvl6pPr>
      <a:lvl7pPr marL="914400" algn="ctr" defTabSz="457200" rtl="0" eaLnBrk="1" fontAlgn="base" hangingPunct="1">
        <a:spcBef>
          <a:spcPct val="0"/>
        </a:spcBef>
        <a:spcAft>
          <a:spcPct val="0"/>
        </a:spcAft>
        <a:defRPr sz="4400">
          <a:solidFill>
            <a:schemeClr val="tx1"/>
          </a:solidFill>
          <a:latin typeface="Calibri" panose="020F0502020204030204" pitchFamily="34" charset="0"/>
          <a:ea typeface="ヒラギノ角ゴ Pro W3" charset="-128"/>
        </a:defRPr>
      </a:lvl7pPr>
      <a:lvl8pPr marL="1371600" algn="ctr" defTabSz="457200" rtl="0" eaLnBrk="1" fontAlgn="base" hangingPunct="1">
        <a:spcBef>
          <a:spcPct val="0"/>
        </a:spcBef>
        <a:spcAft>
          <a:spcPct val="0"/>
        </a:spcAft>
        <a:defRPr sz="4400">
          <a:solidFill>
            <a:schemeClr val="tx1"/>
          </a:solidFill>
          <a:latin typeface="Calibri" panose="020F0502020204030204" pitchFamily="34" charset="0"/>
          <a:ea typeface="ヒラギノ角ゴ Pro W3" charset="-128"/>
        </a:defRPr>
      </a:lvl8pPr>
      <a:lvl9pPr marL="1828800" algn="ctr" defTabSz="457200" rtl="0" eaLnBrk="1" fontAlgn="base" hangingPunct="1">
        <a:spcBef>
          <a:spcPct val="0"/>
        </a:spcBef>
        <a:spcAft>
          <a:spcPct val="0"/>
        </a:spcAft>
        <a:defRPr sz="4400">
          <a:solidFill>
            <a:schemeClr val="tx1"/>
          </a:solidFill>
          <a:latin typeface="Calibri" panose="020F0502020204030204" pitchFamily="34" charset="0"/>
          <a:ea typeface="ヒラギノ角ゴ Pro W3" charset="-128"/>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lumMod val="50000"/>
            </a:schemeClr>
          </a:solidFill>
          <a:latin typeface="HelveticaNeueLT Std" panose="020B0604020202020204" pitchFamily="34" charset="0"/>
          <a:ea typeface="ヒラギノ角ゴ Pro W3" charset="-128"/>
          <a:cs typeface="+mn-cs"/>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lumMod val="50000"/>
            </a:schemeClr>
          </a:solidFill>
          <a:latin typeface="HelveticaNeueLT Std" panose="020B0604020202020204" pitchFamily="34" charset="0"/>
          <a:ea typeface="ヒラギノ角ゴ Pro W3"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lumMod val="50000"/>
            </a:schemeClr>
          </a:solidFill>
          <a:latin typeface="HelveticaNeueLT Std" panose="020B0604020202020204" pitchFamily="34" charset="0"/>
          <a:ea typeface="ヒラギノ角ゴ Pro W3"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lumMod val="50000"/>
            </a:schemeClr>
          </a:solidFill>
          <a:latin typeface="HelveticaNeueLT Std" panose="020B0604020202020204" pitchFamily="34" charset="0"/>
          <a:ea typeface="ヒラギノ角ゴ Pro W3"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lumMod val="50000"/>
            </a:schemeClr>
          </a:solidFill>
          <a:latin typeface="HelveticaNeueLT Std" panose="020B0604020202020204" pitchFamily="34" charset="0"/>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hyperlink" Target="https://psic-ispc.gc.ca/en/case-reports" TargetMode="Externa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www.youtube.com/@PSIntegrity/videos" TargetMode="External"/><Relationship Id="rId3" Type="http://schemas.openxmlformats.org/officeDocument/2006/relationships/tags" Target="../tags/tag61.xml"/><Relationship Id="rId7" Type="http://schemas.openxmlformats.org/officeDocument/2006/relationships/hyperlink" Target="https://twitter.com/PS_Integrity" TargetMode="Externa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hyperlink" Target="http://www.psic-ispc.gc.ca/en" TargetMode="External"/><Relationship Id="rId5" Type="http://schemas.openxmlformats.org/officeDocument/2006/relationships/hyperlink" Target="mailto:communications@psic-ispc.gc.ca" TargetMode="Externa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hyperlink" Target="https://psic-ispc.gc.ca/sites/default/files/2023-06/card_-_serious_breach_of_a_code_of_conduct_en.pdf" TargetMode="Externa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hyperlink" Target="https://psic-ispc.gc.ca/sites/default/files/2023-06/card_-_gross_mismanagement_en.pdf" TargetMode="External"/><Relationship Id="rId5" Type="http://schemas.openxmlformats.org/officeDocument/2006/relationships/hyperlink" Target="https://psic-ispc.gc.ca/sites/default/files/2023-06/card_-_misuse_of_public_funds_or_a_public_asset_en.pdf" TargetMode="Externa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custDataLst>
              <p:tags r:id="rId1"/>
            </p:custDataLst>
          </p:nvPr>
        </p:nvSpPr>
        <p:spPr>
          <a:xfrm>
            <a:off x="1035628" y="2247901"/>
            <a:ext cx="10120745" cy="1470025"/>
          </a:xfrm>
        </p:spPr>
        <p:txBody>
          <a:bodyPr>
            <a:noAutofit/>
          </a:bodyPr>
          <a:lstStyle/>
          <a:p>
            <a:pPr algn="ctr"/>
            <a:r>
              <a:rPr lang="en-CA" altLang="en-US" sz="4400" noProof="0" dirty="0">
                <a:latin typeface="HelveticaNeueLT Std Med" panose="020B0604020202020204"/>
              </a:rPr>
              <a:t>The Protected Disclosure Regime of the Federal Public Sector of Canada</a:t>
            </a:r>
          </a:p>
        </p:txBody>
      </p:sp>
      <p:sp>
        <p:nvSpPr>
          <p:cNvPr id="3" name="Subtitle 2"/>
          <p:cNvSpPr>
            <a:spLocks noGrp="1"/>
          </p:cNvSpPr>
          <p:nvPr>
            <p:ph type="subTitle" idx="1"/>
            <p:custDataLst>
              <p:tags r:id="rId2"/>
            </p:custDataLst>
          </p:nvPr>
        </p:nvSpPr>
        <p:spPr>
          <a:xfrm>
            <a:off x="1035628" y="3727450"/>
            <a:ext cx="10120745" cy="1752600"/>
          </a:xfrm>
        </p:spPr>
        <p:txBody>
          <a:bodyPr rtlCol="0">
            <a:normAutofit/>
          </a:bodyPr>
          <a:lstStyle/>
          <a:p>
            <a:pPr algn="ctr" fontAlgn="auto">
              <a:spcAft>
                <a:spcPts val="0"/>
              </a:spcAft>
              <a:defRPr/>
            </a:pPr>
            <a:endParaRPr lang="en-CA" sz="3200" noProof="0" dirty="0">
              <a:latin typeface="HelveticaNeueLT Std" panose="020B0604020202020204"/>
              <a:ea typeface="+mn-ea"/>
            </a:endParaRPr>
          </a:p>
          <a:p>
            <a:pPr algn="ctr" fontAlgn="auto">
              <a:spcAft>
                <a:spcPts val="0"/>
              </a:spcAft>
              <a:defRPr/>
            </a:pPr>
            <a:r>
              <a:rPr lang="en-CA" sz="3200" noProof="0" dirty="0">
                <a:latin typeface="HelveticaNeueLT Std" panose="020B0604020202020204"/>
                <a:ea typeface="+mn-ea"/>
              </a:rPr>
              <a:t>Presentation at the Harry Hays Building</a:t>
            </a:r>
          </a:p>
          <a:p>
            <a:pPr algn="ctr" fontAlgn="auto">
              <a:spcAft>
                <a:spcPts val="0"/>
              </a:spcAft>
              <a:defRPr/>
            </a:pPr>
            <a:r>
              <a:rPr lang="en-CA" sz="3200" noProof="0" dirty="0">
                <a:latin typeface="HelveticaNeueLT Std" panose="020B0604020202020204"/>
                <a:ea typeface="+mn-ea"/>
              </a:rPr>
              <a:t>May 9,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ea typeface="+mj-ea"/>
              </a:rPr>
              <a:t>Making a Protected Disclosure</a:t>
            </a:r>
          </a:p>
        </p:txBody>
      </p:sp>
      <p:sp>
        <p:nvSpPr>
          <p:cNvPr id="15363" name="Content Placeholder 10"/>
          <p:cNvSpPr>
            <a:spLocks noGrp="1"/>
          </p:cNvSpPr>
          <p:nvPr>
            <p:ph idx="1"/>
            <p:custDataLst>
              <p:tags r:id="rId2"/>
            </p:custDataLst>
          </p:nvPr>
        </p:nvSpPr>
        <p:spPr/>
        <p:txBody>
          <a:bodyPr/>
          <a:lstStyle/>
          <a:p>
            <a:pPr>
              <a:spcAft>
                <a:spcPts val="600"/>
              </a:spcAft>
            </a:pPr>
            <a:r>
              <a:rPr lang="en-CA" altLang="en-US" sz="2000" noProof="0" dirty="0">
                <a:latin typeface="HelveticaNeueLT Std" panose="020B0604020202020204"/>
              </a:rPr>
              <a:t>If public servants believe a wrongdoing occurred, they can make a protected disclosure of wrongdoing to:</a:t>
            </a:r>
          </a:p>
          <a:p>
            <a:pPr lvl="1">
              <a:spcAft>
                <a:spcPts val="600"/>
              </a:spcAft>
            </a:pPr>
            <a:r>
              <a:rPr lang="en-CA" altLang="en-US" sz="2000" noProof="0" dirty="0">
                <a:latin typeface="HelveticaNeueLT Std" panose="020B0604020202020204"/>
              </a:rPr>
              <a:t>their supervisor</a:t>
            </a:r>
          </a:p>
          <a:p>
            <a:pPr lvl="1">
              <a:spcAft>
                <a:spcPts val="600"/>
              </a:spcAft>
            </a:pPr>
            <a:r>
              <a:rPr lang="en-CA" altLang="en-US" sz="2000" noProof="0" dirty="0">
                <a:latin typeface="HelveticaNeueLT Std" panose="020B0604020202020204"/>
              </a:rPr>
              <a:t>their organization’s designated Senior Officer</a:t>
            </a:r>
          </a:p>
          <a:p>
            <a:pPr lvl="1"/>
            <a:r>
              <a:rPr lang="en-CA" altLang="en-US" sz="2000" noProof="0" dirty="0">
                <a:latin typeface="HelveticaNeueLT Std" panose="020B0604020202020204"/>
              </a:rPr>
              <a:t>directly to our Office</a:t>
            </a:r>
          </a:p>
          <a:p>
            <a:pPr lvl="1"/>
            <a:endParaRPr lang="en-CA" altLang="en-US" sz="2000" noProof="0" dirty="0">
              <a:latin typeface="HelveticaNeueLT Std" panose="020B0604020202020204"/>
            </a:endParaRPr>
          </a:p>
          <a:p>
            <a:r>
              <a:rPr lang="en-US" altLang="en-US" sz="2000" noProof="0" dirty="0">
                <a:latin typeface="HelveticaNeueLT Std" panose="020B0604020202020204"/>
              </a:rPr>
              <a:t>Other types of disclosures are also protected: testifying during another investigation, reporting wrongdoing to another organization, etc.</a:t>
            </a:r>
          </a:p>
          <a:p>
            <a:endParaRPr lang="en-US" altLang="en-US" sz="2000" noProof="0" dirty="0">
              <a:latin typeface="HelveticaNeueLT Std" panose="020B0604020202020204"/>
            </a:endParaRPr>
          </a:p>
          <a:p>
            <a:r>
              <a:rPr lang="en-US" altLang="en-US" sz="2000" noProof="0" dirty="0">
                <a:latin typeface="HelveticaNeueLT Std" panose="020B0604020202020204"/>
              </a:rPr>
              <a:t>Public disclosures (made to the media or via social media) are only protected under limited exceptional circumstances</a:t>
            </a:r>
            <a:endParaRPr lang="en-CA" altLang="en-US" sz="2000" noProof="0" dirty="0">
              <a:latin typeface="HelveticaNeueLT Std" panose="020B0604020202020204"/>
            </a:endParaRP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10</a:t>
            </a:fld>
            <a:endParaRPr lang="en-CA" altLang="en-US"/>
          </a:p>
        </p:txBody>
      </p:sp>
    </p:spTree>
    <p:extLst>
      <p:ext uri="{BB962C8B-B14F-4D97-AF65-F5344CB8AC3E}">
        <p14:creationId xmlns:p14="http://schemas.microsoft.com/office/powerpoint/2010/main" val="3676622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ea typeface="+mj-ea"/>
              </a:rPr>
              <a:t>What to Expect if You Make a Disclosure</a:t>
            </a:r>
          </a:p>
        </p:txBody>
      </p:sp>
      <p:sp>
        <p:nvSpPr>
          <p:cNvPr id="15363" name="Content Placeholder 10"/>
          <p:cNvSpPr>
            <a:spLocks noGrp="1"/>
          </p:cNvSpPr>
          <p:nvPr>
            <p:ph idx="1"/>
            <p:custDataLst>
              <p:tags r:id="rId2"/>
            </p:custDataLst>
          </p:nvPr>
        </p:nvSpPr>
        <p:spPr/>
        <p:txBody>
          <a:bodyPr/>
          <a:lstStyle/>
          <a:p>
            <a:pPr marL="0" indent="0">
              <a:buNone/>
            </a:pPr>
            <a:r>
              <a:rPr lang="en-CA" altLang="en-US" sz="2000" b="1" noProof="0" dirty="0">
                <a:latin typeface="HelveticaNeueLT Std" panose="020B0604020202020204"/>
              </a:rPr>
              <a:t>Step 1: Case Analysis </a:t>
            </a:r>
            <a:r>
              <a:rPr lang="en-CA" altLang="en-US" sz="2000" noProof="0" dirty="0">
                <a:latin typeface="HelveticaNeueLT Std" panose="020B0604020202020204"/>
              </a:rPr>
              <a:t>(approx. 90 days)</a:t>
            </a:r>
          </a:p>
          <a:p>
            <a:pPr>
              <a:spcAft>
                <a:spcPts val="1200"/>
              </a:spcAft>
            </a:pPr>
            <a:r>
              <a:rPr lang="en-CA" altLang="en-US" sz="2000" noProof="0" dirty="0">
                <a:latin typeface="HelveticaNeueLT Std" panose="020B0604020202020204"/>
              </a:rPr>
              <a:t>Based on information received by the discloser, the Commissioner decides if an investigation is warranted</a:t>
            </a:r>
          </a:p>
          <a:p>
            <a:pPr marL="0" indent="0">
              <a:spcAft>
                <a:spcPts val="600"/>
              </a:spcAft>
              <a:buNone/>
            </a:pPr>
            <a:r>
              <a:rPr lang="en-CA" altLang="en-US" sz="2000" b="1" noProof="0" dirty="0">
                <a:latin typeface="HelveticaNeueLT Std" panose="020B0604020202020204"/>
              </a:rPr>
              <a:t>Step 2: Investigation </a:t>
            </a:r>
            <a:r>
              <a:rPr lang="en-CA" altLang="en-US" sz="2000" noProof="0" dirty="0">
                <a:latin typeface="HelveticaNeueLT Std" panose="020B0604020202020204"/>
              </a:rPr>
              <a:t>(approx. 1 year)</a:t>
            </a:r>
          </a:p>
          <a:p>
            <a:pPr>
              <a:spcAft>
                <a:spcPts val="600"/>
              </a:spcAft>
            </a:pPr>
            <a:r>
              <a:rPr lang="en-US" altLang="en-US" sz="2000" noProof="0" dirty="0">
                <a:latin typeface="HelveticaNeueLT Std" panose="020B0604020202020204"/>
              </a:rPr>
              <a:t>Our Office notifies the discloser and Chief Executive of the organization of our investigation, and we collect and analyze evidence for the purpose of determining if a wrongdoing has been committed</a:t>
            </a:r>
          </a:p>
          <a:p>
            <a:pPr>
              <a:spcAft>
                <a:spcPts val="600"/>
              </a:spcAft>
            </a:pPr>
            <a:r>
              <a:rPr lang="en-US" altLang="en-US" sz="2000" noProof="0" dirty="0">
                <a:latin typeface="HelveticaNeueLT Std" panose="020B0604020202020204"/>
              </a:rPr>
              <a:t>The Commissioner has the power to compel evidence, and public servants have an obligation to participate</a:t>
            </a:r>
          </a:p>
          <a:p>
            <a:pPr>
              <a:spcAft>
                <a:spcPts val="600"/>
              </a:spcAft>
            </a:pPr>
            <a:r>
              <a:rPr lang="en-US" altLang="en-US" sz="2000" noProof="0" dirty="0">
                <a:latin typeface="HelveticaNeueLT Std" panose="020B0604020202020204"/>
              </a:rPr>
              <a:t>The right to procedural fairness and natural justice is protected</a:t>
            </a:r>
          </a:p>
          <a:p>
            <a:r>
              <a:rPr lang="en-CA" altLang="en-US" sz="2000" noProof="0" dirty="0">
                <a:latin typeface="HelveticaNeueLT Std" panose="020B0604020202020204"/>
              </a:rPr>
              <a:t>Investigations conducted as confidentially, informally and expeditiously as possible</a:t>
            </a: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11</a:t>
            </a:fld>
            <a:endParaRPr lang="en-CA" altLang="en-US"/>
          </a:p>
        </p:txBody>
      </p:sp>
    </p:spTree>
    <p:extLst>
      <p:ext uri="{BB962C8B-B14F-4D97-AF65-F5344CB8AC3E}">
        <p14:creationId xmlns:p14="http://schemas.microsoft.com/office/powerpoint/2010/main" val="1166224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rPr>
              <a:t>What to Expect if You Make a Disclosure</a:t>
            </a:r>
            <a:r>
              <a:rPr lang="en-CA" sz="3200" b="0" noProof="0" dirty="0">
                <a:latin typeface="HelveticaNeueLT Std Med" panose="020B0604020202020204"/>
              </a:rPr>
              <a:t> (cont.)</a:t>
            </a:r>
            <a:endParaRPr lang="en-CA" sz="3200" noProof="0" dirty="0">
              <a:latin typeface="HelveticaNeueLT Std Med" panose="020B0604020202020204"/>
              <a:ea typeface="+mj-ea"/>
            </a:endParaRPr>
          </a:p>
        </p:txBody>
      </p:sp>
      <p:sp>
        <p:nvSpPr>
          <p:cNvPr id="15363" name="Content Placeholder 10"/>
          <p:cNvSpPr>
            <a:spLocks noGrp="1"/>
          </p:cNvSpPr>
          <p:nvPr>
            <p:ph idx="1"/>
            <p:custDataLst>
              <p:tags r:id="rId2"/>
            </p:custDataLst>
          </p:nvPr>
        </p:nvSpPr>
        <p:spPr/>
        <p:txBody>
          <a:bodyPr/>
          <a:lstStyle/>
          <a:p>
            <a:pPr marL="0" indent="0">
              <a:buNone/>
            </a:pPr>
            <a:r>
              <a:rPr lang="en-CA" altLang="en-US" sz="2000" b="1" noProof="0" dirty="0">
                <a:latin typeface="HelveticaNeueLT Std" panose="020B0604020202020204"/>
              </a:rPr>
              <a:t>Step 3: Case Report </a:t>
            </a:r>
            <a:r>
              <a:rPr lang="en-CA" altLang="en-US" sz="2000" noProof="0" dirty="0">
                <a:latin typeface="HelveticaNeueLT Std" panose="020B0604020202020204"/>
              </a:rPr>
              <a:t>(within 60 days of a founded case)</a:t>
            </a:r>
          </a:p>
          <a:p>
            <a:r>
              <a:rPr lang="en-CA" altLang="en-US" sz="2000" noProof="0" dirty="0">
                <a:latin typeface="HelveticaNeueLT Std" panose="020B0604020202020204"/>
              </a:rPr>
              <a:t>If a wrongdoing is found, the Commissioner must table a Case Report in Parliament, including recommendations made to the Chief Executive and their responses</a:t>
            </a:r>
          </a:p>
          <a:p>
            <a:pPr marL="0" indent="0">
              <a:buNone/>
            </a:pPr>
            <a:endParaRPr lang="en-CA" altLang="en-US" sz="2000" noProof="0" dirty="0">
              <a:latin typeface="HelveticaNeueLT Std" panose="020B0604020202020204"/>
            </a:endParaRPr>
          </a:p>
          <a:p>
            <a:r>
              <a:rPr lang="en-CA" altLang="en-US" sz="2000" noProof="0" dirty="0">
                <a:latin typeface="HelveticaNeueLT Std" panose="020B0604020202020204"/>
              </a:rPr>
              <a:t>20 </a:t>
            </a:r>
            <a:r>
              <a:rPr lang="en-CA" altLang="en-US" sz="2000" noProof="0" dirty="0">
                <a:latin typeface="HelveticaNeueLT Std" panose="020B0604020202020204"/>
                <a:hlinkClick r:id="rId5"/>
              </a:rPr>
              <a:t>Case Reports</a:t>
            </a:r>
            <a:r>
              <a:rPr lang="en-CA" altLang="en-US" sz="2000" noProof="0" dirty="0">
                <a:latin typeface="HelveticaNeueLT Std" panose="020B0604020202020204"/>
              </a:rPr>
              <a:t> have been tabled to date</a:t>
            </a:r>
          </a:p>
          <a:p>
            <a:pPr lvl="1"/>
            <a:r>
              <a:rPr lang="en-CA" altLang="en-US" sz="2000" noProof="0" dirty="0">
                <a:latin typeface="HelveticaNeueLT Std" panose="020B0604020202020204"/>
              </a:rPr>
              <a:t>Most recently, on March 19, 2024</a:t>
            </a: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12</a:t>
            </a:fld>
            <a:endParaRPr lang="en-CA" altLang="en-US"/>
          </a:p>
        </p:txBody>
      </p:sp>
    </p:spTree>
    <p:extLst>
      <p:ext uri="{BB962C8B-B14F-4D97-AF65-F5344CB8AC3E}">
        <p14:creationId xmlns:p14="http://schemas.microsoft.com/office/powerpoint/2010/main" val="1098135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ea typeface="+mj-ea"/>
              </a:rPr>
              <a:t>What Constitutes a Reprisal</a:t>
            </a:r>
          </a:p>
        </p:txBody>
      </p:sp>
      <p:sp>
        <p:nvSpPr>
          <p:cNvPr id="15363" name="Content Placeholder 10"/>
          <p:cNvSpPr>
            <a:spLocks noGrp="1"/>
          </p:cNvSpPr>
          <p:nvPr>
            <p:ph idx="1"/>
            <p:custDataLst>
              <p:tags r:id="rId2"/>
            </p:custDataLst>
          </p:nvPr>
        </p:nvSpPr>
        <p:spPr/>
        <p:txBody>
          <a:bodyPr/>
          <a:lstStyle/>
          <a:p>
            <a:pPr marL="0" indent="0">
              <a:spcAft>
                <a:spcPts val="600"/>
              </a:spcAft>
              <a:buNone/>
            </a:pPr>
            <a:r>
              <a:rPr lang="en-CA" altLang="en-US" sz="2000" noProof="0" dirty="0">
                <a:latin typeface="HelveticaNeueLT Std" panose="020B0604020202020204"/>
              </a:rPr>
              <a:t>Any of the following measures taken against a public servant because this individual has made a protected disclosure or has, in good faith, cooperated in an investigation:</a:t>
            </a:r>
          </a:p>
          <a:p>
            <a:pPr marL="0" indent="0">
              <a:spcAft>
                <a:spcPts val="600"/>
              </a:spcAft>
              <a:buNone/>
            </a:pPr>
            <a:r>
              <a:rPr lang="en-CA" altLang="en-US" sz="2000" noProof="0" dirty="0">
                <a:latin typeface="HelveticaNeueLT Std" panose="020B0604020202020204"/>
              </a:rPr>
              <a:t>(a) A disciplinary measure</a:t>
            </a:r>
          </a:p>
          <a:p>
            <a:pPr marL="0" indent="0">
              <a:spcAft>
                <a:spcPts val="600"/>
              </a:spcAft>
              <a:buNone/>
            </a:pPr>
            <a:r>
              <a:rPr lang="en-CA" altLang="en-US" sz="2000" noProof="0" dirty="0">
                <a:latin typeface="HelveticaNeueLT Std" panose="020B0604020202020204"/>
              </a:rPr>
              <a:t>(b) The demotion of the public servant</a:t>
            </a:r>
          </a:p>
          <a:p>
            <a:pPr marL="0" indent="0">
              <a:spcAft>
                <a:spcPts val="600"/>
              </a:spcAft>
              <a:buNone/>
            </a:pPr>
            <a:r>
              <a:rPr lang="en-CA" altLang="en-US" sz="2000" noProof="0" dirty="0">
                <a:latin typeface="HelveticaNeueLT Std" panose="020B0604020202020204"/>
              </a:rPr>
              <a:t>(c) The termination of employment of the public servant, including, in the case of a member of 	the Royal Canadian Mounted Police, a discharge or dismissal</a:t>
            </a:r>
          </a:p>
          <a:p>
            <a:pPr marL="0" indent="0">
              <a:spcAft>
                <a:spcPts val="600"/>
              </a:spcAft>
              <a:buNone/>
            </a:pPr>
            <a:r>
              <a:rPr lang="en-CA" altLang="en-US" sz="2000" noProof="0" dirty="0">
                <a:latin typeface="HelveticaNeueLT Std" panose="020B0604020202020204"/>
              </a:rPr>
              <a:t>(d) Any measure that adversely affects the employment or working conditions of the public 	servant</a:t>
            </a:r>
          </a:p>
          <a:p>
            <a:pPr marL="0" indent="0">
              <a:buNone/>
            </a:pPr>
            <a:r>
              <a:rPr lang="en-CA" altLang="en-US" sz="2000" noProof="0" dirty="0">
                <a:latin typeface="HelveticaNeueLT Std" panose="020B0604020202020204"/>
              </a:rPr>
              <a:t>(e) A threat to take any of the measures referred to in any of paragraphs (a) to (d)</a:t>
            </a: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13</a:t>
            </a:fld>
            <a:endParaRPr lang="en-CA" altLang="en-US"/>
          </a:p>
        </p:txBody>
      </p:sp>
    </p:spTree>
    <p:extLst>
      <p:ext uri="{BB962C8B-B14F-4D97-AF65-F5344CB8AC3E}">
        <p14:creationId xmlns:p14="http://schemas.microsoft.com/office/powerpoint/2010/main" val="3749316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ea typeface="+mj-ea"/>
              </a:rPr>
              <a:t>Reprisals </a:t>
            </a:r>
            <a:r>
              <a:rPr lang="en-CA" sz="3200" noProof="0" dirty="0">
                <a:latin typeface="HelveticaNeueLT Std Med" panose="020B0604020202020204"/>
              </a:rPr>
              <a:t>Complaints</a:t>
            </a:r>
            <a:endParaRPr lang="en-CA" sz="3200" noProof="0" dirty="0">
              <a:latin typeface="HelveticaNeueLT Std Med" panose="020B0604020202020204"/>
              <a:ea typeface="+mj-ea"/>
            </a:endParaRPr>
          </a:p>
        </p:txBody>
      </p:sp>
      <p:sp>
        <p:nvSpPr>
          <p:cNvPr id="15363" name="Content Placeholder 10"/>
          <p:cNvSpPr>
            <a:spLocks noGrp="1"/>
          </p:cNvSpPr>
          <p:nvPr>
            <p:ph idx="1"/>
            <p:custDataLst>
              <p:tags r:id="rId2"/>
            </p:custDataLst>
          </p:nvPr>
        </p:nvSpPr>
        <p:spPr/>
        <p:txBody>
          <a:bodyPr/>
          <a:lstStyle/>
          <a:p>
            <a:r>
              <a:rPr lang="en-CA" altLang="en-US" sz="2000" noProof="0" dirty="0">
                <a:latin typeface="HelveticaNeueLT Std" panose="020B0604020202020204"/>
              </a:rPr>
              <a:t>Strict prohibition against reprisals measures, which may even constitute a criminal offence</a:t>
            </a:r>
          </a:p>
          <a:p>
            <a:endParaRPr lang="en-CA" altLang="en-US" sz="2000" noProof="0" dirty="0">
              <a:latin typeface="HelveticaNeueLT Std" panose="020B0604020202020204"/>
            </a:endParaRPr>
          </a:p>
          <a:p>
            <a:r>
              <a:rPr lang="en-CA" altLang="en-US" sz="2000" noProof="0" dirty="0">
                <a:latin typeface="HelveticaNeueLT Std" panose="020B0604020202020204"/>
              </a:rPr>
              <a:t>Our Office is the only entity that receives and handles reprisal complaints under the PSDPA</a:t>
            </a:r>
          </a:p>
          <a:p>
            <a:endParaRPr lang="en-CA" altLang="en-US" sz="2000" noProof="0" dirty="0">
              <a:latin typeface="HelveticaNeueLT Std" panose="020B0604020202020204"/>
            </a:endParaRPr>
          </a:p>
          <a:p>
            <a:r>
              <a:rPr lang="en-CA" altLang="en-US" sz="2000" noProof="0" dirty="0">
                <a:latin typeface="HelveticaNeueLT Std" panose="020B0604020202020204"/>
              </a:rPr>
              <a:t>The PSDPA provides that, at </a:t>
            </a:r>
            <a:r>
              <a:rPr lang="en-CA" altLang="en-US" sz="2000" noProof="0">
                <a:latin typeface="HelveticaNeueLT Std" panose="020B0604020202020204"/>
              </a:rPr>
              <a:t>any point </a:t>
            </a:r>
            <a:r>
              <a:rPr lang="en-CA" altLang="en-US" sz="2000" noProof="0" dirty="0">
                <a:latin typeface="HelveticaNeueLT Std" panose="020B0604020202020204"/>
              </a:rPr>
              <a:t>during a reprisal investigation, our Office may recommend conciliation to attempt to bring about a settlement of the case</a:t>
            </a: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14</a:t>
            </a:fld>
            <a:endParaRPr lang="en-CA" altLang="en-US"/>
          </a:p>
        </p:txBody>
      </p:sp>
    </p:spTree>
    <p:extLst>
      <p:ext uri="{BB962C8B-B14F-4D97-AF65-F5344CB8AC3E}">
        <p14:creationId xmlns:p14="http://schemas.microsoft.com/office/powerpoint/2010/main" val="3171724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b="1" noProof="0" dirty="0">
                <a:latin typeface="HelveticaNeueLT Std Med" panose="020B0604020202020204"/>
                <a:ea typeface="+mj-ea"/>
              </a:rPr>
              <a:t>What to Expect if You Make a Reprisal Complaint</a:t>
            </a:r>
          </a:p>
        </p:txBody>
      </p:sp>
      <p:sp>
        <p:nvSpPr>
          <p:cNvPr id="15363" name="Content Placeholder 10"/>
          <p:cNvSpPr>
            <a:spLocks noGrp="1"/>
          </p:cNvSpPr>
          <p:nvPr>
            <p:ph idx="1"/>
            <p:custDataLst>
              <p:tags r:id="rId2"/>
            </p:custDataLst>
          </p:nvPr>
        </p:nvSpPr>
        <p:spPr/>
        <p:txBody>
          <a:bodyPr/>
          <a:lstStyle/>
          <a:p>
            <a:pPr marL="0" indent="0">
              <a:buNone/>
            </a:pPr>
            <a:r>
              <a:rPr lang="en-CA" altLang="en-US" sz="2000" b="1" noProof="0" dirty="0">
                <a:latin typeface="HelveticaNeueLT Std" panose="020B0604020202020204"/>
              </a:rPr>
              <a:t>Legislative Deadlines</a:t>
            </a:r>
            <a:br>
              <a:rPr lang="en-CA" altLang="en-US" sz="2000" b="1" noProof="0" dirty="0">
                <a:latin typeface="HelveticaNeueLT Std" panose="020B0604020202020204"/>
              </a:rPr>
            </a:br>
            <a:endParaRPr lang="en-CA" altLang="en-US" sz="2000" b="1" noProof="0" dirty="0">
              <a:latin typeface="HelveticaNeueLT Std" panose="020B0604020202020204"/>
            </a:endParaRPr>
          </a:p>
          <a:p>
            <a:pPr>
              <a:spcAft>
                <a:spcPts val="600"/>
              </a:spcAft>
            </a:pPr>
            <a:r>
              <a:rPr lang="en-CA" altLang="en-US" sz="2000" noProof="0" dirty="0">
                <a:latin typeface="HelveticaNeueLT Std" panose="020B0604020202020204"/>
              </a:rPr>
              <a:t>The complaint must be filed no later than 60 days after the day on which the public servant knew, or ought to have known, that they suffered a reprisal</a:t>
            </a:r>
          </a:p>
          <a:p>
            <a:pPr lvl="1"/>
            <a:r>
              <a:rPr lang="en-CA" altLang="en-US" sz="2000" noProof="0" dirty="0">
                <a:latin typeface="HelveticaNeueLT Std" panose="020B0604020202020204"/>
              </a:rPr>
              <a:t>The Commissioner can extend this period</a:t>
            </a:r>
          </a:p>
          <a:p>
            <a:endParaRPr lang="en-CA" altLang="en-US" sz="2000" noProof="0" dirty="0">
              <a:latin typeface="HelveticaNeueLT Std" panose="020B0604020202020204"/>
            </a:endParaRPr>
          </a:p>
          <a:p>
            <a:r>
              <a:rPr lang="en-CA" altLang="en-US" sz="2000" noProof="0" dirty="0">
                <a:latin typeface="HelveticaNeueLT Std" panose="020B0604020202020204"/>
              </a:rPr>
              <a:t>Once all the necessary documents have been received, the Commissioner has 15 days to decide if an investigation is warranted</a:t>
            </a: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15</a:t>
            </a:fld>
            <a:endParaRPr lang="en-CA" altLang="en-US"/>
          </a:p>
        </p:txBody>
      </p:sp>
    </p:spTree>
    <p:extLst>
      <p:ext uri="{BB962C8B-B14F-4D97-AF65-F5344CB8AC3E}">
        <p14:creationId xmlns:p14="http://schemas.microsoft.com/office/powerpoint/2010/main" val="928834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E9EA29-8CB2-BC6B-59DB-ADE9ED5EFBC9}"/>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23ABBEC9-B45D-6221-28D4-91C2D5EE9E3F}"/>
              </a:ext>
            </a:extLst>
          </p:cNvPr>
          <p:cNvSpPr>
            <a:spLocks noGrp="1"/>
          </p:cNvSpPr>
          <p:nvPr>
            <p:ph type="title"/>
            <p:custDataLst>
              <p:tags r:id="rId1"/>
            </p:custDataLst>
          </p:nvPr>
        </p:nvSpPr>
        <p:spPr/>
        <p:txBody>
          <a:bodyPr rtlCol="0">
            <a:normAutofit/>
          </a:bodyPr>
          <a:lstStyle/>
          <a:p>
            <a:pPr fontAlgn="auto">
              <a:spcAft>
                <a:spcPts val="0"/>
              </a:spcAft>
              <a:defRPr/>
            </a:pPr>
            <a:r>
              <a:rPr lang="en-CA" sz="3200" b="1" noProof="0" dirty="0">
                <a:latin typeface="HelveticaNeueLT Std Med" panose="020B0604020202020204"/>
                <a:ea typeface="+mj-ea"/>
              </a:rPr>
              <a:t>What to Expect if You Make a Reprisal Complaint</a:t>
            </a:r>
            <a:r>
              <a:rPr lang="en-CA" sz="3200" b="0" noProof="0" dirty="0">
                <a:latin typeface="HelveticaNeueLT Std Med" panose="020B0604020202020204"/>
                <a:ea typeface="+mj-ea"/>
              </a:rPr>
              <a:t> (cont.)</a:t>
            </a:r>
            <a:endParaRPr lang="en-CA" sz="3200" b="1" noProof="0" dirty="0">
              <a:latin typeface="HelveticaNeueLT Std Med" panose="020B0604020202020204"/>
              <a:ea typeface="+mj-ea"/>
            </a:endParaRPr>
          </a:p>
        </p:txBody>
      </p:sp>
      <p:sp>
        <p:nvSpPr>
          <p:cNvPr id="15363" name="Content Placeholder 10">
            <a:extLst>
              <a:ext uri="{FF2B5EF4-FFF2-40B4-BE49-F238E27FC236}">
                <a16:creationId xmlns:a16="http://schemas.microsoft.com/office/drawing/2014/main" id="{44A992B3-756F-7AEC-0217-FCFFD881D816}"/>
              </a:ext>
            </a:extLst>
          </p:cNvPr>
          <p:cNvSpPr>
            <a:spLocks noGrp="1"/>
          </p:cNvSpPr>
          <p:nvPr>
            <p:ph idx="1"/>
            <p:custDataLst>
              <p:tags r:id="rId2"/>
            </p:custDataLst>
          </p:nvPr>
        </p:nvSpPr>
        <p:spPr/>
        <p:txBody>
          <a:bodyPr/>
          <a:lstStyle/>
          <a:p>
            <a:pPr marL="0" indent="0">
              <a:buNone/>
            </a:pPr>
            <a:r>
              <a:rPr lang="en-CA" altLang="en-US" sz="2000" b="1" noProof="0" dirty="0">
                <a:latin typeface="HelveticaNeueLT Std" panose="020B0604020202020204"/>
              </a:rPr>
              <a:t>Investigation</a:t>
            </a:r>
            <a:br>
              <a:rPr lang="en-CA" altLang="en-US" sz="2000" b="1" noProof="0" dirty="0">
                <a:latin typeface="HelveticaNeueLT Std" panose="020B0604020202020204"/>
              </a:rPr>
            </a:br>
            <a:endParaRPr lang="en-CA" altLang="en-US" sz="2000" b="1" noProof="0" dirty="0">
              <a:latin typeface="HelveticaNeueLT Std" panose="020B0604020202020204"/>
            </a:endParaRPr>
          </a:p>
          <a:p>
            <a:r>
              <a:rPr lang="en-CA" altLang="en-US" sz="2000" noProof="0" dirty="0">
                <a:latin typeface="HelveticaNeueLT Std" panose="020B0604020202020204"/>
              </a:rPr>
              <a:t>The right to procedural fairness and natural justice is protected</a:t>
            </a:r>
          </a:p>
          <a:p>
            <a:endParaRPr lang="en-CA" altLang="en-US" sz="2000" noProof="0" dirty="0">
              <a:latin typeface="HelveticaNeueLT Std" panose="020B0604020202020204"/>
            </a:endParaRPr>
          </a:p>
          <a:p>
            <a:r>
              <a:rPr lang="en-CA" altLang="en-US" sz="2000" noProof="0" dirty="0">
                <a:latin typeface="HelveticaNeueLT Std" panose="020B0604020202020204"/>
              </a:rPr>
              <a:t>No power to compel, but refusal to cooperate is ground for referral to the Public Servants Disclosure Protection Tribunal</a:t>
            </a:r>
          </a:p>
          <a:p>
            <a:endParaRPr lang="en-CA" altLang="en-US" sz="2000" noProof="0" dirty="0">
              <a:latin typeface="HelveticaNeueLT Std" panose="020B0604020202020204"/>
            </a:endParaRPr>
          </a:p>
          <a:p>
            <a:r>
              <a:rPr lang="en-CA" altLang="en-US" sz="2000" noProof="0" dirty="0">
                <a:latin typeface="HelveticaNeueLT Std" panose="020B0604020202020204"/>
              </a:rPr>
              <a:t>If the Commissioner has reasonable grounds to believe that reprisal has taken place, the complaint is referred to the Tribunal to be heard</a:t>
            </a:r>
          </a:p>
          <a:p>
            <a:endParaRPr lang="en-CA" altLang="en-US" sz="2000" noProof="0" dirty="0">
              <a:latin typeface="HelveticaNeueLT Std" panose="020B0604020202020204"/>
            </a:endParaRPr>
          </a:p>
          <a:p>
            <a:r>
              <a:rPr lang="en-CA" altLang="en-US" sz="2000" noProof="0" dirty="0">
                <a:latin typeface="HelveticaNeueLT Std" panose="020B0604020202020204"/>
              </a:rPr>
              <a:t>Only the Tribunal can decide whether a reprisal has taken place</a:t>
            </a:r>
          </a:p>
        </p:txBody>
      </p:sp>
      <p:sp>
        <p:nvSpPr>
          <p:cNvPr id="2" name="Slide Number Placeholder 1">
            <a:extLst>
              <a:ext uri="{FF2B5EF4-FFF2-40B4-BE49-F238E27FC236}">
                <a16:creationId xmlns:a16="http://schemas.microsoft.com/office/drawing/2014/main" id="{15362101-47E3-D8D2-D10E-4FEF9E980011}"/>
              </a:ext>
            </a:extLst>
          </p:cNvPr>
          <p:cNvSpPr>
            <a:spLocks noGrp="1"/>
          </p:cNvSpPr>
          <p:nvPr>
            <p:ph type="sldNum" sz="quarter" idx="12"/>
            <p:custDataLst>
              <p:tags r:id="rId3"/>
            </p:custDataLst>
          </p:nvPr>
        </p:nvSpPr>
        <p:spPr/>
        <p:txBody>
          <a:bodyPr/>
          <a:lstStyle/>
          <a:p>
            <a:fld id="{E5D7A364-37B5-4C94-B0C7-B745A1BCB6D7}" type="slidenum">
              <a:rPr lang="en-CA" altLang="en-US" smtClean="0"/>
              <a:pPr/>
              <a:t>16</a:t>
            </a:fld>
            <a:endParaRPr lang="en-CA" altLang="en-US"/>
          </a:p>
        </p:txBody>
      </p:sp>
    </p:spTree>
    <p:extLst>
      <p:ext uri="{BB962C8B-B14F-4D97-AF65-F5344CB8AC3E}">
        <p14:creationId xmlns:p14="http://schemas.microsoft.com/office/powerpoint/2010/main" val="46701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ea typeface="+mj-ea"/>
              </a:rPr>
              <a:t>Public Servants Disclosure Protection Tribunal</a:t>
            </a:r>
          </a:p>
        </p:txBody>
      </p:sp>
      <p:sp>
        <p:nvSpPr>
          <p:cNvPr id="15363" name="Content Placeholder 10"/>
          <p:cNvSpPr>
            <a:spLocks noGrp="1"/>
          </p:cNvSpPr>
          <p:nvPr>
            <p:ph idx="1"/>
            <p:custDataLst>
              <p:tags r:id="rId2"/>
            </p:custDataLst>
          </p:nvPr>
        </p:nvSpPr>
        <p:spPr/>
        <p:txBody>
          <a:bodyPr/>
          <a:lstStyle/>
          <a:p>
            <a:r>
              <a:rPr lang="en-CA" altLang="en-US" sz="2000" noProof="0" dirty="0">
                <a:latin typeface="HelveticaNeueLT Std" panose="020B0604020202020204"/>
              </a:rPr>
              <a:t>Comprised of judges of the Federal Court or a superior court of a province</a:t>
            </a:r>
          </a:p>
          <a:p>
            <a:endParaRPr lang="en-CA" altLang="en-US" sz="2000" noProof="0" dirty="0">
              <a:latin typeface="HelveticaNeueLT Std" panose="020B0604020202020204"/>
            </a:endParaRPr>
          </a:p>
          <a:p>
            <a:r>
              <a:rPr lang="en-CA" altLang="en-US" sz="2000" noProof="0" dirty="0">
                <a:latin typeface="HelveticaNeueLT Std" panose="020B0604020202020204"/>
              </a:rPr>
              <a:t>Can issue remedial orders if a reprisal has taken place:</a:t>
            </a:r>
          </a:p>
          <a:p>
            <a:pPr lvl="1"/>
            <a:r>
              <a:rPr lang="en-CA" altLang="en-US" sz="2000" noProof="0" dirty="0">
                <a:latin typeface="HelveticaNeueLT Std" panose="020B0604020202020204"/>
              </a:rPr>
              <a:t>Return the complainant to their duties</a:t>
            </a:r>
          </a:p>
          <a:p>
            <a:pPr lvl="1"/>
            <a:r>
              <a:rPr lang="en-CA" altLang="en-US" sz="2000" noProof="0" dirty="0">
                <a:latin typeface="HelveticaNeueLT Std" panose="020B0604020202020204"/>
              </a:rPr>
              <a:t>Reinstate the complainant or order compensation in lieu of reinstatement</a:t>
            </a:r>
          </a:p>
          <a:p>
            <a:pPr lvl="1"/>
            <a:r>
              <a:rPr lang="en-CA" altLang="en-US" sz="2000" noProof="0" dirty="0">
                <a:latin typeface="HelveticaNeueLT Std" panose="020B0604020202020204"/>
              </a:rPr>
              <a:t>Order compensation equivalent to remuneration lost</a:t>
            </a:r>
          </a:p>
          <a:p>
            <a:pPr lvl="1"/>
            <a:r>
              <a:rPr lang="en-CA" altLang="en-US" sz="2000" noProof="0" dirty="0">
                <a:latin typeface="HelveticaNeueLT Std" panose="020B0604020202020204"/>
              </a:rPr>
              <a:t>Rescind any disciplinary measure</a:t>
            </a:r>
          </a:p>
          <a:p>
            <a:pPr lvl="1"/>
            <a:r>
              <a:rPr lang="en-CA" altLang="en-US" sz="2000" noProof="0" dirty="0">
                <a:latin typeface="HelveticaNeueLT Std" panose="020B0604020202020204"/>
              </a:rPr>
              <a:t>Reimburse financial losses incurred</a:t>
            </a:r>
          </a:p>
          <a:p>
            <a:pPr lvl="1"/>
            <a:r>
              <a:rPr lang="en-CA" altLang="en-US" sz="2000" noProof="0" dirty="0">
                <a:latin typeface="HelveticaNeueLT Std" panose="020B0604020202020204"/>
              </a:rPr>
              <a:t>Award compensation for pain and suffering up to $10,000</a:t>
            </a:r>
          </a:p>
          <a:p>
            <a:endParaRPr lang="en-CA" altLang="en-US" sz="2000" noProof="0" dirty="0">
              <a:latin typeface="HelveticaNeueLT Std" panose="020B0604020202020204"/>
            </a:endParaRPr>
          </a:p>
          <a:p>
            <a:r>
              <a:rPr lang="en-CA" altLang="en-US" sz="2000" noProof="0" dirty="0">
                <a:latin typeface="HelveticaNeueLT Std" panose="020B0604020202020204"/>
              </a:rPr>
              <a:t>Can order disciplinary sanctions against those who have taken reprisals, up to and including termination of employment, if requested by the Commissioner</a:t>
            </a: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17</a:t>
            </a:fld>
            <a:endParaRPr lang="en-CA" altLang="en-US"/>
          </a:p>
        </p:txBody>
      </p:sp>
    </p:spTree>
    <p:extLst>
      <p:ext uri="{BB962C8B-B14F-4D97-AF65-F5344CB8AC3E}">
        <p14:creationId xmlns:p14="http://schemas.microsoft.com/office/powerpoint/2010/main" val="2982521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ea typeface="+mj-ea"/>
              </a:rPr>
              <a:t>Conciliation of Reprisal Complaints</a:t>
            </a:r>
          </a:p>
        </p:txBody>
      </p:sp>
      <p:sp>
        <p:nvSpPr>
          <p:cNvPr id="15363" name="Content Placeholder 10"/>
          <p:cNvSpPr>
            <a:spLocks noGrp="1"/>
          </p:cNvSpPr>
          <p:nvPr>
            <p:ph idx="1"/>
            <p:custDataLst>
              <p:tags r:id="rId2"/>
            </p:custDataLst>
          </p:nvPr>
        </p:nvSpPr>
        <p:spPr/>
        <p:txBody>
          <a:bodyPr/>
          <a:lstStyle/>
          <a:p>
            <a:r>
              <a:rPr lang="en-US" altLang="en-US" sz="2000" noProof="0" dirty="0">
                <a:latin typeface="HelveticaNeueLT Std" panose="020B0604020202020204"/>
              </a:rPr>
              <a:t>Investigator can recommend conciliation at any time during an investigation</a:t>
            </a:r>
          </a:p>
          <a:p>
            <a:endParaRPr lang="en-US" altLang="en-US" sz="2000" noProof="0" dirty="0">
              <a:latin typeface="HelveticaNeueLT Std" panose="020B0604020202020204"/>
            </a:endParaRPr>
          </a:p>
          <a:p>
            <a:r>
              <a:rPr lang="en-US" altLang="en-US" sz="2000" noProof="0" dirty="0">
                <a:latin typeface="HelveticaNeueLT Std" panose="020B0604020202020204"/>
              </a:rPr>
              <a:t>The Commissioner appoints a conciliator, such as a retired judge or member of mediation society</a:t>
            </a:r>
          </a:p>
          <a:p>
            <a:endParaRPr lang="en-US" altLang="en-US" sz="2000" noProof="0" dirty="0">
              <a:latin typeface="HelveticaNeueLT Std" panose="020B0604020202020204"/>
            </a:endParaRPr>
          </a:p>
          <a:p>
            <a:r>
              <a:rPr lang="en-US" altLang="en-US" sz="2000" noProof="0" dirty="0">
                <a:latin typeface="HelveticaNeueLT Std" panose="020B0604020202020204"/>
              </a:rPr>
              <a:t>Information received by conciliator is confidential</a:t>
            </a: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18</a:t>
            </a:fld>
            <a:endParaRPr lang="en-CA" altLang="en-US"/>
          </a:p>
        </p:txBody>
      </p:sp>
    </p:spTree>
    <p:extLst>
      <p:ext uri="{BB962C8B-B14F-4D97-AF65-F5344CB8AC3E}">
        <p14:creationId xmlns:p14="http://schemas.microsoft.com/office/powerpoint/2010/main" val="2268280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ea typeface="+mj-ea"/>
              </a:rPr>
              <a:t>Conciliation of Reprisal Complaints</a:t>
            </a:r>
            <a:r>
              <a:rPr lang="en-CA" sz="3200" b="0" noProof="0" dirty="0">
                <a:latin typeface="HelveticaNeueLT Std Med" panose="020B0604020202020204"/>
                <a:ea typeface="+mj-ea"/>
              </a:rPr>
              <a:t> (cont.)</a:t>
            </a:r>
            <a:endParaRPr lang="en-CA" sz="3200" noProof="0" dirty="0">
              <a:latin typeface="HelveticaNeueLT Std Med" panose="020B0604020202020204"/>
              <a:ea typeface="+mj-ea"/>
            </a:endParaRPr>
          </a:p>
        </p:txBody>
      </p:sp>
      <p:sp>
        <p:nvSpPr>
          <p:cNvPr id="15363" name="Content Placeholder 10"/>
          <p:cNvSpPr>
            <a:spLocks noGrp="1"/>
          </p:cNvSpPr>
          <p:nvPr>
            <p:ph idx="1"/>
            <p:custDataLst>
              <p:tags r:id="rId2"/>
            </p:custDataLst>
          </p:nvPr>
        </p:nvSpPr>
        <p:spPr/>
        <p:txBody>
          <a:bodyPr/>
          <a:lstStyle/>
          <a:p>
            <a:r>
              <a:rPr lang="en-US" altLang="en-US" sz="2000" noProof="0" dirty="0">
                <a:latin typeface="HelveticaNeueLT Std" panose="020B0604020202020204"/>
              </a:rPr>
              <a:t>The settlement must be agreed to by the complainant and person with authority to implement the remedy</a:t>
            </a:r>
          </a:p>
          <a:p>
            <a:endParaRPr lang="en-US" altLang="en-US" sz="2000" noProof="0" dirty="0">
              <a:latin typeface="HelveticaNeueLT Std" panose="020B0604020202020204"/>
            </a:endParaRPr>
          </a:p>
          <a:p>
            <a:r>
              <a:rPr lang="en-US" altLang="en-US" sz="2000" noProof="0" dirty="0">
                <a:latin typeface="HelveticaNeueLT Std" panose="020B0604020202020204"/>
              </a:rPr>
              <a:t>The factors considered in approving a conciliation settlement include:</a:t>
            </a:r>
          </a:p>
          <a:p>
            <a:pPr lvl="1"/>
            <a:r>
              <a:rPr lang="en-US" altLang="en-US" sz="2000" noProof="0" dirty="0">
                <a:latin typeface="HelveticaNeueLT Std" panose="020B0604020202020204"/>
              </a:rPr>
              <a:t>that the terms are lawfully enforceable</a:t>
            </a:r>
          </a:p>
          <a:p>
            <a:pPr lvl="1"/>
            <a:r>
              <a:rPr lang="en-US" altLang="en-US" sz="2000" noProof="0" dirty="0">
                <a:latin typeface="HelveticaNeueLT Std" panose="020B0604020202020204"/>
              </a:rPr>
              <a:t>that the terms are clear and not conditional</a:t>
            </a:r>
          </a:p>
          <a:p>
            <a:pPr lvl="1"/>
            <a:r>
              <a:rPr lang="en-US" altLang="en-US" sz="2000" noProof="0" dirty="0">
                <a:latin typeface="HelveticaNeueLT Std" panose="020B0604020202020204"/>
              </a:rPr>
              <a:t>there are any signs of unfairness, power imbalance or duress</a:t>
            </a: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19</a:t>
            </a:fld>
            <a:endParaRPr lang="en-CA" altLang="en-US"/>
          </a:p>
        </p:txBody>
      </p:sp>
    </p:spTree>
    <p:extLst>
      <p:ext uri="{BB962C8B-B14F-4D97-AF65-F5344CB8AC3E}">
        <p14:creationId xmlns:p14="http://schemas.microsoft.com/office/powerpoint/2010/main" val="1956540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custDataLst>
              <p:tags r:id="rId1"/>
            </p:custDataLst>
          </p:nvPr>
        </p:nvSpPr>
        <p:spPr>
          <a:xfrm>
            <a:off x="1035628" y="2247901"/>
            <a:ext cx="10120745" cy="1470025"/>
          </a:xfrm>
        </p:spPr>
        <p:txBody>
          <a:bodyPr>
            <a:noAutofit/>
          </a:bodyPr>
          <a:lstStyle/>
          <a:p>
            <a:pPr algn="ctr"/>
            <a:r>
              <a:rPr lang="en-CA" altLang="en-US" sz="4400" noProof="0" dirty="0">
                <a:latin typeface="HelveticaNeueLT Std Med" panose="020B0604020202020204"/>
              </a:rPr>
              <a:t>Land Acknowledgement</a:t>
            </a:r>
            <a:br>
              <a:rPr lang="en-CA" altLang="en-US" sz="4400" noProof="0" dirty="0">
                <a:latin typeface="HelveticaNeueLT Std Med" panose="020B0604020202020204"/>
              </a:rPr>
            </a:br>
            <a:endParaRPr lang="en-CA" altLang="en-US" sz="4400" noProof="0" dirty="0">
              <a:latin typeface="HelveticaNeueLT Std Med" panose="020B0604020202020204"/>
            </a:endParaRPr>
          </a:p>
        </p:txBody>
      </p:sp>
      <p:sp>
        <p:nvSpPr>
          <p:cNvPr id="3" name="Subtitle 2"/>
          <p:cNvSpPr>
            <a:spLocks noGrp="1"/>
          </p:cNvSpPr>
          <p:nvPr>
            <p:ph type="subTitle" idx="1"/>
            <p:custDataLst>
              <p:tags r:id="rId2"/>
            </p:custDataLst>
          </p:nvPr>
        </p:nvSpPr>
        <p:spPr>
          <a:xfrm>
            <a:off x="1035628" y="3727450"/>
            <a:ext cx="10120745" cy="1752600"/>
          </a:xfrm>
        </p:spPr>
        <p:txBody>
          <a:bodyPr rtlCol="0">
            <a:normAutofit/>
          </a:bodyPr>
          <a:lstStyle/>
          <a:p>
            <a:pPr algn="ctr" fontAlgn="auto">
              <a:spcAft>
                <a:spcPts val="0"/>
              </a:spcAft>
              <a:defRPr/>
            </a:pPr>
            <a:r>
              <a:rPr lang="en-US" sz="2000" dirty="0">
                <a:latin typeface="HelveticaNeueLT Std" panose="020B0604020202020204"/>
                <a:ea typeface="+mn-ea"/>
              </a:rPr>
              <a:t>The Office of the Public Sector Integrity Commissioner of Canada is </a:t>
            </a:r>
            <a:r>
              <a:rPr lang="en-US" sz="2000" noProof="0" dirty="0">
                <a:latin typeface="HelveticaNeueLT Std" panose="020B0604020202020204"/>
                <a:ea typeface="+mn-ea"/>
              </a:rPr>
              <a:t>located in Ottawa, on the traditional unceded territory of the Algonquin </a:t>
            </a:r>
            <a:r>
              <a:rPr lang="en-US" sz="2000" noProof="0" dirty="0" err="1">
                <a:latin typeface="HelveticaNeueLT Std" panose="020B0604020202020204"/>
                <a:ea typeface="+mn-ea"/>
              </a:rPr>
              <a:t>Anishnaabeg</a:t>
            </a:r>
            <a:r>
              <a:rPr lang="en-US" sz="2000" noProof="0" dirty="0">
                <a:latin typeface="HelveticaNeueLT Std" panose="020B0604020202020204"/>
                <a:ea typeface="+mn-ea"/>
              </a:rPr>
              <a:t> People.</a:t>
            </a:r>
            <a:br>
              <a:rPr lang="en-US" sz="2000" noProof="0" dirty="0">
                <a:latin typeface="HelveticaNeueLT Std" panose="020B0604020202020204"/>
                <a:ea typeface="+mn-ea"/>
              </a:rPr>
            </a:br>
            <a:endParaRPr lang="en-US" sz="2000" noProof="0" dirty="0">
              <a:latin typeface="HelveticaNeueLT Std" panose="020B0604020202020204"/>
              <a:ea typeface="+mn-ea"/>
            </a:endParaRPr>
          </a:p>
          <a:p>
            <a:pPr algn="ctr" fontAlgn="auto">
              <a:spcAft>
                <a:spcPts val="0"/>
              </a:spcAft>
              <a:defRPr/>
            </a:pPr>
            <a:r>
              <a:rPr lang="en-US" sz="2000" noProof="0" dirty="0">
                <a:latin typeface="HelveticaNeueLT Std" panose="020B0604020202020204"/>
                <a:ea typeface="+mn-ea"/>
              </a:rPr>
              <a:t>Wherever you find yourself today, I encourage you to think about the presence of the Indigenous Peoples, past and present, who call these lands home.</a:t>
            </a:r>
            <a:endParaRPr lang="en-CA" sz="2000" noProof="0" dirty="0">
              <a:latin typeface="HelveticaNeueLT Std" panose="020B0604020202020204"/>
              <a:ea typeface="+mn-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ea typeface="+mj-ea"/>
              </a:rPr>
              <a:t>Access to Legal Advice</a:t>
            </a:r>
          </a:p>
        </p:txBody>
      </p:sp>
      <p:sp>
        <p:nvSpPr>
          <p:cNvPr id="15363" name="Content Placeholder 10"/>
          <p:cNvSpPr>
            <a:spLocks noGrp="1"/>
          </p:cNvSpPr>
          <p:nvPr>
            <p:ph idx="1"/>
            <p:custDataLst>
              <p:tags r:id="rId2"/>
            </p:custDataLst>
          </p:nvPr>
        </p:nvSpPr>
        <p:spPr/>
        <p:txBody>
          <a:bodyPr/>
          <a:lstStyle/>
          <a:p>
            <a:pPr>
              <a:spcAft>
                <a:spcPts val="600"/>
              </a:spcAft>
            </a:pPr>
            <a:r>
              <a:rPr lang="en-US" altLang="en-US" sz="2000" noProof="0" dirty="0">
                <a:latin typeface="HelveticaNeueLT Std" panose="020B0604020202020204"/>
              </a:rPr>
              <a:t>The Commissioner may provide access to legal advice to persons </a:t>
            </a:r>
            <a:r>
              <a:rPr lang="en-US" altLang="en-US" sz="2000" dirty="0">
                <a:latin typeface="HelveticaNeueLT Std" panose="020B0604020202020204"/>
              </a:rPr>
              <a:t>who </a:t>
            </a:r>
            <a:r>
              <a:rPr lang="en-US" altLang="en-US" sz="2000" noProof="0" dirty="0">
                <a:latin typeface="HelveticaNeueLT Std" panose="020B0604020202020204"/>
              </a:rPr>
              <a:t>do not have access to other legal advice at no cost</a:t>
            </a:r>
          </a:p>
          <a:p>
            <a:pPr>
              <a:spcAft>
                <a:spcPts val="600"/>
              </a:spcAft>
            </a:pPr>
            <a:r>
              <a:rPr lang="en-US" altLang="en-US" sz="2000" noProof="0" dirty="0">
                <a:latin typeface="HelveticaNeueLT Std" panose="020B0604020202020204"/>
              </a:rPr>
              <a:t>If a person has not yet made a disclosure but wishes to receive legal advice, the act or omission to which the information relates is likely to lead to an investigation</a:t>
            </a:r>
          </a:p>
          <a:p>
            <a:pPr>
              <a:spcAft>
                <a:spcPts val="600"/>
              </a:spcAft>
            </a:pPr>
            <a:r>
              <a:rPr lang="en-US" altLang="en-US" sz="2000" noProof="0" dirty="0">
                <a:latin typeface="HelveticaNeueLT Std" panose="020B0604020202020204"/>
              </a:rPr>
              <a:t>Maximum is $1,500</a:t>
            </a:r>
          </a:p>
          <a:p>
            <a:pPr>
              <a:spcAft>
                <a:spcPts val="600"/>
              </a:spcAft>
            </a:pPr>
            <a:r>
              <a:rPr lang="en-US" altLang="en-US" sz="2000" noProof="0" dirty="0">
                <a:latin typeface="HelveticaNeueLT Std" panose="020B0604020202020204"/>
              </a:rPr>
              <a:t>Under exceptional circumstances, can be $3,000</a:t>
            </a:r>
          </a:p>
          <a:p>
            <a:pPr lvl="1">
              <a:spcAft>
                <a:spcPts val="600"/>
              </a:spcAft>
            </a:pPr>
            <a:r>
              <a:rPr lang="en-US" altLang="en-US" sz="2000" noProof="0" dirty="0">
                <a:latin typeface="HelveticaNeueLT Std" panose="020B0604020202020204"/>
              </a:rPr>
              <a:t>Degree to which the public interest may be affected</a:t>
            </a:r>
          </a:p>
          <a:p>
            <a:pPr lvl="1">
              <a:spcAft>
                <a:spcPts val="600"/>
              </a:spcAft>
            </a:pPr>
            <a:r>
              <a:rPr lang="en-US" altLang="en-US" sz="2000" noProof="0" dirty="0">
                <a:latin typeface="HelveticaNeueLT Std" panose="020B0604020202020204"/>
              </a:rPr>
              <a:t>Degree to which the person seeking advice may be adversely affected</a:t>
            </a:r>
          </a:p>
          <a:p>
            <a:r>
              <a:rPr lang="en-US" altLang="en-US" sz="2000" noProof="0" dirty="0">
                <a:latin typeface="HelveticaNeueLT Std" panose="020B0604020202020204"/>
              </a:rPr>
              <a:t>Relationship is that of solicitor-client</a:t>
            </a: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20</a:t>
            </a:fld>
            <a:endParaRPr lang="en-CA" altLang="en-US"/>
          </a:p>
        </p:txBody>
      </p:sp>
    </p:spTree>
    <p:extLst>
      <p:ext uri="{BB962C8B-B14F-4D97-AF65-F5344CB8AC3E}">
        <p14:creationId xmlns:p14="http://schemas.microsoft.com/office/powerpoint/2010/main" val="1812943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ea typeface="+mj-ea"/>
              </a:rPr>
              <a:t>Contact Us</a:t>
            </a:r>
          </a:p>
        </p:txBody>
      </p:sp>
      <p:sp>
        <p:nvSpPr>
          <p:cNvPr id="15363" name="Content Placeholder 10"/>
          <p:cNvSpPr>
            <a:spLocks noGrp="1"/>
          </p:cNvSpPr>
          <p:nvPr>
            <p:ph idx="1"/>
            <p:custDataLst>
              <p:tags r:id="rId2"/>
            </p:custDataLst>
          </p:nvPr>
        </p:nvSpPr>
        <p:spPr/>
        <p:txBody>
          <a:bodyPr/>
          <a:lstStyle/>
          <a:p>
            <a:pPr marL="0" indent="0" algn="ctr">
              <a:buNone/>
            </a:pPr>
            <a:r>
              <a:rPr lang="en-CA" altLang="en-US" sz="2000" noProof="0" dirty="0">
                <a:latin typeface="HelveticaNeueLT Std" panose="020B0604020202020204"/>
              </a:rPr>
              <a:t>60 Queen Street, 4</a:t>
            </a:r>
            <a:r>
              <a:rPr lang="en-CA" altLang="en-US" sz="2000" baseline="30000" noProof="0" dirty="0">
                <a:latin typeface="HelveticaNeueLT Std" panose="020B0604020202020204"/>
              </a:rPr>
              <a:t>th</a:t>
            </a:r>
            <a:r>
              <a:rPr lang="en-CA" altLang="en-US" sz="2000" noProof="0" dirty="0">
                <a:latin typeface="HelveticaNeueLT Std" panose="020B0604020202020204"/>
              </a:rPr>
              <a:t> Floor</a:t>
            </a:r>
          </a:p>
          <a:p>
            <a:pPr marL="0" indent="0" algn="ctr">
              <a:buNone/>
            </a:pPr>
            <a:r>
              <a:rPr lang="en-CA" altLang="en-US" sz="2000" noProof="0" dirty="0">
                <a:latin typeface="HelveticaNeueLT Std" panose="020B0604020202020204"/>
              </a:rPr>
              <a:t>Ottawa, Ontario  </a:t>
            </a:r>
            <a:r>
              <a:rPr lang="en-CA" altLang="en-US" sz="2000" noProof="0" dirty="0" err="1">
                <a:latin typeface="HelveticaNeueLT Std" panose="020B0604020202020204"/>
              </a:rPr>
              <a:t>K1P</a:t>
            </a:r>
            <a:r>
              <a:rPr lang="en-CA" altLang="en-US" sz="2000" noProof="0" dirty="0">
                <a:latin typeface="HelveticaNeueLT Std" panose="020B0604020202020204"/>
              </a:rPr>
              <a:t> </a:t>
            </a:r>
            <a:r>
              <a:rPr lang="en-CA" altLang="en-US" sz="2000" noProof="0" dirty="0" err="1">
                <a:latin typeface="HelveticaNeueLT Std" panose="020B0604020202020204"/>
              </a:rPr>
              <a:t>5Y7</a:t>
            </a:r>
            <a:endParaRPr lang="en-CA" altLang="en-US" sz="2000" noProof="0" dirty="0">
              <a:latin typeface="HelveticaNeueLT Std" panose="020B0604020202020204"/>
            </a:endParaRPr>
          </a:p>
          <a:p>
            <a:pPr marL="0" indent="0" algn="ctr">
              <a:buNone/>
            </a:pPr>
            <a:endParaRPr lang="en-CA" altLang="en-US" sz="2000" noProof="0" dirty="0">
              <a:latin typeface="HelveticaNeueLT Std" panose="020B0604020202020204"/>
            </a:endParaRPr>
          </a:p>
          <a:p>
            <a:pPr marL="0" indent="0" algn="ctr">
              <a:buNone/>
            </a:pPr>
            <a:r>
              <a:rPr lang="en-CA" altLang="en-US" sz="2000" noProof="0" dirty="0">
                <a:latin typeface="HelveticaNeueLT Std" panose="020B0604020202020204"/>
              </a:rPr>
              <a:t>613-941-6400 or 1-866-941-6400 (toll-free)</a:t>
            </a:r>
          </a:p>
          <a:p>
            <a:pPr marL="0" indent="0" algn="ctr">
              <a:buNone/>
            </a:pPr>
            <a:endParaRPr lang="en-CA" altLang="en-US" sz="2000" noProof="0" dirty="0">
              <a:latin typeface="HelveticaNeueLT Std" panose="020B0604020202020204"/>
            </a:endParaRPr>
          </a:p>
          <a:p>
            <a:pPr marL="0" indent="0" algn="ctr">
              <a:buNone/>
            </a:pPr>
            <a:r>
              <a:rPr lang="en-CA" altLang="en-US" sz="2000" dirty="0">
                <a:latin typeface="HelveticaNeueLT Std" panose="020B0604020202020204"/>
                <a:hlinkClick r:id="rId5"/>
              </a:rPr>
              <a:t>communications@psic-ispc.gc.ca</a:t>
            </a:r>
            <a:endParaRPr lang="en-CA" altLang="en-US" sz="2000" dirty="0">
              <a:latin typeface="HelveticaNeueLT Std" panose="020B0604020202020204"/>
            </a:endParaRPr>
          </a:p>
          <a:p>
            <a:pPr marL="0" indent="0" algn="ctr">
              <a:buNone/>
            </a:pPr>
            <a:endParaRPr lang="en-CA" altLang="en-US" sz="2000" noProof="0" dirty="0">
              <a:latin typeface="HelveticaNeueLT Std" panose="020B0604020202020204"/>
            </a:endParaRPr>
          </a:p>
          <a:p>
            <a:pPr marL="0" indent="0" algn="ctr">
              <a:buNone/>
            </a:pPr>
            <a:r>
              <a:rPr lang="en-CA" altLang="en-US" sz="2000" noProof="0" dirty="0">
                <a:solidFill>
                  <a:srgbClr val="6387A8"/>
                </a:solidFill>
                <a:latin typeface="HelveticaNeueLT Std" panose="020B0604020202020204"/>
                <a:hlinkClick r:id="rId6"/>
              </a:rPr>
              <a:t>http://www.psic-ispc.gc.ca/en</a:t>
            </a:r>
            <a:endParaRPr lang="en-CA" altLang="en-US" sz="2000" noProof="0" dirty="0">
              <a:solidFill>
                <a:srgbClr val="6387A8"/>
              </a:solidFill>
              <a:latin typeface="HelveticaNeueLT Std" panose="020B0604020202020204"/>
            </a:endParaRPr>
          </a:p>
          <a:p>
            <a:pPr marL="0" indent="0" algn="ctr">
              <a:buNone/>
            </a:pPr>
            <a:endParaRPr lang="en-CA" altLang="en-US" sz="2000" noProof="0" dirty="0">
              <a:latin typeface="HelveticaNeueLT Std" panose="020B0604020202020204"/>
            </a:endParaRPr>
          </a:p>
          <a:p>
            <a:pPr marL="0" indent="0" algn="ctr">
              <a:buNone/>
            </a:pPr>
            <a:r>
              <a:rPr lang="en-CA" altLang="en-US" sz="2000" noProof="0" dirty="0">
                <a:latin typeface="HelveticaNeueLT Std" panose="020B0604020202020204"/>
              </a:rPr>
              <a:t>X (Twitter): </a:t>
            </a:r>
            <a:r>
              <a:rPr lang="en-CA" altLang="en-US" sz="2000" noProof="0" dirty="0">
                <a:solidFill>
                  <a:srgbClr val="6387A8"/>
                </a:solidFill>
                <a:latin typeface="HelveticaNeueLT Std" panose="020B0604020202020204"/>
                <a:hlinkClick r:id="rId7"/>
              </a:rPr>
              <a:t>@PS_Integrity</a:t>
            </a:r>
            <a:endParaRPr lang="en-CA" altLang="en-US" sz="2000" noProof="0" dirty="0">
              <a:solidFill>
                <a:srgbClr val="6387A8"/>
              </a:solidFill>
              <a:latin typeface="HelveticaNeueLT Std" panose="020B0604020202020204"/>
            </a:endParaRPr>
          </a:p>
          <a:p>
            <a:pPr marL="0" indent="0" algn="ctr">
              <a:buNone/>
            </a:pPr>
            <a:r>
              <a:rPr lang="en-CA" altLang="en-US" sz="2000" noProof="0" dirty="0">
                <a:latin typeface="HelveticaNeueLT Std" panose="020B0604020202020204"/>
              </a:rPr>
              <a:t>YouTube: </a:t>
            </a:r>
            <a:r>
              <a:rPr lang="en-CA" altLang="en-US" sz="2000" noProof="0" dirty="0">
                <a:solidFill>
                  <a:srgbClr val="6387A8"/>
                </a:solidFill>
                <a:latin typeface="HelveticaNeueLT Std" panose="020B0604020202020204"/>
                <a:hlinkClick r:id="rId8"/>
              </a:rPr>
              <a:t>@PSIntegrity</a:t>
            </a:r>
            <a:endParaRPr lang="en-CA" altLang="en-US" sz="2000" noProof="0" dirty="0">
              <a:solidFill>
                <a:srgbClr val="6387A8"/>
              </a:solidFill>
              <a:latin typeface="HelveticaNeueLT Std" panose="020B0604020202020204"/>
            </a:endParaRP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21</a:t>
            </a:fld>
            <a:endParaRPr lang="en-CA" altLang="en-US"/>
          </a:p>
        </p:txBody>
      </p:sp>
    </p:spTree>
    <p:extLst>
      <p:ext uri="{BB962C8B-B14F-4D97-AF65-F5344CB8AC3E}">
        <p14:creationId xmlns:p14="http://schemas.microsoft.com/office/powerpoint/2010/main" val="3238788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ea typeface="+mj-ea"/>
              </a:rPr>
              <a:t>Public Servants Disclosure Protection Act (PSDPA)</a:t>
            </a:r>
          </a:p>
        </p:txBody>
      </p:sp>
      <p:sp>
        <p:nvSpPr>
          <p:cNvPr id="15363" name="Content Placeholder 10"/>
          <p:cNvSpPr>
            <a:spLocks noGrp="1"/>
          </p:cNvSpPr>
          <p:nvPr>
            <p:ph idx="1"/>
            <p:custDataLst>
              <p:tags r:id="rId2"/>
            </p:custDataLst>
          </p:nvPr>
        </p:nvSpPr>
        <p:spPr/>
        <p:txBody>
          <a:bodyPr/>
          <a:lstStyle/>
          <a:p>
            <a:pPr>
              <a:spcAft>
                <a:spcPts val="600"/>
              </a:spcAft>
            </a:pPr>
            <a:r>
              <a:rPr lang="en-US" altLang="en-US" sz="2000" noProof="0" dirty="0">
                <a:latin typeface="HelveticaNeueLT Std" panose="020B0604020202020204"/>
              </a:rPr>
              <a:t>The federal public administration is an important national institution and is part of the essential framework of Canadian parliamentary democracy</a:t>
            </a:r>
          </a:p>
          <a:p>
            <a:pPr>
              <a:spcAft>
                <a:spcPts val="600"/>
              </a:spcAft>
            </a:pPr>
            <a:r>
              <a:rPr lang="en-US" altLang="en-US" sz="2000" noProof="0" dirty="0">
                <a:latin typeface="HelveticaNeueLT Std" panose="020B0604020202020204"/>
              </a:rPr>
              <a:t>It is in the public interest to maintain and enhance public confidence in the integrity of public servants</a:t>
            </a:r>
          </a:p>
          <a:p>
            <a:pPr>
              <a:spcAft>
                <a:spcPts val="600"/>
              </a:spcAft>
            </a:pPr>
            <a:r>
              <a:rPr lang="en-US" altLang="en-US" sz="2000" noProof="0" dirty="0">
                <a:latin typeface="HelveticaNeueLT Std" panose="020B0604020202020204"/>
              </a:rPr>
              <a:t>Confidence in public institutions can be enhanced by establishing effective procedures for the disclosure of wrongdoings and for protecting public servants who disclose wrongdoings, and by establishing a code of conduct for the public sector</a:t>
            </a:r>
          </a:p>
          <a:p>
            <a:pPr>
              <a:spcAft>
                <a:spcPts val="600"/>
              </a:spcAft>
            </a:pPr>
            <a:r>
              <a:rPr lang="en-US" altLang="en-US" sz="2000" noProof="0" dirty="0">
                <a:latin typeface="HelveticaNeueLT Std" panose="020B0604020202020204"/>
              </a:rPr>
              <a:t>Public servants owe a duty of loyalty to their employer and enjoy the right to freedom of expression as guaranteed by the Canadian Charter of Rights and Freedoms and that the PSDPA strives to achieve an appropriate balance between those two important principles</a:t>
            </a: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3</a:t>
            </a:fld>
            <a:endParaRPr lang="en-CA"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ea typeface="+mj-ea"/>
              </a:rPr>
              <a:t>Key Points about the PSDPA</a:t>
            </a:r>
          </a:p>
        </p:txBody>
      </p:sp>
      <p:sp>
        <p:nvSpPr>
          <p:cNvPr id="15363" name="Content Placeholder 10"/>
          <p:cNvSpPr>
            <a:spLocks noGrp="1"/>
          </p:cNvSpPr>
          <p:nvPr>
            <p:ph idx="1"/>
            <p:custDataLst>
              <p:tags r:id="rId2"/>
            </p:custDataLst>
          </p:nvPr>
        </p:nvSpPr>
        <p:spPr/>
        <p:txBody>
          <a:bodyPr/>
          <a:lstStyle/>
          <a:p>
            <a:pPr>
              <a:spcAft>
                <a:spcPts val="600"/>
              </a:spcAft>
            </a:pPr>
            <a:r>
              <a:rPr lang="en-CA" altLang="en-US" sz="2000" noProof="0" dirty="0">
                <a:latin typeface="HelveticaNeueLT Std" panose="020B0604020202020204"/>
              </a:rPr>
              <a:t>Came into effect in 2007</a:t>
            </a:r>
          </a:p>
          <a:p>
            <a:pPr>
              <a:spcAft>
                <a:spcPts val="600"/>
              </a:spcAft>
            </a:pPr>
            <a:r>
              <a:rPr lang="en-CA" altLang="en-US" sz="2000" noProof="0" dirty="0">
                <a:latin typeface="HelveticaNeueLT Std" panose="020B0604020202020204"/>
              </a:rPr>
              <a:t>Purpose: maintain and enhance public confidence in the integrity of public servants and in public institutions</a:t>
            </a:r>
          </a:p>
          <a:p>
            <a:pPr>
              <a:spcAft>
                <a:spcPts val="600"/>
              </a:spcAft>
            </a:pPr>
            <a:r>
              <a:rPr lang="en-CA" altLang="en-US" sz="2000" noProof="0" dirty="0">
                <a:latin typeface="HelveticaNeueLT Std" panose="020B0604020202020204"/>
              </a:rPr>
              <a:t>Two distinct mechanisms: disclosure of wrongdoing and protection from reprisals</a:t>
            </a:r>
          </a:p>
          <a:p>
            <a:pPr>
              <a:spcAft>
                <a:spcPts val="600"/>
              </a:spcAft>
            </a:pPr>
            <a:r>
              <a:rPr lang="en-CA" altLang="en-US" sz="2000" noProof="0" dirty="0">
                <a:latin typeface="HelveticaNeueLT Std" panose="020B0604020202020204"/>
              </a:rPr>
              <a:t>Created the Public Sector Integrity Commissioner, an independent Agent of Parliament</a:t>
            </a:r>
          </a:p>
          <a:p>
            <a:pPr>
              <a:spcAft>
                <a:spcPts val="600"/>
              </a:spcAft>
            </a:pPr>
            <a:r>
              <a:rPr lang="en-CA" altLang="en-US" sz="2000" noProof="0" dirty="0">
                <a:latin typeface="HelveticaNeueLT Std" panose="020B0604020202020204"/>
              </a:rPr>
              <a:t>Established the Public Servants Disclosure Protection Tribunal</a:t>
            </a:r>
          </a:p>
          <a:p>
            <a:r>
              <a:rPr lang="en-CA" altLang="en-US" sz="2000" noProof="0" dirty="0">
                <a:latin typeface="HelveticaNeueLT Std" panose="020B0604020202020204"/>
              </a:rPr>
              <a:t>Key means of protection from reprisals is confidentiality of disclosures</a:t>
            </a: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4</a:t>
            </a:fld>
            <a:endParaRPr lang="en-CA" altLang="en-US"/>
          </a:p>
        </p:txBody>
      </p:sp>
    </p:spTree>
    <p:extLst>
      <p:ext uri="{BB962C8B-B14F-4D97-AF65-F5344CB8AC3E}">
        <p14:creationId xmlns:p14="http://schemas.microsoft.com/office/powerpoint/2010/main" val="859046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ea typeface="+mj-ea"/>
              </a:rPr>
              <a:t>Jurisdiction</a:t>
            </a:r>
          </a:p>
        </p:txBody>
      </p:sp>
      <p:sp>
        <p:nvSpPr>
          <p:cNvPr id="15363" name="Content Placeholder 10"/>
          <p:cNvSpPr>
            <a:spLocks noGrp="1"/>
          </p:cNvSpPr>
          <p:nvPr>
            <p:ph idx="1"/>
            <p:custDataLst>
              <p:tags r:id="rId2"/>
            </p:custDataLst>
          </p:nvPr>
        </p:nvSpPr>
        <p:spPr/>
        <p:txBody>
          <a:bodyPr/>
          <a:lstStyle/>
          <a:p>
            <a:r>
              <a:rPr lang="en-US" altLang="en-US" sz="2000" noProof="0" dirty="0">
                <a:latin typeface="HelveticaNeueLT Std" panose="020B0604020202020204"/>
              </a:rPr>
              <a:t>Jurisdiction over the federal public sector: approx. 400,000 employees</a:t>
            </a:r>
          </a:p>
          <a:p>
            <a:pPr lvl="1"/>
            <a:r>
              <a:rPr lang="en-US" altLang="en-US" sz="2000" noProof="0" dirty="0">
                <a:latin typeface="HelveticaNeueLT Std" panose="020B0604020202020204"/>
              </a:rPr>
              <a:t>Core public administration</a:t>
            </a:r>
          </a:p>
          <a:p>
            <a:pPr lvl="1"/>
            <a:r>
              <a:rPr lang="en-US" altLang="en-US" sz="2000" noProof="0" dirty="0">
                <a:latin typeface="HelveticaNeueLT Std" panose="020B0604020202020204"/>
              </a:rPr>
              <a:t>Separate agencies</a:t>
            </a:r>
          </a:p>
          <a:p>
            <a:pPr lvl="1"/>
            <a:r>
              <a:rPr lang="en-US" altLang="en-US" sz="2000" noProof="0" dirty="0">
                <a:latin typeface="HelveticaNeueLT Std" panose="020B0604020202020204"/>
              </a:rPr>
              <a:t>Parent Crown corporations</a:t>
            </a:r>
          </a:p>
          <a:p>
            <a:endParaRPr lang="en-US" altLang="en-US" sz="2000" noProof="0" dirty="0">
              <a:latin typeface="HelveticaNeueLT Std" panose="020B0604020202020204"/>
            </a:endParaRPr>
          </a:p>
          <a:p>
            <a:r>
              <a:rPr lang="en-US" altLang="en-US" sz="2000" noProof="0" dirty="0">
                <a:latin typeface="HelveticaNeueLT Std" panose="020B0604020202020204"/>
              </a:rPr>
              <a:t>The Canadian Security Intelligence Service, the Communications Security Establishment and the Canadian Forces are excluded but must establish their own regimes</a:t>
            </a:r>
          </a:p>
          <a:p>
            <a:endParaRPr lang="en-US" altLang="en-US" sz="2000" dirty="0">
              <a:latin typeface="HelveticaNeueLT Std" panose="020B0604020202020204"/>
            </a:endParaRPr>
          </a:p>
          <a:p>
            <a:r>
              <a:rPr lang="en-US" altLang="en-US" sz="2000" noProof="0">
                <a:latin typeface="HelveticaNeueLT Std" panose="020B0604020202020204"/>
              </a:rPr>
              <a:t>Also excluded: elected officials and their staff; employees of the House of Commons and the Senate; political parties; organizations falling under provincial, territorial, regional and municipal legislation, such as hospitals or schools; and the private sector</a:t>
            </a: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5</a:t>
            </a:fld>
            <a:endParaRPr lang="en-CA" altLang="en-US"/>
          </a:p>
        </p:txBody>
      </p:sp>
    </p:spTree>
    <p:extLst>
      <p:ext uri="{BB962C8B-B14F-4D97-AF65-F5344CB8AC3E}">
        <p14:creationId xmlns:p14="http://schemas.microsoft.com/office/powerpoint/2010/main" val="2612629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ea typeface="+mj-ea"/>
              </a:rPr>
              <a:t>A Shared Responsibility</a:t>
            </a:r>
          </a:p>
        </p:txBody>
      </p:sp>
      <p:sp>
        <p:nvSpPr>
          <p:cNvPr id="15363" name="Content Placeholder 10"/>
          <p:cNvSpPr>
            <a:spLocks noGrp="1"/>
          </p:cNvSpPr>
          <p:nvPr>
            <p:ph idx="1"/>
            <p:custDataLst>
              <p:tags r:id="rId2"/>
            </p:custDataLst>
          </p:nvPr>
        </p:nvSpPr>
        <p:spPr/>
        <p:txBody>
          <a:bodyPr/>
          <a:lstStyle/>
          <a:p>
            <a:pPr marL="0" indent="0">
              <a:buNone/>
            </a:pPr>
            <a:r>
              <a:rPr lang="en-CA" altLang="en-US" sz="2000" b="1" noProof="0" dirty="0">
                <a:latin typeface="HelveticaNeueLT Std" panose="020B0604020202020204"/>
              </a:rPr>
              <a:t>Treasury Board of Canada Secretariat</a:t>
            </a:r>
          </a:p>
          <a:p>
            <a:r>
              <a:rPr lang="en-CA" altLang="en-US" sz="2000" noProof="0" dirty="0">
                <a:latin typeface="HelveticaNeueLT Std" panose="020B0604020202020204"/>
              </a:rPr>
              <a:t>Policy centre for the internal disclosure regime</a:t>
            </a:r>
          </a:p>
          <a:p>
            <a:r>
              <a:rPr lang="en-CA" altLang="en-US" sz="2000" noProof="0" dirty="0">
                <a:latin typeface="HelveticaNeueLT Std" panose="020B0604020202020204"/>
              </a:rPr>
              <a:t>Must promote ethical practices in the public sector and a positive environment for disclosing wrongdoings by disseminating information about the PSDPA</a:t>
            </a:r>
          </a:p>
          <a:p>
            <a:r>
              <a:rPr lang="en-CA" altLang="en-US" sz="2000" noProof="0" dirty="0">
                <a:latin typeface="HelveticaNeueLT Std" panose="020B0604020202020204"/>
              </a:rPr>
              <a:t>Must report annually on internal disclosures within federal organizations</a:t>
            </a:r>
          </a:p>
          <a:p>
            <a:pPr marL="400050" lvl="1" indent="0">
              <a:buNone/>
            </a:pPr>
            <a:endParaRPr lang="en-CA" altLang="en-US" sz="2000" noProof="0" dirty="0">
              <a:latin typeface="HelveticaNeueLT Std" panose="020B0604020202020204"/>
            </a:endParaRPr>
          </a:p>
          <a:p>
            <a:pPr marL="0" indent="0">
              <a:buNone/>
            </a:pPr>
            <a:r>
              <a:rPr lang="en-CA" altLang="en-US" sz="2000" b="1" noProof="0" dirty="0">
                <a:latin typeface="HelveticaNeueLT Std" panose="020B0604020202020204"/>
              </a:rPr>
              <a:t>Chief Executives</a:t>
            </a:r>
          </a:p>
          <a:p>
            <a:r>
              <a:rPr lang="en-CA" altLang="en-US" sz="2000" noProof="0" dirty="0">
                <a:latin typeface="HelveticaNeueLT Std" panose="020B0604020202020204"/>
              </a:rPr>
              <a:t>Must establish an internal mechanism for disclosure</a:t>
            </a:r>
          </a:p>
          <a:p>
            <a:r>
              <a:rPr lang="en-CA" altLang="en-US" sz="2000" noProof="0" dirty="0">
                <a:latin typeface="HelveticaNeueLT Std" panose="020B0604020202020204"/>
              </a:rPr>
              <a:t>Appoint their organization’s Senior Officer</a:t>
            </a:r>
          </a:p>
          <a:p>
            <a:r>
              <a:rPr lang="en-CA" altLang="en-US" sz="2000" noProof="0" dirty="0">
                <a:latin typeface="HelveticaNeueLT Std" panose="020B0604020202020204"/>
              </a:rPr>
              <a:t>Ensure the </a:t>
            </a:r>
            <a:r>
              <a:rPr lang="en-CA" altLang="en-US" sz="2000" dirty="0">
                <a:latin typeface="HelveticaNeueLT Std" panose="020B0604020202020204"/>
              </a:rPr>
              <a:t>regime’s </a:t>
            </a:r>
            <a:r>
              <a:rPr lang="en-CA" altLang="en-US" sz="2000" noProof="0" dirty="0">
                <a:latin typeface="HelveticaNeueLT Std" panose="020B0604020202020204"/>
              </a:rPr>
              <a:t>confidentiality</a:t>
            </a:r>
          </a:p>
          <a:p>
            <a:r>
              <a:rPr lang="en-CA" altLang="en-US" sz="2000" noProof="0" dirty="0">
                <a:latin typeface="HelveticaNeueLT Std" panose="020B0604020202020204"/>
              </a:rPr>
              <a:t>Act on the Commissioner’s recommendations</a:t>
            </a:r>
          </a:p>
          <a:p>
            <a:r>
              <a:rPr lang="en-CA" altLang="en-US" sz="2000" noProof="0" dirty="0">
                <a:latin typeface="HelveticaNeueLT Std" panose="020B0604020202020204"/>
              </a:rPr>
              <a:t>Report publicly on founded cases of wrongdoing investigated internally</a:t>
            </a: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6</a:t>
            </a:fld>
            <a:endParaRPr lang="en-CA" altLang="en-US"/>
          </a:p>
        </p:txBody>
      </p:sp>
    </p:spTree>
    <p:extLst>
      <p:ext uri="{BB962C8B-B14F-4D97-AF65-F5344CB8AC3E}">
        <p14:creationId xmlns:p14="http://schemas.microsoft.com/office/powerpoint/2010/main" val="202823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ea typeface="+mj-ea"/>
              </a:rPr>
              <a:t>A Shared Responsibility</a:t>
            </a:r>
            <a:r>
              <a:rPr lang="en-CA" sz="3200" b="0" noProof="0" dirty="0">
                <a:latin typeface="HelveticaNeueLT Std Med" panose="020B0604020202020204"/>
                <a:ea typeface="+mj-ea"/>
              </a:rPr>
              <a:t> (cont.)</a:t>
            </a:r>
          </a:p>
        </p:txBody>
      </p:sp>
      <p:sp>
        <p:nvSpPr>
          <p:cNvPr id="15363" name="Content Placeholder 10"/>
          <p:cNvSpPr>
            <a:spLocks noGrp="1"/>
          </p:cNvSpPr>
          <p:nvPr>
            <p:ph idx="1"/>
            <p:custDataLst>
              <p:tags r:id="rId2"/>
            </p:custDataLst>
          </p:nvPr>
        </p:nvSpPr>
        <p:spPr>
          <a:xfrm>
            <a:off x="598842" y="1600201"/>
            <a:ext cx="10972800" cy="4525963"/>
          </a:xfrm>
        </p:spPr>
        <p:txBody>
          <a:bodyPr/>
          <a:lstStyle/>
          <a:p>
            <a:pPr marL="0" indent="0">
              <a:buNone/>
            </a:pPr>
            <a:r>
              <a:rPr lang="en-CA" altLang="en-US" sz="2000" b="1" noProof="0" dirty="0">
                <a:latin typeface="HelveticaNeueLT Std" panose="020B0604020202020204"/>
              </a:rPr>
              <a:t>Public Sector Integrity Commissioner</a:t>
            </a:r>
          </a:p>
          <a:p>
            <a:pPr>
              <a:spcAft>
                <a:spcPts val="600"/>
              </a:spcAft>
            </a:pPr>
            <a:r>
              <a:rPr lang="en-CA" altLang="en-US" sz="2000" noProof="0" dirty="0">
                <a:latin typeface="HelveticaNeueLT Std" panose="020B0604020202020204"/>
              </a:rPr>
              <a:t>Receives, reviews and investigates disclosures of wrongdoing and reprisal complaints reported to our Office</a:t>
            </a:r>
          </a:p>
          <a:p>
            <a:pPr lvl="1">
              <a:spcAft>
                <a:spcPts val="600"/>
              </a:spcAft>
            </a:pPr>
            <a:r>
              <a:rPr lang="en-CA" altLang="en-US" sz="2000" noProof="0" dirty="0">
                <a:latin typeface="HelveticaNeueLT Std" panose="020B0604020202020204"/>
              </a:rPr>
              <a:t>If wrongdoing is found, makes recommendations to the Chief Executive and tables a Case Report in Parliament</a:t>
            </a:r>
          </a:p>
          <a:p>
            <a:pPr lvl="1"/>
            <a:r>
              <a:rPr lang="en-CA" altLang="en-US" sz="2000" noProof="0" dirty="0">
                <a:latin typeface="HelveticaNeueLT Std" panose="020B0604020202020204"/>
              </a:rPr>
              <a:t>If there are reasonable grounds to believe that reprisal has taken place, refers the matter to the Public Servants Disclosure Protection Tribunal</a:t>
            </a:r>
          </a:p>
          <a:p>
            <a:pPr marL="0" indent="0">
              <a:buNone/>
            </a:pPr>
            <a:endParaRPr lang="en-CA" altLang="en-US" sz="2000" noProof="0" dirty="0">
              <a:latin typeface="HelveticaNeueLT Std" panose="020B0604020202020204"/>
            </a:endParaRPr>
          </a:p>
          <a:p>
            <a:r>
              <a:rPr lang="en-CA" altLang="en-US" sz="2000" noProof="0" dirty="0">
                <a:latin typeface="HelveticaNeueLT Std" panose="020B0604020202020204"/>
              </a:rPr>
              <a:t>Not an ombud</a:t>
            </a: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7</a:t>
            </a:fld>
            <a:endParaRPr lang="en-CA" altLang="en-US"/>
          </a:p>
        </p:txBody>
      </p:sp>
    </p:spTree>
    <p:extLst>
      <p:ext uri="{BB962C8B-B14F-4D97-AF65-F5344CB8AC3E}">
        <p14:creationId xmlns:p14="http://schemas.microsoft.com/office/powerpoint/2010/main" val="2389819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ea typeface="+mj-ea"/>
              </a:rPr>
              <a:t>Confidentiality Measures</a:t>
            </a:r>
          </a:p>
        </p:txBody>
      </p:sp>
      <p:sp>
        <p:nvSpPr>
          <p:cNvPr id="15363" name="Content Placeholder 10"/>
          <p:cNvSpPr>
            <a:spLocks noGrp="1"/>
          </p:cNvSpPr>
          <p:nvPr>
            <p:ph idx="1"/>
            <p:custDataLst>
              <p:tags r:id="rId2"/>
            </p:custDataLst>
          </p:nvPr>
        </p:nvSpPr>
        <p:spPr/>
        <p:txBody>
          <a:bodyPr/>
          <a:lstStyle/>
          <a:p>
            <a:pPr marL="0" indent="0">
              <a:spcAft>
                <a:spcPts val="600"/>
              </a:spcAft>
              <a:buNone/>
            </a:pPr>
            <a:r>
              <a:rPr lang="en-US" altLang="en-US" sz="2000" noProof="0" dirty="0">
                <a:latin typeface="HelveticaNeueLT Std" panose="020B0604020202020204"/>
              </a:rPr>
              <a:t>The Commissioner and Chief Executives must:</a:t>
            </a:r>
          </a:p>
          <a:p>
            <a:pPr>
              <a:spcAft>
                <a:spcPts val="600"/>
              </a:spcAft>
            </a:pPr>
            <a:r>
              <a:rPr lang="en-US" altLang="en-US" sz="2000" noProof="0" dirty="0">
                <a:latin typeface="HelveticaNeueLT Std" panose="020B0604020202020204"/>
              </a:rPr>
              <a:t>Protect the identity of persons involved in the disclosure process, including disclosers, witnesses and alleged wrongdoers</a:t>
            </a:r>
          </a:p>
          <a:p>
            <a:pPr marL="0" indent="0">
              <a:spcAft>
                <a:spcPts val="600"/>
              </a:spcAft>
              <a:buNone/>
            </a:pPr>
            <a:endParaRPr lang="en-US" altLang="en-US" sz="2000" noProof="0" dirty="0">
              <a:latin typeface="HelveticaNeueLT Std" panose="020B0604020202020204"/>
            </a:endParaRPr>
          </a:p>
          <a:p>
            <a:pPr>
              <a:spcAft>
                <a:spcPts val="600"/>
              </a:spcAft>
            </a:pPr>
            <a:r>
              <a:rPr lang="en-US" altLang="en-US" sz="2000" noProof="0" dirty="0">
                <a:latin typeface="HelveticaNeueLT Std" panose="020B0604020202020204"/>
              </a:rPr>
              <a:t>Establish procedures to ensure the confidentiality of information collected in relation to disclosures</a:t>
            </a:r>
          </a:p>
          <a:p>
            <a:pPr marL="0" indent="0">
              <a:spcAft>
                <a:spcPts val="600"/>
              </a:spcAft>
              <a:buNone/>
            </a:pPr>
            <a:endParaRPr lang="en-US" altLang="en-US" sz="2000" noProof="0" dirty="0">
              <a:latin typeface="HelveticaNeueLT Std" panose="020B0604020202020204"/>
            </a:endParaRPr>
          </a:p>
          <a:p>
            <a:pPr>
              <a:spcAft>
                <a:spcPts val="600"/>
              </a:spcAft>
            </a:pPr>
            <a:r>
              <a:rPr lang="en-US" altLang="en-US" sz="2000" noProof="0" dirty="0">
                <a:latin typeface="HelveticaNeueLT Std" panose="020B0604020202020204"/>
              </a:rPr>
              <a:t>Not disclose records in relation to a disclosure</a:t>
            </a:r>
          </a:p>
          <a:p>
            <a:pPr lvl="1">
              <a:spcAft>
                <a:spcPts val="0"/>
              </a:spcAft>
            </a:pPr>
            <a:r>
              <a:rPr lang="en-US" altLang="en-US" sz="2000" noProof="0" dirty="0">
                <a:latin typeface="HelveticaNeueLT Std" panose="020B0604020202020204"/>
              </a:rPr>
              <a:t>Privacy Act</a:t>
            </a:r>
          </a:p>
          <a:p>
            <a:pPr lvl="1">
              <a:spcAft>
                <a:spcPts val="0"/>
              </a:spcAft>
            </a:pPr>
            <a:r>
              <a:rPr lang="en-US" altLang="en-US" sz="2000" noProof="0" dirty="0">
                <a:latin typeface="HelveticaNeueLT Std" panose="020B0604020202020204"/>
              </a:rPr>
              <a:t>Access to Information Act</a:t>
            </a:r>
          </a:p>
          <a:p>
            <a:pPr lvl="1">
              <a:spcAft>
                <a:spcPts val="600"/>
              </a:spcAft>
            </a:pPr>
            <a:r>
              <a:rPr lang="en-US" altLang="en-US" sz="2000" noProof="0" dirty="0">
                <a:latin typeface="HelveticaNeueLT Std" panose="020B0604020202020204"/>
              </a:rPr>
              <a:t>Personal Information Protection and Electronic Documents Act</a:t>
            </a: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8</a:t>
            </a:fld>
            <a:endParaRPr lang="en-CA" altLang="en-US"/>
          </a:p>
        </p:txBody>
      </p:sp>
    </p:spTree>
    <p:extLst>
      <p:ext uri="{BB962C8B-B14F-4D97-AF65-F5344CB8AC3E}">
        <p14:creationId xmlns:p14="http://schemas.microsoft.com/office/powerpoint/2010/main" val="2619031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custDataLst>
              <p:tags r:id="rId1"/>
            </p:custDataLst>
          </p:nvPr>
        </p:nvSpPr>
        <p:spPr/>
        <p:txBody>
          <a:bodyPr rtlCol="0">
            <a:normAutofit/>
          </a:bodyPr>
          <a:lstStyle/>
          <a:p>
            <a:pPr fontAlgn="auto">
              <a:spcAft>
                <a:spcPts val="0"/>
              </a:spcAft>
              <a:defRPr/>
            </a:pPr>
            <a:r>
              <a:rPr lang="en-CA" sz="3200" noProof="0" dirty="0">
                <a:latin typeface="HelveticaNeueLT Std Med" panose="020B0604020202020204"/>
                <a:ea typeface="+mj-ea"/>
              </a:rPr>
              <a:t>What Constitutes a Wrongdoing</a:t>
            </a:r>
          </a:p>
        </p:txBody>
      </p:sp>
      <p:sp>
        <p:nvSpPr>
          <p:cNvPr id="15363" name="Content Placeholder 10"/>
          <p:cNvSpPr>
            <a:spLocks noGrp="1"/>
          </p:cNvSpPr>
          <p:nvPr>
            <p:ph idx="1"/>
            <p:custDataLst>
              <p:tags r:id="rId2"/>
            </p:custDataLst>
          </p:nvPr>
        </p:nvSpPr>
        <p:spPr/>
        <p:txBody>
          <a:bodyPr/>
          <a:lstStyle/>
          <a:p>
            <a:pPr marL="0" indent="0">
              <a:spcAft>
                <a:spcPts val="600"/>
              </a:spcAft>
              <a:buNone/>
            </a:pPr>
            <a:r>
              <a:rPr lang="en-CA" altLang="en-US" sz="2000" noProof="0" dirty="0">
                <a:latin typeface="HelveticaNeueLT Std" panose="020B0604020202020204"/>
              </a:rPr>
              <a:t>Any of the following in or relating to the federal public sector:</a:t>
            </a:r>
          </a:p>
          <a:p>
            <a:pPr marL="0" indent="0">
              <a:spcAft>
                <a:spcPts val="600"/>
              </a:spcAft>
              <a:buNone/>
            </a:pPr>
            <a:r>
              <a:rPr lang="en-CA" altLang="en-US" sz="2000" noProof="0" dirty="0">
                <a:latin typeface="HelveticaNeueLT Std" panose="020B0604020202020204"/>
              </a:rPr>
              <a:t>(a) A contravention of any Act of Parliament or of the legislature of a province, or of any 	regulations made under any such Act</a:t>
            </a:r>
          </a:p>
          <a:p>
            <a:pPr marL="0" indent="0">
              <a:spcAft>
                <a:spcPts val="600"/>
              </a:spcAft>
              <a:buNone/>
            </a:pPr>
            <a:r>
              <a:rPr lang="en-CA" altLang="en-US" sz="2000" noProof="0" dirty="0">
                <a:latin typeface="HelveticaNeueLT Std" panose="020B0604020202020204"/>
              </a:rPr>
              <a:t>(b) A </a:t>
            </a:r>
            <a:r>
              <a:rPr lang="en-CA" altLang="en-US" sz="2000" noProof="0" dirty="0">
                <a:latin typeface="HelveticaNeueLT Std" panose="020B0604020202020204"/>
                <a:hlinkClick r:id="rId5"/>
              </a:rPr>
              <a:t>misuse of public funds or a public asset</a:t>
            </a:r>
            <a:endParaRPr lang="en-CA" altLang="en-US" sz="2000" noProof="0" dirty="0">
              <a:latin typeface="HelveticaNeueLT Std" panose="020B0604020202020204"/>
            </a:endParaRPr>
          </a:p>
          <a:p>
            <a:pPr marL="0" indent="0">
              <a:spcAft>
                <a:spcPts val="600"/>
              </a:spcAft>
              <a:buNone/>
            </a:pPr>
            <a:r>
              <a:rPr lang="en-CA" altLang="en-US" sz="2000" noProof="0" dirty="0">
                <a:latin typeface="HelveticaNeueLT Std" panose="020B0604020202020204"/>
              </a:rPr>
              <a:t>(c) </a:t>
            </a:r>
            <a:r>
              <a:rPr lang="en-CA" altLang="en-US" sz="2000" noProof="0" dirty="0">
                <a:latin typeface="HelveticaNeueLT Std" panose="020B0604020202020204"/>
                <a:hlinkClick r:id="rId6"/>
              </a:rPr>
              <a:t>Gross mismanagement</a:t>
            </a:r>
            <a:r>
              <a:rPr lang="en-CA" altLang="en-US" sz="2000" noProof="0" dirty="0">
                <a:latin typeface="HelveticaNeueLT Std" panose="020B0604020202020204"/>
              </a:rPr>
              <a:t> in the federal public sector</a:t>
            </a:r>
          </a:p>
          <a:p>
            <a:pPr marL="0" indent="0">
              <a:spcAft>
                <a:spcPts val="600"/>
              </a:spcAft>
              <a:buNone/>
            </a:pPr>
            <a:r>
              <a:rPr lang="en-CA" altLang="en-US" sz="2000" noProof="0" dirty="0">
                <a:latin typeface="HelveticaNeueLT Std" panose="020B0604020202020204"/>
              </a:rPr>
              <a:t>(d) An act or omission that creates a substantial and specific danger to the life, health and safety 	of persons, or the environment, other than a danger that is inherent in the performance of 	the duties or functions of a public servant</a:t>
            </a:r>
          </a:p>
          <a:p>
            <a:pPr marL="0" indent="0">
              <a:spcAft>
                <a:spcPts val="600"/>
              </a:spcAft>
              <a:buNone/>
            </a:pPr>
            <a:r>
              <a:rPr lang="en-CA" altLang="en-US" sz="2000" noProof="0" dirty="0">
                <a:latin typeface="HelveticaNeueLT Std" panose="020B0604020202020204"/>
              </a:rPr>
              <a:t>(e) A </a:t>
            </a:r>
            <a:r>
              <a:rPr lang="en-CA" altLang="en-US" sz="2000" noProof="0" dirty="0">
                <a:latin typeface="HelveticaNeueLT Std" panose="020B0604020202020204"/>
                <a:hlinkClick r:id="rId7"/>
              </a:rPr>
              <a:t>serious breach of a code of conduct</a:t>
            </a:r>
            <a:r>
              <a:rPr lang="en-CA" altLang="en-US" sz="2000" noProof="0" dirty="0">
                <a:latin typeface="HelveticaNeueLT Std" panose="020B0604020202020204"/>
              </a:rPr>
              <a:t> established under the PSDPA</a:t>
            </a:r>
          </a:p>
          <a:p>
            <a:pPr marL="0" indent="0">
              <a:buNone/>
            </a:pPr>
            <a:r>
              <a:rPr lang="en-CA" altLang="en-US" sz="2000" noProof="0" dirty="0">
                <a:latin typeface="HelveticaNeueLT Std" panose="020B0604020202020204"/>
              </a:rPr>
              <a:t>(f) Knowingly directing or counselling a person to commit a wrongdoing set out in any of 	paragraphs (a) to (e)</a:t>
            </a:r>
            <a:endParaRPr lang="en-CA" altLang="en-US" sz="2000" i="1" noProof="0" dirty="0">
              <a:latin typeface="HelveticaNeueLT Std" panose="020B0604020202020204"/>
            </a:endParaRPr>
          </a:p>
        </p:txBody>
      </p:sp>
      <p:sp>
        <p:nvSpPr>
          <p:cNvPr id="2" name="Slide Number Placeholder 1"/>
          <p:cNvSpPr>
            <a:spLocks noGrp="1"/>
          </p:cNvSpPr>
          <p:nvPr>
            <p:ph type="sldNum" sz="quarter" idx="12"/>
            <p:custDataLst>
              <p:tags r:id="rId3"/>
            </p:custDataLst>
          </p:nvPr>
        </p:nvSpPr>
        <p:spPr/>
        <p:txBody>
          <a:bodyPr/>
          <a:lstStyle/>
          <a:p>
            <a:fld id="{E5D7A364-37B5-4C94-B0C7-B745A1BCB6D7}" type="slidenum">
              <a:rPr lang="en-CA" altLang="en-US" smtClean="0"/>
              <a:pPr/>
              <a:t>9</a:t>
            </a:fld>
            <a:endParaRPr lang="en-CA" altLang="en-US"/>
          </a:p>
        </p:txBody>
      </p:sp>
    </p:spTree>
    <p:extLst>
      <p:ext uri="{BB962C8B-B14F-4D97-AF65-F5344CB8AC3E}">
        <p14:creationId xmlns:p14="http://schemas.microsoft.com/office/powerpoint/2010/main" val="17370231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3"/>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3"/>
</p:tagLst>
</file>

<file path=ppt/tags/tag53.xml><?xml version="1.0" encoding="utf-8"?>
<p:tagLst xmlns:a="http://schemas.openxmlformats.org/drawingml/2006/main" xmlns:r="http://schemas.openxmlformats.org/officeDocument/2006/relationships" xmlns:p="http://schemas.openxmlformats.org/presentationml/2006/main">
  <p:tag name="NUM" val="1"/>
</p:tagLst>
</file>

<file path=ppt/tags/tag54.xml><?xml version="1.0" encoding="utf-8"?>
<p:tagLst xmlns:a="http://schemas.openxmlformats.org/drawingml/2006/main" xmlns:r="http://schemas.openxmlformats.org/officeDocument/2006/relationships" xmlns:p="http://schemas.openxmlformats.org/presentationml/2006/main">
  <p:tag name="NUM" val="2"/>
</p:tagLst>
</file>

<file path=ppt/tags/tag55.xml><?xml version="1.0" encoding="utf-8"?>
<p:tagLst xmlns:a="http://schemas.openxmlformats.org/drawingml/2006/main" xmlns:r="http://schemas.openxmlformats.org/officeDocument/2006/relationships" xmlns:p="http://schemas.openxmlformats.org/presentationml/2006/main">
  <p:tag name="NUM" val="3"/>
</p:tagLst>
</file>

<file path=ppt/tags/tag56.xml><?xml version="1.0" encoding="utf-8"?>
<p:tagLst xmlns:a="http://schemas.openxmlformats.org/drawingml/2006/main" xmlns:r="http://schemas.openxmlformats.org/officeDocument/2006/relationships" xmlns:p="http://schemas.openxmlformats.org/presentationml/2006/main">
  <p:tag name="NUM" val="1"/>
</p:tagLst>
</file>

<file path=ppt/tags/tag57.xml><?xml version="1.0" encoding="utf-8"?>
<p:tagLst xmlns:a="http://schemas.openxmlformats.org/drawingml/2006/main" xmlns:r="http://schemas.openxmlformats.org/officeDocument/2006/relationships" xmlns:p="http://schemas.openxmlformats.org/presentationml/2006/main">
  <p:tag name="NUM" val="2"/>
</p:tagLst>
</file>

<file path=ppt/tags/tag58.xml><?xml version="1.0" encoding="utf-8"?>
<p:tagLst xmlns:a="http://schemas.openxmlformats.org/drawingml/2006/main" xmlns:r="http://schemas.openxmlformats.org/officeDocument/2006/relationships" xmlns:p="http://schemas.openxmlformats.org/presentationml/2006/main">
  <p:tag name="NUM" val="3"/>
</p:tagLst>
</file>

<file path=ppt/tags/tag59.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60.xml><?xml version="1.0" encoding="utf-8"?>
<p:tagLst xmlns:a="http://schemas.openxmlformats.org/drawingml/2006/main" xmlns:r="http://schemas.openxmlformats.org/officeDocument/2006/relationships" xmlns:p="http://schemas.openxmlformats.org/presentationml/2006/main">
  <p:tag name="NUM" val="2"/>
</p:tagLst>
</file>

<file path=ppt/tags/tag61.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PSIC COLOURS">
      <a:dk1>
        <a:srgbClr val="404040"/>
      </a:dk1>
      <a:lt1>
        <a:sysClr val="window" lastClr="FFFFFF"/>
      </a:lt1>
      <a:dk2>
        <a:srgbClr val="404040"/>
      </a:dk2>
      <a:lt2>
        <a:srgbClr val="FFFFFF"/>
      </a:lt2>
      <a:accent1>
        <a:srgbClr val="00AE97"/>
      </a:accent1>
      <a:accent2>
        <a:srgbClr val="79BE6D"/>
      </a:accent2>
      <a:accent3>
        <a:srgbClr val="CCA63F"/>
      </a:accent3>
      <a:accent4>
        <a:srgbClr val="609CD3"/>
      </a:accent4>
      <a:accent5>
        <a:srgbClr val="C6C69F"/>
      </a:accent5>
      <a:accent6>
        <a:srgbClr val="D2A733"/>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20210419 OAG EN</Template>
  <TotalTime>1368</TotalTime>
  <Words>1660</Words>
  <Application>Microsoft Office PowerPoint</Application>
  <PresentationFormat>Widescreen</PresentationFormat>
  <Paragraphs>181</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HelveticaNeueLT Std</vt:lpstr>
      <vt:lpstr>HelveticaNeueLT Std Med</vt:lpstr>
      <vt:lpstr>Office Theme</vt:lpstr>
      <vt:lpstr>The Protected Disclosure Regime of the Federal Public Sector of Canada</vt:lpstr>
      <vt:lpstr>Land Acknowledgement </vt:lpstr>
      <vt:lpstr>Public Servants Disclosure Protection Act (PSDPA)</vt:lpstr>
      <vt:lpstr>Key Points about the PSDPA</vt:lpstr>
      <vt:lpstr>Jurisdiction</vt:lpstr>
      <vt:lpstr>A Shared Responsibility</vt:lpstr>
      <vt:lpstr>A Shared Responsibility (cont.)</vt:lpstr>
      <vt:lpstr>Confidentiality Measures</vt:lpstr>
      <vt:lpstr>What Constitutes a Wrongdoing</vt:lpstr>
      <vt:lpstr>Making a Protected Disclosure</vt:lpstr>
      <vt:lpstr>What to Expect if You Make a Disclosure</vt:lpstr>
      <vt:lpstr>What to Expect if You Make a Disclosure (cont.)</vt:lpstr>
      <vt:lpstr>What Constitutes a Reprisal</vt:lpstr>
      <vt:lpstr>Reprisals Complaints</vt:lpstr>
      <vt:lpstr>What to Expect if You Make a Reprisal Complaint</vt:lpstr>
      <vt:lpstr>What to Expect if You Make a Reprisal Complaint (cont.)</vt:lpstr>
      <vt:lpstr>Public Servants Disclosure Protection Tribunal</vt:lpstr>
      <vt:lpstr>Conciliation of Reprisal Complaints</vt:lpstr>
      <vt:lpstr>Conciliation of Reprisal Complaints (cont.)</vt:lpstr>
      <vt:lpstr>Access to Legal Advice</vt:lpstr>
      <vt:lpstr>Contact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Protected Disclosure Regime  of the Federal Public Sector of Canada</dc:title>
  <dc:creator>Parham Khajeh-Naini</dc:creator>
  <cp:lastModifiedBy>Parham Khajeh Naini</cp:lastModifiedBy>
  <cp:revision>62</cp:revision>
  <dcterms:created xsi:type="dcterms:W3CDTF">2021-04-06T11:38:01Z</dcterms:created>
  <dcterms:modified xsi:type="dcterms:W3CDTF">2024-05-09T15:06:59Z</dcterms:modified>
</cp:coreProperties>
</file>