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drawing2.xml" ContentType="application/vnd.ms-office.drawingml.diagramDrawing+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6"/>
  </p:notesMasterIdLst>
  <p:sldIdLst>
    <p:sldId id="256" r:id="rId3"/>
    <p:sldId id="268" r:id="rId4"/>
    <p:sldId id="259" r:id="rId5"/>
    <p:sldId id="264" r:id="rId6"/>
    <p:sldId id="269" r:id="rId7"/>
    <p:sldId id="270" r:id="rId8"/>
    <p:sldId id="257" r:id="rId9"/>
    <p:sldId id="272" r:id="rId10"/>
    <p:sldId id="274" r:id="rId11"/>
    <p:sldId id="275" r:id="rId12"/>
    <p:sldId id="276" r:id="rId13"/>
    <p:sldId id="277" r:id="rId14"/>
    <p:sldId id="279" r:id="rId15"/>
    <p:sldId id="281" r:id="rId16"/>
    <p:sldId id="258" r:id="rId17"/>
    <p:sldId id="280" r:id="rId18"/>
    <p:sldId id="266" r:id="rId19"/>
    <p:sldId id="283" r:id="rId20"/>
    <p:sldId id="284" r:id="rId21"/>
    <p:sldId id="263" r:id="rId22"/>
    <p:sldId id="285" r:id="rId23"/>
    <p:sldId id="267" r:id="rId24"/>
    <p:sldId id="27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3341"/>
    <a:srgbClr val="33BFB1"/>
    <a:srgbClr val="87BF33"/>
    <a:srgbClr val="6B3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58" autoAdjust="0"/>
  </p:normalViewPr>
  <p:slideViewPr>
    <p:cSldViewPr snapToGrid="0">
      <p:cViewPr varScale="1">
        <p:scale>
          <a:sx n="94" d="100"/>
          <a:sy n="94" d="100"/>
        </p:scale>
        <p:origin x="35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0C9B1-5E7D-455C-8C95-2B9751740A8E}"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CA"/>
        </a:p>
      </dgm:t>
    </dgm:pt>
    <dgm:pt modelId="{5F006E3D-23A5-4B2D-977B-0FA7F3CD54D8}">
      <dgm:prSet phldrT="[Text]" custT="1"/>
      <dgm:spPr/>
      <dgm:t>
        <a:bodyPr/>
        <a:lstStyle/>
        <a:p>
          <a:r>
            <a:rPr lang="fr-CA" sz="1200" b="1" dirty="0">
              <a:solidFill>
                <a:schemeClr val="tx1"/>
              </a:solidFill>
              <a:latin typeface="Arial" panose="020B0604020202020204" pitchFamily="34" charset="0"/>
              <a:cs typeface="Arial" panose="020B0604020202020204" pitchFamily="34" charset="0"/>
            </a:rPr>
            <a:t>Je dois embaucher quelqu'un pour occuper un poste</a:t>
          </a:r>
          <a:endParaRPr lang="en-CA" sz="1200" b="1" dirty="0">
            <a:solidFill>
              <a:schemeClr val="tx1"/>
            </a:solidFill>
            <a:latin typeface="Arial" panose="020B0604020202020204" pitchFamily="34" charset="0"/>
            <a:cs typeface="Arial" panose="020B0604020202020204" pitchFamily="34" charset="0"/>
          </a:endParaRPr>
        </a:p>
      </dgm:t>
    </dgm:pt>
    <dgm:pt modelId="{98949C6D-3C4E-4862-ABC8-ABBF6820C6AB}" type="parTrans" cxnId="{83361998-E496-4F91-B742-FE08D3D00D22}">
      <dgm:prSet/>
      <dgm:spPr/>
      <dgm:t>
        <a:bodyPr/>
        <a:lstStyle/>
        <a:p>
          <a:endParaRPr lang="en-CA"/>
        </a:p>
      </dgm:t>
    </dgm:pt>
    <dgm:pt modelId="{2C5BAF2E-1FD5-4D91-BE7B-758327E25875}" type="sibTrans" cxnId="{83361998-E496-4F91-B742-FE08D3D00D22}">
      <dgm:prSet/>
      <dgm:spPr/>
      <dgm:t>
        <a:bodyPr/>
        <a:lstStyle/>
        <a:p>
          <a:endParaRPr lang="en-CA"/>
        </a:p>
      </dgm:t>
    </dgm:pt>
    <dgm:pt modelId="{A757A9B2-E51A-41BD-9E46-045F89244958}">
      <dgm:prSet custT="1"/>
      <dgm:spPr/>
      <dgm:t>
        <a:bodyPr/>
        <a:lstStyle/>
        <a:p>
          <a:r>
            <a:rPr lang="fr-FR" sz="1200" b="1" noProof="0" dirty="0">
              <a:solidFill>
                <a:schemeClr val="tx1"/>
              </a:solidFill>
              <a:latin typeface="Arial" panose="020B0604020202020204" pitchFamily="34" charset="0"/>
              <a:cs typeface="Arial" panose="020B0604020202020204" pitchFamily="34" charset="0"/>
            </a:rPr>
            <a:t>Je décide d'un statut d'emploi (occasionnel, à temps partiel, à durée déterminée ou indéterminée) et j'envoie l’ECM* et la description du poste à l'OBNL</a:t>
          </a:r>
          <a:endParaRPr lang="en-CA" sz="1200" b="1" noProof="0" dirty="0">
            <a:latin typeface="Arial" panose="020B0604020202020204" pitchFamily="34" charset="0"/>
            <a:cs typeface="Arial" panose="020B0604020202020204" pitchFamily="34" charset="0"/>
          </a:endParaRPr>
        </a:p>
      </dgm:t>
    </dgm:pt>
    <dgm:pt modelId="{653AEBDF-9361-47E5-87C1-C142570CD4C3}" type="parTrans" cxnId="{4675AB7C-F31B-418D-A277-30247F57DDF1}">
      <dgm:prSet/>
      <dgm:spPr/>
      <dgm:t>
        <a:bodyPr/>
        <a:lstStyle/>
        <a:p>
          <a:endParaRPr lang="en-CA"/>
        </a:p>
      </dgm:t>
    </dgm:pt>
    <dgm:pt modelId="{0943AE34-B129-425E-A90F-3555E3D0250B}" type="sibTrans" cxnId="{4675AB7C-F31B-418D-A277-30247F57DDF1}">
      <dgm:prSet/>
      <dgm:spPr/>
      <dgm:t>
        <a:bodyPr/>
        <a:lstStyle/>
        <a:p>
          <a:endParaRPr lang="en-CA"/>
        </a:p>
      </dgm:t>
    </dgm:pt>
    <dgm:pt modelId="{C96D6BB3-C42E-4963-8CFC-99C27E125248}">
      <dgm:prSet custT="1"/>
      <dgm:spPr/>
      <dgm:t>
        <a:bodyPr/>
        <a:lstStyle/>
        <a:p>
          <a:r>
            <a:rPr lang="fr-FR" sz="1200" b="1" noProof="0" dirty="0">
              <a:solidFill>
                <a:schemeClr val="tx1"/>
              </a:solidFill>
              <a:latin typeface="Arial" panose="020B0604020202020204" pitchFamily="34" charset="0"/>
              <a:cs typeface="Arial" panose="020B0604020202020204" pitchFamily="34" charset="0"/>
            </a:rPr>
            <a:t>Je vérifie les références des candidats et j'utilise les conseillers en emploi et les services de dotation pour les évaluer sans préjugés ni obstacles</a:t>
          </a:r>
          <a:endParaRPr lang="en-CA" sz="1200" b="1" noProof="0" dirty="0">
            <a:latin typeface="Arial" panose="020B0604020202020204" pitchFamily="34" charset="0"/>
            <a:cs typeface="Arial" panose="020B0604020202020204" pitchFamily="34" charset="0"/>
          </a:endParaRPr>
        </a:p>
      </dgm:t>
    </dgm:pt>
    <dgm:pt modelId="{D461DE27-644A-410E-8475-8C31C761EA41}" type="parTrans" cxnId="{0525C61F-2271-4136-B637-4D38B3182DDF}">
      <dgm:prSet/>
      <dgm:spPr/>
      <dgm:t>
        <a:bodyPr/>
        <a:lstStyle/>
        <a:p>
          <a:endParaRPr lang="en-CA"/>
        </a:p>
      </dgm:t>
    </dgm:pt>
    <dgm:pt modelId="{8D5EADC6-9275-4D69-9836-B2D4A1D1D4B9}" type="sibTrans" cxnId="{0525C61F-2271-4136-B637-4D38B3182DDF}">
      <dgm:prSet/>
      <dgm:spPr/>
      <dgm:t>
        <a:bodyPr/>
        <a:lstStyle/>
        <a:p>
          <a:endParaRPr lang="en-CA"/>
        </a:p>
      </dgm:t>
    </dgm:pt>
    <dgm:pt modelId="{FB863E5E-A426-4402-878A-32EDF405ACA1}">
      <dgm:prSet custT="1"/>
      <dgm:spPr/>
      <dgm:t>
        <a:bodyPr/>
        <a:lstStyle/>
        <a:p>
          <a:r>
            <a:rPr lang="fr-FR" sz="1200" b="1" noProof="0" dirty="0">
              <a:solidFill>
                <a:schemeClr val="tx1"/>
              </a:solidFill>
              <a:latin typeface="Arial" panose="020B0604020202020204" pitchFamily="34" charset="0"/>
              <a:cs typeface="Arial" panose="020B0604020202020204" pitchFamily="34" charset="0"/>
            </a:rPr>
            <a:t>L'intégration du candidat de l'OBNL commence avec l'aide des conseillers en emploi</a:t>
          </a:r>
          <a:endParaRPr lang="en-CA" sz="1200" b="1" noProof="0" dirty="0">
            <a:latin typeface="Arial" panose="020B0604020202020204" pitchFamily="34" charset="0"/>
            <a:cs typeface="Arial" panose="020B0604020202020204" pitchFamily="34" charset="0"/>
          </a:endParaRPr>
        </a:p>
      </dgm:t>
    </dgm:pt>
    <dgm:pt modelId="{40815C99-FDBD-469F-AB0E-7752541B5F76}" type="parTrans" cxnId="{5B8B1099-AB57-4411-AA47-CCB888ABCD68}">
      <dgm:prSet/>
      <dgm:spPr/>
      <dgm:t>
        <a:bodyPr/>
        <a:lstStyle/>
        <a:p>
          <a:endParaRPr lang="en-CA"/>
        </a:p>
      </dgm:t>
    </dgm:pt>
    <dgm:pt modelId="{D681EE70-DBAB-4C6E-955B-119A7BF05FED}" type="sibTrans" cxnId="{5B8B1099-AB57-4411-AA47-CCB888ABCD68}">
      <dgm:prSet/>
      <dgm:spPr/>
      <dgm:t>
        <a:bodyPr/>
        <a:lstStyle/>
        <a:p>
          <a:endParaRPr lang="en-CA"/>
        </a:p>
      </dgm:t>
    </dgm:pt>
    <dgm:pt modelId="{53DE538A-8A5E-45C2-9FB5-2A718BB6019A}">
      <dgm:prSet custT="1"/>
      <dgm:spPr/>
      <dgm:t>
        <a:bodyPr/>
        <a:lstStyle/>
        <a:p>
          <a:r>
            <a:rPr lang="fr-FR" sz="1200" b="1" dirty="0">
              <a:solidFill>
                <a:schemeClr val="tx1"/>
              </a:solidFill>
              <a:latin typeface="Arial" panose="020B0604020202020204" pitchFamily="34" charset="0"/>
              <a:cs typeface="Arial" panose="020B0604020202020204" pitchFamily="34" charset="0"/>
            </a:rPr>
            <a:t>Je sélectionne un candidat parmi les OBNL de la région</a:t>
          </a:r>
          <a:endParaRPr lang="en-CA" sz="1200" b="1" noProof="0" dirty="0">
            <a:latin typeface="Arial" panose="020B0604020202020204" pitchFamily="34" charset="0"/>
            <a:cs typeface="Arial" panose="020B0604020202020204" pitchFamily="34" charset="0"/>
          </a:endParaRPr>
        </a:p>
      </dgm:t>
    </dgm:pt>
    <dgm:pt modelId="{A48B140F-B9D4-49BE-ACEF-BB601406BFBC}" type="parTrans" cxnId="{83783D0D-F704-4BE5-83F2-618DBBFCB581}">
      <dgm:prSet/>
      <dgm:spPr/>
      <dgm:t>
        <a:bodyPr/>
        <a:lstStyle/>
        <a:p>
          <a:endParaRPr lang="en-CA"/>
        </a:p>
      </dgm:t>
    </dgm:pt>
    <dgm:pt modelId="{13C57E62-7BB7-48EF-8309-EC782E257D60}" type="sibTrans" cxnId="{83783D0D-F704-4BE5-83F2-618DBBFCB581}">
      <dgm:prSet/>
      <dgm:spPr/>
      <dgm:t>
        <a:bodyPr/>
        <a:lstStyle/>
        <a:p>
          <a:endParaRPr lang="en-CA"/>
        </a:p>
      </dgm:t>
    </dgm:pt>
    <dgm:pt modelId="{E88D2756-2C49-44C5-9D78-57B09BA54FD3}" type="pres">
      <dgm:prSet presAssocID="{16A0C9B1-5E7D-455C-8C95-2B9751740A8E}" presName="Name0" presStyleCnt="0">
        <dgm:presLayoutVars>
          <dgm:dir/>
          <dgm:resizeHandles val="exact"/>
        </dgm:presLayoutVars>
      </dgm:prSet>
      <dgm:spPr/>
    </dgm:pt>
    <dgm:pt modelId="{346948F3-8054-4D11-8DD2-B5249FD862EE}" type="pres">
      <dgm:prSet presAssocID="{5F006E3D-23A5-4B2D-977B-0FA7F3CD54D8}" presName="node" presStyleLbl="node1" presStyleIdx="0" presStyleCnt="5">
        <dgm:presLayoutVars>
          <dgm:bulletEnabled val="1"/>
        </dgm:presLayoutVars>
      </dgm:prSet>
      <dgm:spPr/>
    </dgm:pt>
    <dgm:pt modelId="{F38C3A5E-AABA-4583-9EEE-04281126A4A5}" type="pres">
      <dgm:prSet presAssocID="{2C5BAF2E-1FD5-4D91-BE7B-758327E25875}" presName="sibTrans" presStyleLbl="sibTrans2D1" presStyleIdx="0" presStyleCnt="4"/>
      <dgm:spPr/>
    </dgm:pt>
    <dgm:pt modelId="{719CA077-442D-4ABA-91C9-46F588CD44F7}" type="pres">
      <dgm:prSet presAssocID="{2C5BAF2E-1FD5-4D91-BE7B-758327E25875}" presName="connectorText" presStyleLbl="sibTrans2D1" presStyleIdx="0" presStyleCnt="4"/>
      <dgm:spPr/>
    </dgm:pt>
    <dgm:pt modelId="{FEA017E0-0FA6-4C6F-9372-7B5180AF2CE6}" type="pres">
      <dgm:prSet presAssocID="{A757A9B2-E51A-41BD-9E46-045F89244958}" presName="node" presStyleLbl="node1" presStyleIdx="1" presStyleCnt="5">
        <dgm:presLayoutVars>
          <dgm:bulletEnabled val="1"/>
        </dgm:presLayoutVars>
      </dgm:prSet>
      <dgm:spPr/>
    </dgm:pt>
    <dgm:pt modelId="{6641C33A-51CB-4193-9D0C-632869FB8A57}" type="pres">
      <dgm:prSet presAssocID="{0943AE34-B129-425E-A90F-3555E3D0250B}" presName="sibTrans" presStyleLbl="sibTrans2D1" presStyleIdx="1" presStyleCnt="4"/>
      <dgm:spPr/>
    </dgm:pt>
    <dgm:pt modelId="{ABDD1B3A-E9D3-4E08-B40B-50D37A7202AB}" type="pres">
      <dgm:prSet presAssocID="{0943AE34-B129-425E-A90F-3555E3D0250B}" presName="connectorText" presStyleLbl="sibTrans2D1" presStyleIdx="1" presStyleCnt="4"/>
      <dgm:spPr/>
    </dgm:pt>
    <dgm:pt modelId="{10295882-CFD5-4911-A5C3-B0BAEEC7A371}" type="pres">
      <dgm:prSet presAssocID="{C96D6BB3-C42E-4963-8CFC-99C27E125248}" presName="node" presStyleLbl="node1" presStyleIdx="2" presStyleCnt="5" custLinFactNeighborX="5799" custLinFactNeighborY="3311">
        <dgm:presLayoutVars>
          <dgm:bulletEnabled val="1"/>
        </dgm:presLayoutVars>
      </dgm:prSet>
      <dgm:spPr/>
    </dgm:pt>
    <dgm:pt modelId="{567A68D7-53A8-4024-93AA-9E5884739028}" type="pres">
      <dgm:prSet presAssocID="{8D5EADC6-9275-4D69-9836-B2D4A1D1D4B9}" presName="sibTrans" presStyleLbl="sibTrans2D1" presStyleIdx="2" presStyleCnt="4"/>
      <dgm:spPr/>
    </dgm:pt>
    <dgm:pt modelId="{3328626C-25C2-44A5-97A2-E8F55544AF4B}" type="pres">
      <dgm:prSet presAssocID="{8D5EADC6-9275-4D69-9836-B2D4A1D1D4B9}" presName="connectorText" presStyleLbl="sibTrans2D1" presStyleIdx="2" presStyleCnt="4"/>
      <dgm:spPr/>
    </dgm:pt>
    <dgm:pt modelId="{B0F47D33-6B31-4A6D-B4AE-35C4C76263D7}" type="pres">
      <dgm:prSet presAssocID="{53DE538A-8A5E-45C2-9FB5-2A718BB6019A}" presName="node" presStyleLbl="node1" presStyleIdx="3" presStyleCnt="5">
        <dgm:presLayoutVars>
          <dgm:bulletEnabled val="1"/>
        </dgm:presLayoutVars>
      </dgm:prSet>
      <dgm:spPr/>
    </dgm:pt>
    <dgm:pt modelId="{93BA8AE1-40D7-4839-9129-0E869C6C7416}" type="pres">
      <dgm:prSet presAssocID="{13C57E62-7BB7-48EF-8309-EC782E257D60}" presName="sibTrans" presStyleLbl="sibTrans2D1" presStyleIdx="3" presStyleCnt="4"/>
      <dgm:spPr/>
    </dgm:pt>
    <dgm:pt modelId="{6D5FBF75-0C9D-4EF6-A2C8-54F106FBB642}" type="pres">
      <dgm:prSet presAssocID="{13C57E62-7BB7-48EF-8309-EC782E257D60}" presName="connectorText" presStyleLbl="sibTrans2D1" presStyleIdx="3" presStyleCnt="4"/>
      <dgm:spPr/>
    </dgm:pt>
    <dgm:pt modelId="{C5D686C9-72A6-4B2A-9969-DEB166D5FA65}" type="pres">
      <dgm:prSet presAssocID="{FB863E5E-A426-4402-878A-32EDF405ACA1}" presName="node" presStyleLbl="node1" presStyleIdx="4" presStyleCnt="5">
        <dgm:presLayoutVars>
          <dgm:bulletEnabled val="1"/>
        </dgm:presLayoutVars>
      </dgm:prSet>
      <dgm:spPr/>
    </dgm:pt>
  </dgm:ptLst>
  <dgm:cxnLst>
    <dgm:cxn modelId="{83783D0D-F704-4BE5-83F2-618DBBFCB581}" srcId="{16A0C9B1-5E7D-455C-8C95-2B9751740A8E}" destId="{53DE538A-8A5E-45C2-9FB5-2A718BB6019A}" srcOrd="3" destOrd="0" parTransId="{A48B140F-B9D4-49BE-ACEF-BB601406BFBC}" sibTransId="{13C57E62-7BB7-48EF-8309-EC782E257D60}"/>
    <dgm:cxn modelId="{DFB98B13-1713-4C02-86A2-2A9852B6A712}" type="presOf" srcId="{0943AE34-B129-425E-A90F-3555E3D0250B}" destId="{ABDD1B3A-E9D3-4E08-B40B-50D37A7202AB}" srcOrd="1" destOrd="0" presId="urn:microsoft.com/office/officeart/2005/8/layout/process1"/>
    <dgm:cxn modelId="{0525C61F-2271-4136-B637-4D38B3182DDF}" srcId="{16A0C9B1-5E7D-455C-8C95-2B9751740A8E}" destId="{C96D6BB3-C42E-4963-8CFC-99C27E125248}" srcOrd="2" destOrd="0" parTransId="{D461DE27-644A-410E-8475-8C31C761EA41}" sibTransId="{8D5EADC6-9275-4D69-9836-B2D4A1D1D4B9}"/>
    <dgm:cxn modelId="{492D5445-4941-4C25-B8F2-CECE3E386BFA}" type="presOf" srcId="{FB863E5E-A426-4402-878A-32EDF405ACA1}" destId="{C5D686C9-72A6-4B2A-9969-DEB166D5FA65}" srcOrd="0" destOrd="0" presId="urn:microsoft.com/office/officeart/2005/8/layout/process1"/>
    <dgm:cxn modelId="{03FEBD59-ADA5-46F5-9531-D79D0D76E782}" type="presOf" srcId="{5F006E3D-23A5-4B2D-977B-0FA7F3CD54D8}" destId="{346948F3-8054-4D11-8DD2-B5249FD862EE}" srcOrd="0" destOrd="0" presId="urn:microsoft.com/office/officeart/2005/8/layout/process1"/>
    <dgm:cxn modelId="{6A98625A-8C3D-4F9D-AAE0-498F23375484}" type="presOf" srcId="{13C57E62-7BB7-48EF-8309-EC782E257D60}" destId="{6D5FBF75-0C9D-4EF6-A2C8-54F106FBB642}" srcOrd="1" destOrd="0" presId="urn:microsoft.com/office/officeart/2005/8/layout/process1"/>
    <dgm:cxn modelId="{4675AB7C-F31B-418D-A277-30247F57DDF1}" srcId="{16A0C9B1-5E7D-455C-8C95-2B9751740A8E}" destId="{A757A9B2-E51A-41BD-9E46-045F89244958}" srcOrd="1" destOrd="0" parTransId="{653AEBDF-9361-47E5-87C1-C142570CD4C3}" sibTransId="{0943AE34-B129-425E-A90F-3555E3D0250B}"/>
    <dgm:cxn modelId="{009A9282-CE35-4560-8F3C-8AE75862CA72}" type="presOf" srcId="{8D5EADC6-9275-4D69-9836-B2D4A1D1D4B9}" destId="{3328626C-25C2-44A5-97A2-E8F55544AF4B}" srcOrd="1" destOrd="0" presId="urn:microsoft.com/office/officeart/2005/8/layout/process1"/>
    <dgm:cxn modelId="{98D32385-3018-4C23-B060-B6A9ACF50B8D}" type="presOf" srcId="{C96D6BB3-C42E-4963-8CFC-99C27E125248}" destId="{10295882-CFD5-4911-A5C3-B0BAEEC7A371}" srcOrd="0" destOrd="0" presId="urn:microsoft.com/office/officeart/2005/8/layout/process1"/>
    <dgm:cxn modelId="{A8266090-F1E0-46B1-B2B0-9E5ED14A63FE}" type="presOf" srcId="{53DE538A-8A5E-45C2-9FB5-2A718BB6019A}" destId="{B0F47D33-6B31-4A6D-B4AE-35C4C76263D7}" srcOrd="0" destOrd="0" presId="urn:microsoft.com/office/officeart/2005/8/layout/process1"/>
    <dgm:cxn modelId="{83361998-E496-4F91-B742-FE08D3D00D22}" srcId="{16A0C9B1-5E7D-455C-8C95-2B9751740A8E}" destId="{5F006E3D-23A5-4B2D-977B-0FA7F3CD54D8}" srcOrd="0" destOrd="0" parTransId="{98949C6D-3C4E-4862-ABC8-ABBF6820C6AB}" sibTransId="{2C5BAF2E-1FD5-4D91-BE7B-758327E25875}"/>
    <dgm:cxn modelId="{5B8B1099-AB57-4411-AA47-CCB888ABCD68}" srcId="{16A0C9B1-5E7D-455C-8C95-2B9751740A8E}" destId="{FB863E5E-A426-4402-878A-32EDF405ACA1}" srcOrd="4" destOrd="0" parTransId="{40815C99-FDBD-469F-AB0E-7752541B5F76}" sibTransId="{D681EE70-DBAB-4C6E-955B-119A7BF05FED}"/>
    <dgm:cxn modelId="{173E0AAB-CED4-45D6-B0B7-35C0E4900EB1}" type="presOf" srcId="{16A0C9B1-5E7D-455C-8C95-2B9751740A8E}" destId="{E88D2756-2C49-44C5-9D78-57B09BA54FD3}" srcOrd="0" destOrd="0" presId="urn:microsoft.com/office/officeart/2005/8/layout/process1"/>
    <dgm:cxn modelId="{41CBE5B7-732F-45CD-AB47-6D7A70EA0216}" type="presOf" srcId="{0943AE34-B129-425E-A90F-3555E3D0250B}" destId="{6641C33A-51CB-4193-9D0C-632869FB8A57}" srcOrd="0" destOrd="0" presId="urn:microsoft.com/office/officeart/2005/8/layout/process1"/>
    <dgm:cxn modelId="{BB8F25BA-D474-4628-A62F-6997AE6191AF}" type="presOf" srcId="{8D5EADC6-9275-4D69-9836-B2D4A1D1D4B9}" destId="{567A68D7-53A8-4024-93AA-9E5884739028}" srcOrd="0" destOrd="0" presId="urn:microsoft.com/office/officeart/2005/8/layout/process1"/>
    <dgm:cxn modelId="{B49998C9-2895-4674-89FB-FD1EE7D6AB7A}" type="presOf" srcId="{13C57E62-7BB7-48EF-8309-EC782E257D60}" destId="{93BA8AE1-40D7-4839-9129-0E869C6C7416}" srcOrd="0" destOrd="0" presId="urn:microsoft.com/office/officeart/2005/8/layout/process1"/>
    <dgm:cxn modelId="{7BAF4ED5-B728-4008-84AB-C28AAAE7E782}" type="presOf" srcId="{2C5BAF2E-1FD5-4D91-BE7B-758327E25875}" destId="{F38C3A5E-AABA-4583-9EEE-04281126A4A5}" srcOrd="0" destOrd="0" presId="urn:microsoft.com/office/officeart/2005/8/layout/process1"/>
    <dgm:cxn modelId="{775B35E4-E400-4D12-976E-BD943CED03C4}" type="presOf" srcId="{A757A9B2-E51A-41BD-9E46-045F89244958}" destId="{FEA017E0-0FA6-4C6F-9372-7B5180AF2CE6}" srcOrd="0" destOrd="0" presId="urn:microsoft.com/office/officeart/2005/8/layout/process1"/>
    <dgm:cxn modelId="{66E2C1F7-87FC-42A2-9556-3339B4CB0AD8}" type="presOf" srcId="{2C5BAF2E-1FD5-4D91-BE7B-758327E25875}" destId="{719CA077-442D-4ABA-91C9-46F588CD44F7}" srcOrd="1" destOrd="0" presId="urn:microsoft.com/office/officeart/2005/8/layout/process1"/>
    <dgm:cxn modelId="{A68D9790-3F7D-4AE5-A527-46BC663DEDBB}" type="presParOf" srcId="{E88D2756-2C49-44C5-9D78-57B09BA54FD3}" destId="{346948F3-8054-4D11-8DD2-B5249FD862EE}" srcOrd="0" destOrd="0" presId="urn:microsoft.com/office/officeart/2005/8/layout/process1"/>
    <dgm:cxn modelId="{5394EE6D-27D5-4C3E-8BEC-2ACC273BA856}" type="presParOf" srcId="{E88D2756-2C49-44C5-9D78-57B09BA54FD3}" destId="{F38C3A5E-AABA-4583-9EEE-04281126A4A5}" srcOrd="1" destOrd="0" presId="urn:microsoft.com/office/officeart/2005/8/layout/process1"/>
    <dgm:cxn modelId="{C930F77B-112D-4CF4-8023-1529B44B5C38}" type="presParOf" srcId="{F38C3A5E-AABA-4583-9EEE-04281126A4A5}" destId="{719CA077-442D-4ABA-91C9-46F588CD44F7}" srcOrd="0" destOrd="0" presId="urn:microsoft.com/office/officeart/2005/8/layout/process1"/>
    <dgm:cxn modelId="{1561CCB4-F2C5-428C-8678-28BACCFE1555}" type="presParOf" srcId="{E88D2756-2C49-44C5-9D78-57B09BA54FD3}" destId="{FEA017E0-0FA6-4C6F-9372-7B5180AF2CE6}" srcOrd="2" destOrd="0" presId="urn:microsoft.com/office/officeart/2005/8/layout/process1"/>
    <dgm:cxn modelId="{55A16727-2143-4476-822D-32C83E889033}" type="presParOf" srcId="{E88D2756-2C49-44C5-9D78-57B09BA54FD3}" destId="{6641C33A-51CB-4193-9D0C-632869FB8A57}" srcOrd="3" destOrd="0" presId="urn:microsoft.com/office/officeart/2005/8/layout/process1"/>
    <dgm:cxn modelId="{40784794-FBF4-4F1A-8F6B-C9748D1B2024}" type="presParOf" srcId="{6641C33A-51CB-4193-9D0C-632869FB8A57}" destId="{ABDD1B3A-E9D3-4E08-B40B-50D37A7202AB}" srcOrd="0" destOrd="0" presId="urn:microsoft.com/office/officeart/2005/8/layout/process1"/>
    <dgm:cxn modelId="{F28E2DE3-2661-4089-8955-FE6FE26EBC79}" type="presParOf" srcId="{E88D2756-2C49-44C5-9D78-57B09BA54FD3}" destId="{10295882-CFD5-4911-A5C3-B0BAEEC7A371}" srcOrd="4" destOrd="0" presId="urn:microsoft.com/office/officeart/2005/8/layout/process1"/>
    <dgm:cxn modelId="{9A5E8870-1352-416F-B63E-2EE51B298780}" type="presParOf" srcId="{E88D2756-2C49-44C5-9D78-57B09BA54FD3}" destId="{567A68D7-53A8-4024-93AA-9E5884739028}" srcOrd="5" destOrd="0" presId="urn:microsoft.com/office/officeart/2005/8/layout/process1"/>
    <dgm:cxn modelId="{D2D5C8C4-42C6-4D40-8C7A-714CE31BC23C}" type="presParOf" srcId="{567A68D7-53A8-4024-93AA-9E5884739028}" destId="{3328626C-25C2-44A5-97A2-E8F55544AF4B}" srcOrd="0" destOrd="0" presId="urn:microsoft.com/office/officeart/2005/8/layout/process1"/>
    <dgm:cxn modelId="{490DAC0F-0565-4215-800F-EF260E94A618}" type="presParOf" srcId="{E88D2756-2C49-44C5-9D78-57B09BA54FD3}" destId="{B0F47D33-6B31-4A6D-B4AE-35C4C76263D7}" srcOrd="6" destOrd="0" presId="urn:microsoft.com/office/officeart/2005/8/layout/process1"/>
    <dgm:cxn modelId="{0D3BBAF7-8E06-4339-85BE-951FE48B9B8C}" type="presParOf" srcId="{E88D2756-2C49-44C5-9D78-57B09BA54FD3}" destId="{93BA8AE1-40D7-4839-9129-0E869C6C7416}" srcOrd="7" destOrd="0" presId="urn:microsoft.com/office/officeart/2005/8/layout/process1"/>
    <dgm:cxn modelId="{0482DB04-8EA0-4317-9B1C-75E33A3798E3}" type="presParOf" srcId="{93BA8AE1-40D7-4839-9129-0E869C6C7416}" destId="{6D5FBF75-0C9D-4EF6-A2C8-54F106FBB642}" srcOrd="0" destOrd="0" presId="urn:microsoft.com/office/officeart/2005/8/layout/process1"/>
    <dgm:cxn modelId="{EB59E489-B251-4976-B878-6E4D0D64485B}" type="presParOf" srcId="{E88D2756-2C49-44C5-9D78-57B09BA54FD3}" destId="{C5D686C9-72A6-4B2A-9969-DEB166D5FA6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1AC37-A8CB-4135-8545-83518EE28D4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CA"/>
        </a:p>
      </dgm:t>
    </dgm:pt>
    <dgm:pt modelId="{49277AC4-C0D8-4A96-BD1B-2942CB78F734}">
      <dgm:prSet phldrT="[Text]"/>
      <dgm:spPr/>
      <dgm:t>
        <a:bodyPr/>
        <a:lstStyle/>
        <a:p>
          <a:r>
            <a:rPr lang="fr-CA" b="1" noProof="0" dirty="0">
              <a:latin typeface="Arial" panose="020B0604020202020204" pitchFamily="34" charset="0"/>
              <a:cs typeface="Arial" panose="020B0604020202020204" pitchFamily="34" charset="0"/>
            </a:rPr>
            <a:t>Contribuer à éliminer les stigmatisations et les préjugés</a:t>
          </a:r>
          <a:endParaRPr lang="en-CA" b="1" noProof="0" dirty="0">
            <a:latin typeface="Arial" panose="020B0604020202020204" pitchFamily="34" charset="0"/>
            <a:cs typeface="Arial" panose="020B0604020202020204" pitchFamily="34" charset="0"/>
          </a:endParaRPr>
        </a:p>
      </dgm:t>
    </dgm:pt>
    <dgm:pt modelId="{FD355391-619D-4139-BBF2-CBE11EF5B271}" type="parTrans" cxnId="{282B5CC1-9FF8-4A51-9D41-064478AFBAB3}">
      <dgm:prSet/>
      <dgm:spPr/>
      <dgm:t>
        <a:bodyPr/>
        <a:lstStyle/>
        <a:p>
          <a:endParaRPr lang="en-CA" b="1"/>
        </a:p>
      </dgm:t>
    </dgm:pt>
    <dgm:pt modelId="{1B82693B-BFFC-481D-9D95-EBCB1F25D82A}" type="sibTrans" cxnId="{282B5CC1-9FF8-4A51-9D41-064478AFBAB3}">
      <dgm:prSet/>
      <dgm:spPr/>
      <dgm:t>
        <a:bodyPr/>
        <a:lstStyle/>
        <a:p>
          <a:endParaRPr lang="en-CA" b="1"/>
        </a:p>
      </dgm:t>
    </dgm:pt>
    <dgm:pt modelId="{8BC47456-EAA3-4640-BEC7-D9FB8A176EFD}">
      <dgm:prSet phldrT="[Text]"/>
      <dgm:spPr/>
      <dgm:t>
        <a:bodyPr/>
        <a:lstStyle/>
        <a:p>
          <a:r>
            <a:rPr lang="fr-CA" b="1" noProof="0" dirty="0">
              <a:latin typeface="Arial" panose="020B0604020202020204" pitchFamily="34" charset="0"/>
              <a:cs typeface="Arial" panose="020B0604020202020204" pitchFamily="34" charset="0"/>
            </a:rPr>
            <a:t>Les candidats effectuent un travail valorisant sur une base occasionnelle, à temps partiel, à durée déterminée ou indéterminée</a:t>
          </a:r>
          <a:endParaRPr lang="en-CA" b="1" noProof="0" dirty="0">
            <a:latin typeface="Arial" panose="020B0604020202020204" pitchFamily="34" charset="0"/>
            <a:cs typeface="Arial" panose="020B0604020202020204" pitchFamily="34" charset="0"/>
          </a:endParaRPr>
        </a:p>
      </dgm:t>
    </dgm:pt>
    <dgm:pt modelId="{9CB74C27-516E-486D-ABD6-00E509E4ECC6}" type="parTrans" cxnId="{BA96E9BD-EED5-4B3D-8690-5C1839C7CE0F}">
      <dgm:prSet/>
      <dgm:spPr/>
      <dgm:t>
        <a:bodyPr/>
        <a:lstStyle/>
        <a:p>
          <a:endParaRPr lang="en-CA" b="1"/>
        </a:p>
      </dgm:t>
    </dgm:pt>
    <dgm:pt modelId="{43809D90-80FD-453B-8E17-3D24EDC06248}" type="sibTrans" cxnId="{BA96E9BD-EED5-4B3D-8690-5C1839C7CE0F}">
      <dgm:prSet/>
      <dgm:spPr/>
      <dgm:t>
        <a:bodyPr/>
        <a:lstStyle/>
        <a:p>
          <a:endParaRPr lang="en-CA" b="1"/>
        </a:p>
      </dgm:t>
    </dgm:pt>
    <dgm:pt modelId="{87BF5066-E294-4BD0-896E-ED7A6A9B5554}">
      <dgm:prSet phldrT="[Text]"/>
      <dgm:spPr/>
      <dgm:t>
        <a:bodyPr/>
        <a:lstStyle/>
        <a:p>
          <a:r>
            <a:rPr lang="fr-CA" b="1" noProof="0" dirty="0">
              <a:latin typeface="Arial" panose="020B0604020202020204" pitchFamily="34" charset="0"/>
              <a:cs typeface="Arial" panose="020B0604020202020204" pitchFamily="34" charset="0"/>
            </a:rPr>
            <a:t>Créer une main-d'œuvre diversifiée apportant des valeurs et pratiques différentes, ainsi que de l’innovation</a:t>
          </a:r>
          <a:endParaRPr lang="en-CA" b="1" noProof="0" dirty="0">
            <a:latin typeface="Arial" panose="020B0604020202020204" pitchFamily="34" charset="0"/>
            <a:cs typeface="Arial" panose="020B0604020202020204" pitchFamily="34" charset="0"/>
          </a:endParaRPr>
        </a:p>
      </dgm:t>
    </dgm:pt>
    <dgm:pt modelId="{CE88947A-B34A-4224-A87C-E623FF3782D4}" type="parTrans" cxnId="{AC8E5878-52C8-4AD5-A0E3-67ACDF682305}">
      <dgm:prSet/>
      <dgm:spPr/>
      <dgm:t>
        <a:bodyPr/>
        <a:lstStyle/>
        <a:p>
          <a:endParaRPr lang="en-CA" b="1"/>
        </a:p>
      </dgm:t>
    </dgm:pt>
    <dgm:pt modelId="{3115FAE0-5274-4690-BF36-4CAC18C3F091}" type="sibTrans" cxnId="{AC8E5878-52C8-4AD5-A0E3-67ACDF682305}">
      <dgm:prSet/>
      <dgm:spPr/>
      <dgm:t>
        <a:bodyPr/>
        <a:lstStyle/>
        <a:p>
          <a:endParaRPr lang="en-CA" b="1"/>
        </a:p>
      </dgm:t>
    </dgm:pt>
    <dgm:pt modelId="{59A96E1A-955C-4ABB-95FA-97C5A318358D}">
      <dgm:prSet/>
      <dgm:spPr/>
      <dgm:t>
        <a:bodyPr/>
        <a:lstStyle/>
        <a:p>
          <a:r>
            <a:rPr lang="fr-CA" b="1" noProof="0" dirty="0">
              <a:latin typeface="Arial" panose="020B0604020202020204" pitchFamily="34" charset="0"/>
              <a:cs typeface="Arial" panose="020B0604020202020204" pitchFamily="34" charset="0"/>
            </a:rPr>
            <a:t>Opportunité d'intégrer des employés engagés et loyaux</a:t>
          </a:r>
          <a:endParaRPr lang="en-US" b="1" noProof="0" dirty="0">
            <a:latin typeface="Arial" panose="020B0604020202020204" pitchFamily="34" charset="0"/>
            <a:cs typeface="Arial" panose="020B0604020202020204" pitchFamily="34" charset="0"/>
          </a:endParaRPr>
        </a:p>
        <a:p>
          <a:endParaRPr lang="en-CA" b="1" noProof="0" dirty="0"/>
        </a:p>
      </dgm:t>
    </dgm:pt>
    <dgm:pt modelId="{03EB08B8-76BA-42C5-BCC2-9016E82360F3}" type="parTrans" cxnId="{4C1F5126-644E-44CE-8C7F-D48B91978D87}">
      <dgm:prSet/>
      <dgm:spPr/>
      <dgm:t>
        <a:bodyPr/>
        <a:lstStyle/>
        <a:p>
          <a:endParaRPr lang="en-CA"/>
        </a:p>
      </dgm:t>
    </dgm:pt>
    <dgm:pt modelId="{D22C81AF-27B8-443D-BF79-E65D659FDBA4}" type="sibTrans" cxnId="{4C1F5126-644E-44CE-8C7F-D48B91978D87}">
      <dgm:prSet/>
      <dgm:spPr/>
      <dgm:t>
        <a:bodyPr/>
        <a:lstStyle/>
        <a:p>
          <a:endParaRPr lang="en-CA"/>
        </a:p>
      </dgm:t>
    </dgm:pt>
    <dgm:pt modelId="{DE589CF3-5AB4-4C7D-BDA5-685092658E66}">
      <dgm:prSet phldrT="[Text]"/>
      <dgm:spPr/>
      <dgm:t>
        <a:bodyPr/>
        <a:lstStyle/>
        <a:p>
          <a:r>
            <a:rPr lang="fr-CA" b="1" noProof="0" dirty="0">
              <a:latin typeface="Arial" panose="020B0604020202020204" pitchFamily="34" charset="0"/>
              <a:cs typeface="Arial" panose="020B0604020202020204" pitchFamily="34" charset="0"/>
            </a:rPr>
            <a:t>Répondre à la priorité des agences centrales d'accroître la représentation des PSH. </a:t>
          </a:r>
          <a:endParaRPr lang="en-US" b="1" noProof="0" dirty="0">
            <a:latin typeface="Arial" panose="020B0604020202020204" pitchFamily="34" charset="0"/>
            <a:cs typeface="Arial" panose="020B0604020202020204" pitchFamily="34" charset="0"/>
          </a:endParaRPr>
        </a:p>
        <a:p>
          <a:endParaRPr lang="en-CA" b="1" noProof="0" dirty="0"/>
        </a:p>
      </dgm:t>
    </dgm:pt>
    <dgm:pt modelId="{5A182003-9DB7-430C-82B7-5218E92238B3}" type="sibTrans" cxnId="{D4E78C29-B02B-4481-8EE6-FEDCB042532E}">
      <dgm:prSet/>
      <dgm:spPr/>
      <dgm:t>
        <a:bodyPr/>
        <a:lstStyle/>
        <a:p>
          <a:endParaRPr lang="en-CA" b="1"/>
        </a:p>
      </dgm:t>
    </dgm:pt>
    <dgm:pt modelId="{56FF58F0-53F8-4E90-AD3A-2ABC292929A4}" type="parTrans" cxnId="{D4E78C29-B02B-4481-8EE6-FEDCB042532E}">
      <dgm:prSet/>
      <dgm:spPr/>
      <dgm:t>
        <a:bodyPr/>
        <a:lstStyle/>
        <a:p>
          <a:endParaRPr lang="en-CA" b="1"/>
        </a:p>
      </dgm:t>
    </dgm:pt>
    <dgm:pt modelId="{30CDFB95-3E06-467C-9CD8-1A9FAC7499F3}" type="pres">
      <dgm:prSet presAssocID="{5911AC37-A8CB-4135-8545-83518EE28D49}" presName="Name0" presStyleCnt="0">
        <dgm:presLayoutVars>
          <dgm:dir/>
          <dgm:resizeHandles val="exact"/>
        </dgm:presLayoutVars>
      </dgm:prSet>
      <dgm:spPr/>
    </dgm:pt>
    <dgm:pt modelId="{EFFAB5E2-C8FB-4EFE-A59A-7A5C2FDC96F2}" type="pres">
      <dgm:prSet presAssocID="{49277AC4-C0D8-4A96-BD1B-2942CB78F734}" presName="Name5" presStyleLbl="vennNode1" presStyleIdx="0" presStyleCnt="5">
        <dgm:presLayoutVars>
          <dgm:bulletEnabled val="1"/>
        </dgm:presLayoutVars>
      </dgm:prSet>
      <dgm:spPr/>
    </dgm:pt>
    <dgm:pt modelId="{7A16C416-8592-4B99-AA82-2C5406F71EB9}" type="pres">
      <dgm:prSet presAssocID="{1B82693B-BFFC-481D-9D95-EBCB1F25D82A}" presName="space" presStyleCnt="0"/>
      <dgm:spPr/>
    </dgm:pt>
    <dgm:pt modelId="{482206CD-ED79-4F32-933E-00F4726F8D6A}" type="pres">
      <dgm:prSet presAssocID="{8BC47456-EAA3-4640-BEC7-D9FB8A176EFD}" presName="Name5" presStyleLbl="vennNode1" presStyleIdx="1" presStyleCnt="5" custLinFactNeighborX="-4994">
        <dgm:presLayoutVars>
          <dgm:bulletEnabled val="1"/>
        </dgm:presLayoutVars>
      </dgm:prSet>
      <dgm:spPr/>
    </dgm:pt>
    <dgm:pt modelId="{F80BEB19-7482-4889-9ADB-916D8F0A756A}" type="pres">
      <dgm:prSet presAssocID="{43809D90-80FD-453B-8E17-3D24EDC06248}" presName="space" presStyleCnt="0"/>
      <dgm:spPr/>
    </dgm:pt>
    <dgm:pt modelId="{FD5E330D-9276-4F19-8BE8-0973341C2809}" type="pres">
      <dgm:prSet presAssocID="{59A96E1A-955C-4ABB-95FA-97C5A318358D}" presName="Name5" presStyleLbl="vennNode1" presStyleIdx="2" presStyleCnt="5" custLinFactNeighborX="-7491">
        <dgm:presLayoutVars>
          <dgm:bulletEnabled val="1"/>
        </dgm:presLayoutVars>
      </dgm:prSet>
      <dgm:spPr/>
    </dgm:pt>
    <dgm:pt modelId="{C008D210-E384-46FA-B6A1-A3682BA2EFC1}" type="pres">
      <dgm:prSet presAssocID="{D22C81AF-27B8-443D-BF79-E65D659FDBA4}" presName="space" presStyleCnt="0"/>
      <dgm:spPr/>
    </dgm:pt>
    <dgm:pt modelId="{2CA20A8A-60C5-4D6A-8460-E4152763C34D}" type="pres">
      <dgm:prSet presAssocID="{DE589CF3-5AB4-4C7D-BDA5-685092658E66}" presName="Name5" presStyleLbl="vennNode1" presStyleIdx="3" presStyleCnt="5" custLinFactNeighborX="0">
        <dgm:presLayoutVars>
          <dgm:bulletEnabled val="1"/>
        </dgm:presLayoutVars>
      </dgm:prSet>
      <dgm:spPr/>
    </dgm:pt>
    <dgm:pt modelId="{03328C14-5287-454D-8CEC-68D7F6C5FDA2}" type="pres">
      <dgm:prSet presAssocID="{5A182003-9DB7-430C-82B7-5218E92238B3}" presName="space" presStyleCnt="0"/>
      <dgm:spPr/>
    </dgm:pt>
    <dgm:pt modelId="{19835984-160F-46C6-ADD6-BEA094F59059}" type="pres">
      <dgm:prSet presAssocID="{87BF5066-E294-4BD0-896E-ED7A6A9B5554}" presName="Name5" presStyleLbl="vennNode1" presStyleIdx="4" presStyleCnt="5" custLinFactNeighborX="2753">
        <dgm:presLayoutVars>
          <dgm:bulletEnabled val="1"/>
        </dgm:presLayoutVars>
      </dgm:prSet>
      <dgm:spPr/>
    </dgm:pt>
  </dgm:ptLst>
  <dgm:cxnLst>
    <dgm:cxn modelId="{155B420F-4B72-4652-B6ED-DBC60032B48E}" type="presOf" srcId="{59A96E1A-955C-4ABB-95FA-97C5A318358D}" destId="{FD5E330D-9276-4F19-8BE8-0973341C2809}" srcOrd="0" destOrd="0" presId="urn:microsoft.com/office/officeart/2005/8/layout/venn3"/>
    <dgm:cxn modelId="{4C1F5126-644E-44CE-8C7F-D48B91978D87}" srcId="{5911AC37-A8CB-4135-8545-83518EE28D49}" destId="{59A96E1A-955C-4ABB-95FA-97C5A318358D}" srcOrd="2" destOrd="0" parTransId="{03EB08B8-76BA-42C5-BCC2-9016E82360F3}" sibTransId="{D22C81AF-27B8-443D-BF79-E65D659FDBA4}"/>
    <dgm:cxn modelId="{D4E78C29-B02B-4481-8EE6-FEDCB042532E}" srcId="{5911AC37-A8CB-4135-8545-83518EE28D49}" destId="{DE589CF3-5AB4-4C7D-BDA5-685092658E66}" srcOrd="3" destOrd="0" parTransId="{56FF58F0-53F8-4E90-AD3A-2ABC292929A4}" sibTransId="{5A182003-9DB7-430C-82B7-5218E92238B3}"/>
    <dgm:cxn modelId="{11BAE762-7171-4A41-A639-C55618FB1E19}" type="presOf" srcId="{87BF5066-E294-4BD0-896E-ED7A6A9B5554}" destId="{19835984-160F-46C6-ADD6-BEA094F59059}" srcOrd="0" destOrd="0" presId="urn:microsoft.com/office/officeart/2005/8/layout/venn3"/>
    <dgm:cxn modelId="{3F942352-9C0B-438B-834A-AE8A38E165A9}" type="presOf" srcId="{DE589CF3-5AB4-4C7D-BDA5-685092658E66}" destId="{2CA20A8A-60C5-4D6A-8460-E4152763C34D}" srcOrd="0" destOrd="0" presId="urn:microsoft.com/office/officeart/2005/8/layout/venn3"/>
    <dgm:cxn modelId="{AC8E5878-52C8-4AD5-A0E3-67ACDF682305}" srcId="{5911AC37-A8CB-4135-8545-83518EE28D49}" destId="{87BF5066-E294-4BD0-896E-ED7A6A9B5554}" srcOrd="4" destOrd="0" parTransId="{CE88947A-B34A-4224-A87C-E623FF3782D4}" sibTransId="{3115FAE0-5274-4690-BF36-4CAC18C3F091}"/>
    <dgm:cxn modelId="{FEA3D397-A2E8-4398-A998-0D545EC18F7F}" type="presOf" srcId="{49277AC4-C0D8-4A96-BD1B-2942CB78F734}" destId="{EFFAB5E2-C8FB-4EFE-A59A-7A5C2FDC96F2}" srcOrd="0" destOrd="0" presId="urn:microsoft.com/office/officeart/2005/8/layout/venn3"/>
    <dgm:cxn modelId="{6C2EBEA2-5349-4D00-9F3F-7EAD8A4D0F33}" type="presOf" srcId="{5911AC37-A8CB-4135-8545-83518EE28D49}" destId="{30CDFB95-3E06-467C-9CD8-1A9FAC7499F3}" srcOrd="0" destOrd="0" presId="urn:microsoft.com/office/officeart/2005/8/layout/venn3"/>
    <dgm:cxn modelId="{BA96E9BD-EED5-4B3D-8690-5C1839C7CE0F}" srcId="{5911AC37-A8CB-4135-8545-83518EE28D49}" destId="{8BC47456-EAA3-4640-BEC7-D9FB8A176EFD}" srcOrd="1" destOrd="0" parTransId="{9CB74C27-516E-486D-ABD6-00E509E4ECC6}" sibTransId="{43809D90-80FD-453B-8E17-3D24EDC06248}"/>
    <dgm:cxn modelId="{282B5CC1-9FF8-4A51-9D41-064478AFBAB3}" srcId="{5911AC37-A8CB-4135-8545-83518EE28D49}" destId="{49277AC4-C0D8-4A96-BD1B-2942CB78F734}" srcOrd="0" destOrd="0" parTransId="{FD355391-619D-4139-BBF2-CBE11EF5B271}" sibTransId="{1B82693B-BFFC-481D-9D95-EBCB1F25D82A}"/>
    <dgm:cxn modelId="{B9F24DF3-C875-4EA2-9200-399322BB44E0}" type="presOf" srcId="{8BC47456-EAA3-4640-BEC7-D9FB8A176EFD}" destId="{482206CD-ED79-4F32-933E-00F4726F8D6A}" srcOrd="0" destOrd="0" presId="urn:microsoft.com/office/officeart/2005/8/layout/venn3"/>
    <dgm:cxn modelId="{B1BDF9C9-F97E-436C-9B94-91CB5CBB9AFE}" type="presParOf" srcId="{30CDFB95-3E06-467C-9CD8-1A9FAC7499F3}" destId="{EFFAB5E2-C8FB-4EFE-A59A-7A5C2FDC96F2}" srcOrd="0" destOrd="0" presId="urn:microsoft.com/office/officeart/2005/8/layout/venn3"/>
    <dgm:cxn modelId="{4454B480-2F9A-4A8E-AC13-B45B026B46C2}" type="presParOf" srcId="{30CDFB95-3E06-467C-9CD8-1A9FAC7499F3}" destId="{7A16C416-8592-4B99-AA82-2C5406F71EB9}" srcOrd="1" destOrd="0" presId="urn:microsoft.com/office/officeart/2005/8/layout/venn3"/>
    <dgm:cxn modelId="{64DA8BAD-C81F-45B8-9F31-357AE5667D70}" type="presParOf" srcId="{30CDFB95-3E06-467C-9CD8-1A9FAC7499F3}" destId="{482206CD-ED79-4F32-933E-00F4726F8D6A}" srcOrd="2" destOrd="0" presId="urn:microsoft.com/office/officeart/2005/8/layout/venn3"/>
    <dgm:cxn modelId="{2CAACB72-D479-475D-9312-567F775A51EC}" type="presParOf" srcId="{30CDFB95-3E06-467C-9CD8-1A9FAC7499F3}" destId="{F80BEB19-7482-4889-9ADB-916D8F0A756A}" srcOrd="3" destOrd="0" presId="urn:microsoft.com/office/officeart/2005/8/layout/venn3"/>
    <dgm:cxn modelId="{EE5D917F-C26D-4137-BE18-F7FF3739335D}" type="presParOf" srcId="{30CDFB95-3E06-467C-9CD8-1A9FAC7499F3}" destId="{FD5E330D-9276-4F19-8BE8-0973341C2809}" srcOrd="4" destOrd="0" presId="urn:microsoft.com/office/officeart/2005/8/layout/venn3"/>
    <dgm:cxn modelId="{DE6A930E-2AE0-4CC5-865D-51952868C0C8}" type="presParOf" srcId="{30CDFB95-3E06-467C-9CD8-1A9FAC7499F3}" destId="{C008D210-E384-46FA-B6A1-A3682BA2EFC1}" srcOrd="5" destOrd="0" presId="urn:microsoft.com/office/officeart/2005/8/layout/venn3"/>
    <dgm:cxn modelId="{CB62320D-74D3-4334-B134-7888449393A1}" type="presParOf" srcId="{30CDFB95-3E06-467C-9CD8-1A9FAC7499F3}" destId="{2CA20A8A-60C5-4D6A-8460-E4152763C34D}" srcOrd="6" destOrd="0" presId="urn:microsoft.com/office/officeart/2005/8/layout/venn3"/>
    <dgm:cxn modelId="{ACA1F3AA-588A-4B46-92F2-FF901DC54C4B}" type="presParOf" srcId="{30CDFB95-3E06-467C-9CD8-1A9FAC7499F3}" destId="{03328C14-5287-454D-8CEC-68D7F6C5FDA2}" srcOrd="7" destOrd="0" presId="urn:microsoft.com/office/officeart/2005/8/layout/venn3"/>
    <dgm:cxn modelId="{F510DB94-5A7B-462F-9655-B7C6F3F97D9E}" type="presParOf" srcId="{30CDFB95-3E06-467C-9CD8-1A9FAC7499F3}" destId="{19835984-160F-46C6-ADD6-BEA094F5905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948F3-8054-4D11-8DD2-B5249FD862EE}">
      <dsp:nvSpPr>
        <dsp:cNvPr id="0" name=""/>
        <dsp:cNvSpPr/>
      </dsp:nvSpPr>
      <dsp:spPr>
        <a:xfrm>
          <a:off x="4182" y="369483"/>
          <a:ext cx="1296684" cy="19142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tx1"/>
              </a:solidFill>
              <a:latin typeface="Arial" panose="020B0604020202020204" pitchFamily="34" charset="0"/>
              <a:cs typeface="Arial" panose="020B0604020202020204" pitchFamily="34" charset="0"/>
            </a:rPr>
            <a:t>Je dois embaucher quelqu'un pour occuper un poste</a:t>
          </a:r>
          <a:endParaRPr lang="en-CA" sz="1200" b="1" kern="1200" dirty="0">
            <a:solidFill>
              <a:schemeClr val="tx1"/>
            </a:solidFill>
            <a:latin typeface="Arial" panose="020B0604020202020204" pitchFamily="34" charset="0"/>
            <a:cs typeface="Arial" panose="020B0604020202020204" pitchFamily="34" charset="0"/>
          </a:endParaRPr>
        </a:p>
      </dsp:txBody>
      <dsp:txXfrm>
        <a:off x="42161" y="407462"/>
        <a:ext cx="1220726" cy="1838297"/>
      </dsp:txXfrm>
    </dsp:sp>
    <dsp:sp modelId="{F38C3A5E-AABA-4583-9EEE-04281126A4A5}">
      <dsp:nvSpPr>
        <dsp:cNvPr id="0" name=""/>
        <dsp:cNvSpPr/>
      </dsp:nvSpPr>
      <dsp:spPr>
        <a:xfrm>
          <a:off x="1430535" y="1165822"/>
          <a:ext cx="274897" cy="3215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a:p>
      </dsp:txBody>
      <dsp:txXfrm>
        <a:off x="1430535" y="1230137"/>
        <a:ext cx="192428" cy="192947"/>
      </dsp:txXfrm>
    </dsp:sp>
    <dsp:sp modelId="{FEA017E0-0FA6-4C6F-9372-7B5180AF2CE6}">
      <dsp:nvSpPr>
        <dsp:cNvPr id="0" name=""/>
        <dsp:cNvSpPr/>
      </dsp:nvSpPr>
      <dsp:spPr>
        <a:xfrm>
          <a:off x="1819541" y="369483"/>
          <a:ext cx="1296684" cy="1914255"/>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solidFill>
                <a:schemeClr val="tx1"/>
              </a:solidFill>
              <a:latin typeface="Arial" panose="020B0604020202020204" pitchFamily="34" charset="0"/>
              <a:cs typeface="Arial" panose="020B0604020202020204" pitchFamily="34" charset="0"/>
            </a:rPr>
            <a:t>Je décide d'un statut d'emploi (occasionnel, à temps partiel, à durée déterminée ou indéterminée) et j'envoie l’ECM* et la description du poste à l'OBNL</a:t>
          </a:r>
          <a:endParaRPr lang="en-CA" sz="1200" b="1" kern="1200" noProof="0" dirty="0">
            <a:latin typeface="Arial" panose="020B0604020202020204" pitchFamily="34" charset="0"/>
            <a:cs typeface="Arial" panose="020B0604020202020204" pitchFamily="34" charset="0"/>
          </a:endParaRPr>
        </a:p>
      </dsp:txBody>
      <dsp:txXfrm>
        <a:off x="1857520" y="407462"/>
        <a:ext cx="1220726" cy="1838297"/>
      </dsp:txXfrm>
    </dsp:sp>
    <dsp:sp modelId="{6641C33A-51CB-4193-9D0C-632869FB8A57}">
      <dsp:nvSpPr>
        <dsp:cNvPr id="0" name=""/>
        <dsp:cNvSpPr/>
      </dsp:nvSpPr>
      <dsp:spPr>
        <a:xfrm rot="118022">
          <a:off x="3253328" y="1197795"/>
          <a:ext cx="291009" cy="321577"/>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a:p>
      </dsp:txBody>
      <dsp:txXfrm>
        <a:off x="3253354" y="1260612"/>
        <a:ext cx="203706" cy="192947"/>
      </dsp:txXfrm>
    </dsp:sp>
    <dsp:sp modelId="{10295882-CFD5-4911-A5C3-B0BAEEC7A371}">
      <dsp:nvSpPr>
        <dsp:cNvPr id="0" name=""/>
        <dsp:cNvSpPr/>
      </dsp:nvSpPr>
      <dsp:spPr>
        <a:xfrm>
          <a:off x="3664977" y="432864"/>
          <a:ext cx="1296684" cy="1914255"/>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solidFill>
                <a:schemeClr val="tx1"/>
              </a:solidFill>
              <a:latin typeface="Arial" panose="020B0604020202020204" pitchFamily="34" charset="0"/>
              <a:cs typeface="Arial" panose="020B0604020202020204" pitchFamily="34" charset="0"/>
            </a:rPr>
            <a:t>Je vérifie les références des candidats et j'utilise les conseillers en emploi et les services de dotation pour les évaluer sans préjugés ni obstacles</a:t>
          </a:r>
          <a:endParaRPr lang="en-CA" sz="1200" b="1" kern="1200" noProof="0" dirty="0">
            <a:latin typeface="Arial" panose="020B0604020202020204" pitchFamily="34" charset="0"/>
            <a:cs typeface="Arial" panose="020B0604020202020204" pitchFamily="34" charset="0"/>
          </a:endParaRPr>
        </a:p>
      </dsp:txBody>
      <dsp:txXfrm>
        <a:off x="3702956" y="470843"/>
        <a:ext cx="1220726" cy="1838297"/>
      </dsp:txXfrm>
    </dsp:sp>
    <dsp:sp modelId="{567A68D7-53A8-4024-93AA-9E5884739028}">
      <dsp:nvSpPr>
        <dsp:cNvPr id="0" name=""/>
        <dsp:cNvSpPr/>
      </dsp:nvSpPr>
      <dsp:spPr>
        <a:xfrm rot="21478004">
          <a:off x="5083729" y="1197252"/>
          <a:ext cx="259118" cy="321577"/>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a:p>
      </dsp:txBody>
      <dsp:txXfrm>
        <a:off x="5083753" y="1262946"/>
        <a:ext cx="181383" cy="192947"/>
      </dsp:txXfrm>
    </dsp:sp>
    <dsp:sp modelId="{B0F47D33-6B31-4A6D-B4AE-35C4C76263D7}">
      <dsp:nvSpPr>
        <dsp:cNvPr id="0" name=""/>
        <dsp:cNvSpPr/>
      </dsp:nvSpPr>
      <dsp:spPr>
        <a:xfrm>
          <a:off x="5450258" y="369483"/>
          <a:ext cx="1296684" cy="1914255"/>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latin typeface="Arial" panose="020B0604020202020204" pitchFamily="34" charset="0"/>
              <a:cs typeface="Arial" panose="020B0604020202020204" pitchFamily="34" charset="0"/>
            </a:rPr>
            <a:t>Je sélectionne un candidat parmi les OBNL de la région</a:t>
          </a:r>
          <a:endParaRPr lang="en-CA" sz="1200" b="1" kern="1200" noProof="0" dirty="0">
            <a:latin typeface="Arial" panose="020B0604020202020204" pitchFamily="34" charset="0"/>
            <a:cs typeface="Arial" panose="020B0604020202020204" pitchFamily="34" charset="0"/>
          </a:endParaRPr>
        </a:p>
      </dsp:txBody>
      <dsp:txXfrm>
        <a:off x="5488237" y="407462"/>
        <a:ext cx="1220726" cy="1838297"/>
      </dsp:txXfrm>
    </dsp:sp>
    <dsp:sp modelId="{93BA8AE1-40D7-4839-9129-0E869C6C7416}">
      <dsp:nvSpPr>
        <dsp:cNvPr id="0" name=""/>
        <dsp:cNvSpPr/>
      </dsp:nvSpPr>
      <dsp:spPr>
        <a:xfrm>
          <a:off x="6876611" y="1165822"/>
          <a:ext cx="274897" cy="321577"/>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CA" sz="1300" kern="1200"/>
        </a:p>
      </dsp:txBody>
      <dsp:txXfrm>
        <a:off x="6876611" y="1230137"/>
        <a:ext cx="192428" cy="192947"/>
      </dsp:txXfrm>
    </dsp:sp>
    <dsp:sp modelId="{C5D686C9-72A6-4B2A-9969-DEB166D5FA65}">
      <dsp:nvSpPr>
        <dsp:cNvPr id="0" name=""/>
        <dsp:cNvSpPr/>
      </dsp:nvSpPr>
      <dsp:spPr>
        <a:xfrm>
          <a:off x="7265616" y="369483"/>
          <a:ext cx="1296684" cy="191425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solidFill>
                <a:schemeClr val="tx1"/>
              </a:solidFill>
              <a:latin typeface="Arial" panose="020B0604020202020204" pitchFamily="34" charset="0"/>
              <a:cs typeface="Arial" panose="020B0604020202020204" pitchFamily="34" charset="0"/>
            </a:rPr>
            <a:t>L'intégration du candidat de l'OBNL commence avec l'aide des conseillers en emploi</a:t>
          </a:r>
          <a:endParaRPr lang="en-CA" sz="1200" b="1" kern="1200" noProof="0" dirty="0">
            <a:latin typeface="Arial" panose="020B0604020202020204" pitchFamily="34" charset="0"/>
            <a:cs typeface="Arial" panose="020B0604020202020204" pitchFamily="34" charset="0"/>
          </a:endParaRPr>
        </a:p>
      </dsp:txBody>
      <dsp:txXfrm>
        <a:off x="7303595" y="407462"/>
        <a:ext cx="1220726" cy="183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AB5E2-C8FB-4EFE-A59A-7A5C2FDC96F2}">
      <dsp:nvSpPr>
        <dsp:cNvPr id="0" name=""/>
        <dsp:cNvSpPr/>
      </dsp:nvSpPr>
      <dsp:spPr>
        <a:xfrm>
          <a:off x="1116" y="794571"/>
          <a:ext cx="2176611" cy="217661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15240" rIns="119786" bIns="15240" numCol="1" spcCol="1270" anchor="ctr" anchorCtr="0">
          <a:noAutofit/>
        </a:bodyPr>
        <a:lstStyle/>
        <a:p>
          <a:pPr marL="0" lvl="0" indent="0" algn="ctr" defTabSz="533400">
            <a:lnSpc>
              <a:spcPct val="90000"/>
            </a:lnSpc>
            <a:spcBef>
              <a:spcPct val="0"/>
            </a:spcBef>
            <a:spcAft>
              <a:spcPct val="35000"/>
            </a:spcAft>
            <a:buNone/>
          </a:pPr>
          <a:r>
            <a:rPr lang="fr-CA" sz="1200" b="1" kern="1200" noProof="0" dirty="0">
              <a:latin typeface="Arial" panose="020B0604020202020204" pitchFamily="34" charset="0"/>
              <a:cs typeface="Arial" panose="020B0604020202020204" pitchFamily="34" charset="0"/>
            </a:rPr>
            <a:t>Contribuer à éliminer les stigmatisations et les préjugés</a:t>
          </a:r>
          <a:endParaRPr lang="en-CA" sz="1200" b="1" kern="1200" noProof="0" dirty="0">
            <a:latin typeface="Arial" panose="020B0604020202020204" pitchFamily="34" charset="0"/>
            <a:cs typeface="Arial" panose="020B0604020202020204" pitchFamily="34" charset="0"/>
          </a:endParaRPr>
        </a:p>
      </dsp:txBody>
      <dsp:txXfrm>
        <a:off x="319873" y="1113328"/>
        <a:ext cx="1539097" cy="1539097"/>
      </dsp:txXfrm>
    </dsp:sp>
    <dsp:sp modelId="{482206CD-ED79-4F32-933E-00F4726F8D6A}">
      <dsp:nvSpPr>
        <dsp:cNvPr id="0" name=""/>
        <dsp:cNvSpPr/>
      </dsp:nvSpPr>
      <dsp:spPr>
        <a:xfrm>
          <a:off x="1720665" y="794571"/>
          <a:ext cx="2176611" cy="2176611"/>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15240" rIns="119786" bIns="15240" numCol="1" spcCol="1270" anchor="ctr" anchorCtr="0">
          <a:noAutofit/>
        </a:bodyPr>
        <a:lstStyle/>
        <a:p>
          <a:pPr marL="0" lvl="0" indent="0" algn="ctr" defTabSz="533400">
            <a:lnSpc>
              <a:spcPct val="90000"/>
            </a:lnSpc>
            <a:spcBef>
              <a:spcPct val="0"/>
            </a:spcBef>
            <a:spcAft>
              <a:spcPct val="35000"/>
            </a:spcAft>
            <a:buNone/>
          </a:pPr>
          <a:r>
            <a:rPr lang="fr-CA" sz="1200" b="1" kern="1200" noProof="0" dirty="0">
              <a:latin typeface="Arial" panose="020B0604020202020204" pitchFamily="34" charset="0"/>
              <a:cs typeface="Arial" panose="020B0604020202020204" pitchFamily="34" charset="0"/>
            </a:rPr>
            <a:t>Les candidats effectuent un travail valorisant sur une base occasionnelle, à temps partiel, à durée déterminée ou indéterminée</a:t>
          </a:r>
          <a:endParaRPr lang="en-CA" sz="1200" b="1" kern="1200" noProof="0" dirty="0">
            <a:latin typeface="Arial" panose="020B0604020202020204" pitchFamily="34" charset="0"/>
            <a:cs typeface="Arial" panose="020B0604020202020204" pitchFamily="34" charset="0"/>
          </a:endParaRPr>
        </a:p>
      </dsp:txBody>
      <dsp:txXfrm>
        <a:off x="2039422" y="1113328"/>
        <a:ext cx="1539097" cy="1539097"/>
      </dsp:txXfrm>
    </dsp:sp>
    <dsp:sp modelId="{FD5E330D-9276-4F19-8BE8-0973341C2809}">
      <dsp:nvSpPr>
        <dsp:cNvPr id="0" name=""/>
        <dsp:cNvSpPr/>
      </dsp:nvSpPr>
      <dsp:spPr>
        <a:xfrm>
          <a:off x="3451084" y="794571"/>
          <a:ext cx="2176611" cy="2176611"/>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15240" rIns="119786" bIns="15240" numCol="1" spcCol="1270" anchor="ctr" anchorCtr="0">
          <a:noAutofit/>
        </a:bodyPr>
        <a:lstStyle/>
        <a:p>
          <a:pPr marL="0" lvl="0" indent="0" algn="ctr" defTabSz="533400">
            <a:lnSpc>
              <a:spcPct val="90000"/>
            </a:lnSpc>
            <a:spcBef>
              <a:spcPct val="0"/>
            </a:spcBef>
            <a:spcAft>
              <a:spcPct val="35000"/>
            </a:spcAft>
            <a:buNone/>
          </a:pPr>
          <a:r>
            <a:rPr lang="fr-CA" sz="1200" b="1" kern="1200" noProof="0" dirty="0">
              <a:latin typeface="Arial" panose="020B0604020202020204" pitchFamily="34" charset="0"/>
              <a:cs typeface="Arial" panose="020B0604020202020204" pitchFamily="34" charset="0"/>
            </a:rPr>
            <a:t>Opportunité d'intégrer des employés engagés et loyaux</a:t>
          </a:r>
          <a:endParaRPr lang="en-US" sz="1200" b="1" kern="1200" noProof="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CA" sz="1200" b="1" kern="1200" noProof="0" dirty="0"/>
        </a:p>
      </dsp:txBody>
      <dsp:txXfrm>
        <a:off x="3769841" y="1113328"/>
        <a:ext cx="1539097" cy="1539097"/>
      </dsp:txXfrm>
    </dsp:sp>
    <dsp:sp modelId="{2CA20A8A-60C5-4D6A-8460-E4152763C34D}">
      <dsp:nvSpPr>
        <dsp:cNvPr id="0" name=""/>
        <dsp:cNvSpPr/>
      </dsp:nvSpPr>
      <dsp:spPr>
        <a:xfrm>
          <a:off x="5224983" y="794571"/>
          <a:ext cx="2176611" cy="2176611"/>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15240" rIns="119786" bIns="15240" numCol="1" spcCol="1270" anchor="ctr" anchorCtr="0">
          <a:noAutofit/>
        </a:bodyPr>
        <a:lstStyle/>
        <a:p>
          <a:pPr marL="0" lvl="0" indent="0" algn="ctr" defTabSz="533400">
            <a:lnSpc>
              <a:spcPct val="90000"/>
            </a:lnSpc>
            <a:spcBef>
              <a:spcPct val="0"/>
            </a:spcBef>
            <a:spcAft>
              <a:spcPct val="35000"/>
            </a:spcAft>
            <a:buNone/>
          </a:pPr>
          <a:r>
            <a:rPr lang="fr-CA" sz="1200" b="1" kern="1200" noProof="0" dirty="0">
              <a:latin typeface="Arial" panose="020B0604020202020204" pitchFamily="34" charset="0"/>
              <a:cs typeface="Arial" panose="020B0604020202020204" pitchFamily="34" charset="0"/>
            </a:rPr>
            <a:t>Répondre à la priorité des agences centrales d'accroître la représentation des PSH. </a:t>
          </a:r>
          <a:endParaRPr lang="en-US" sz="1200" b="1" kern="1200" noProof="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CA" sz="1200" b="1" kern="1200" noProof="0" dirty="0"/>
        </a:p>
      </dsp:txBody>
      <dsp:txXfrm>
        <a:off x="5543740" y="1113328"/>
        <a:ext cx="1539097" cy="1539097"/>
      </dsp:txXfrm>
    </dsp:sp>
    <dsp:sp modelId="{19835984-160F-46C6-ADD6-BEA094F59059}">
      <dsp:nvSpPr>
        <dsp:cNvPr id="0" name=""/>
        <dsp:cNvSpPr/>
      </dsp:nvSpPr>
      <dsp:spPr>
        <a:xfrm>
          <a:off x="6967388" y="794571"/>
          <a:ext cx="2176611" cy="2176611"/>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15240" rIns="119786" bIns="15240" numCol="1" spcCol="1270" anchor="ctr" anchorCtr="0">
          <a:noAutofit/>
        </a:bodyPr>
        <a:lstStyle/>
        <a:p>
          <a:pPr marL="0" lvl="0" indent="0" algn="ctr" defTabSz="533400">
            <a:lnSpc>
              <a:spcPct val="90000"/>
            </a:lnSpc>
            <a:spcBef>
              <a:spcPct val="0"/>
            </a:spcBef>
            <a:spcAft>
              <a:spcPct val="35000"/>
            </a:spcAft>
            <a:buNone/>
          </a:pPr>
          <a:r>
            <a:rPr lang="fr-CA" sz="1200" b="1" kern="1200" noProof="0" dirty="0">
              <a:latin typeface="Arial" panose="020B0604020202020204" pitchFamily="34" charset="0"/>
              <a:cs typeface="Arial" panose="020B0604020202020204" pitchFamily="34" charset="0"/>
            </a:rPr>
            <a:t>Créer une main-d'œuvre diversifiée apportant des valeurs et pratiques différentes, ainsi que de l’innovation</a:t>
          </a:r>
          <a:endParaRPr lang="en-CA" sz="1200" b="1" kern="1200" noProof="0" dirty="0">
            <a:latin typeface="Arial" panose="020B0604020202020204" pitchFamily="34" charset="0"/>
            <a:cs typeface="Arial" panose="020B0604020202020204" pitchFamily="34" charset="0"/>
          </a:endParaRPr>
        </a:p>
      </dsp:txBody>
      <dsp:txXfrm>
        <a:off x="7286145" y="1113328"/>
        <a:ext cx="1539097" cy="15390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BB7BC-C6F5-41F8-821E-1342D8DAFDB1}" type="datetimeFigureOut">
              <a:rPr lang="en-CA" smtClean="0"/>
              <a:t>2024-05-14</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06549-EE61-49C5-B9F5-CCD88DB364B4}" type="slidenum">
              <a:rPr lang="en-CA" smtClean="0"/>
              <a:t>‹N°›</a:t>
            </a:fld>
            <a:endParaRPr lang="en-CA"/>
          </a:p>
        </p:txBody>
      </p:sp>
    </p:spTree>
    <p:extLst>
      <p:ext uri="{BB962C8B-B14F-4D97-AF65-F5344CB8AC3E}">
        <p14:creationId xmlns:p14="http://schemas.microsoft.com/office/powerpoint/2010/main" val="21519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4</a:t>
            </a:fld>
            <a:endParaRPr lang="en-CA"/>
          </a:p>
        </p:txBody>
      </p:sp>
    </p:spTree>
    <p:extLst>
      <p:ext uri="{BB962C8B-B14F-4D97-AF65-F5344CB8AC3E}">
        <p14:creationId xmlns:p14="http://schemas.microsoft.com/office/powerpoint/2010/main" val="8208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7</a:t>
            </a:fld>
            <a:endParaRPr lang="en-CA"/>
          </a:p>
        </p:txBody>
      </p:sp>
    </p:spTree>
    <p:extLst>
      <p:ext uri="{BB962C8B-B14F-4D97-AF65-F5344CB8AC3E}">
        <p14:creationId xmlns:p14="http://schemas.microsoft.com/office/powerpoint/2010/main" val="145399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9</a:t>
            </a:fld>
            <a:endParaRPr lang="en-CA"/>
          </a:p>
        </p:txBody>
      </p:sp>
    </p:spTree>
    <p:extLst>
      <p:ext uri="{BB962C8B-B14F-4D97-AF65-F5344CB8AC3E}">
        <p14:creationId xmlns:p14="http://schemas.microsoft.com/office/powerpoint/2010/main" val="152591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10</a:t>
            </a:fld>
            <a:endParaRPr lang="en-CA"/>
          </a:p>
        </p:txBody>
      </p:sp>
    </p:spTree>
    <p:extLst>
      <p:ext uri="{BB962C8B-B14F-4D97-AF65-F5344CB8AC3E}">
        <p14:creationId xmlns:p14="http://schemas.microsoft.com/office/powerpoint/2010/main" val="404597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11</a:t>
            </a:fld>
            <a:endParaRPr lang="en-CA"/>
          </a:p>
        </p:txBody>
      </p:sp>
    </p:spTree>
    <p:extLst>
      <p:ext uri="{BB962C8B-B14F-4D97-AF65-F5344CB8AC3E}">
        <p14:creationId xmlns:p14="http://schemas.microsoft.com/office/powerpoint/2010/main" val="95911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66D06549-EE61-49C5-B9F5-CCD88DB364B4}" type="slidenum">
              <a:rPr lang="en-CA" smtClean="0"/>
              <a:t>12</a:t>
            </a:fld>
            <a:endParaRPr lang="en-CA"/>
          </a:p>
        </p:txBody>
      </p:sp>
    </p:spTree>
    <p:extLst>
      <p:ext uri="{BB962C8B-B14F-4D97-AF65-F5344CB8AC3E}">
        <p14:creationId xmlns:p14="http://schemas.microsoft.com/office/powerpoint/2010/main" val="151495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5771B-BA24-5F4F-A764-C92460CC01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64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5771B-BA24-5F4F-A764-C92460CC01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91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76ADBC-A524-4F34-9793-602986FEBF67}" type="datetimeFigureOut">
              <a:rPr lang="en-CA" smtClean="0"/>
              <a:t>2024-05-14</a:t>
            </a:fld>
            <a:endParaRPr lang="en-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225B52AB-4481-4845-A0D9-44B4FC6B8F4C}" type="slidenum">
              <a:rPr lang="en-CA" smtClean="0"/>
              <a:t>‹N°›</a:t>
            </a:fld>
            <a:endParaRPr lang="en-CA"/>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60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76ADBC-A524-4F34-9793-602986FEBF67}" type="datetimeFigureOut">
              <a:rPr lang="en-CA" smtClean="0"/>
              <a:t>2024-05-14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237086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76ADBC-A524-4F34-9793-602986FEBF67}" type="datetimeFigureOut">
              <a:rPr lang="en-CA" smtClean="0"/>
              <a:t>2024-05-14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280291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7" name="TextBox 6"/>
          <p:cNvSpPr txBox="1"/>
          <p:nvPr userDrawn="1"/>
        </p:nvSpPr>
        <p:spPr>
          <a:xfrm>
            <a:off x="356514" y="6683939"/>
            <a:ext cx="184731" cy="369332"/>
          </a:xfrm>
          <a:prstGeom prst="rect">
            <a:avLst/>
          </a:prstGeom>
          <a:noFill/>
        </p:spPr>
        <p:txBody>
          <a:bodyPr wrap="none" rtlCol="0">
            <a:spAutoFit/>
          </a:bodyPr>
          <a:lstStyle/>
          <a:p>
            <a:endParaRPr lang="en-US" sz="1800" dirty="0"/>
          </a:p>
        </p:txBody>
      </p:sp>
      <p:pic>
        <p:nvPicPr>
          <p:cNvPr id="10" name="Picture 9" descr="JNT-19-0099-CIRNAC-ISC-4x3-f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0"/>
            <a:ext cx="12190645" cy="6858000"/>
          </a:xfrm>
          <a:prstGeom prst="rect">
            <a:avLst/>
          </a:prstGeom>
        </p:spPr>
      </p:pic>
    </p:spTree>
    <p:extLst>
      <p:ext uri="{BB962C8B-B14F-4D97-AF65-F5344CB8AC3E}">
        <p14:creationId xmlns:p14="http://schemas.microsoft.com/office/powerpoint/2010/main" val="186436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190233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1484512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190492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2024-05-14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42655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2024-05-14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247457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2024-05-14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1354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331768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76ADBC-A524-4F34-9793-602986FEBF67}" type="datetimeFigureOut">
              <a:rPr lang="en-CA" smtClean="0"/>
              <a:t>2024-05-14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244930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24018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60013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‹N°›</a:t>
            </a:fld>
            <a:endParaRPr lang="en-US"/>
          </a:p>
        </p:txBody>
      </p:sp>
    </p:spTree>
    <p:extLst>
      <p:ext uri="{BB962C8B-B14F-4D97-AF65-F5344CB8AC3E}">
        <p14:creationId xmlns:p14="http://schemas.microsoft.com/office/powerpoint/2010/main" val="112389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676ADBC-A524-4F34-9793-602986FEBF67}" type="datetimeFigureOut">
              <a:rPr lang="en-CA" smtClean="0"/>
              <a:t>2024-05-14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5B52AB-4481-4845-A0D9-44B4FC6B8F4C}" type="slidenum">
              <a:rPr lang="en-CA" smtClean="0"/>
              <a:t>‹N°›</a:t>
            </a:fld>
            <a:endParaRPr lang="en-C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1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76ADBC-A524-4F34-9793-602986FEBF67}" type="datetimeFigureOut">
              <a:rPr lang="en-CA" smtClean="0"/>
              <a:t>2024-05-14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22459833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76ADBC-A524-4F34-9793-602986FEBF67}" type="datetimeFigureOut">
              <a:rPr lang="en-CA" smtClean="0"/>
              <a:t>2024-05-14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4278729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76ADBC-A524-4F34-9793-602986FEBF67}" type="datetimeFigureOut">
              <a:rPr lang="en-CA" smtClean="0"/>
              <a:t>2024-05-14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1523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6ADBC-A524-4F34-9793-602986FEBF67}" type="datetimeFigureOut">
              <a:rPr lang="en-CA" smtClean="0"/>
              <a:t>2024-05-14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151197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76ADBC-A524-4F34-9793-602986FEBF67}" type="datetimeFigureOut">
              <a:rPr lang="en-CA" smtClean="0"/>
              <a:t>2024-05-14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29137598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76ADBC-A524-4F34-9793-602986FEBF67}" type="datetimeFigureOut">
              <a:rPr lang="en-CA" smtClean="0"/>
              <a:t>2024-05-14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5B52AB-4481-4845-A0D9-44B4FC6B8F4C}" type="slidenum">
              <a:rPr lang="en-CA" smtClean="0"/>
              <a:t>‹N°›</a:t>
            </a:fld>
            <a:endParaRPr lang="en-CA"/>
          </a:p>
        </p:txBody>
      </p:sp>
    </p:spTree>
    <p:extLst>
      <p:ext uri="{BB962C8B-B14F-4D97-AF65-F5344CB8AC3E}">
        <p14:creationId xmlns:p14="http://schemas.microsoft.com/office/powerpoint/2010/main" val="10149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76ADBC-A524-4F34-9793-602986FEBF67}" type="datetimeFigureOut">
              <a:rPr lang="en-CA" smtClean="0"/>
              <a:t>2024-05-14</a:t>
            </a:fld>
            <a:endParaRPr lang="en-C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25B52AB-4481-4845-A0D9-44B4FC6B8F4C}" type="slidenum">
              <a:rPr lang="en-CA" smtClean="0"/>
              <a:t>‹N°›</a:t>
            </a:fld>
            <a:endParaRPr lang="en-CA"/>
          </a:p>
        </p:txBody>
      </p:sp>
    </p:spTree>
    <p:extLst>
      <p:ext uri="{BB962C8B-B14F-4D97-AF65-F5344CB8AC3E}">
        <p14:creationId xmlns:p14="http://schemas.microsoft.com/office/powerpoint/2010/main" val="25458196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2024-05-14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3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‹N°›</a:t>
            </a:fld>
            <a:endParaRPr lang="en-US" dirty="0"/>
          </a:p>
        </p:txBody>
      </p:sp>
      <p:pic>
        <p:nvPicPr>
          <p:cNvPr id="11" name="Picture 10" descr="JNT-19-0099-CIRNAC-ISC-4x3-P2-fra.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856" y="2788"/>
            <a:ext cx="12206855" cy="6864068"/>
          </a:xfrm>
          <a:prstGeom prst="rect">
            <a:avLst/>
          </a:prstGeom>
        </p:spPr>
      </p:pic>
    </p:spTree>
    <p:extLst>
      <p:ext uri="{BB962C8B-B14F-4D97-AF65-F5344CB8AC3E}">
        <p14:creationId xmlns:p14="http://schemas.microsoft.com/office/powerpoint/2010/main" val="19464260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3.png@01D3A4B1.9DC27590"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M_iMFQTchv8?start=10&amp;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28C3-6B4C-529C-95CD-B21C7680FEC6}"/>
              </a:ext>
            </a:extLst>
          </p:cNvPr>
          <p:cNvSpPr>
            <a:spLocks noGrp="1"/>
          </p:cNvSpPr>
          <p:nvPr>
            <p:ph type="ctrTitle"/>
          </p:nvPr>
        </p:nvSpPr>
        <p:spPr>
          <a:xfrm>
            <a:off x="243838" y="4346176"/>
            <a:ext cx="11704319" cy="1116282"/>
          </a:xfrm>
        </p:spPr>
        <p:txBody>
          <a:bodyPr>
            <a:noAutofit/>
          </a:bodyPr>
          <a:lstStyle/>
          <a:p>
            <a:r>
              <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Leadership Agile:  s’adapter aux défis du 21</a:t>
            </a:r>
            <a:r>
              <a:rPr lang="fr-CA" sz="32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t>
            </a:r>
            <a:r>
              <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siècle</a:t>
            </a:r>
            <a:endParaRPr lang="en-CA"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E624A50-3DFD-1C3C-EAFB-4A76C2C9731B}"/>
              </a:ext>
            </a:extLst>
          </p:cNvPr>
          <p:cNvSpPr>
            <a:spLocks noGrp="1"/>
          </p:cNvSpPr>
          <p:nvPr>
            <p:ph type="subTitle" idx="1"/>
          </p:nvPr>
        </p:nvSpPr>
        <p:spPr>
          <a:xfrm>
            <a:off x="1709530" y="5895176"/>
            <a:ext cx="8767860" cy="553690"/>
          </a:xfrm>
        </p:spPr>
        <p:txBody>
          <a:bodyPr>
            <a:normAutofit/>
          </a:bodyPr>
          <a:lstStyle/>
          <a:p>
            <a:r>
              <a:rPr lang="fr-CA" sz="2000" dirty="0">
                <a:solidFill>
                  <a:schemeClr val="tx1"/>
                </a:solidFill>
              </a:rPr>
              <a:t>Trois-Rivières le 15 mai 2024</a:t>
            </a:r>
            <a:endParaRPr lang="en-CA" sz="2000" dirty="0">
              <a:solidFill>
                <a:schemeClr val="tx1"/>
              </a:solidFill>
            </a:endParaRPr>
          </a:p>
        </p:txBody>
      </p:sp>
      <p:pic>
        <p:nvPicPr>
          <p:cNvPr id="9" name="Picture 8" descr="A close-up of a handshake&#10;&#10;Description automatically generated with medium confidence">
            <a:extLst>
              <a:ext uri="{FF2B5EF4-FFF2-40B4-BE49-F238E27FC236}">
                <a16:creationId xmlns:a16="http://schemas.microsoft.com/office/drawing/2014/main" id="{70976992-EFBB-C7A7-1DE4-2E2245F5E8D7}"/>
              </a:ext>
            </a:extLst>
          </p:cNvPr>
          <p:cNvPicPr>
            <a:picLocks noChangeAspect="1"/>
          </p:cNvPicPr>
          <p:nvPr/>
        </p:nvPicPr>
        <p:blipFill rotWithShape="1">
          <a:blip r:embed="rId2">
            <a:extLst>
              <a:ext uri="{28A0092B-C50C-407E-A947-70E740481C1C}">
                <a14:useLocalDpi xmlns:a14="http://schemas.microsoft.com/office/drawing/2010/main" val="0"/>
              </a:ext>
            </a:extLst>
          </a:blip>
          <a:srcRect t="28828" r="1" b="13996"/>
          <a:stretch/>
        </p:blipFill>
        <p:spPr>
          <a:xfrm>
            <a:off x="243840" y="256540"/>
            <a:ext cx="11704320" cy="3764276"/>
          </a:xfrm>
          <a:prstGeom prst="rect">
            <a:avLst/>
          </a:prstGeom>
        </p:spPr>
      </p:pic>
    </p:spTree>
    <p:extLst>
      <p:ext uri="{BB962C8B-B14F-4D97-AF65-F5344CB8AC3E}">
        <p14:creationId xmlns:p14="http://schemas.microsoft.com/office/powerpoint/2010/main" val="38116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58652-19E3-587F-9473-F119903C459A}"/>
              </a:ext>
            </a:extLst>
          </p:cNvPr>
          <p:cNvSpPr>
            <a:spLocks noGrp="1"/>
          </p:cNvSpPr>
          <p:nvPr>
            <p:ph type="title"/>
          </p:nvPr>
        </p:nvSpPr>
        <p:spPr/>
        <p:txBody>
          <a:bodyPr/>
          <a:lstStyle/>
          <a:p>
            <a:r>
              <a:rPr lang="fr-CA" b="1" dirty="0">
                <a:solidFill>
                  <a:schemeClr val="tx1"/>
                </a:solidFill>
              </a:rPr>
              <a:t>Valeurs et éthique – de la théorie à la pratique:  intendance</a:t>
            </a:r>
            <a:endParaRPr lang="en-CA" b="1" dirty="0">
              <a:solidFill>
                <a:schemeClr val="tx1"/>
              </a:solidFill>
            </a:endParaRPr>
          </a:p>
        </p:txBody>
      </p:sp>
      <p:sp>
        <p:nvSpPr>
          <p:cNvPr id="3" name="Espace réservé du contenu 2">
            <a:extLst>
              <a:ext uri="{FF2B5EF4-FFF2-40B4-BE49-F238E27FC236}">
                <a16:creationId xmlns:a16="http://schemas.microsoft.com/office/drawing/2014/main" id="{A59F0C17-24F6-3EEB-E9A4-4407181E7D87}"/>
              </a:ext>
            </a:extLst>
          </p:cNvPr>
          <p:cNvSpPr>
            <a:spLocks noGrp="1"/>
          </p:cNvSpPr>
          <p:nvPr>
            <p:ph idx="1"/>
          </p:nvPr>
        </p:nvSpPr>
        <p:spPr>
          <a:xfrm>
            <a:off x="1143000" y="2057399"/>
            <a:ext cx="9872871" cy="4319337"/>
          </a:xfrm>
        </p:spPr>
        <p:txBody>
          <a:bodyPr>
            <a:noAutofit/>
          </a:bodyPr>
          <a:lstStyle/>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Le directeur devrait examiner les raisons qui ont motivé sa décision d’accepter la hausse de la dépense afin de déterminer si sa relation avec le récipiendaire l’a influencé ou si ce sont plutôt ses valeurs liées à l’importance de lutter contre les changements climatiques.</a:t>
            </a:r>
            <a:endParaRPr lang="en-CA" sz="2000" dirty="0">
              <a:effectLst/>
              <a:latin typeface="Times New Roman" panose="02020603050405020304" pitchFamily="18" charset="0"/>
              <a:ea typeface="Times New Roman" panose="02020603050405020304" pitchFamily="18" charset="0"/>
            </a:endParaRPr>
          </a:p>
          <a:p>
            <a:pPr marL="0" marR="0">
              <a:spcBef>
                <a:spcPts val="0"/>
              </a:spcBef>
            </a:pPr>
            <a:br>
              <a:rPr lang="fr-CA" sz="2000" dirty="0">
                <a:solidFill>
                  <a:srgbClr val="333333"/>
                </a:solidFill>
                <a:effectLst/>
                <a:latin typeface="Arial" panose="020B0604020202020204" pitchFamily="34" charset="0"/>
                <a:ea typeface="Times New Roman" panose="02020603050405020304" pitchFamily="18" charset="0"/>
              </a:rPr>
            </a:br>
            <a:r>
              <a:rPr lang="fr-CA" sz="2000" dirty="0">
                <a:solidFill>
                  <a:srgbClr val="333333"/>
                </a:solidFill>
                <a:effectLst/>
                <a:latin typeface="Arial" panose="020B0604020202020204" pitchFamily="34" charset="0"/>
                <a:ea typeface="Times New Roman" panose="02020603050405020304" pitchFamily="18" charset="0"/>
              </a:rPr>
              <a:t>Le directeur devrait consulter les modalités du programme pour revoir sa raison d’être, ses objectifs et ses paramètres. Il devrait relire les instruments de politique pour l’attribution des subventions et contributions afin de trouver si certaines particularités s’appliquent au contexte de son organisation. Il serait aussi essentiel de consulter le récipiendaire pour avoir d’autres informations sur les circonstances concernant le retour au Canada des </a:t>
            </a:r>
            <a:r>
              <a:rPr lang="fr-CA" sz="2000" dirty="0" err="1">
                <a:solidFill>
                  <a:srgbClr val="333333"/>
                </a:solidFill>
                <a:effectLst/>
                <a:latin typeface="Arial" panose="020B0604020202020204" pitchFamily="34" charset="0"/>
                <a:ea typeface="Times New Roman" panose="02020603050405020304" pitchFamily="18" charset="0"/>
              </a:rPr>
              <a:t>employé∙es</a:t>
            </a:r>
            <a:r>
              <a:rPr lang="fr-CA" sz="2000" dirty="0">
                <a:solidFill>
                  <a:srgbClr val="333333"/>
                </a:solidFill>
                <a:effectLst/>
                <a:latin typeface="Arial" panose="020B0604020202020204" pitchFamily="34" charset="0"/>
                <a:ea typeface="Times New Roman" panose="02020603050405020304" pitchFamily="18" charset="0"/>
              </a:rPr>
              <a:t> de son organisation pour des raisons médicales. En ayant ces informations, le directeur devrait communiquer avec le directeur ou la directrice des finances pour discuter des critères d’admissibilité continus s’appliquant au poste budgétaire lié aux frais de déplacement, ainsi que des circonstances précises de la requête.</a:t>
            </a:r>
          </a:p>
          <a:p>
            <a:pPr marL="0" marR="0">
              <a:spcBef>
                <a:spcPts val="0"/>
              </a:spcBef>
            </a:pPr>
            <a:endParaRPr lang="fr-CA" sz="2000" dirty="0">
              <a:solidFill>
                <a:srgbClr val="333333"/>
              </a:solidFill>
              <a:latin typeface="Arial" panose="020B0604020202020204" pitchFamily="34" charset="0"/>
              <a:ea typeface="Times New Roman" panose="02020603050405020304" pitchFamily="18" charset="0"/>
            </a:endParaRPr>
          </a:p>
          <a:p>
            <a:pPr marL="0" marR="0">
              <a:spcBef>
                <a:spcPts val="0"/>
              </a:spcBef>
            </a:pPr>
            <a:endParaRPr lang="fr-CA" sz="2000" dirty="0">
              <a:solidFill>
                <a:srgbClr val="333333"/>
              </a:solidFill>
              <a:effectLst/>
              <a:latin typeface="Arial" panose="020B0604020202020204" pitchFamily="34" charset="0"/>
              <a:ea typeface="Times New Roman" panose="02020603050405020304" pitchFamily="18" charset="0"/>
            </a:endParaRPr>
          </a:p>
          <a:p>
            <a:pPr marL="0" marR="0">
              <a:spcBef>
                <a:spcPts val="0"/>
              </a:spcBef>
            </a:pPr>
            <a:br>
              <a:rPr lang="fr-CA" sz="2000" dirty="0">
                <a:solidFill>
                  <a:srgbClr val="333333"/>
                </a:solidFill>
                <a:effectLst/>
                <a:latin typeface="Arial" panose="020B0604020202020204" pitchFamily="34" charset="0"/>
                <a:ea typeface="Times New Roman" panose="02020603050405020304" pitchFamily="18" charset="0"/>
              </a:rPr>
            </a:br>
            <a:r>
              <a:rPr lang="fr-CA" sz="2000" dirty="0">
                <a:solidFill>
                  <a:srgbClr val="333333"/>
                </a:solidFill>
                <a:effectLst/>
                <a:latin typeface="Arial" panose="020B0604020202020204" pitchFamily="34" charset="0"/>
                <a:ea typeface="Times New Roman" panose="02020603050405020304" pitchFamily="18" charset="0"/>
              </a:rPr>
              <a:t>Si on détermine que cette fois-ci, une circonstance exceptionnelle rendait raisonnable le remboursement des frais de déplacement, il serait approprié de documenter la décision dans le dossier, y compris l’approbation du directeur ou de la directrice des finances pour cette dépense extraordinaire. Il serait important de spécifier au récipiendaire la nature exceptionnelle du remboursement pour éviter de créer un précédent.</a:t>
            </a:r>
            <a:endParaRPr lang="en-CA" sz="2000" dirty="0">
              <a:effectLst/>
              <a:latin typeface="Times New Roman" panose="02020603050405020304" pitchFamily="18" charset="0"/>
              <a:ea typeface="Times New Roman" panose="02020603050405020304" pitchFamily="18" charset="0"/>
            </a:endParaRPr>
          </a:p>
          <a:p>
            <a:pPr marL="0" marR="0">
              <a:spcBef>
                <a:spcPts val="0"/>
              </a:spcBef>
            </a:pPr>
            <a:br>
              <a:rPr lang="fr-CA" sz="2000" dirty="0">
                <a:solidFill>
                  <a:srgbClr val="333333"/>
                </a:solidFill>
                <a:effectLst/>
                <a:latin typeface="Arial" panose="020B0604020202020204" pitchFamily="34" charset="0"/>
                <a:ea typeface="Times New Roman" panose="02020603050405020304" pitchFamily="18" charset="0"/>
              </a:rPr>
            </a:br>
            <a:r>
              <a:rPr lang="fr-CA" sz="2000" dirty="0">
                <a:solidFill>
                  <a:srgbClr val="333333"/>
                </a:solidFill>
                <a:effectLst/>
                <a:latin typeface="Arial" panose="020B0604020202020204" pitchFamily="34" charset="0"/>
                <a:ea typeface="Times New Roman" panose="02020603050405020304" pitchFamily="18" charset="0"/>
              </a:rPr>
              <a:t>La seule autre option pour le directeur est de refuser la demande et de demander au récipiendaire de resoumettre un rapport financier excluant cette dépense. Il sera important de rappeler au récipiendaire les critères d’admissibilité des frais de déplacement.</a:t>
            </a:r>
            <a:endParaRPr lang="en-CA" sz="2000" dirty="0">
              <a:effectLst/>
              <a:latin typeface="Times New Roman" panose="02020603050405020304" pitchFamily="18" charset="0"/>
              <a:ea typeface="Times New Roman" panose="02020603050405020304" pitchFamily="18" charset="0"/>
            </a:endParaRPr>
          </a:p>
          <a:p>
            <a:pPr marL="0" marR="0">
              <a:spcBef>
                <a:spcPts val="0"/>
              </a:spcBef>
            </a:pPr>
            <a:br>
              <a:rPr lang="fr-CA" sz="2000" dirty="0">
                <a:solidFill>
                  <a:srgbClr val="333333"/>
                </a:solidFill>
                <a:effectLst/>
                <a:latin typeface="Arial" panose="020B0604020202020204" pitchFamily="34" charset="0"/>
                <a:ea typeface="Times New Roman" panose="02020603050405020304" pitchFamily="18" charset="0"/>
              </a:rPr>
            </a:br>
            <a:r>
              <a:rPr lang="fr-CA" sz="2000" dirty="0">
                <a:solidFill>
                  <a:srgbClr val="333333"/>
                </a:solidFill>
                <a:effectLst/>
                <a:latin typeface="Arial" panose="020B0604020202020204" pitchFamily="34" charset="0"/>
                <a:ea typeface="Times New Roman" panose="02020603050405020304" pitchFamily="18" charset="0"/>
              </a:rPr>
              <a:t>Peu importe l’issue, de concert avec l’équipe du directeur ou de la directrice des finances, le directeur devrait proposer aux membres de son équipe de suivre une formation pour leur rappeler les principes d’intendance dans la prestation du programme de subventions et contributions, ainsi que les points à surveiller lors de l’examen des rapports financiers des récipiendaires. Il pourrait aussi organiser une séance d’information à l’intention des récipiendaires (ou leur faire parvenir une communication par écrit) pour leur rappeler comment produire les rapports financiers, les éléments exigés et les dépenses admissibles.</a:t>
            </a:r>
            <a:endParaRPr lang="en-CA" sz="2000" dirty="0">
              <a:effectLst/>
              <a:latin typeface="Times New Roman" panose="02020603050405020304" pitchFamily="18" charset="0"/>
              <a:ea typeface="Times New Roman" panose="02020603050405020304" pitchFamily="18" charset="0"/>
            </a:endParaRPr>
          </a:p>
          <a:p>
            <a:pPr marL="0" marR="0">
              <a:spcBef>
                <a:spcPts val="0"/>
              </a:spcBef>
            </a:pP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93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58652-19E3-587F-9473-F119903C459A}"/>
              </a:ext>
            </a:extLst>
          </p:cNvPr>
          <p:cNvSpPr>
            <a:spLocks noGrp="1"/>
          </p:cNvSpPr>
          <p:nvPr>
            <p:ph type="title"/>
          </p:nvPr>
        </p:nvSpPr>
        <p:spPr/>
        <p:txBody>
          <a:bodyPr/>
          <a:lstStyle/>
          <a:p>
            <a:r>
              <a:rPr lang="fr-CA" b="1" dirty="0">
                <a:solidFill>
                  <a:schemeClr val="tx1"/>
                </a:solidFill>
              </a:rPr>
              <a:t>Valeurs et éthique – de la théorie à la pratique:  intendance (suite 1)</a:t>
            </a:r>
            <a:endParaRPr lang="en-CA" b="1" dirty="0">
              <a:solidFill>
                <a:schemeClr val="tx1"/>
              </a:solidFill>
            </a:endParaRPr>
          </a:p>
        </p:txBody>
      </p:sp>
      <p:sp>
        <p:nvSpPr>
          <p:cNvPr id="3" name="Espace réservé du contenu 2">
            <a:extLst>
              <a:ext uri="{FF2B5EF4-FFF2-40B4-BE49-F238E27FC236}">
                <a16:creationId xmlns:a16="http://schemas.microsoft.com/office/drawing/2014/main" id="{A59F0C17-24F6-3EEB-E9A4-4407181E7D87}"/>
              </a:ext>
            </a:extLst>
          </p:cNvPr>
          <p:cNvSpPr>
            <a:spLocks noGrp="1"/>
          </p:cNvSpPr>
          <p:nvPr>
            <p:ph idx="1"/>
          </p:nvPr>
        </p:nvSpPr>
        <p:spPr>
          <a:xfrm>
            <a:off x="1143000" y="2057399"/>
            <a:ext cx="9872871" cy="4319337"/>
          </a:xfrm>
        </p:spPr>
        <p:txBody>
          <a:bodyPr>
            <a:noAutofit/>
          </a:bodyPr>
          <a:lstStyle/>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Si on détermine que cette fois-ci, une circonstance exceptionnelle rendait raisonnable le remboursement des frais de déplacement, il serait approprié de documenter la décision dans le dossier, y compris l’approbation du directeur ou de la directrice des finances pour cette dépense extraordinaire. Il serait important de spécifier au récipiendaire la nature exceptionnelle du remboursement pour éviter de créer un précédent.</a:t>
            </a:r>
          </a:p>
          <a:p>
            <a:pPr marL="0" marR="0" indent="0">
              <a:spcBef>
                <a:spcPts val="0"/>
              </a:spcBef>
              <a:buNone/>
            </a:pPr>
            <a:endParaRPr lang="en-CA" sz="2000" dirty="0">
              <a:effectLst/>
              <a:latin typeface="Times New Roman" panose="02020603050405020304" pitchFamily="18" charset="0"/>
              <a:ea typeface="Times New Roman" panose="02020603050405020304" pitchFamily="18" charset="0"/>
            </a:endParaRPr>
          </a:p>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La seule autre option pour le directeur est de refuser la demande et de demander au récipiendaire de resoumettre un rapport financier excluant cette dépense. Il sera important de rappeler au récipiendaire les critères d’admissibilité des frais de déplacement.</a:t>
            </a:r>
          </a:p>
          <a:p>
            <a:pPr marL="0" marR="0" indent="0">
              <a:spcBef>
                <a:spcPts val="0"/>
              </a:spcBef>
              <a:buNone/>
            </a:pP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539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58652-19E3-587F-9473-F119903C459A}"/>
              </a:ext>
            </a:extLst>
          </p:cNvPr>
          <p:cNvSpPr>
            <a:spLocks noGrp="1"/>
          </p:cNvSpPr>
          <p:nvPr>
            <p:ph type="title"/>
          </p:nvPr>
        </p:nvSpPr>
        <p:spPr/>
        <p:txBody>
          <a:bodyPr/>
          <a:lstStyle/>
          <a:p>
            <a:r>
              <a:rPr lang="fr-CA" b="1" dirty="0">
                <a:solidFill>
                  <a:schemeClr val="tx1"/>
                </a:solidFill>
              </a:rPr>
              <a:t>Valeurs et éthique – de la théorie à la pratique:  intendance (suite 2)</a:t>
            </a:r>
            <a:endParaRPr lang="en-CA" b="1" dirty="0">
              <a:solidFill>
                <a:schemeClr val="tx1"/>
              </a:solidFill>
            </a:endParaRPr>
          </a:p>
        </p:txBody>
      </p:sp>
      <p:sp>
        <p:nvSpPr>
          <p:cNvPr id="3" name="Espace réservé du contenu 2">
            <a:extLst>
              <a:ext uri="{FF2B5EF4-FFF2-40B4-BE49-F238E27FC236}">
                <a16:creationId xmlns:a16="http://schemas.microsoft.com/office/drawing/2014/main" id="{A59F0C17-24F6-3EEB-E9A4-4407181E7D87}"/>
              </a:ext>
            </a:extLst>
          </p:cNvPr>
          <p:cNvSpPr>
            <a:spLocks noGrp="1"/>
          </p:cNvSpPr>
          <p:nvPr>
            <p:ph idx="1"/>
          </p:nvPr>
        </p:nvSpPr>
        <p:spPr>
          <a:xfrm>
            <a:off x="1143000" y="2057399"/>
            <a:ext cx="9872871" cy="4319337"/>
          </a:xfrm>
        </p:spPr>
        <p:txBody>
          <a:bodyPr>
            <a:noAutofit/>
          </a:bodyPr>
          <a:lstStyle/>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Peu importe l’issue, de concert avec l’équipe du directeur ou de la directrice des finances, le directeur devrait proposer aux membres de son équipe de suivre une formation pour leur rappeler les principes d’intendance dans la prestation du programme de subventions et contributions, ainsi que les points à surveiller lors de l’examen des rapports financiers des récipiendaires. Il pourrait aussi organiser une séance d’information à l’intention des récipiendaires (ou leur faire parvenir une communication par écrit) pour leur rappeler comment produire les rapports financiers, les éléments exigés et les dépenses admissibles.</a:t>
            </a:r>
            <a:endParaRPr lang="en-CA" sz="2000" dirty="0">
              <a:effectLst/>
              <a:latin typeface="Times New Roman" panose="02020603050405020304" pitchFamily="18" charset="0"/>
              <a:ea typeface="Times New Roman" panose="02020603050405020304" pitchFamily="18" charset="0"/>
            </a:endParaRPr>
          </a:p>
          <a:p>
            <a:pPr marL="0" marR="0">
              <a:spcBef>
                <a:spcPts val="0"/>
              </a:spcBef>
            </a:pP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4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E538AB3-6F54-8DBA-BDFD-08D94F0F7C35}"/>
              </a:ext>
            </a:extLst>
          </p:cNvPr>
          <p:cNvSpPr txBox="1"/>
          <p:nvPr/>
        </p:nvSpPr>
        <p:spPr>
          <a:xfrm>
            <a:off x="1524000" y="4582720"/>
            <a:ext cx="9144000" cy="1772088"/>
          </a:xfrm>
          <a:prstGeom prst="rect">
            <a:avLst/>
          </a:prstGeom>
          <a:noFill/>
        </p:spPr>
        <p:txBody>
          <a:bodyPr wrap="square" rtlCol="0">
            <a:spAutoFit/>
          </a:bodyPr>
          <a:lstStyle/>
          <a:p>
            <a:pPr algn="ctr">
              <a:lnSpc>
                <a:spcPct val="107000"/>
              </a:lnSpc>
              <a:spcAft>
                <a:spcPts val="800"/>
              </a:spcAft>
            </a:pPr>
            <a:r>
              <a:rPr lang="fr-CA" sz="5400" dirty="0">
                <a:effectLst/>
                <a:latin typeface="Arial" panose="020B0604020202020204" pitchFamily="34" charset="0"/>
                <a:ea typeface="Calibri" panose="020F0502020204030204" pitchFamily="34" charset="0"/>
                <a:cs typeface="Times New Roman" panose="02020603050405020304" pitchFamily="18" charset="0"/>
              </a:rPr>
              <a:t>Programme V-I-E</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4400" dirty="0">
                <a:effectLst/>
                <a:latin typeface="Arial" panose="020B0604020202020204" pitchFamily="34" charset="0"/>
                <a:ea typeface="Calibri" panose="020F0502020204030204" pitchFamily="34" charset="0"/>
                <a:cs typeface="Times New Roman" panose="02020603050405020304" pitchFamily="18" charset="0"/>
              </a:rPr>
              <a:t>Valorisation-Inclusion-Ensemble</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descr="cid:image003.png@01D3A4B1.9DC27590">
            <a:extLst>
              <a:ext uri="{FF2B5EF4-FFF2-40B4-BE49-F238E27FC236}">
                <a16:creationId xmlns:a16="http://schemas.microsoft.com/office/drawing/2014/main" id="{D0BF627C-FB5D-419C-4250-4D8F3F17DB73}"/>
              </a:ext>
            </a:extLst>
          </p:cNvPr>
          <p:cNvPicPr/>
          <p:nvPr/>
        </p:nvPicPr>
        <p:blipFill rotWithShape="1">
          <a:blip r:embed="rId2" r:link="rId3">
            <a:extLst>
              <a:ext uri="{28A0092B-C50C-407E-A947-70E740481C1C}">
                <a14:useLocalDpi xmlns:a14="http://schemas.microsoft.com/office/drawing/2010/main" val="0"/>
              </a:ext>
            </a:extLst>
          </a:blip>
          <a:srcRect t="10843"/>
          <a:stretch>
            <a:fillRect/>
          </a:stretch>
        </p:blipFill>
        <p:spPr bwMode="auto">
          <a:xfrm>
            <a:off x="3041073" y="399010"/>
            <a:ext cx="6109854" cy="4305993"/>
          </a:xfrm>
          <a:prstGeom prst="rect">
            <a:avLst/>
          </a:prstGeom>
          <a:noFill/>
          <a:ln>
            <a:noFill/>
          </a:ln>
        </p:spPr>
      </p:pic>
    </p:spTree>
    <p:extLst>
      <p:ext uri="{BB962C8B-B14F-4D97-AF65-F5344CB8AC3E}">
        <p14:creationId xmlns:p14="http://schemas.microsoft.com/office/powerpoint/2010/main" val="81987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1666" y="1729946"/>
            <a:ext cx="7772400" cy="1764591"/>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200" dirty="0">
                <a:solidFill>
                  <a:prstClr val="black"/>
                </a:solidFill>
                <a:latin typeface="Arial"/>
              </a:rPr>
              <a:t>Embauche de personnes en situation de handicap via organisations à but non lucratif</a:t>
            </a:r>
            <a:br>
              <a:rPr lang="en-US" sz="2800" b="1" dirty="0">
                <a:solidFill>
                  <a:srgbClr val="3D3F58"/>
                </a:solidFill>
                <a:latin typeface="Arial"/>
              </a:rPr>
            </a:br>
            <a:endParaRPr lang="en-US" b="1" dirty="0">
              <a:solidFill>
                <a:srgbClr val="3D3F58"/>
              </a:solidFill>
              <a:latin typeface="Arial"/>
            </a:endParaRPr>
          </a:p>
        </p:txBody>
      </p:sp>
      <p:sp>
        <p:nvSpPr>
          <p:cNvPr id="7" name="Subtitle 2"/>
          <p:cNvSpPr>
            <a:spLocks noGrp="1"/>
          </p:cNvSpPr>
          <p:nvPr>
            <p:ph type="subTitle" idx="1"/>
          </p:nvPr>
        </p:nvSpPr>
        <p:spPr>
          <a:xfrm>
            <a:off x="1988349" y="3517259"/>
            <a:ext cx="6400800" cy="1265112"/>
          </a:xfrm>
        </p:spPr>
        <p:txBody>
          <a:bodyPr>
            <a:normAutofit/>
          </a:bodyPr>
          <a:lstStyle/>
          <a:p>
            <a:pPr algn="l"/>
            <a:endParaRPr lang="en-US" sz="1400" dirty="0">
              <a:solidFill>
                <a:srgbClr val="3F4040"/>
              </a:solidFill>
              <a:latin typeface="Arial"/>
            </a:endParaRPr>
          </a:p>
          <a:p>
            <a:pPr algn="l"/>
            <a:r>
              <a:rPr lang="en-US" sz="1400">
                <a:solidFill>
                  <a:srgbClr val="3F4040"/>
                </a:solidFill>
                <a:latin typeface="Arial"/>
              </a:rPr>
              <a:t>Mars </a:t>
            </a:r>
            <a:r>
              <a:rPr lang="en-US" sz="1400" dirty="0">
                <a:solidFill>
                  <a:srgbClr val="3F4040"/>
                </a:solidFill>
                <a:latin typeface="Arial"/>
              </a:rPr>
              <a:t>2024</a:t>
            </a:r>
          </a:p>
        </p:txBody>
      </p:sp>
    </p:spTree>
    <p:extLst>
      <p:ext uri="{BB962C8B-B14F-4D97-AF65-F5344CB8AC3E}">
        <p14:creationId xmlns:p14="http://schemas.microsoft.com/office/powerpoint/2010/main" val="207356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15</a:t>
            </a:fld>
            <a:endParaRPr lang="en-US">
              <a:solidFill>
                <a:prstClr val="black">
                  <a:tint val="75000"/>
                </a:prstClr>
              </a:solidFill>
              <a:latin typeface="Calibri"/>
            </a:endParaRPr>
          </a:p>
        </p:txBody>
      </p:sp>
      <p:sp>
        <p:nvSpPr>
          <p:cNvPr id="10" name="Title 1"/>
          <p:cNvSpPr txBox="1">
            <a:spLocks/>
          </p:cNvSpPr>
          <p:nvPr/>
        </p:nvSpPr>
        <p:spPr>
          <a:xfrm>
            <a:off x="1939413" y="274638"/>
            <a:ext cx="8313174" cy="87067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err="1">
                <a:solidFill>
                  <a:prstClr val="black"/>
                </a:solidFill>
                <a:latin typeface="Arial" panose="020B0604020202020204" pitchFamily="34" charset="0"/>
                <a:cs typeface="Arial" panose="020B0604020202020204" pitchFamily="34" charset="0"/>
              </a:rPr>
              <a:t>Contexte</a:t>
            </a:r>
            <a:endParaRPr lang="en-US" sz="4000" dirty="0">
              <a:solidFill>
                <a:prstClr val="black"/>
              </a:solidFill>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1981200" y="1451607"/>
            <a:ext cx="8153400" cy="3608173"/>
          </a:xfrm>
        </p:spPr>
        <p:txBody>
          <a:bodyPr>
            <a:noAutofit/>
          </a:bodyPr>
          <a:lstStyle/>
          <a:p>
            <a:pPr algn="just"/>
            <a:r>
              <a:rPr lang="fr-CA" sz="1600" dirty="0">
                <a:latin typeface="Arial" panose="020B0604020202020204" pitchFamily="34" charset="0"/>
                <a:cs typeface="Arial" panose="020B0604020202020204" pitchFamily="34" charset="0"/>
              </a:rPr>
              <a:t>Le Bureau de la dirigeante principale des ressources humaines (BDPRH) du Secrétariat du conseil du trésor </a:t>
            </a:r>
            <a:r>
              <a:rPr lang="en-CA" sz="1600" dirty="0">
                <a:latin typeface="Arial" panose="020B0604020202020204" pitchFamily="34" charset="0"/>
                <a:cs typeface="Arial" panose="020B0604020202020204" pitchFamily="34" charset="0"/>
              </a:rPr>
              <a:t>(SCT) et la Commission de la </a:t>
            </a:r>
            <a:r>
              <a:rPr lang="en-CA" sz="1600" dirty="0" err="1">
                <a:latin typeface="Arial" panose="020B0604020202020204" pitchFamily="34" charset="0"/>
                <a:cs typeface="Arial" panose="020B0604020202020204" pitchFamily="34" charset="0"/>
              </a:rPr>
              <a:t>fonction</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publique</a:t>
            </a:r>
            <a:r>
              <a:rPr lang="en-CA" sz="1600" dirty="0">
                <a:latin typeface="Arial" panose="020B0604020202020204" pitchFamily="34" charset="0"/>
                <a:cs typeface="Arial" panose="020B0604020202020204" pitchFamily="34" charset="0"/>
              </a:rPr>
              <a:t> (CFP) </a:t>
            </a:r>
            <a:r>
              <a:rPr lang="fr-CA" sz="1600" dirty="0">
                <a:latin typeface="Arial" panose="020B0604020202020204" pitchFamily="34" charset="0"/>
                <a:cs typeface="Arial" panose="020B0604020202020204" pitchFamily="34" charset="0"/>
              </a:rPr>
              <a:t>ont</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lancé</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défi</a:t>
            </a:r>
            <a:r>
              <a:rPr lang="en-US" sz="1600" dirty="0">
                <a:latin typeface="Arial" panose="020B0604020202020204" pitchFamily="34" charset="0"/>
                <a:cs typeface="Arial" panose="020B0604020202020204" pitchFamily="34" charset="0"/>
              </a:rPr>
              <a:t> à </a:t>
            </a:r>
            <a:r>
              <a:rPr lang="en-US" sz="1600" dirty="0" err="1">
                <a:latin typeface="Arial" panose="020B0604020202020204" pitchFamily="34" charset="0"/>
                <a:cs typeface="Arial" panose="020B0604020202020204" pitchFamily="34" charset="0"/>
              </a:rPr>
              <a:t>tous</a:t>
            </a:r>
            <a:r>
              <a:rPr lang="en-US" sz="1600" dirty="0">
                <a:latin typeface="Arial" panose="020B0604020202020204" pitchFamily="34" charset="0"/>
                <a:cs typeface="Arial" panose="020B0604020202020204" pitchFamily="34" charset="0"/>
              </a:rPr>
              <a:t> les </a:t>
            </a:r>
            <a:r>
              <a:rPr lang="en-US" sz="1600" dirty="0" err="1">
                <a:latin typeface="Arial" panose="020B0604020202020204" pitchFamily="34" charset="0"/>
                <a:cs typeface="Arial" panose="020B0604020202020204" pitchFamily="34" charset="0"/>
              </a:rPr>
              <a:t>ministères</a:t>
            </a:r>
            <a:r>
              <a:rPr lang="en-US" sz="1600" dirty="0">
                <a:latin typeface="Arial" panose="020B0604020202020204" pitchFamily="34" charset="0"/>
                <a:cs typeface="Arial" panose="020B0604020202020204" pitchFamily="34" charset="0"/>
              </a:rPr>
              <a:t> et </a:t>
            </a:r>
            <a:r>
              <a:rPr lang="en-US" sz="1600" dirty="0" err="1">
                <a:latin typeface="Arial" panose="020B0604020202020204" pitchFamily="34" charset="0"/>
                <a:cs typeface="Arial" panose="020B0604020202020204" pitchFamily="34" charset="0"/>
              </a:rPr>
              <a:t>agences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d’embaucher</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personnes</a:t>
            </a:r>
            <a:r>
              <a:rPr lang="en-US" sz="1600" dirty="0">
                <a:latin typeface="Arial" panose="020B0604020202020204" pitchFamily="34" charset="0"/>
                <a:cs typeface="Arial" panose="020B0604020202020204" pitchFamily="34" charset="0"/>
              </a:rPr>
              <a:t> en situation de handicap (PSH).  </a:t>
            </a:r>
            <a:r>
              <a:rPr lang="en-US" sz="1600" dirty="0" err="1">
                <a:latin typeface="Arial" panose="020B0604020202020204" pitchFamily="34" charset="0"/>
                <a:cs typeface="Arial" panose="020B0604020202020204" pitchFamily="34" charset="0"/>
              </a:rPr>
              <a:t>L’objectif</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d’embaucher</a:t>
            </a:r>
            <a:r>
              <a:rPr lang="en-US" sz="1600" dirty="0">
                <a:latin typeface="Arial" panose="020B0604020202020204" pitchFamily="34" charset="0"/>
                <a:cs typeface="Arial" panose="020B0604020202020204" pitchFamily="34" charset="0"/>
              </a:rPr>
              <a:t> 5000 PSH dans la </a:t>
            </a:r>
            <a:r>
              <a:rPr lang="en-US" sz="1600" dirty="0" err="1">
                <a:latin typeface="Arial" panose="020B0604020202020204" pitchFamily="34" charset="0"/>
                <a:cs typeface="Arial" panose="020B0604020202020204" pitchFamily="34" charset="0"/>
              </a:rPr>
              <a:t>fonction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publique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fédérale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d’ici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décembre</a:t>
            </a:r>
            <a:r>
              <a:rPr lang="en-US" sz="1600" dirty="0">
                <a:latin typeface="Arial" panose="020B0604020202020204" pitchFamily="34" charset="0"/>
                <a:cs typeface="Arial" panose="020B0604020202020204" pitchFamily="34" charset="0"/>
              </a:rPr>
              <a:t> 2025. </a:t>
            </a:r>
          </a:p>
          <a:p>
            <a:pPr algn="just"/>
            <a:endParaRPr lang="en-US"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Selon Statistique Canada, la disponibilité de la main-d'œuvre pour les PSH est de </a:t>
            </a:r>
            <a:r>
              <a:rPr lang="en-US" sz="1600" dirty="0">
                <a:latin typeface="Arial" panose="020B0604020202020204" pitchFamily="34" charset="0"/>
                <a:cs typeface="Arial" panose="020B0604020202020204" pitchFamily="34" charset="0"/>
              </a:rPr>
              <a:t>9.1%, </a:t>
            </a:r>
            <a:r>
              <a:rPr lang="fr-FR" sz="1600" dirty="0">
                <a:latin typeface="Arial" panose="020B0604020202020204" pitchFamily="34" charset="0"/>
                <a:cs typeface="Arial" panose="020B0604020202020204" pitchFamily="34" charset="0"/>
              </a:rPr>
              <a:t>alors que la représentation actuelle de ce groupe </a:t>
            </a:r>
            <a:r>
              <a:rPr lang="en-US" sz="1600" dirty="0">
                <a:solidFill>
                  <a:srgbClr val="333333"/>
                </a:solidFill>
                <a:latin typeface="Arial" panose="020B0604020202020204" pitchFamily="34" charset="0"/>
                <a:cs typeface="Arial" panose="020B0604020202020204" pitchFamily="34" charset="0"/>
              </a:rPr>
              <a:t>en </a:t>
            </a:r>
            <a:r>
              <a:rPr lang="en-US" sz="1600" dirty="0" err="1">
                <a:solidFill>
                  <a:srgbClr val="333333"/>
                </a:solidFill>
                <a:latin typeface="Arial" panose="020B0604020202020204" pitchFamily="34" charset="0"/>
                <a:cs typeface="Arial" panose="020B0604020202020204" pitchFamily="34" charset="0"/>
              </a:rPr>
              <a:t>quête</a:t>
            </a:r>
            <a:r>
              <a:rPr lang="en-US" sz="1600" dirty="0">
                <a:solidFill>
                  <a:srgbClr val="333333"/>
                </a:solidFill>
                <a:latin typeface="Arial" panose="020B0604020202020204" pitchFamily="34" charset="0"/>
                <a:cs typeface="Arial" panose="020B0604020202020204" pitchFamily="34" charset="0"/>
              </a:rPr>
              <a:t> </a:t>
            </a:r>
            <a:r>
              <a:rPr lang="en-US" sz="1600" dirty="0" err="1">
                <a:solidFill>
                  <a:srgbClr val="333333"/>
                </a:solidFill>
                <a:latin typeface="Arial" panose="020B0604020202020204" pitchFamily="34" charset="0"/>
                <a:cs typeface="Arial" panose="020B0604020202020204" pitchFamily="34" charset="0"/>
              </a:rPr>
              <a:t>d’équité</a:t>
            </a:r>
            <a:r>
              <a:rPr lang="en-US" sz="1600" dirty="0">
                <a:solidFill>
                  <a:srgbClr val="333333"/>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est de 5,7% dans la fonction publique fédérale</a:t>
            </a:r>
            <a:r>
              <a:rPr lang="en-US" sz="1600" dirty="0">
                <a:latin typeface="Arial" panose="020B0604020202020204" pitchFamily="34" charset="0"/>
                <a:cs typeface="Arial" panose="020B0604020202020204" pitchFamily="34" charset="0"/>
              </a:rPr>
              <a:t>. </a:t>
            </a:r>
          </a:p>
          <a:p>
            <a:pPr algn="just"/>
            <a:endParaRPr lang="en-US"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Des initiatives innovatrices sont nécessaires pour que la fonction publique atteigne son objectif</a:t>
            </a:r>
            <a:r>
              <a:rPr lang="en-US" sz="1600" dirty="0">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31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smtClean="0"/>
              <a:t>16</a:t>
            </a:fld>
            <a:endParaRPr lang="en-US"/>
          </a:p>
        </p:txBody>
      </p:sp>
      <p:sp>
        <p:nvSpPr>
          <p:cNvPr id="8" name="Title 1"/>
          <p:cNvSpPr>
            <a:spLocks noGrp="1"/>
          </p:cNvSpPr>
          <p:nvPr>
            <p:ph type="title"/>
          </p:nvPr>
        </p:nvSpPr>
        <p:spPr>
          <a:xfrm>
            <a:off x="2019300" y="274639"/>
            <a:ext cx="8153400" cy="1022820"/>
          </a:xfrm>
        </p:spPr>
        <p:style>
          <a:lnRef idx="2">
            <a:schemeClr val="dk1"/>
          </a:lnRef>
          <a:fillRef idx="1">
            <a:schemeClr val="lt1"/>
          </a:fillRef>
          <a:effectRef idx="0">
            <a:schemeClr val="dk1"/>
          </a:effectRef>
          <a:fontRef idx="minor">
            <a:schemeClr val="dk1"/>
          </a:fontRef>
        </p:style>
        <p:txBody>
          <a:bodyPr>
            <a:normAutofit/>
          </a:bodyPr>
          <a:lstStyle/>
          <a:p>
            <a:r>
              <a:rPr lang="en-CA" sz="4000" dirty="0">
                <a:latin typeface="Arial" panose="020B0604020202020204" pitchFamily="34" charset="0"/>
                <a:cs typeface="Arial" panose="020B0604020202020204" pitchFamily="34" charset="0"/>
              </a:rPr>
              <a:t>Objectif</a:t>
            </a:r>
            <a:endParaRPr lang="en-US" sz="40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1981200" y="1659835"/>
            <a:ext cx="8269357" cy="3863635"/>
          </a:xfrm>
        </p:spPr>
        <p:txBody>
          <a:bodyPr>
            <a:noAutofit/>
          </a:bodyPr>
          <a:lstStyle/>
          <a:p>
            <a:pPr marL="0" indent="0" algn="just">
              <a:buNone/>
            </a:pPr>
            <a:r>
              <a:rPr lang="fr-FR" sz="1600" dirty="0">
                <a:latin typeface="Arial" panose="020B0604020202020204" pitchFamily="34" charset="0"/>
                <a:cs typeface="Arial" panose="020B0604020202020204" pitchFamily="34" charset="0"/>
              </a:rPr>
              <a:t>Présentation des points forts du projet pilote d'embauche de PSH via organisations à but non lucratif (OBNL)</a:t>
            </a:r>
            <a:r>
              <a:rPr lang="en-CA" sz="1600" dirty="0">
                <a:latin typeface="Arial" panose="020B0604020202020204" pitchFamily="34" charset="0"/>
                <a:cs typeface="Arial" panose="020B0604020202020204" pitchFamily="34" charset="0"/>
              </a:rPr>
              <a:t>. </a:t>
            </a:r>
          </a:p>
          <a:p>
            <a:pPr marL="0" indent="0" algn="just">
              <a:buNone/>
            </a:pPr>
            <a:endParaRPr lang="en-CA" sz="1600" dirty="0">
              <a:latin typeface="Arial" panose="020B0604020202020204" pitchFamily="34" charset="0"/>
              <a:cs typeface="Arial" panose="020B0604020202020204" pitchFamily="34" charset="0"/>
            </a:endParaRPr>
          </a:p>
          <a:p>
            <a:pPr marL="0" indent="0" algn="just">
              <a:buNone/>
            </a:pPr>
            <a:r>
              <a:rPr lang="en-CA" sz="1600" dirty="0" err="1">
                <a:latin typeface="Arial" panose="020B0604020202020204" pitchFamily="34" charset="0"/>
                <a:cs typeface="Arial" panose="020B0604020202020204" pitchFamily="34" charset="0"/>
              </a:rPr>
              <a:t>Cette</a:t>
            </a:r>
            <a:r>
              <a:rPr lang="en-CA" sz="1600" dirty="0">
                <a:latin typeface="Arial" panose="020B0604020202020204" pitchFamily="34" charset="0"/>
                <a:cs typeface="Arial" panose="020B0604020202020204" pitchFamily="34" charset="0"/>
              </a:rPr>
              <a:t> initiative </a:t>
            </a:r>
            <a:r>
              <a:rPr lang="en-CA" sz="1600" dirty="0" err="1">
                <a:latin typeface="Arial" panose="020B0604020202020204" pitchFamily="34" charset="0"/>
                <a:cs typeface="Arial" panose="020B0604020202020204" pitchFamily="34" charset="0"/>
              </a:rPr>
              <a:t>contribue</a:t>
            </a:r>
            <a:r>
              <a:rPr lang="en-CA" sz="1600" dirty="0">
                <a:latin typeface="Arial" panose="020B0604020202020204" pitchFamily="34" charset="0"/>
                <a:cs typeface="Arial" panose="020B0604020202020204" pitchFamily="34" charset="0"/>
              </a:rPr>
              <a:t> à/au:</a:t>
            </a:r>
          </a:p>
          <a:p>
            <a:pPr lvl="1" algn="just"/>
            <a:r>
              <a:rPr lang="fr-FR" sz="1600" dirty="0">
                <a:latin typeface="Arial" panose="020B0604020202020204" pitchFamily="34" charset="0"/>
                <a:cs typeface="Arial" panose="020B0604020202020204" pitchFamily="34" charset="0"/>
              </a:rPr>
              <a:t>L'intention de RCAANC/SAC d'accroître l'embauche de PSH</a:t>
            </a:r>
            <a:r>
              <a:rPr lang="en-CA" sz="1600" dirty="0">
                <a:latin typeface="Arial" panose="020B0604020202020204" pitchFamily="34" charset="0"/>
                <a:cs typeface="Arial" panose="020B0604020202020204" pitchFamily="34" charset="0"/>
              </a:rPr>
              <a:t>.</a:t>
            </a:r>
          </a:p>
          <a:p>
            <a:pPr lvl="1" algn="just"/>
            <a:r>
              <a:rPr lang="fr-FR" sz="1600" dirty="0">
                <a:latin typeface="Arial" panose="020B0604020202020204" pitchFamily="34" charset="0"/>
                <a:cs typeface="Arial" panose="020B0604020202020204" pitchFamily="34" charset="0"/>
              </a:rPr>
              <a:t>Plan d'action ministériel pour la diversité et l'inclusion, au plan d'accessibilité ministériel, ainsi qu’au plan pluriannuel </a:t>
            </a:r>
            <a:r>
              <a:rPr lang="fr-FR" sz="1600" dirty="0">
                <a:solidFill>
                  <a:srgbClr val="333333"/>
                </a:solidFill>
                <a:latin typeface="Arial" panose="020B0604020202020204" pitchFamily="34" charset="0"/>
                <a:cs typeface="Arial" panose="020B0604020202020204" pitchFamily="34" charset="0"/>
              </a:rPr>
              <a:t>sur l’équité en matière d’emploi (</a:t>
            </a:r>
            <a:r>
              <a:rPr lang="fr-FR" sz="1600" dirty="0">
                <a:latin typeface="Arial" panose="020B0604020202020204" pitchFamily="34" charset="0"/>
                <a:cs typeface="Arial" panose="020B0604020202020204" pitchFamily="34" charset="0"/>
              </a:rPr>
              <a:t>à venir)</a:t>
            </a:r>
            <a:r>
              <a:rPr lang="en-CA" sz="1600" dirty="0">
                <a:latin typeface="Arial" panose="020B0604020202020204" pitchFamily="34" charset="0"/>
                <a:cs typeface="Arial" panose="020B0604020202020204" pitchFamily="34" charset="0"/>
              </a:rPr>
              <a:t>.</a:t>
            </a:r>
          </a:p>
          <a:p>
            <a:pPr lvl="1" algn="just"/>
            <a:r>
              <a:rPr lang="fr-FR" sz="1600" dirty="0">
                <a:latin typeface="Arial" panose="020B0604020202020204" pitchFamily="34" charset="0"/>
                <a:cs typeface="Arial" panose="020B0604020202020204" pitchFamily="34" charset="0"/>
              </a:rPr>
              <a:t>L'établissement d'une bonne base pour le maintien en poste des PSH, en mettant d'emblée en place des mesures d'adaptation pertinentes</a:t>
            </a:r>
            <a:r>
              <a:rPr lang="en-CA" sz="1600" dirty="0">
                <a:latin typeface="Arial" panose="020B0604020202020204" pitchFamily="34" charset="0"/>
                <a:cs typeface="Arial" panose="020B0604020202020204" pitchFamily="34" charset="0"/>
              </a:rPr>
              <a:t>.</a:t>
            </a:r>
          </a:p>
          <a:p>
            <a:pPr marL="457200" lvl="1" indent="0" algn="just">
              <a:buNone/>
            </a:pPr>
            <a:r>
              <a:rPr lang="en-CA"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Renforcer l'expertise aux </a:t>
            </a:r>
            <a:r>
              <a:rPr lang="en-CA" sz="1600" dirty="0">
                <a:latin typeface="Arial" panose="020B0604020202020204" pitchFamily="34" charset="0"/>
                <a:cs typeface="Arial" panose="020B0604020202020204" pitchFamily="34" charset="0"/>
              </a:rPr>
              <a:t>RH.</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Note: le projet pilote est positivement accueilli par rapport à l'application de l'article 36(2) de la Loi sur l'emploi dans la fonction publique (atténuation des préjugés ou des obstacles qui désavantagent les personnes qui proviennent de tout groupe en quête d’équité).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00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17</a:t>
            </a:fld>
            <a:endParaRPr lang="en-US">
              <a:solidFill>
                <a:prstClr val="black">
                  <a:tint val="75000"/>
                </a:prstClr>
              </a:solidFill>
              <a:latin typeface="Calibri"/>
            </a:endParaRPr>
          </a:p>
        </p:txBody>
      </p:sp>
      <p:sp>
        <p:nvSpPr>
          <p:cNvPr id="7" name="Title 1"/>
          <p:cNvSpPr>
            <a:spLocks noGrp="1"/>
          </p:cNvSpPr>
          <p:nvPr>
            <p:ph type="title"/>
          </p:nvPr>
        </p:nvSpPr>
        <p:spPr>
          <a:xfrm>
            <a:off x="1981200" y="306800"/>
            <a:ext cx="8153400" cy="1227227"/>
          </a:xfrm>
        </p:spPr>
        <p:style>
          <a:lnRef idx="2">
            <a:schemeClr val="dk1"/>
          </a:lnRef>
          <a:fillRef idx="1">
            <a:schemeClr val="lt1"/>
          </a:fillRef>
          <a:effectRef idx="0">
            <a:schemeClr val="dk1"/>
          </a:effectRef>
          <a:fontRef idx="minor">
            <a:schemeClr val="dk1"/>
          </a:fontRef>
        </p:style>
        <p:txBody>
          <a:bodyPr anchor="ctr">
            <a:normAutofit fontScale="90000"/>
          </a:bodyPr>
          <a:lstStyle/>
          <a:p>
            <a:r>
              <a:rPr lang="fr-FR" sz="3600" dirty="0">
                <a:latin typeface="Arial" panose="020B0604020202020204" pitchFamily="34" charset="0"/>
                <a:cs typeface="Arial" panose="020B0604020202020204" pitchFamily="34" charset="0"/>
              </a:rPr>
              <a:t>Un aperçu de l'embauche à l'aide des OBNL </a:t>
            </a:r>
            <a:br>
              <a:rPr lang="en-CA" sz="1600" dirty="0">
                <a:effectLst>
                  <a:outerShdw blurRad="38100" dist="38100" dir="2700000" algn="tl">
                    <a:srgbClr val="000000">
                      <a:alpha val="43137"/>
                    </a:srgbClr>
                  </a:outerShdw>
                </a:effectLst>
              </a:rPr>
            </a:br>
            <a:r>
              <a:rPr lang="en-CA" sz="2700" dirty="0">
                <a:latin typeface="Arial" panose="020B0604020202020204" pitchFamily="34" charset="0"/>
                <a:cs typeface="Arial" panose="020B0604020202020204" pitchFamily="34" charset="0"/>
              </a:rPr>
              <a:t>(P</a:t>
            </a:r>
            <a:r>
              <a:rPr lang="fr-FR" sz="2700" dirty="0">
                <a:latin typeface="Arial" panose="020B0604020202020204" pitchFamily="34" charset="0"/>
                <a:cs typeface="Arial" panose="020B0604020202020204" pitchFamily="34" charset="0"/>
              </a:rPr>
              <a:t>oint de vue du gestionnaire d'embauche</a:t>
            </a:r>
            <a:r>
              <a:rPr lang="en-CA" sz="2700" dirty="0">
                <a:latin typeface="Arial" panose="020B0604020202020204" pitchFamily="34" charset="0"/>
                <a:cs typeface="Arial" panose="020B0604020202020204" pitchFamily="34" charset="0"/>
              </a:rPr>
              <a:t>)</a:t>
            </a:r>
            <a:endParaRPr lang="en-US" sz="2200" dirty="0"/>
          </a:p>
        </p:txBody>
      </p:sp>
      <p:graphicFrame>
        <p:nvGraphicFramePr>
          <p:cNvPr id="11" name="Diagram 10"/>
          <p:cNvGraphicFramePr/>
          <p:nvPr/>
        </p:nvGraphicFramePr>
        <p:xfrm>
          <a:off x="1782680" y="1702468"/>
          <a:ext cx="8566484" cy="2653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
          <p:cNvSpPr>
            <a:spLocks noGrp="1"/>
          </p:cNvSpPr>
          <p:nvPr>
            <p:ph idx="1"/>
          </p:nvPr>
        </p:nvSpPr>
        <p:spPr>
          <a:xfrm>
            <a:off x="1981200" y="4355691"/>
            <a:ext cx="8153400" cy="1112663"/>
          </a:xfrm>
        </p:spPr>
        <p:txBody>
          <a:bodyPr>
            <a:normAutofit fontScale="74417" lnSpcReduction="20000"/>
          </a:bodyPr>
          <a:lstStyle/>
          <a:p>
            <a:pPr marL="0" indent="0" algn="ctr">
              <a:buNone/>
            </a:pPr>
            <a:r>
              <a:rPr lang="fr-FR" sz="1600" dirty="0">
                <a:latin typeface="Arial" panose="020B0604020202020204" pitchFamily="34" charset="0"/>
                <a:cs typeface="Arial" panose="020B0604020202020204" pitchFamily="34" charset="0"/>
              </a:rPr>
              <a:t>Le recrutement intentionnel (ciblé) se fait par le biais d'un processus externe non-annoncé. Une autorisation en matière de bénéficiaire de priorité est requise. L’action de dotation, y compris la cote de sécurité, peut être réalisée en trois mois, comparativement à un processus externe de 220 jours (moyenne de la CFP pour 2023).</a:t>
            </a:r>
          </a:p>
          <a:p>
            <a:pPr marL="0" indent="0" algn="ctr">
              <a:buNone/>
            </a:pPr>
            <a:endParaRPr lang="fr-FR" sz="1600" dirty="0">
              <a:latin typeface="Arial" panose="020B0604020202020204" pitchFamily="34" charset="0"/>
              <a:cs typeface="Arial" panose="020B0604020202020204" pitchFamily="34" charset="0"/>
            </a:endParaRPr>
          </a:p>
          <a:p>
            <a:pPr marL="0" indent="0" algn="ctr">
              <a:buNone/>
            </a:pPr>
            <a:endParaRPr lang="fr-FR" sz="1600"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 Énoncé de critères de mérite</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41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4635-BEE2-211D-0289-D6B3F9016E8F}"/>
              </a:ext>
            </a:extLst>
          </p:cNvPr>
          <p:cNvSpPr>
            <a:spLocks noGrp="1"/>
          </p:cNvSpPr>
          <p:nvPr>
            <p:ph type="title"/>
          </p:nvPr>
        </p:nvSpPr>
        <p:spPr>
          <a:xfrm>
            <a:off x="1981200" y="274638"/>
            <a:ext cx="8229600" cy="898380"/>
          </a:xfrm>
          <a:ln w="19050">
            <a:solidFill>
              <a:schemeClr val="tx1"/>
            </a:solidFill>
          </a:ln>
        </p:spPr>
        <p:txBody>
          <a:bodyPr>
            <a:normAutofit/>
          </a:bodyPr>
          <a:lstStyle/>
          <a:p>
            <a:r>
              <a:rPr lang="en-US" sz="4000" dirty="0">
                <a:latin typeface="Arial" panose="020B0604020202020204" pitchFamily="34" charset="0"/>
                <a:cs typeface="Arial" panose="020B0604020202020204" pitchFamily="34" charset="0"/>
              </a:rPr>
              <a:t>Progression du </a:t>
            </a:r>
            <a:r>
              <a:rPr lang="en-US" sz="4000" dirty="0" err="1">
                <a:latin typeface="Arial" panose="020B0604020202020204" pitchFamily="34" charset="0"/>
                <a:cs typeface="Arial" panose="020B0604020202020204" pitchFamily="34" charset="0"/>
              </a:rPr>
              <a:t>projet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pilote</a:t>
            </a:r>
            <a:endParaRPr lang="en-US" sz="4000" dirty="0"/>
          </a:p>
        </p:txBody>
      </p:sp>
      <p:sp>
        <p:nvSpPr>
          <p:cNvPr id="3" name="Content Placeholder 2">
            <a:extLst>
              <a:ext uri="{FF2B5EF4-FFF2-40B4-BE49-F238E27FC236}">
                <a16:creationId xmlns:a16="http://schemas.microsoft.com/office/drawing/2014/main" id="{5811863F-6E1E-4C03-B3FF-48A6E6E85356}"/>
              </a:ext>
            </a:extLst>
          </p:cNvPr>
          <p:cNvSpPr>
            <a:spLocks noGrp="1"/>
          </p:cNvSpPr>
          <p:nvPr>
            <p:ph idx="1"/>
          </p:nvPr>
        </p:nvSpPr>
        <p:spPr>
          <a:xfrm>
            <a:off x="1981200" y="1539958"/>
            <a:ext cx="8229600" cy="4525963"/>
          </a:xfrm>
        </p:spPr>
        <p:txBody>
          <a:bodyPr>
            <a:normAutofit fontScale="47500" lnSpcReduction="20000"/>
          </a:bodyPr>
          <a:lstStyle/>
          <a:p>
            <a:pPr marL="0" indent="0" algn="just">
              <a:buNone/>
            </a:pP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Élaboration d'un guide/cadre, de questions-réponses, d'une présentation Power Point et 	d'autres documents.</a:t>
            </a:r>
          </a:p>
          <a:p>
            <a:pPr marL="0" indent="0" algn="just">
              <a:buNone/>
            </a:pPr>
            <a:endParaRPr lang="en-CA" dirty="0">
              <a:latin typeface="Arial" panose="020B0604020202020204" pitchFamily="34" charset="0"/>
              <a:cs typeface="Arial" panose="020B0604020202020204" pitchFamily="34" charset="0"/>
            </a:endParaRPr>
          </a:p>
          <a:p>
            <a:pPr marL="0" indent="0" algn="just">
              <a:buNone/>
            </a:pP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2 OBNL par ville pour assurer la capacité et le nombre de présentations de candidats, 	toutes évaluées au moyen d'un guide de cotation (réputation, capacité, services offerts et 	autres).</a:t>
            </a:r>
          </a:p>
          <a:p>
            <a:pPr marL="0" indent="0" algn="just">
              <a:buNone/>
            </a:pPr>
            <a:endParaRPr lang="en-CA"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Phase I du projet : Montréal et Québec achevée.</a:t>
            </a: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Présentation des recommandations aux comités exécutifs des sous-ministres aux fins 	d'expansion nationale (été 2023).</a:t>
            </a: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Phase II - Partenariats établis dans les villes suivantes: Halifax, Moncton, 	Gatineau/Ottawa, Toronto, Winnipeg, Regina, Edmonton et Vancouver.</a:t>
            </a:r>
          </a:p>
          <a:p>
            <a:pPr marL="0" indent="0">
              <a:buNone/>
            </a:pPr>
            <a:endParaRPr lang="fr-FR"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Présentation des partenaires aux centres de services RH et aux clients. </a:t>
            </a:r>
            <a:endParaRPr lang="en-CA" dirty="0">
              <a:latin typeface="Arial" panose="020B0604020202020204" pitchFamily="34" charset="0"/>
              <a:cs typeface="Arial" panose="020B0604020202020204" pitchFamily="34" charset="0"/>
            </a:endParaRPr>
          </a:p>
          <a:p>
            <a:pPr>
              <a:buFontTx/>
              <a:buChar char="-"/>
            </a:pPr>
            <a:endParaRPr lang="en-CA"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Suivi de l'avancement du projet et analyse dans les 10 à 12 mois suivants (y compris 	recommandation)</a:t>
            </a:r>
            <a:r>
              <a:rPr lang="en-CA" dirty="0">
                <a:latin typeface="Arial" panose="020B0604020202020204" pitchFamily="34" charset="0"/>
                <a:cs typeface="Arial" panose="020B0604020202020204" pitchFamily="34" charset="0"/>
              </a:rPr>
              <a:t>.</a:t>
            </a:r>
          </a:p>
          <a:p>
            <a:endParaRPr lang="en-US" dirty="0"/>
          </a:p>
        </p:txBody>
      </p:sp>
      <p:sp>
        <p:nvSpPr>
          <p:cNvPr id="4" name="Slide Number Placeholder 3">
            <a:extLst>
              <a:ext uri="{FF2B5EF4-FFF2-40B4-BE49-F238E27FC236}">
                <a16:creationId xmlns:a16="http://schemas.microsoft.com/office/drawing/2014/main" id="{B3ACEEA2-FBCE-0F67-82AD-E444C2230EB3}"/>
              </a:ext>
            </a:extLst>
          </p:cNvPr>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110347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2E7E-0078-8ECA-D9D6-AD2D7A113DA9}"/>
              </a:ext>
            </a:extLst>
          </p:cNvPr>
          <p:cNvSpPr>
            <a:spLocks noGrp="1"/>
          </p:cNvSpPr>
          <p:nvPr>
            <p:ph type="title"/>
          </p:nvPr>
        </p:nvSpPr>
        <p:spPr>
          <a:xfrm>
            <a:off x="1981200" y="227014"/>
            <a:ext cx="8229600" cy="893127"/>
          </a:xfrm>
        </p:spPr>
        <p:style>
          <a:lnRef idx="2">
            <a:schemeClr val="dk1"/>
          </a:lnRef>
          <a:fillRef idx="1">
            <a:schemeClr val="lt1"/>
          </a:fillRef>
          <a:effectRef idx="0">
            <a:schemeClr val="dk1"/>
          </a:effectRef>
          <a:fontRef idx="minor">
            <a:schemeClr val="dk1"/>
          </a:fontRef>
        </p:style>
        <p:txBody>
          <a:bodyPr>
            <a:normAutofit/>
          </a:bodyPr>
          <a:lstStyle/>
          <a:p>
            <a:r>
              <a:rPr lang="fr-CA" sz="4000" dirty="0">
                <a:latin typeface="Arial" panose="020B0604020202020204" pitchFamily="34" charset="0"/>
                <a:cs typeface="Arial" panose="020B0604020202020204" pitchFamily="34" charset="0"/>
              </a:rPr>
              <a:t>Analyse du projet</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11FC635-BA02-C95F-7309-B1C7AFEE11E9}"/>
              </a:ext>
            </a:extLst>
          </p:cNvPr>
          <p:cNvSpPr>
            <a:spLocks noGrp="1"/>
          </p:cNvSpPr>
          <p:nvPr>
            <p:ph idx="1"/>
          </p:nvPr>
        </p:nvSpPr>
        <p:spPr>
          <a:xfrm>
            <a:off x="1981200" y="1600201"/>
            <a:ext cx="8229600" cy="3089495"/>
          </a:xfrm>
        </p:spPr>
        <p:txBody>
          <a:bodyPr>
            <a:normAutofit/>
          </a:bodyPr>
          <a:lstStyle/>
          <a:p>
            <a:pPr marL="0" indent="0">
              <a:buNone/>
            </a:pPr>
            <a:r>
              <a:rPr lang="fr-CA" sz="1600" dirty="0">
                <a:latin typeface="Arial" panose="020B0604020202020204" pitchFamily="34" charset="0"/>
                <a:cs typeface="Arial" panose="020B0604020202020204" pitchFamily="34" charset="0"/>
              </a:rPr>
              <a:t>U</a:t>
            </a:r>
            <a:r>
              <a:rPr lang="fr-FR" sz="1600" dirty="0" err="1">
                <a:latin typeface="Arial" panose="020B0604020202020204" pitchFamily="34" charset="0"/>
                <a:cs typeface="Arial" panose="020B0604020202020204" pitchFamily="34" charset="0"/>
              </a:rPr>
              <a:t>tiliser</a:t>
            </a:r>
            <a:r>
              <a:rPr lang="fr-FR" sz="1600" dirty="0">
                <a:latin typeface="Arial" panose="020B0604020202020204" pitchFamily="34" charset="0"/>
                <a:cs typeface="Arial" panose="020B0604020202020204" pitchFamily="34" charset="0"/>
              </a:rPr>
              <a:t> des sondages anonymes pour </a:t>
            </a:r>
            <a:r>
              <a:rPr lang="fr-CA" sz="1600" dirty="0">
                <a:latin typeface="Arial" panose="020B0604020202020204" pitchFamily="34" charset="0"/>
                <a:cs typeface="Arial" panose="020B0604020202020204" pitchFamily="34" charset="0"/>
              </a:rPr>
              <a:t>:</a:t>
            </a:r>
          </a:p>
          <a:p>
            <a:pPr marL="0" indent="0">
              <a:buNone/>
            </a:pPr>
            <a:endParaRPr lang="fr-CA" sz="1600" dirty="0">
              <a:latin typeface="Arial" panose="020B0604020202020204" pitchFamily="34" charset="0"/>
              <a:cs typeface="Arial" panose="020B0604020202020204" pitchFamily="34" charset="0"/>
            </a:endParaRPr>
          </a:p>
          <a:p>
            <a:pPr marL="0" indent="0">
              <a:buNone/>
            </a:pPr>
            <a:r>
              <a:rPr lang="fr-CA"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Solliciter la rétroaction de tous les partenaires (candidat embauché, candidats non 	embauchés, gestionnaire d’embauche, OBNL et conseiller en ressources 	humaines).</a:t>
            </a:r>
            <a:endParaRPr lang="fr-CA" sz="1600" dirty="0">
              <a:latin typeface="Arial" panose="020B0604020202020204" pitchFamily="34" charset="0"/>
              <a:cs typeface="Arial" panose="020B0604020202020204" pitchFamily="34" charset="0"/>
            </a:endParaRPr>
          </a:p>
          <a:p>
            <a:pPr marL="0" indent="0">
              <a:buNone/>
            </a:pPr>
            <a:r>
              <a:rPr lang="fr-CA"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Compiler et analyser les réponses: identifier les bonnes pratiques, les tendances 	et 	les aires d'amélioration</a:t>
            </a:r>
            <a:r>
              <a:rPr lang="fr-CA" sz="1600" dirty="0">
                <a:latin typeface="Arial" panose="020B0604020202020204" pitchFamily="34" charset="0"/>
                <a:cs typeface="Arial" panose="020B0604020202020204" pitchFamily="34" charset="0"/>
              </a:rPr>
              <a:t>.</a:t>
            </a:r>
          </a:p>
          <a:p>
            <a:pPr marL="0" indent="0">
              <a:buNone/>
            </a:pPr>
            <a:r>
              <a:rPr lang="fr-CA"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Déterminer ce qu'il adviendra du projet pilote - recommandations aux comités 	  	exécutifs; adoption comme option de dotation à moyen ou long terme, 	modification/prolongation/élargissement ou abandon</a:t>
            </a:r>
            <a:r>
              <a:rPr lang="fr-CA" sz="16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9FD67CBB-046D-516D-85C3-B4576D716310}"/>
              </a:ext>
            </a:extLst>
          </p:cNvPr>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58877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0A9A3-E77A-02A9-A496-E3B2DF827236}"/>
              </a:ext>
            </a:extLst>
          </p:cNvPr>
          <p:cNvSpPr>
            <a:spLocks noGrp="1"/>
          </p:cNvSpPr>
          <p:nvPr>
            <p:ph type="title"/>
          </p:nvPr>
        </p:nvSpPr>
        <p:spPr>
          <a:xfrm>
            <a:off x="1158240" y="375920"/>
            <a:ext cx="9875520" cy="711200"/>
          </a:xfrm>
        </p:spPr>
        <p:txBody>
          <a:bodyPr/>
          <a:lstStyle/>
          <a:p>
            <a:pPr algn="ctr"/>
            <a:r>
              <a:rPr lang="fr-CA" b="1" dirty="0"/>
              <a:t>Prenez place, on commence!</a:t>
            </a:r>
            <a:endParaRPr lang="en-CA" b="1" dirty="0"/>
          </a:p>
        </p:txBody>
      </p:sp>
      <p:pic>
        <p:nvPicPr>
          <p:cNvPr id="4" name="Média en ligne 3" title="Michel Fugain et le Big Bazar &quot;Attention Mesdames et Messieurs&quot; | Archive INA">
            <a:hlinkClick r:id="" action="ppaction://media"/>
            <a:extLst>
              <a:ext uri="{FF2B5EF4-FFF2-40B4-BE49-F238E27FC236}">
                <a16:creationId xmlns:a16="http://schemas.microsoft.com/office/drawing/2014/main" id="{A0AEEB0A-3244-4B04-623C-967E535D36FB}"/>
              </a:ext>
            </a:extLst>
          </p:cNvPr>
          <p:cNvPicPr>
            <a:picLocks noGrp="1" noRot="1" noChangeAspect="1"/>
          </p:cNvPicPr>
          <p:nvPr>
            <p:ph idx="1"/>
            <a:videoFile r:link="rId1"/>
          </p:nvPr>
        </p:nvPicPr>
        <p:blipFill>
          <a:blip r:embed="rId3"/>
          <a:stretch>
            <a:fillRect/>
          </a:stretch>
        </p:blipFill>
        <p:spPr>
          <a:xfrm>
            <a:off x="1239520" y="926511"/>
            <a:ext cx="9875520" cy="5555569"/>
          </a:xfrm>
          <a:prstGeom prst="rect">
            <a:avLst/>
          </a:prstGeom>
        </p:spPr>
      </p:pic>
    </p:spTree>
    <p:extLst>
      <p:ext uri="{BB962C8B-B14F-4D97-AF65-F5344CB8AC3E}">
        <p14:creationId xmlns:p14="http://schemas.microsoft.com/office/powerpoint/2010/main" val="477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99212"/>
            <a:ext cx="8153400" cy="1357573"/>
          </a:xfrm>
        </p:spPr>
        <p:style>
          <a:lnRef idx="2">
            <a:schemeClr val="dk1"/>
          </a:lnRef>
          <a:fillRef idx="1">
            <a:schemeClr val="lt1"/>
          </a:fillRef>
          <a:effectRef idx="0">
            <a:schemeClr val="dk1"/>
          </a:effectRef>
          <a:fontRef idx="minor">
            <a:schemeClr val="dk1"/>
          </a:fontRef>
        </p:style>
        <p:txBody>
          <a:bodyPr anchor="t">
            <a:noAutofit/>
          </a:bodyPr>
          <a:lstStyle/>
          <a:p>
            <a:r>
              <a:rPr lang="fr-FR" sz="4000" dirty="0">
                <a:latin typeface="Arial" panose="020B0604020202020204" pitchFamily="34" charset="0"/>
                <a:cs typeface="Arial" panose="020B0604020202020204" pitchFamily="34" charset="0"/>
              </a:rPr>
              <a:t>Soutien pour une intégration réussie</a:t>
            </a:r>
            <a:br>
              <a:rPr lang="en-US" dirty="0"/>
            </a:br>
            <a:br>
              <a:rPr lang="en-US" sz="2000" dirty="0"/>
            </a:br>
            <a:endParaRPr lang="en-US" sz="1800" dirty="0"/>
          </a:p>
        </p:txBody>
      </p:sp>
      <p:sp>
        <p:nvSpPr>
          <p:cNvPr id="3" name="Content Placeholder 2"/>
          <p:cNvSpPr>
            <a:spLocks noGrp="1"/>
          </p:cNvSpPr>
          <p:nvPr>
            <p:ph idx="1"/>
          </p:nvPr>
        </p:nvSpPr>
        <p:spPr>
          <a:xfrm>
            <a:off x="1943100" y="1564212"/>
            <a:ext cx="8229600" cy="4830418"/>
          </a:xfrm>
        </p:spPr>
        <p:txBody>
          <a:bodyPr>
            <a:normAutofit/>
          </a:bodyPr>
          <a:lstStyle/>
          <a:p>
            <a:pPr marL="0" indent="0" algn="just">
              <a:buNone/>
            </a:pPr>
            <a:endParaRPr lang="en-CA" sz="1800" b="1"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Les conseillers en emploi/accompagnateurs en emploi des OBNL s'assurent que les candidats référés bénéficient de conditions favorables pour occuper les postes</a:t>
            </a:r>
            <a:r>
              <a:rPr lang="en-CA" sz="1600" dirty="0">
                <a:latin typeface="Arial" panose="020B0604020202020204" pitchFamily="34" charset="0"/>
                <a:cs typeface="Arial" panose="020B0604020202020204" pitchFamily="34" charset="0"/>
              </a:rPr>
              <a:t>:</a:t>
            </a:r>
          </a:p>
          <a:p>
            <a:pPr algn="just"/>
            <a:endParaRPr lang="en-CA" sz="1600" dirty="0">
              <a:latin typeface="Arial" panose="020B0604020202020204" pitchFamily="34" charset="0"/>
              <a:cs typeface="Arial" panose="020B0604020202020204" pitchFamily="34" charset="0"/>
            </a:endParaRPr>
          </a:p>
          <a:p>
            <a:pPr lvl="1" algn="just"/>
            <a:r>
              <a:rPr lang="fr-FR" sz="1600" dirty="0">
                <a:latin typeface="Arial" panose="020B0604020202020204" pitchFamily="34" charset="0"/>
                <a:cs typeface="Arial" panose="020B0604020202020204" pitchFamily="34" charset="0"/>
              </a:rPr>
              <a:t>En aidant les gestionnaires d’embauche et les équipes à se préparer et à accueillir les nouveaux employés</a:t>
            </a:r>
            <a:r>
              <a:rPr lang="en-CA" sz="1600" dirty="0">
                <a:latin typeface="Arial" panose="020B0604020202020204" pitchFamily="34" charset="0"/>
                <a:cs typeface="Arial" panose="020B0604020202020204" pitchFamily="34" charset="0"/>
              </a:rPr>
              <a:t>.</a:t>
            </a:r>
          </a:p>
          <a:p>
            <a:pPr lvl="1" algn="just"/>
            <a:r>
              <a:rPr lang="fr-FR" sz="1600" dirty="0">
                <a:latin typeface="Arial" panose="020B0604020202020204" pitchFamily="34" charset="0"/>
                <a:cs typeface="Arial" panose="020B0604020202020204" pitchFamily="34" charset="0"/>
              </a:rPr>
              <a:t>En encadrant les nouveaux employés pour s'assurer qu'ils répondent aux exigences des postes et aux attentes, jusqu'à ce qu'ils se sentent à l'aise pour effectuer le travail par eux-mêmes</a:t>
            </a:r>
            <a:r>
              <a:rPr lang="en-CA" sz="1600" dirty="0">
                <a:latin typeface="Arial" panose="020B0604020202020204" pitchFamily="34" charset="0"/>
                <a:cs typeface="Arial" panose="020B0604020202020204" pitchFamily="34" charset="0"/>
              </a:rPr>
              <a:t>.</a:t>
            </a:r>
          </a:p>
          <a:p>
            <a:pPr lvl="1" algn="just"/>
            <a:r>
              <a:rPr lang="fr-FR" sz="1600" dirty="0">
                <a:latin typeface="Arial" panose="020B0604020202020204" pitchFamily="34" charset="0"/>
                <a:cs typeface="Arial" panose="020B0604020202020204" pitchFamily="34" charset="0"/>
              </a:rPr>
              <a:t>Effectuer un suivi si nécessaire</a:t>
            </a:r>
            <a:r>
              <a:rPr lang="en-CA" sz="1600" dirty="0">
                <a:latin typeface="Arial" panose="020B0604020202020204" pitchFamily="34" charset="0"/>
                <a:cs typeface="Arial" panose="020B0604020202020204" pitchFamily="34" charset="0"/>
              </a:rPr>
              <a:t>.</a:t>
            </a:r>
          </a:p>
          <a:p>
            <a:pPr algn="just"/>
            <a:endParaRPr lang="en-CA" sz="1600" dirty="0">
              <a:latin typeface="Arial" panose="020B0604020202020204" pitchFamily="34" charset="0"/>
              <a:cs typeface="Arial" panose="020B0604020202020204" pitchFamily="34" charset="0"/>
            </a:endParaRPr>
          </a:p>
          <a:p>
            <a:pPr algn="just"/>
            <a:r>
              <a:rPr lang="fr-FR" sz="1600" dirty="0">
                <a:latin typeface="Arial" panose="020B0604020202020204" pitchFamily="34" charset="0"/>
                <a:cs typeface="Arial" panose="020B0604020202020204" pitchFamily="34" charset="0"/>
              </a:rPr>
              <a:t>Les gestionnaires d'embauche, les OBNL et, au besoin, le Centre de gestion des capacités et du mieux-être au travail (CGCMT) travailleront en partenariat pour répondre aux besoins d'adaptation</a:t>
            </a:r>
            <a:r>
              <a:rPr lang="en-CA" sz="1600" dirty="0">
                <a:latin typeface="Arial" panose="020B0604020202020204" pitchFamily="34" charset="0"/>
                <a:cs typeface="Arial" panose="020B0604020202020204" pitchFamily="34" charset="0"/>
              </a:rPr>
              <a:t>.</a:t>
            </a:r>
            <a:endParaRPr lang="en-CA" sz="1600" b="1" dirty="0">
              <a:latin typeface="Arial" panose="020B0604020202020204" pitchFamily="34" charset="0"/>
              <a:cs typeface="Arial" panose="020B0604020202020204" pitchFamily="34" charset="0"/>
            </a:endParaRPr>
          </a:p>
          <a:p>
            <a:pPr algn="just"/>
            <a:endParaRPr lang="en-CA" sz="1600" b="1" dirty="0">
              <a:latin typeface="Arial" panose="020B0604020202020204" pitchFamily="34" charset="0"/>
              <a:cs typeface="Arial" panose="020B0604020202020204" pitchFamily="34" charset="0"/>
            </a:endParaRPr>
          </a:p>
          <a:p>
            <a:pPr marL="0" indent="0">
              <a:buNone/>
            </a:pPr>
            <a:endParaRPr lang="en-CA"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15299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894" y="136525"/>
            <a:ext cx="8284806" cy="917028"/>
          </a:xfrm>
        </p:spPr>
        <p:style>
          <a:lnRef idx="2">
            <a:schemeClr val="dk1"/>
          </a:lnRef>
          <a:fillRef idx="1">
            <a:schemeClr val="lt1"/>
          </a:fillRef>
          <a:effectRef idx="0">
            <a:schemeClr val="dk1"/>
          </a:effectRef>
          <a:fontRef idx="minor">
            <a:schemeClr val="dk1"/>
          </a:fontRef>
        </p:style>
        <p:txBody>
          <a:bodyPr anchor="t">
            <a:normAutofit fontScale="90000"/>
          </a:bodyPr>
          <a:lstStyle/>
          <a:p>
            <a:r>
              <a:rPr lang="en-US" sz="2800" dirty="0" err="1">
                <a:latin typeface="Arial" panose="020B0604020202020204" pitchFamily="34" charset="0"/>
                <a:cs typeface="Arial" panose="020B0604020202020204" pitchFamily="34" charset="0"/>
              </a:rPr>
              <a:t>Annexe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Services </a:t>
            </a:r>
            <a:r>
              <a:rPr lang="en-US" sz="2800" dirty="0" err="1">
                <a:latin typeface="Arial" panose="020B0604020202020204" pitchFamily="34" charset="0"/>
                <a:cs typeface="Arial" panose="020B0604020202020204" pitchFamily="34" charset="0"/>
              </a:rPr>
              <a:t>habituels</a:t>
            </a:r>
            <a:r>
              <a:rPr lang="en-US" sz="2800" dirty="0">
                <a:latin typeface="Arial" panose="020B0604020202020204" pitchFamily="34" charset="0"/>
                <a:cs typeface="Arial" panose="020B0604020202020204" pitchFamily="34" charset="0"/>
              </a:rPr>
              <a:t> des OBNL</a:t>
            </a:r>
          </a:p>
        </p:txBody>
      </p:sp>
      <p:sp>
        <p:nvSpPr>
          <p:cNvPr id="4" name="Slide Number Placeholder 3"/>
          <p:cNvSpPr>
            <a:spLocks noGrp="1"/>
          </p:cNvSpPr>
          <p:nvPr>
            <p:ph type="sldNum" sz="quarter" idx="12"/>
          </p:nvPr>
        </p:nvSpPr>
        <p:spPr>
          <a:xfrm>
            <a:off x="3756764" y="2526222"/>
            <a:ext cx="2133600" cy="365125"/>
          </a:xfrm>
        </p:spPr>
        <p:txBody>
          <a:bodyPr/>
          <a:lstStyle/>
          <a:p>
            <a:fld id="{CD7972F3-B1E1-8448-A5D8-C083B140CC35}" type="slidenum">
              <a:rPr lang="en-US">
                <a:solidFill>
                  <a:prstClr val="black">
                    <a:tint val="75000"/>
                  </a:prstClr>
                </a:solidFill>
                <a:latin typeface="Calibri"/>
              </a:rPr>
              <a:pPr/>
              <a:t>21</a:t>
            </a:fld>
            <a:endParaRPr lang="en-US">
              <a:solidFill>
                <a:prstClr val="black">
                  <a:tint val="75000"/>
                </a:prstClr>
              </a:solidFill>
              <a:latin typeface="Calibri"/>
            </a:endParaRPr>
          </a:p>
        </p:txBody>
      </p:sp>
      <p:graphicFrame>
        <p:nvGraphicFramePr>
          <p:cNvPr id="5" name="Table 4"/>
          <p:cNvGraphicFramePr>
            <a:graphicFrameLocks noGrp="1"/>
          </p:cNvGraphicFramePr>
          <p:nvPr/>
        </p:nvGraphicFramePr>
        <p:xfrm>
          <a:off x="1887894" y="1053554"/>
          <a:ext cx="8284806" cy="4941277"/>
        </p:xfrm>
        <a:graphic>
          <a:graphicData uri="http://schemas.openxmlformats.org/drawingml/2006/table">
            <a:tbl>
              <a:tblPr/>
              <a:tblGrid>
                <a:gridCol w="8284806">
                  <a:extLst>
                    <a:ext uri="{9D8B030D-6E8A-4147-A177-3AD203B41FA5}">
                      <a16:colId xmlns:a16="http://schemas.microsoft.com/office/drawing/2014/main" val="52341894"/>
                    </a:ext>
                  </a:extLst>
                </a:gridCol>
              </a:tblGrid>
              <a:tr h="532436">
                <a:tc>
                  <a:txBody>
                    <a:bodyPr/>
                    <a:lstStyle/>
                    <a:p>
                      <a:pPr algn="ctr" fontAlgn="ctr"/>
                      <a:r>
                        <a:rPr lang="fr-CA" sz="2400" b="1" i="0" u="none" strike="noStrike" dirty="0">
                          <a:solidFill>
                            <a:srgbClr val="000000"/>
                          </a:solidFill>
                          <a:effectLst/>
                          <a:latin typeface="Arial" panose="020B0604020202020204" pitchFamily="34" charset="0"/>
                          <a:cs typeface="Arial" panose="020B0604020202020204" pitchFamily="34" charset="0"/>
                        </a:rPr>
                        <a:t>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3544156"/>
                  </a:ext>
                </a:extLst>
              </a:tr>
              <a:tr h="254843">
                <a:tc>
                  <a:txBody>
                    <a:bodyPr/>
                    <a:lstStyle/>
                    <a:p>
                      <a:r>
                        <a:rPr lang="fr-FR" b="1" dirty="0">
                          <a:latin typeface="Arial" panose="020B0604020202020204" pitchFamily="34" charset="0"/>
                          <a:cs typeface="Arial" panose="020B0604020202020204" pitchFamily="34" charset="0"/>
                        </a:rPr>
                        <a:t>Pré-présentation</a:t>
                      </a:r>
                      <a:endParaRPr lang="en-US" b="1" dirty="0">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835196102"/>
                  </a:ext>
                </a:extLst>
              </a:tr>
              <a:tr h="198327">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Auto-évaluation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43444875"/>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Évaluation des compétences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2669260"/>
                  </a:ext>
                </a:extLst>
              </a:tr>
              <a:tr h="175978">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Orientation professionnelle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9479262"/>
                  </a:ext>
                </a:extLst>
              </a:tr>
              <a:tr h="227415">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Élaboration d’un plan d’action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29026444"/>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Présentation et compétences en réseautage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36974920"/>
                  </a:ext>
                </a:extLst>
              </a:tr>
              <a:tr h="213106">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Analyse des forces vs. emplois disponibles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46158036"/>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Aide à la rédaction du CV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95236865"/>
                  </a:ext>
                </a:extLst>
              </a:tr>
              <a:tr h="21864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Préparation à l’entrevue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09249263"/>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Formation à la divulgation du handicap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62238906"/>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Aide à la recherche d’emploi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10820041"/>
                  </a:ext>
                </a:extLst>
              </a:tr>
              <a:tr h="195451">
                <a:tc>
                  <a:txBody>
                    <a:bodyPr/>
                    <a:lstStyle/>
                    <a:p>
                      <a:r>
                        <a:rPr lang="fr-FR" b="1" dirty="0">
                          <a:latin typeface="Arial" panose="020B0604020202020204" pitchFamily="34" charset="0"/>
                          <a:cs typeface="Arial" panose="020B0604020202020204" pitchFamily="34" charset="0"/>
                        </a:rPr>
                        <a:t>Pendant le processus</a:t>
                      </a:r>
                      <a:endParaRPr lang="en-US" b="1" dirty="0">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12661544"/>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Aide pour le processus d’entrevue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20622267"/>
                  </a:ext>
                </a:extLst>
              </a:tr>
              <a:tr h="222410">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Accompagner la personne à l’entrevue (si requis)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4041835"/>
                  </a:ext>
                </a:extLst>
              </a:tr>
              <a:tr h="208930">
                <a:tc>
                  <a:txBody>
                    <a:bodyPr/>
                    <a:lstStyle/>
                    <a:p>
                      <a:pPr algn="l" fontAlgn="b"/>
                      <a:r>
                        <a:rPr lang="en-CA" sz="1200" b="0" i="0" u="none" strike="noStrike" dirty="0">
                          <a:solidFill>
                            <a:srgbClr val="000000"/>
                          </a:solidFill>
                          <a:effectLst/>
                          <a:latin typeface="Arial" panose="020B0604020202020204" pitchFamily="34" charset="0"/>
                          <a:cs typeface="Arial" panose="020B0604020202020204" pitchFamily="34" charset="0"/>
                        </a:rPr>
                        <a:t>                    </a:t>
                      </a:r>
                      <a:r>
                        <a:rPr lang="en-CA" sz="1200" b="0" i="0" u="none" strike="noStrike" dirty="0" err="1">
                          <a:solidFill>
                            <a:srgbClr val="000000"/>
                          </a:solidFill>
                          <a:effectLst/>
                          <a:latin typeface="Arial" panose="020B0604020202020204" pitchFamily="34" charset="0"/>
                          <a:cs typeface="Arial" panose="020B0604020202020204" pitchFamily="34" charset="0"/>
                        </a:rPr>
                        <a:t>Suivi</a:t>
                      </a:r>
                      <a:r>
                        <a:rPr lang="en-CA" sz="1200" b="0" i="0" u="none" strike="noStrike" dirty="0">
                          <a:solidFill>
                            <a:srgbClr val="000000"/>
                          </a:solidFill>
                          <a:effectLst/>
                          <a:latin typeface="Arial" panose="020B0604020202020204" pitchFamily="34" charset="0"/>
                          <a:cs typeface="Arial" panose="020B0604020202020204" pitchFamily="34" charset="0"/>
                        </a:rPr>
                        <a:t> avec </a:t>
                      </a:r>
                      <a:r>
                        <a:rPr lang="en-CA" sz="1200" b="0" i="0" u="none" strike="noStrike" dirty="0" err="1">
                          <a:solidFill>
                            <a:srgbClr val="000000"/>
                          </a:solidFill>
                          <a:effectLst/>
                          <a:latin typeface="Arial" panose="020B0604020202020204" pitchFamily="34" charset="0"/>
                          <a:cs typeface="Arial" panose="020B0604020202020204" pitchFamily="34" charset="0"/>
                        </a:rPr>
                        <a:t>l’individu</a:t>
                      </a:r>
                      <a:r>
                        <a:rPr lang="en-CA" sz="1200" b="0" i="0" u="none" strike="noStrike" dirty="0">
                          <a:solidFill>
                            <a:srgbClr val="000000"/>
                          </a:solidFill>
                          <a:effectLst/>
                          <a:latin typeface="Arial" panose="020B0604020202020204" pitchFamily="34" charset="0"/>
                          <a:cs typeface="Arial" panose="020B0604020202020204" pitchFamily="34" charset="0"/>
                        </a:rPr>
                        <a:t> et </a:t>
                      </a:r>
                      <a:r>
                        <a:rPr lang="en-CA" sz="1200" b="0" i="0" u="none" strike="noStrike" dirty="0" err="1">
                          <a:solidFill>
                            <a:srgbClr val="000000"/>
                          </a:solidFill>
                          <a:effectLst/>
                          <a:latin typeface="Arial" panose="020B0604020202020204" pitchFamily="34" charset="0"/>
                          <a:cs typeface="Arial" panose="020B0604020202020204" pitchFamily="34" charset="0"/>
                        </a:rPr>
                        <a:t>l’organisation</a:t>
                      </a:r>
                      <a:endParaRPr lang="en-C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99910074"/>
                  </a:ext>
                </a:extLst>
              </a:tr>
              <a:tr h="195451">
                <a:tc>
                  <a:txBody>
                    <a:bodyPr/>
                    <a:lstStyle/>
                    <a:p>
                      <a:r>
                        <a:rPr lang="fr-CA" b="1" dirty="0">
                          <a:latin typeface="Arial" panose="020B0604020202020204" pitchFamily="34" charset="0"/>
                          <a:cs typeface="Arial" panose="020B0604020202020204" pitchFamily="34" charset="0"/>
                        </a:rPr>
                        <a:t>Après la sélection</a:t>
                      </a:r>
                      <a:endParaRPr lang="en-US" b="1" dirty="0">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50771712"/>
                  </a:ext>
                </a:extLst>
              </a:tr>
              <a:tr h="195451">
                <a:tc>
                  <a:txBody>
                    <a:bodyPr/>
                    <a:lstStyle/>
                    <a:p>
                      <a:pPr algn="l" fontAlgn="b"/>
                      <a:r>
                        <a:rPr lang="fr-CA" sz="1200" b="0" i="0" u="none" strike="noStrike" dirty="0">
                          <a:solidFill>
                            <a:srgbClr val="000000"/>
                          </a:solidFill>
                          <a:effectLst/>
                          <a:latin typeface="Arial" panose="020B0604020202020204" pitchFamily="34" charset="0"/>
                          <a:cs typeface="Arial" panose="020B0604020202020204" pitchFamily="34" charset="0"/>
                        </a:rPr>
                        <a:t>                    Évaluation du lieu de travail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88159956"/>
                  </a:ext>
                </a:extLst>
              </a:tr>
              <a:tr h="241120">
                <a:tc>
                  <a:txBody>
                    <a:bodyPr/>
                    <a:lstStyle/>
                    <a:p>
                      <a:pPr algn="l" fontAlgn="b"/>
                      <a:r>
                        <a:rPr lang="en-CA" sz="1200" b="0" i="0" u="none" strike="noStrike" dirty="0">
                          <a:solidFill>
                            <a:srgbClr val="000000"/>
                          </a:solidFill>
                          <a:effectLst/>
                          <a:latin typeface="Arial" panose="020B0604020202020204" pitchFamily="34" charset="0"/>
                          <a:cs typeface="Arial" panose="020B0604020202020204" pitchFamily="34" charset="0"/>
                        </a:rPr>
                        <a:t>                    </a:t>
                      </a:r>
                      <a:r>
                        <a:rPr lang="en-CA" sz="1200" b="0" i="0" u="none" strike="noStrike" dirty="0" err="1">
                          <a:solidFill>
                            <a:srgbClr val="000000"/>
                          </a:solidFill>
                          <a:effectLst/>
                          <a:latin typeface="Arial" panose="020B0604020202020204" pitchFamily="34" charset="0"/>
                          <a:cs typeface="Arial" panose="020B0604020202020204" pitchFamily="34" charset="0"/>
                        </a:rPr>
                        <a:t>Maintenir</a:t>
                      </a:r>
                      <a:r>
                        <a:rPr lang="en-CA" sz="1200" b="0" i="0" u="none" strike="noStrike" dirty="0">
                          <a:solidFill>
                            <a:srgbClr val="000000"/>
                          </a:solidFill>
                          <a:effectLst/>
                          <a:latin typeface="Arial" panose="020B0604020202020204" pitchFamily="34" charset="0"/>
                          <a:cs typeface="Arial" panose="020B0604020202020204" pitchFamily="34" charset="0"/>
                        </a:rPr>
                        <a:t> le contact avec </a:t>
                      </a:r>
                      <a:r>
                        <a:rPr lang="en-CA" sz="1200" b="0" i="0" u="none" strike="noStrike" dirty="0" err="1">
                          <a:solidFill>
                            <a:srgbClr val="000000"/>
                          </a:solidFill>
                          <a:effectLst/>
                          <a:latin typeface="Arial" panose="020B0604020202020204" pitchFamily="34" charset="0"/>
                          <a:cs typeface="Arial" panose="020B0604020202020204" pitchFamily="34" charset="0"/>
                        </a:rPr>
                        <a:t>l’individu</a:t>
                      </a:r>
                      <a:r>
                        <a:rPr lang="en-CA" sz="1200" b="0" i="0" u="none" strike="noStrike" dirty="0">
                          <a:solidFill>
                            <a:srgbClr val="000000"/>
                          </a:solidFill>
                          <a:effectLst/>
                          <a:latin typeface="Arial" panose="020B0604020202020204" pitchFamily="34" charset="0"/>
                          <a:cs typeface="Arial" panose="020B0604020202020204" pitchFamily="34" charset="0"/>
                        </a:rPr>
                        <a:t> pendant </a:t>
                      </a:r>
                      <a:r>
                        <a:rPr lang="en-CA" sz="1200" b="0" i="0" u="none" strike="noStrike" dirty="0" err="1">
                          <a:solidFill>
                            <a:srgbClr val="000000"/>
                          </a:solidFill>
                          <a:effectLst/>
                          <a:latin typeface="Arial" panose="020B0604020202020204" pitchFamily="34" charset="0"/>
                          <a:cs typeface="Arial" panose="020B0604020202020204" pitchFamily="34" charset="0"/>
                        </a:rPr>
                        <a:t>l’intégration</a:t>
                      </a:r>
                      <a:endParaRPr lang="en-C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5039616"/>
                  </a:ext>
                </a:extLst>
              </a:tr>
              <a:tr h="224225">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                    </a:t>
                      </a:r>
                      <a:r>
                        <a:rPr lang="en-CA" sz="1200" b="0" i="0" u="none" strike="noStrike" dirty="0" err="1">
                          <a:solidFill>
                            <a:srgbClr val="000000"/>
                          </a:solidFill>
                          <a:effectLst/>
                          <a:latin typeface="Arial" panose="020B0604020202020204" pitchFamily="34" charset="0"/>
                          <a:cs typeface="Arial" panose="020B0604020202020204" pitchFamily="34" charset="0"/>
                        </a:rPr>
                        <a:t>Suivi</a:t>
                      </a:r>
                      <a:r>
                        <a:rPr lang="en-CA" sz="1200" b="0" i="0" u="none" strike="noStrike" dirty="0">
                          <a:solidFill>
                            <a:srgbClr val="000000"/>
                          </a:solidFill>
                          <a:effectLst/>
                          <a:latin typeface="Arial" panose="020B0604020202020204" pitchFamily="34" charset="0"/>
                          <a:cs typeface="Arial" panose="020B0604020202020204" pitchFamily="34" charset="0"/>
                        </a:rPr>
                        <a:t> de </a:t>
                      </a:r>
                      <a:r>
                        <a:rPr lang="en-CA" sz="1200" b="0" i="0" u="none" strike="noStrike" dirty="0" err="1">
                          <a:solidFill>
                            <a:srgbClr val="000000"/>
                          </a:solidFill>
                          <a:effectLst/>
                          <a:latin typeface="Arial" panose="020B0604020202020204" pitchFamily="34" charset="0"/>
                          <a:cs typeface="Arial" panose="020B0604020202020204" pitchFamily="34" charset="0"/>
                        </a:rPr>
                        <a:t>l’individu</a:t>
                      </a:r>
                      <a:r>
                        <a:rPr lang="en-CA" sz="1200" b="0" i="0" u="none" strike="noStrike" dirty="0">
                          <a:solidFill>
                            <a:srgbClr val="000000"/>
                          </a:solidFill>
                          <a:effectLst/>
                          <a:latin typeface="Arial" panose="020B0604020202020204" pitchFamily="34" charset="0"/>
                          <a:cs typeface="Arial" panose="020B0604020202020204" pitchFamily="34" charset="0"/>
                        </a:rPr>
                        <a:t> (1+ </a:t>
                      </a:r>
                      <a:r>
                        <a:rPr lang="en-CA" sz="1200" b="0" i="0" u="none" strike="noStrike" dirty="0" err="1">
                          <a:solidFill>
                            <a:srgbClr val="000000"/>
                          </a:solidFill>
                          <a:effectLst/>
                          <a:latin typeface="Arial" panose="020B0604020202020204" pitchFamily="34" charset="0"/>
                          <a:cs typeface="Arial" panose="020B0604020202020204" pitchFamily="34" charset="0"/>
                        </a:rPr>
                        <a:t>mois</a:t>
                      </a:r>
                      <a:r>
                        <a:rPr lang="en-CA" sz="12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87462950"/>
                  </a:ext>
                </a:extLst>
              </a:tr>
            </a:tbl>
          </a:graphicData>
        </a:graphic>
      </p:graphicFrame>
    </p:spTree>
    <p:extLst>
      <p:ext uri="{BB962C8B-B14F-4D97-AF65-F5344CB8AC3E}">
        <p14:creationId xmlns:p14="http://schemas.microsoft.com/office/powerpoint/2010/main" val="224313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a:solidFill>
                  <a:prstClr val="black">
                    <a:tint val="75000"/>
                  </a:prstClr>
                </a:solidFill>
                <a:latin typeface="Calibri"/>
              </a:rPr>
              <a:pPr/>
              <a:t>22</a:t>
            </a:fld>
            <a:endParaRPr lang="en-US">
              <a:solidFill>
                <a:prstClr val="black">
                  <a:tint val="75000"/>
                </a:prstClr>
              </a:solidFill>
              <a:latin typeface="Calibri"/>
            </a:endParaRPr>
          </a:p>
        </p:txBody>
      </p:sp>
      <p:sp>
        <p:nvSpPr>
          <p:cNvPr id="8" name="Title 1"/>
          <p:cNvSpPr>
            <a:spLocks noGrp="1"/>
          </p:cNvSpPr>
          <p:nvPr>
            <p:ph type="title"/>
          </p:nvPr>
        </p:nvSpPr>
        <p:spPr>
          <a:xfrm>
            <a:off x="2019300" y="517237"/>
            <a:ext cx="8153400" cy="1000309"/>
          </a:xfrm>
        </p:spPr>
        <p:style>
          <a:lnRef idx="2">
            <a:schemeClr val="dk1"/>
          </a:lnRef>
          <a:fillRef idx="1">
            <a:schemeClr val="lt1"/>
          </a:fillRef>
          <a:effectRef idx="0">
            <a:schemeClr val="dk1"/>
          </a:effectRef>
          <a:fontRef idx="minor">
            <a:schemeClr val="dk1"/>
          </a:fontRef>
        </p:style>
        <p:txBody>
          <a:bodyPr anchor="ctr">
            <a:normAutofit fontScale="90000"/>
          </a:bodyPr>
          <a:lstStyle/>
          <a:p>
            <a:r>
              <a:rPr lang="en-US" dirty="0"/>
              <a:t>Les </a:t>
            </a:r>
            <a:r>
              <a:rPr lang="en-US" dirty="0" err="1"/>
              <a:t>avantages</a:t>
            </a:r>
            <a:r>
              <a:rPr lang="en-US" dirty="0"/>
              <a:t> </a:t>
            </a:r>
            <a:r>
              <a:rPr lang="en-US" dirty="0" err="1"/>
              <a:t>d’embaucher</a:t>
            </a:r>
            <a:r>
              <a:rPr lang="en-US" dirty="0"/>
              <a:t> </a:t>
            </a:r>
            <a:r>
              <a:rPr lang="en-US" dirty="0" err="1"/>
              <a:t>une</a:t>
            </a:r>
            <a:r>
              <a:rPr lang="en-US" dirty="0"/>
              <a:t> PSH</a:t>
            </a:r>
            <a:endParaRPr lang="en-US" sz="1800" dirty="0"/>
          </a:p>
        </p:txBody>
      </p:sp>
      <p:graphicFrame>
        <p:nvGraphicFramePr>
          <p:cNvPr id="9" name="Diagram 8"/>
          <p:cNvGraphicFramePr/>
          <p:nvPr/>
        </p:nvGraphicFramePr>
        <p:xfrm>
          <a:off x="1524000" y="1592827"/>
          <a:ext cx="9144000" cy="3765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02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0FDDC-5A22-3C3A-33AF-860A6770A41D}"/>
              </a:ext>
            </a:extLst>
          </p:cNvPr>
          <p:cNvSpPr>
            <a:spLocks noGrp="1"/>
          </p:cNvSpPr>
          <p:nvPr>
            <p:ph type="title"/>
          </p:nvPr>
        </p:nvSpPr>
        <p:spPr/>
        <p:txBody>
          <a:bodyPr/>
          <a:lstStyle/>
          <a:p>
            <a:pPr algn="ctr"/>
            <a:r>
              <a:rPr lang="fr-CA" b="1" dirty="0"/>
              <a:t>Votre opinion est importante!</a:t>
            </a:r>
            <a:endParaRPr lang="en-CA" b="1" dirty="0"/>
          </a:p>
        </p:txBody>
      </p:sp>
      <p:pic>
        <p:nvPicPr>
          <p:cNvPr id="7" name="Espace réservé du contenu 6">
            <a:extLst>
              <a:ext uri="{FF2B5EF4-FFF2-40B4-BE49-F238E27FC236}">
                <a16:creationId xmlns:a16="http://schemas.microsoft.com/office/drawing/2014/main" id="{4C6CAFBC-269E-5800-B3E8-4B4386D19FC1}"/>
              </a:ext>
            </a:extLst>
          </p:cNvPr>
          <p:cNvPicPr>
            <a:picLocks noGrp="1" noChangeAspect="1"/>
          </p:cNvPicPr>
          <p:nvPr>
            <p:ph idx="1"/>
          </p:nvPr>
        </p:nvPicPr>
        <p:blipFill>
          <a:blip r:embed="rId2"/>
          <a:stretch>
            <a:fillRect/>
          </a:stretch>
        </p:blipFill>
        <p:spPr>
          <a:xfrm>
            <a:off x="4077954" y="2057400"/>
            <a:ext cx="4002754" cy="4038600"/>
          </a:xfrm>
        </p:spPr>
      </p:pic>
    </p:spTree>
    <p:extLst>
      <p:ext uri="{BB962C8B-B14F-4D97-AF65-F5344CB8AC3E}">
        <p14:creationId xmlns:p14="http://schemas.microsoft.com/office/powerpoint/2010/main" val="269248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4B25B8-EE60-4FEB-7882-76C253F0C9E2}"/>
              </a:ext>
            </a:extLst>
          </p:cNvPr>
          <p:cNvSpPr>
            <a:spLocks noGrp="1"/>
          </p:cNvSpPr>
          <p:nvPr>
            <p:ph type="title"/>
          </p:nvPr>
        </p:nvSpPr>
        <p:spPr>
          <a:xfrm>
            <a:off x="765609" y="84756"/>
            <a:ext cx="9875520" cy="1356360"/>
          </a:xfrm>
        </p:spPr>
        <p:txBody>
          <a:bodyPr/>
          <a:lstStyle/>
          <a:p>
            <a:r>
              <a:rPr lang="fr-CA" b="1" dirty="0"/>
              <a:t>Horaire de la journée</a:t>
            </a:r>
            <a:endParaRPr lang="en-CA" b="1" dirty="0"/>
          </a:p>
        </p:txBody>
      </p:sp>
      <p:graphicFrame>
        <p:nvGraphicFramePr>
          <p:cNvPr id="2" name="Tableau 2">
            <a:extLst>
              <a:ext uri="{FF2B5EF4-FFF2-40B4-BE49-F238E27FC236}">
                <a16:creationId xmlns:a16="http://schemas.microsoft.com/office/drawing/2014/main" id="{2A47B2A6-0E0B-FA1A-3BAA-E4AF392AA38A}"/>
              </a:ext>
            </a:extLst>
          </p:cNvPr>
          <p:cNvGraphicFramePr>
            <a:graphicFrameLocks noGrp="1"/>
          </p:cNvGraphicFramePr>
          <p:nvPr>
            <p:ph sz="half" idx="1"/>
            <p:extLst>
              <p:ext uri="{D42A27DB-BD31-4B8C-83A1-F6EECF244321}">
                <p14:modId xmlns:p14="http://schemas.microsoft.com/office/powerpoint/2010/main" val="3612990313"/>
              </p:ext>
            </p:extLst>
          </p:nvPr>
        </p:nvGraphicFramePr>
        <p:xfrm>
          <a:off x="863600" y="1510993"/>
          <a:ext cx="9704939" cy="5674360"/>
        </p:xfrm>
        <a:graphic>
          <a:graphicData uri="http://schemas.openxmlformats.org/drawingml/2006/table">
            <a:tbl>
              <a:tblPr firstRow="1" bandRow="1">
                <a:tableStyleId>{5C22544A-7EE6-4342-B048-85BDC9FD1C3A}</a:tableStyleId>
              </a:tblPr>
              <a:tblGrid>
                <a:gridCol w="4947920">
                  <a:extLst>
                    <a:ext uri="{9D8B030D-6E8A-4147-A177-3AD203B41FA5}">
                      <a16:colId xmlns:a16="http://schemas.microsoft.com/office/drawing/2014/main" val="1774229928"/>
                    </a:ext>
                  </a:extLst>
                </a:gridCol>
                <a:gridCol w="4757019">
                  <a:extLst>
                    <a:ext uri="{9D8B030D-6E8A-4147-A177-3AD203B41FA5}">
                      <a16:colId xmlns:a16="http://schemas.microsoft.com/office/drawing/2014/main" val="3697043614"/>
                    </a:ext>
                  </a:extLst>
                </a:gridCol>
              </a:tblGrid>
              <a:tr h="370840">
                <a:tc>
                  <a:txBody>
                    <a:bodyPr/>
                    <a:lstStyle/>
                    <a:p>
                      <a:r>
                        <a:rPr lang="fr-CA" dirty="0">
                          <a:solidFill>
                            <a:schemeClr val="tx1"/>
                          </a:solidFill>
                        </a:rPr>
                        <a:t>Avant-midi</a:t>
                      </a:r>
                      <a:endParaRPr lang="en-CA" dirty="0">
                        <a:solidFill>
                          <a:schemeClr val="tx1"/>
                        </a:solidFill>
                      </a:endParaRPr>
                    </a:p>
                  </a:txBody>
                  <a:tcPr/>
                </a:tc>
                <a:tc>
                  <a:txBody>
                    <a:bodyPr/>
                    <a:lstStyle/>
                    <a:p>
                      <a:r>
                        <a:rPr lang="fr-CA" dirty="0">
                          <a:solidFill>
                            <a:schemeClr val="tx1"/>
                          </a:solidFill>
                        </a:rPr>
                        <a:t>Après-midi</a:t>
                      </a:r>
                      <a:endParaRPr lang="en-CA" dirty="0">
                        <a:solidFill>
                          <a:schemeClr val="tx1"/>
                        </a:solidFill>
                      </a:endParaRPr>
                    </a:p>
                  </a:txBody>
                  <a:tcPr/>
                </a:tc>
                <a:extLst>
                  <a:ext uri="{0D108BD9-81ED-4DB2-BD59-A6C34878D82A}">
                    <a16:rowId xmlns:a16="http://schemas.microsoft.com/office/drawing/2014/main" val="2722351162"/>
                  </a:ext>
                </a:extLst>
              </a:tr>
              <a:tr h="370840">
                <a:tc>
                  <a:txBody>
                    <a:bodyPr/>
                    <a:lstStyle/>
                    <a:p>
                      <a:r>
                        <a:rPr lang="fr-CA" dirty="0"/>
                        <a:t>9:00 - Ouverture</a:t>
                      </a:r>
                      <a:endParaRPr lang="en-CA" dirty="0"/>
                    </a:p>
                  </a:txBody>
                  <a:tcPr/>
                </a:tc>
                <a:tc>
                  <a:txBody>
                    <a:bodyPr/>
                    <a:lstStyle/>
                    <a:p>
                      <a:pPr marL="720725" indent="-720725"/>
                      <a:r>
                        <a:rPr lang="fr-CA" dirty="0"/>
                        <a:t>13:15 – Équipe de renouvellement de la fonction publique</a:t>
                      </a:r>
                      <a:endParaRPr lang="en-CA" dirty="0"/>
                    </a:p>
                  </a:txBody>
                  <a:tcPr/>
                </a:tc>
                <a:extLst>
                  <a:ext uri="{0D108BD9-81ED-4DB2-BD59-A6C34878D82A}">
                    <a16:rowId xmlns:a16="http://schemas.microsoft.com/office/drawing/2014/main" val="3764539748"/>
                  </a:ext>
                </a:extLst>
              </a:tr>
              <a:tr h="370840">
                <a:tc>
                  <a:txBody>
                    <a:bodyPr/>
                    <a:lstStyle/>
                    <a:p>
                      <a:r>
                        <a:rPr lang="fr-CA" dirty="0"/>
                        <a:t>9:15 – Brise-glace</a:t>
                      </a:r>
                      <a:endParaRPr lang="en-CA" dirty="0"/>
                    </a:p>
                  </a:txBody>
                  <a:tcPr/>
                </a:tc>
                <a:tc>
                  <a:txBody>
                    <a:bodyPr/>
                    <a:lstStyle/>
                    <a:p>
                      <a:pPr marL="720725" marR="0" lvl="0" indent="-720725" algn="l" defTabSz="914400" rtl="0" eaLnBrk="1" fontAlgn="auto" latinLnBrk="0" hangingPunct="1">
                        <a:lnSpc>
                          <a:spcPct val="100000"/>
                        </a:lnSpc>
                        <a:spcBef>
                          <a:spcPts val="0"/>
                        </a:spcBef>
                        <a:spcAft>
                          <a:spcPts val="0"/>
                        </a:spcAft>
                        <a:buClrTx/>
                        <a:buSzTx/>
                        <a:buFontTx/>
                        <a:buNone/>
                        <a:tabLst/>
                        <a:defRPr/>
                      </a:pPr>
                      <a:r>
                        <a:rPr lang="fr-CA" dirty="0"/>
                        <a:t>13:30 – Diversité et inclusion – stratégie d’embauche de personnes en situation de handicap</a:t>
                      </a:r>
                      <a:endParaRPr lang="en-CA" dirty="0"/>
                    </a:p>
                    <a:p>
                      <a:endParaRPr lang="en-CA" dirty="0"/>
                    </a:p>
                  </a:txBody>
                  <a:tcPr/>
                </a:tc>
                <a:extLst>
                  <a:ext uri="{0D108BD9-81ED-4DB2-BD59-A6C34878D82A}">
                    <a16:rowId xmlns:a16="http://schemas.microsoft.com/office/drawing/2014/main" val="3523515441"/>
                  </a:ext>
                </a:extLst>
              </a:tr>
              <a:tr h="370840">
                <a:tc>
                  <a:txBody>
                    <a:bodyPr/>
                    <a:lstStyle/>
                    <a:p>
                      <a:pPr marL="720725" indent="-720725"/>
                      <a:r>
                        <a:rPr lang="fr-CA" dirty="0"/>
                        <a:t>09:45 – Leadership en action – une discussion avec             des cadres</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14:15 – Pause</a:t>
                      </a:r>
                      <a:endParaRPr lang="en-CA" dirty="0"/>
                    </a:p>
                    <a:p>
                      <a:endParaRPr lang="en-CA" dirty="0"/>
                    </a:p>
                  </a:txBody>
                  <a:tcPr/>
                </a:tc>
                <a:extLst>
                  <a:ext uri="{0D108BD9-81ED-4DB2-BD59-A6C34878D82A}">
                    <a16:rowId xmlns:a16="http://schemas.microsoft.com/office/drawing/2014/main" val="1440462570"/>
                  </a:ext>
                </a:extLst>
              </a:tr>
              <a:tr h="370840">
                <a:tc>
                  <a:txBody>
                    <a:bodyPr/>
                    <a:lstStyle/>
                    <a:p>
                      <a:r>
                        <a:rPr lang="fr-CA" dirty="0"/>
                        <a:t>10:45 – Pause</a:t>
                      </a:r>
                      <a:endParaRPr lang="en-CA" dirty="0"/>
                    </a:p>
                  </a:txBody>
                  <a:tcPr/>
                </a:tc>
                <a:tc>
                  <a:txBody>
                    <a:bodyPr/>
                    <a:lstStyle/>
                    <a:p>
                      <a:pPr marL="720725" marR="0" lvl="0" indent="-720725" algn="l" defTabSz="914400" rtl="0" eaLnBrk="1" fontAlgn="auto" latinLnBrk="0" hangingPunct="1">
                        <a:lnSpc>
                          <a:spcPct val="100000"/>
                        </a:lnSpc>
                        <a:spcBef>
                          <a:spcPts val="0"/>
                        </a:spcBef>
                        <a:spcAft>
                          <a:spcPts val="0"/>
                        </a:spcAft>
                        <a:buClrTx/>
                        <a:buSzTx/>
                        <a:buFontTx/>
                        <a:buNone/>
                        <a:tabLst/>
                        <a:defRPr/>
                      </a:pPr>
                      <a:r>
                        <a:rPr lang="fr-CA" dirty="0"/>
                        <a:t>14:30 – Conversations difficiles et micro-agressions</a:t>
                      </a:r>
                      <a:endParaRPr lang="en-CA" dirty="0"/>
                    </a:p>
                    <a:p>
                      <a:endParaRPr lang="en-CA" dirty="0"/>
                    </a:p>
                  </a:txBody>
                  <a:tcPr/>
                </a:tc>
                <a:extLst>
                  <a:ext uri="{0D108BD9-81ED-4DB2-BD59-A6C34878D82A}">
                    <a16:rowId xmlns:a16="http://schemas.microsoft.com/office/drawing/2014/main" val="1454314450"/>
                  </a:ext>
                </a:extLst>
              </a:tr>
              <a:tr h="370840">
                <a:tc>
                  <a:txBody>
                    <a:bodyPr/>
                    <a:lstStyle/>
                    <a:p>
                      <a:pPr marL="720725" indent="-720725"/>
                      <a:r>
                        <a:rPr lang="fr-CA" dirty="0"/>
                        <a:t>11:00  – Valeurs et éthique, de la théorie à la pratique</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15:20 – Conclusion</a:t>
                      </a:r>
                      <a:endParaRPr lang="en-CA" dirty="0"/>
                    </a:p>
                    <a:p>
                      <a:endParaRPr lang="en-CA" dirty="0"/>
                    </a:p>
                  </a:txBody>
                  <a:tcPr/>
                </a:tc>
                <a:extLst>
                  <a:ext uri="{0D108BD9-81ED-4DB2-BD59-A6C34878D82A}">
                    <a16:rowId xmlns:a16="http://schemas.microsoft.com/office/drawing/2014/main" val="2373413928"/>
                  </a:ext>
                </a:extLst>
              </a:tr>
              <a:tr h="370840">
                <a:tc>
                  <a:txBody>
                    <a:bodyPr/>
                    <a:lstStyle/>
                    <a:p>
                      <a:pPr marL="720725" indent="-720725"/>
                      <a:r>
                        <a:rPr lang="fr-CA" dirty="0"/>
                        <a:t>12:00  – Équipe de renouvellement de la fonction publique</a:t>
                      </a:r>
                      <a:endParaRPr lang="en-CA" i="1" dirty="0"/>
                    </a:p>
                  </a:txBody>
                  <a:tcPr/>
                </a:tc>
                <a:tc>
                  <a:txBody>
                    <a:bodyPr/>
                    <a:lstStyle/>
                    <a:p>
                      <a:endParaRPr lang="en-CA" dirty="0"/>
                    </a:p>
                  </a:txBody>
                  <a:tcPr/>
                </a:tc>
                <a:extLst>
                  <a:ext uri="{0D108BD9-81ED-4DB2-BD59-A6C34878D82A}">
                    <a16:rowId xmlns:a16="http://schemas.microsoft.com/office/drawing/2014/main" val="28798668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12:10 – Lunch / réseautage / kiosques</a:t>
                      </a:r>
                      <a:endParaRPr lang="en-CA" dirty="0"/>
                    </a:p>
                    <a:p>
                      <a:endParaRPr lang="en-CA" dirty="0"/>
                    </a:p>
                  </a:txBody>
                  <a:tcPr/>
                </a:tc>
                <a:tc>
                  <a:txBody>
                    <a:bodyPr/>
                    <a:lstStyle/>
                    <a:p>
                      <a:r>
                        <a:rPr lang="fr-CA" dirty="0"/>
                        <a:t>16h10 – Mot de clôture</a:t>
                      </a:r>
                      <a:endParaRPr lang="en-CA" dirty="0"/>
                    </a:p>
                  </a:txBody>
                  <a:tcPr/>
                </a:tc>
                <a:extLst>
                  <a:ext uri="{0D108BD9-81ED-4DB2-BD59-A6C34878D82A}">
                    <a16:rowId xmlns:a16="http://schemas.microsoft.com/office/drawing/2014/main" val="4000433652"/>
                  </a:ext>
                </a:extLst>
              </a:tr>
            </a:tbl>
          </a:graphicData>
        </a:graphic>
      </p:graphicFrame>
      <p:sp>
        <p:nvSpPr>
          <p:cNvPr id="4" name="Rectangle 3">
            <a:extLst>
              <a:ext uri="{FF2B5EF4-FFF2-40B4-BE49-F238E27FC236}">
                <a16:creationId xmlns:a16="http://schemas.microsoft.com/office/drawing/2014/main" id="{FAE91108-46EC-7D37-8421-C6136C2B2750}"/>
              </a:ext>
              <a:ext uri="{C183D7F6-B498-43B3-948B-1728B52AA6E4}">
                <adec:decorative xmlns:adec="http://schemas.microsoft.com/office/drawing/2017/decorative" val="1"/>
              </a:ext>
            </a:extLst>
          </p:cNvPr>
          <p:cNvSpPr/>
          <p:nvPr/>
        </p:nvSpPr>
        <p:spPr>
          <a:xfrm>
            <a:off x="0" y="6600825"/>
            <a:ext cx="12192000" cy="257175"/>
          </a:xfrm>
          <a:prstGeom prst="rect">
            <a:avLst/>
          </a:prstGeom>
          <a:gradFill flip="none" rotWithShape="1">
            <a:gsLst>
              <a:gs pos="50000">
                <a:srgbClr val="BF3341">
                  <a:alpha val="93000"/>
                </a:srgbClr>
              </a:gs>
              <a:gs pos="67000">
                <a:srgbClr val="33BFB1"/>
              </a:gs>
              <a:gs pos="79000">
                <a:srgbClr val="6B33BF"/>
              </a:gs>
              <a:gs pos="95000">
                <a:srgbClr val="87BF3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756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50C1C-AF84-DD77-C4B4-1810C2026C4B}"/>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800" b="1" cap="all" dirty="0">
                <a:solidFill>
                  <a:srgbClr val="002060"/>
                </a:solidFill>
              </a:rPr>
              <a:t>Camille Beausoleil</a:t>
            </a:r>
            <a:br>
              <a:rPr lang="en-US" sz="3800" b="1" cap="all" dirty="0">
                <a:solidFill>
                  <a:srgbClr val="002060"/>
                </a:solidFill>
              </a:rPr>
            </a:br>
            <a:br>
              <a:rPr lang="en-US" sz="3800" b="1" cap="all" dirty="0">
                <a:solidFill>
                  <a:srgbClr val="FFFFFF"/>
                </a:solidFill>
              </a:rPr>
            </a:br>
            <a:r>
              <a:rPr lang="en-US" sz="3800" b="1" cap="all" dirty="0" err="1">
                <a:solidFill>
                  <a:srgbClr val="002060"/>
                </a:solidFill>
              </a:rPr>
              <a:t>Directrice</a:t>
            </a:r>
            <a:r>
              <a:rPr lang="en-US" sz="3800" b="1" cap="all" dirty="0">
                <a:solidFill>
                  <a:srgbClr val="002060"/>
                </a:solidFill>
              </a:rPr>
              <a:t> </a:t>
            </a:r>
            <a:r>
              <a:rPr lang="en-US" sz="3800" b="1" cap="all" dirty="0" err="1">
                <a:solidFill>
                  <a:srgbClr val="002060"/>
                </a:solidFill>
              </a:rPr>
              <a:t>exécutive</a:t>
            </a:r>
            <a:r>
              <a:rPr lang="en-US" sz="3800" b="1" cap="all" dirty="0">
                <a:solidFill>
                  <a:srgbClr val="002060"/>
                </a:solidFill>
              </a:rPr>
              <a:t> </a:t>
            </a:r>
            <a:r>
              <a:rPr lang="en-US" sz="3800" b="1" cap="all" dirty="0">
                <a:solidFill>
                  <a:srgbClr val="FFFFFF"/>
                </a:solidFill>
              </a:rPr>
              <a:t>pour la CNG</a:t>
            </a:r>
          </a:p>
        </p:txBody>
      </p:sp>
      <p:pic>
        <p:nvPicPr>
          <p:cNvPr id="6" name="Espace réservé du contenu 5" descr="Une image contenant Visage humain, personne, habits, sourire&#10;&#10;Description générée automatiquement">
            <a:extLst>
              <a:ext uri="{FF2B5EF4-FFF2-40B4-BE49-F238E27FC236}">
                <a16:creationId xmlns:a16="http://schemas.microsoft.com/office/drawing/2014/main" id="{E34456E8-2B37-292F-3C1A-C33C126ADA2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4195" r="22444" b="-2"/>
          <a:stretch/>
        </p:blipFill>
        <p:spPr>
          <a:xfrm>
            <a:off x="1455066" y="857675"/>
            <a:ext cx="4879571" cy="5140669"/>
          </a:xfrm>
          <a:prstGeom prst="rect">
            <a:avLst/>
          </a:prstGeom>
        </p:spPr>
      </p:pic>
    </p:spTree>
    <p:extLst>
      <p:ext uri="{BB962C8B-B14F-4D97-AF65-F5344CB8AC3E}">
        <p14:creationId xmlns:p14="http://schemas.microsoft.com/office/powerpoint/2010/main" val="25880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A076E3A-2F23-7A51-91B7-D688201DDF27}"/>
              </a:ext>
            </a:extLst>
          </p:cNvPr>
          <p:cNvSpPr>
            <a:spLocks noGrp="1"/>
          </p:cNvSpPr>
          <p:nvPr>
            <p:ph type="title"/>
          </p:nvPr>
        </p:nvSpPr>
        <p:spPr/>
        <p:txBody>
          <a:bodyPr/>
          <a:lstStyle/>
          <a:p>
            <a:r>
              <a:rPr lang="fr-CA" dirty="0">
                <a:solidFill>
                  <a:srgbClr val="002060"/>
                </a:solidFill>
              </a:rPr>
              <a:t>Brise-glace</a:t>
            </a:r>
            <a:endParaRPr lang="en-CA" dirty="0">
              <a:solidFill>
                <a:srgbClr val="002060"/>
              </a:solidFill>
            </a:endParaRPr>
          </a:p>
        </p:txBody>
      </p:sp>
      <p:sp>
        <p:nvSpPr>
          <p:cNvPr id="6" name="Espace réservé du contenu 5">
            <a:extLst>
              <a:ext uri="{FF2B5EF4-FFF2-40B4-BE49-F238E27FC236}">
                <a16:creationId xmlns:a16="http://schemas.microsoft.com/office/drawing/2014/main" id="{7911E546-EFA1-FE5C-AC17-998CBACA477A}"/>
              </a:ext>
            </a:extLst>
          </p:cNvPr>
          <p:cNvSpPr>
            <a:spLocks noGrp="1"/>
          </p:cNvSpPr>
          <p:nvPr>
            <p:ph idx="1"/>
          </p:nvPr>
        </p:nvSpPr>
        <p:spPr/>
        <p:txBody>
          <a:bodyPr>
            <a:normAutofit/>
          </a:bodyPr>
          <a:lstStyle/>
          <a:p>
            <a:pPr marL="0" marR="0" indent="0">
              <a:spcBef>
                <a:spcPts val="0"/>
              </a:spcBef>
              <a:spcAft>
                <a:spcPts val="0"/>
              </a:spcAft>
              <a:buNone/>
            </a:pPr>
            <a:r>
              <a:rPr lang="fr-CA" sz="3200" dirty="0">
                <a:solidFill>
                  <a:srgbClr val="002060"/>
                </a:solidFill>
                <a:effectLst/>
                <a:latin typeface="Calibri" panose="020F0502020204030204" pitchFamily="34" charset="0"/>
                <a:ea typeface="Times New Roman" panose="02020603050405020304" pitchFamily="18" charset="0"/>
              </a:rPr>
              <a:t>1) Quelle est LA qualité que vous appréciez de votre gestionnaire et que vous vous efforcez de faire preuve vous-même en tant que leader?</a:t>
            </a:r>
            <a:endParaRPr lang="en-CA" sz="3200" dirty="0">
              <a:solidFill>
                <a:srgbClr val="002060"/>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fr-CA" sz="3200" dirty="0">
                <a:solidFill>
                  <a:srgbClr val="002060"/>
                </a:solidFill>
                <a:effectLst/>
                <a:latin typeface="Calibri" panose="020F0502020204030204" pitchFamily="34" charset="0"/>
                <a:ea typeface="Times New Roman" panose="02020603050405020304" pitchFamily="18" charset="0"/>
              </a:rPr>
              <a:t> </a:t>
            </a:r>
            <a:endParaRPr lang="en-CA" sz="3200" dirty="0">
              <a:solidFill>
                <a:srgbClr val="002060"/>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fr-CA" sz="3200" dirty="0">
                <a:solidFill>
                  <a:srgbClr val="002060"/>
                </a:solidFill>
                <a:effectLst/>
                <a:latin typeface="Calibri" panose="020F0502020204030204" pitchFamily="34" charset="0"/>
                <a:ea typeface="Times New Roman" panose="02020603050405020304" pitchFamily="18" charset="0"/>
              </a:rPr>
              <a:t>OU</a:t>
            </a:r>
            <a:endParaRPr lang="en-CA" sz="3200" dirty="0">
              <a:solidFill>
                <a:srgbClr val="002060"/>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fr-CA" sz="3200" dirty="0">
                <a:solidFill>
                  <a:srgbClr val="002060"/>
                </a:solidFill>
                <a:effectLst/>
                <a:latin typeface="Calibri" panose="020F0502020204030204" pitchFamily="34" charset="0"/>
                <a:ea typeface="Times New Roman" panose="02020603050405020304" pitchFamily="18" charset="0"/>
              </a:rPr>
              <a:t> </a:t>
            </a:r>
            <a:endParaRPr lang="en-CA" sz="3200" dirty="0">
              <a:solidFill>
                <a:srgbClr val="002060"/>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fr-CA" sz="3200" dirty="0">
                <a:solidFill>
                  <a:srgbClr val="002060"/>
                </a:solidFill>
                <a:effectLst/>
                <a:latin typeface="Calibri" panose="020F0502020204030204" pitchFamily="34" charset="0"/>
                <a:ea typeface="Times New Roman" panose="02020603050405020304" pitchFamily="18" charset="0"/>
              </a:rPr>
              <a:t>2) Partager une leçon apprise en début de carrière qui vous sert encore</a:t>
            </a:r>
            <a:endParaRPr lang="en-CA" sz="3200" dirty="0">
              <a:solidFill>
                <a:srgbClr val="002060"/>
              </a:solidFill>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62776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09714-1314-84EB-4DAA-C5F234AEAAFB}"/>
              </a:ext>
            </a:extLst>
          </p:cNvPr>
          <p:cNvSpPr>
            <a:spLocks noGrp="1"/>
          </p:cNvSpPr>
          <p:nvPr>
            <p:ph type="title"/>
          </p:nvPr>
        </p:nvSpPr>
        <p:spPr/>
        <p:txBody>
          <a:bodyPr/>
          <a:lstStyle/>
          <a:p>
            <a:r>
              <a:rPr lang="fr-CA" dirty="0"/>
              <a:t>Leadership en action – discussion avec des cadres</a:t>
            </a:r>
            <a:endParaRPr lang="en-CA" dirty="0"/>
          </a:p>
        </p:txBody>
      </p:sp>
      <p:pic>
        <p:nvPicPr>
          <p:cNvPr id="1026" name="Picture 2" descr="Marie-Josée Rouleau">
            <a:extLst>
              <a:ext uri="{FF2B5EF4-FFF2-40B4-BE49-F238E27FC236}">
                <a16:creationId xmlns:a16="http://schemas.microsoft.com/office/drawing/2014/main" id="{2B983234-B73C-4A37-40C2-09B25D473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412" y="2311743"/>
            <a:ext cx="1625342" cy="216712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9AAFA49-69A1-9B2F-9783-6871A80B079E}"/>
              </a:ext>
            </a:extLst>
          </p:cNvPr>
          <p:cNvSpPr txBox="1"/>
          <p:nvPr/>
        </p:nvSpPr>
        <p:spPr>
          <a:xfrm>
            <a:off x="2673109" y="2311744"/>
            <a:ext cx="6663395" cy="4154984"/>
          </a:xfrm>
          <a:prstGeom prst="rect">
            <a:avLst/>
          </a:prstGeom>
          <a:noFill/>
        </p:spPr>
        <p:txBody>
          <a:bodyPr wrap="square">
            <a:spAutoFit/>
          </a:bodyPr>
          <a:lstStyle/>
          <a:p>
            <a:r>
              <a:rPr lang="fr-FR" sz="2400" b="1" dirty="0"/>
              <a:t>Marie-Josée Rouleau</a:t>
            </a:r>
          </a:p>
          <a:p>
            <a:endParaRPr lang="fr-FR" dirty="0"/>
          </a:p>
          <a:p>
            <a:r>
              <a:rPr lang="fr-FR" sz="2400" dirty="0"/>
              <a:t>Directrice nationale du Centre d’expertise en relations de travail du ministère des Pêches et Océans et Garde Côtière canadienne.</a:t>
            </a:r>
          </a:p>
          <a:p>
            <a:endParaRPr lang="fr-FR" dirty="0"/>
          </a:p>
          <a:p>
            <a:endParaRPr lang="fr-FR" dirty="0"/>
          </a:p>
          <a:p>
            <a:pPr algn="r"/>
            <a:r>
              <a:rPr lang="fr-FR" sz="2400" b="1" dirty="0"/>
              <a:t>Sylvie Asselin</a:t>
            </a:r>
          </a:p>
          <a:p>
            <a:pPr algn="r"/>
            <a:endParaRPr lang="fr-FR" dirty="0"/>
          </a:p>
          <a:p>
            <a:pPr algn="r"/>
            <a:r>
              <a:rPr lang="fr-FR" sz="2400" dirty="0"/>
              <a:t>Directrice régionale des services professionnels et techniques chez Services publics et Approvisionnement Canada</a:t>
            </a:r>
            <a:endParaRPr lang="en-CA" sz="2400" dirty="0"/>
          </a:p>
        </p:txBody>
      </p:sp>
      <p:pic>
        <p:nvPicPr>
          <p:cNvPr id="3" name="Picture 2">
            <a:extLst>
              <a:ext uri="{FF2B5EF4-FFF2-40B4-BE49-F238E27FC236}">
                <a16:creationId xmlns:a16="http://schemas.microsoft.com/office/drawing/2014/main" id="{6AB4D372-9145-31ED-D9B5-B7E0EF252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621" y="3816122"/>
            <a:ext cx="1777967" cy="266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43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algn="l"/>
            <a:r>
              <a:rPr lang="fr-CA"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fr-CA"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réez des liens durables:  gardez le contact!</a:t>
            </a:r>
            <a:br>
              <a:rPr lang="fr-CA"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CA" sz="1800" b="0" i="0" u="none" strike="noStrike" baseline="0" dirty="0">
                <a:solidFill>
                  <a:srgbClr val="000000"/>
                </a:solidFill>
                <a:latin typeface="Calibri" panose="020F0502020204030204" pitchFamily="34" charset="0"/>
              </a:rPr>
            </a:br>
            <a:r>
              <a:rPr lang="fr-FR" sz="1800" b="0" i="0" u="none" strike="noStrike" baseline="0" dirty="0">
                <a:solidFill>
                  <a:srgbClr val="000000"/>
                </a:solidFill>
                <a:latin typeface="Calibri" panose="020F0502020204030204" pitchFamily="34" charset="0"/>
              </a:rPr>
              <a:t> 	   </a:t>
            </a:r>
            <a:r>
              <a:rPr lang="fr-FR" sz="2700" b="0" i="1" u="none" strike="noStrike" baseline="0" dirty="0">
                <a:solidFill>
                  <a:srgbClr val="000000"/>
                </a:solidFill>
                <a:latin typeface="Calibri" panose="020F0502020204030204" pitchFamily="34" charset="0"/>
              </a:rPr>
              <a:t>Comment vous partager mutuellement vos profils LinkedIn en utilisant                	  la fonction de code QR </a:t>
            </a:r>
            <a:r>
              <a:rPr lang="fr-FR" sz="1800" b="0" i="0" u="none" strike="noStrike" baseline="0" dirty="0">
                <a:solidFill>
                  <a:srgbClr val="000000"/>
                </a:solidFill>
                <a:latin typeface="Calibri" panose="020F0502020204030204" pitchFamily="34" charset="0"/>
              </a:rPr>
              <a:t>	</a:t>
            </a:r>
            <a:br>
              <a:rPr lang="fr-FR" sz="1800" b="0" i="0" u="none" strike="noStrike" baseline="0" dirty="0">
                <a:solidFill>
                  <a:srgbClr val="000000"/>
                </a:solidFill>
                <a:latin typeface="Calibri" panose="020F0502020204030204" pitchFamily="34" charset="0"/>
              </a:rPr>
            </a:b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3" name="Content Placeholder 2">
            <a:extLst>
              <a:ext uri="{FF2B5EF4-FFF2-40B4-BE49-F238E27FC236}">
                <a16:creationId xmlns:a16="http://schemas.microsoft.com/office/drawing/2014/main" id="{FE85B788-CF0A-3B70-8B20-505D276C198F}"/>
              </a:ext>
            </a:extLst>
          </p:cNvPr>
          <p:cNvSpPr>
            <a:spLocks noGrp="1"/>
          </p:cNvSpPr>
          <p:nvPr>
            <p:ph idx="1"/>
          </p:nvPr>
        </p:nvSpPr>
        <p:spPr/>
        <p:txBody>
          <a:bodyPr>
            <a:normAutofit/>
          </a:bodyPr>
          <a:lstStyle/>
          <a:p>
            <a:pPr algn="l"/>
            <a:endParaRPr lang="en-CA" sz="1800" b="0" i="0" u="none" strike="noStrike" baseline="0" dirty="0">
              <a:solidFill>
                <a:srgbClr val="000000"/>
              </a:solidFill>
              <a:latin typeface="Calibri" panose="020F0502020204030204" pitchFamily="34" charset="0"/>
            </a:endParaRPr>
          </a:p>
          <a:p>
            <a:pPr marL="45720" indent="0">
              <a:buNone/>
            </a:pPr>
            <a:r>
              <a:rPr lang="fr-FR" sz="2400" b="0" i="0" u="none" strike="noStrike" baseline="0" dirty="0">
                <a:solidFill>
                  <a:srgbClr val="000000"/>
                </a:solidFill>
                <a:latin typeface="Calibri" panose="020F0502020204030204" pitchFamily="34" charset="0"/>
              </a:rPr>
              <a:t>1. Ouvrez LinkedIn sur votre appareil mobile et appuyez sur la barre recherche et le symbole de </a:t>
            </a:r>
            <a:r>
              <a:rPr lang="fr-FR" sz="2400" b="1" i="0" u="none" strike="noStrike" baseline="0" dirty="0">
                <a:solidFill>
                  <a:srgbClr val="000000"/>
                </a:solidFill>
                <a:latin typeface="Calibri" panose="020F0502020204030204" pitchFamily="34" charset="0"/>
              </a:rPr>
              <a:t>code QR </a:t>
            </a:r>
            <a:r>
              <a:rPr lang="fr-FR" sz="2400" dirty="0">
                <a:solidFill>
                  <a:srgbClr val="000000"/>
                </a:solidFill>
                <a:latin typeface="Calibri" panose="020F0502020204030204" pitchFamily="34" charset="0"/>
              </a:rPr>
              <a:t>apparaîtra </a:t>
            </a:r>
            <a:r>
              <a:rPr lang="fr-FR" sz="2400" b="0" i="0" u="none" strike="noStrike" baseline="0" dirty="0">
                <a:solidFill>
                  <a:srgbClr val="000000"/>
                </a:solidFill>
                <a:latin typeface="Calibri" panose="020F0502020204030204" pitchFamily="34" charset="0"/>
              </a:rPr>
              <a:t>dans la </a:t>
            </a:r>
            <a:r>
              <a:rPr lang="fr-FR" sz="2400" b="1" i="0" u="none" strike="noStrike" baseline="0" dirty="0">
                <a:solidFill>
                  <a:srgbClr val="000000"/>
                </a:solidFill>
                <a:latin typeface="Calibri" panose="020F0502020204030204" pitchFamily="34" charset="0"/>
              </a:rPr>
              <a:t>barre de recherche.  Cliquez dessus </a:t>
            </a:r>
            <a:r>
              <a:rPr lang="fr-FR" sz="2400" b="0" i="0" u="none" strike="noStrike" baseline="0" dirty="0">
                <a:solidFill>
                  <a:srgbClr val="000000"/>
                </a:solidFill>
                <a:latin typeface="Calibri" panose="020F0502020204030204" pitchFamily="34" charset="0"/>
              </a:rPr>
              <a:t>: </a:t>
            </a:r>
          </a:p>
          <a:p>
            <a:pPr marL="45720" indent="0">
              <a:buNone/>
            </a:pPr>
            <a:r>
              <a:rPr lang="en-CA" sz="1800" b="0" i="0" u="none" strike="noStrike" baseline="0" dirty="0">
                <a:solidFill>
                  <a:srgbClr val="000000"/>
                </a:solidFill>
                <a:latin typeface="Calibri" panose="020F0502020204030204" pitchFamily="34" charset="0"/>
              </a:rPr>
              <a:t>	</a:t>
            </a:r>
          </a:p>
          <a:p>
            <a:endParaRPr lang="en-CA" dirty="0"/>
          </a:p>
          <a:p>
            <a:pPr algn="l"/>
            <a:endParaRPr lang="en-CA" sz="1800" b="0" i="0" u="none" strike="noStrike" baseline="0" dirty="0">
              <a:solidFill>
                <a:srgbClr val="000000"/>
              </a:solidFill>
              <a:latin typeface="Calibri" panose="020F0502020204030204" pitchFamily="34" charset="0"/>
            </a:endParaRPr>
          </a:p>
          <a:p>
            <a:pPr marL="45720" indent="0">
              <a:buNone/>
            </a:pPr>
            <a:r>
              <a:rPr lang="fr-FR" sz="1800" dirty="0">
                <a:solidFill>
                  <a:srgbClr val="000000"/>
                </a:solidFill>
                <a:latin typeface="Calibri" panose="020F0502020204030204" pitchFamily="34" charset="0"/>
              </a:rPr>
              <a:t>2. </a:t>
            </a:r>
            <a:r>
              <a:rPr lang="fr-FR" sz="2400" b="0" i="0" u="none" strike="noStrike" baseline="0" dirty="0">
                <a:solidFill>
                  <a:srgbClr val="000000"/>
                </a:solidFill>
                <a:latin typeface="Calibri" panose="020F0502020204030204" pitchFamily="34" charset="0"/>
              </a:rPr>
              <a:t>Votre code QR sera affiché et votre nouvelle relation professionnelle      pourra ainsi facilement accéder à votre profil et vous ajouter à son réseau.</a:t>
            </a:r>
          </a:p>
          <a:p>
            <a:pPr marL="45720" indent="0">
              <a:buNone/>
            </a:pPr>
            <a:endParaRPr lang="en-CA" dirty="0"/>
          </a:p>
        </p:txBody>
      </p:sp>
      <p:sp>
        <p:nvSpPr>
          <p:cNvPr id="4" name="Rectangle 3">
            <a:extLst>
              <a:ext uri="{FF2B5EF4-FFF2-40B4-BE49-F238E27FC236}">
                <a16:creationId xmlns:a16="http://schemas.microsoft.com/office/drawing/2014/main" id="{FAE91108-46EC-7D37-8421-C6136C2B2750}"/>
              </a:ext>
              <a:ext uri="{C183D7F6-B498-43B3-948B-1728B52AA6E4}">
                <adec:decorative xmlns:adec="http://schemas.microsoft.com/office/drawing/2017/decorative" val="1"/>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Image 7">
            <a:extLst>
              <a:ext uri="{FF2B5EF4-FFF2-40B4-BE49-F238E27FC236}">
                <a16:creationId xmlns:a16="http://schemas.microsoft.com/office/drawing/2014/main" id="{8A136F53-2337-7710-3261-D3DE5A82A734}"/>
              </a:ext>
            </a:extLst>
          </p:cNvPr>
          <p:cNvPicPr>
            <a:picLocks noChangeAspect="1"/>
          </p:cNvPicPr>
          <p:nvPr/>
        </p:nvPicPr>
        <p:blipFill>
          <a:blip r:embed="rId3"/>
          <a:stretch>
            <a:fillRect/>
          </a:stretch>
        </p:blipFill>
        <p:spPr>
          <a:xfrm>
            <a:off x="1449976" y="871893"/>
            <a:ext cx="837282" cy="831773"/>
          </a:xfrm>
          <a:prstGeom prst="rect">
            <a:avLst/>
          </a:prstGeom>
        </p:spPr>
      </p:pic>
      <p:pic>
        <p:nvPicPr>
          <p:cNvPr id="10" name="Image 9">
            <a:extLst>
              <a:ext uri="{FF2B5EF4-FFF2-40B4-BE49-F238E27FC236}">
                <a16:creationId xmlns:a16="http://schemas.microsoft.com/office/drawing/2014/main" id="{5DDB0908-983F-428A-F1FD-9A313C6DCE4A}"/>
              </a:ext>
            </a:extLst>
          </p:cNvPr>
          <p:cNvPicPr>
            <a:picLocks noChangeAspect="1"/>
          </p:cNvPicPr>
          <p:nvPr/>
        </p:nvPicPr>
        <p:blipFill>
          <a:blip r:embed="rId4"/>
          <a:stretch>
            <a:fillRect/>
          </a:stretch>
        </p:blipFill>
        <p:spPr>
          <a:xfrm>
            <a:off x="4652790" y="3302274"/>
            <a:ext cx="2886419" cy="771181"/>
          </a:xfrm>
          <a:prstGeom prst="rect">
            <a:avLst/>
          </a:prstGeom>
        </p:spPr>
      </p:pic>
      <p:pic>
        <p:nvPicPr>
          <p:cNvPr id="12" name="Image 11">
            <a:extLst>
              <a:ext uri="{FF2B5EF4-FFF2-40B4-BE49-F238E27FC236}">
                <a16:creationId xmlns:a16="http://schemas.microsoft.com/office/drawing/2014/main" id="{1AD64940-52D8-048F-1927-DF5C659B5A58}"/>
              </a:ext>
            </a:extLst>
          </p:cNvPr>
          <p:cNvPicPr>
            <a:picLocks noChangeAspect="1"/>
          </p:cNvPicPr>
          <p:nvPr/>
        </p:nvPicPr>
        <p:blipFill>
          <a:blip r:embed="rId5"/>
          <a:stretch>
            <a:fillRect/>
          </a:stretch>
        </p:blipFill>
        <p:spPr>
          <a:xfrm>
            <a:off x="10498447" y="3687864"/>
            <a:ext cx="1383764" cy="2391505"/>
          </a:xfrm>
          <a:prstGeom prst="rect">
            <a:avLst/>
          </a:prstGeom>
        </p:spPr>
      </p:pic>
    </p:spTree>
    <p:extLst>
      <p:ext uri="{BB962C8B-B14F-4D97-AF65-F5344CB8AC3E}">
        <p14:creationId xmlns:p14="http://schemas.microsoft.com/office/powerpoint/2010/main" val="113533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58652-19E3-587F-9473-F119903C459A}"/>
              </a:ext>
            </a:extLst>
          </p:cNvPr>
          <p:cNvSpPr>
            <a:spLocks noGrp="1"/>
          </p:cNvSpPr>
          <p:nvPr>
            <p:ph type="title"/>
          </p:nvPr>
        </p:nvSpPr>
        <p:spPr/>
        <p:txBody>
          <a:bodyPr/>
          <a:lstStyle/>
          <a:p>
            <a:r>
              <a:rPr lang="fr-CA" b="1" dirty="0">
                <a:solidFill>
                  <a:schemeClr val="tx1"/>
                </a:solidFill>
              </a:rPr>
              <a:t>Valeurs et éthique – de la théorie à la pratique:  Respect envers les personnes</a:t>
            </a:r>
            <a:endParaRPr lang="en-CA" b="1" dirty="0">
              <a:solidFill>
                <a:schemeClr val="tx1"/>
              </a:solidFill>
            </a:endParaRPr>
          </a:p>
        </p:txBody>
      </p:sp>
      <p:sp>
        <p:nvSpPr>
          <p:cNvPr id="3" name="Espace réservé du contenu 2">
            <a:extLst>
              <a:ext uri="{FF2B5EF4-FFF2-40B4-BE49-F238E27FC236}">
                <a16:creationId xmlns:a16="http://schemas.microsoft.com/office/drawing/2014/main" id="{A59F0C17-24F6-3EEB-E9A4-4407181E7D87}"/>
              </a:ext>
            </a:extLst>
          </p:cNvPr>
          <p:cNvSpPr>
            <a:spLocks noGrp="1"/>
          </p:cNvSpPr>
          <p:nvPr>
            <p:ph idx="1"/>
          </p:nvPr>
        </p:nvSpPr>
        <p:spPr/>
        <p:txBody>
          <a:bodyPr>
            <a:normAutofit fontScale="92500" lnSpcReduction="10000"/>
          </a:bodyPr>
          <a:lstStyle/>
          <a:p>
            <a:pPr marL="0" marR="0">
              <a:spcBef>
                <a:spcPts val="0"/>
              </a:spcBef>
            </a:pPr>
            <a:r>
              <a:rPr lang="fr-CA" dirty="0">
                <a:solidFill>
                  <a:srgbClr val="333333"/>
                </a:solidFill>
                <a:effectLst/>
                <a:latin typeface="Arial" panose="020B0604020202020204" pitchFamily="34" charset="0"/>
                <a:ea typeface="Times New Roman" panose="02020603050405020304" pitchFamily="18" charset="0"/>
              </a:rPr>
              <a:t>Même si le comportement l’adjointe aux RH a été fidèle à la valeur du respect envers les personnes lorsqu’elle a dénoncé les biais et les suppositions, ce dernier a porté atteinte à la vie privée de la personne en question. Elle doit révéler ce qu’elle a fait à son ou sa gestionnaire et accepter les conséquences de ses actes. Son ou sa gestionnaire devrait prudemment établir cette distinction en lui parlant de la situation.</a:t>
            </a:r>
          </a:p>
          <a:p>
            <a:pPr marL="0" marR="0">
              <a:spcBef>
                <a:spcPts val="0"/>
              </a:spcBef>
            </a:pPr>
            <a:endParaRPr lang="en-CA" dirty="0">
              <a:effectLst/>
              <a:latin typeface="Times New Roman" panose="02020603050405020304" pitchFamily="18" charset="0"/>
              <a:ea typeface="Times New Roman" panose="02020603050405020304" pitchFamily="18" charset="0"/>
            </a:endParaRPr>
          </a:p>
          <a:p>
            <a:pPr marL="0" marR="0">
              <a:spcBef>
                <a:spcPts val="0"/>
              </a:spcBef>
            </a:pPr>
            <a:r>
              <a:rPr lang="fr-CA" dirty="0">
                <a:solidFill>
                  <a:srgbClr val="333333"/>
                </a:solidFill>
                <a:effectLst/>
                <a:latin typeface="Arial" panose="020B0604020202020204" pitchFamily="34" charset="0"/>
                <a:ea typeface="Times New Roman" panose="02020603050405020304" pitchFamily="18" charset="0"/>
              </a:rPr>
              <a:t>Dénoncer les comportements inappropriés et corriger les suppositions empreintes de biais est une bonne chose à faire. Le comportement de l’autre personne, particulièrement en public, doit aussi être abordé. Le ou la gestionnaire de l’adjointe aux RH devrait communiquer avec le ou la gestionnaire de l’autre personne pour discuter de cette situation. Cette personne pourrait aussi aider l’adjointe aux RH à réfléchir à des manières de remettre en question les suppositions formulées par Jan sans révéler des renseignements confidentiels. Une autre possibilité consiste à ne pas agir immédiatement, mais à aller chercher conseil auprès d’un ou une gestionnaire, d’un ou une collègue de confiance, de l’ombud de l’organisation, et à discuter ultérieurement avec le ou la collègue qui a tenu des propos offensants.</a:t>
            </a:r>
            <a:endParaRPr lang="en-CA" dirty="0">
              <a:effectLst/>
              <a:latin typeface="Times New Roman" panose="02020603050405020304" pitchFamily="18" charset="0"/>
              <a:ea typeface="Times New Roman" panose="02020603050405020304" pitchFamily="18" charset="0"/>
            </a:endParaRPr>
          </a:p>
          <a:p>
            <a:pPr marL="45720" indent="0">
              <a:buNone/>
            </a:pPr>
            <a:endParaRPr lang="en-CA" dirty="0"/>
          </a:p>
        </p:txBody>
      </p:sp>
    </p:spTree>
    <p:extLst>
      <p:ext uri="{BB962C8B-B14F-4D97-AF65-F5344CB8AC3E}">
        <p14:creationId xmlns:p14="http://schemas.microsoft.com/office/powerpoint/2010/main" val="397426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58652-19E3-587F-9473-F119903C459A}"/>
              </a:ext>
            </a:extLst>
          </p:cNvPr>
          <p:cNvSpPr>
            <a:spLocks noGrp="1"/>
          </p:cNvSpPr>
          <p:nvPr>
            <p:ph type="title"/>
          </p:nvPr>
        </p:nvSpPr>
        <p:spPr/>
        <p:txBody>
          <a:bodyPr/>
          <a:lstStyle/>
          <a:p>
            <a:r>
              <a:rPr lang="fr-CA" b="1" dirty="0">
                <a:solidFill>
                  <a:schemeClr val="tx1"/>
                </a:solidFill>
              </a:rPr>
              <a:t>Valeurs et éthique – de la théorie à la pratique:  intégrité</a:t>
            </a:r>
            <a:endParaRPr lang="en-CA" b="1" dirty="0">
              <a:solidFill>
                <a:schemeClr val="tx1"/>
              </a:solidFill>
            </a:endParaRPr>
          </a:p>
        </p:txBody>
      </p:sp>
      <p:sp>
        <p:nvSpPr>
          <p:cNvPr id="3" name="Espace réservé du contenu 2">
            <a:extLst>
              <a:ext uri="{FF2B5EF4-FFF2-40B4-BE49-F238E27FC236}">
                <a16:creationId xmlns:a16="http://schemas.microsoft.com/office/drawing/2014/main" id="{A59F0C17-24F6-3EEB-E9A4-4407181E7D87}"/>
              </a:ext>
            </a:extLst>
          </p:cNvPr>
          <p:cNvSpPr>
            <a:spLocks noGrp="1"/>
          </p:cNvSpPr>
          <p:nvPr>
            <p:ph idx="1"/>
          </p:nvPr>
        </p:nvSpPr>
        <p:spPr>
          <a:xfrm>
            <a:off x="1143000" y="2057399"/>
            <a:ext cx="9872871" cy="4319337"/>
          </a:xfrm>
        </p:spPr>
        <p:txBody>
          <a:bodyPr>
            <a:noAutofit/>
          </a:bodyPr>
          <a:lstStyle/>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Même si elle profiterait beaucoup de cette sortie, l’employée doit refuser l’invitation de la représentante. La relation de travail existante entre elles est telle que le fait d’accepter de recevoir des billets pour le match en cadeau pourrait placer l’employée dans une situation de conflit d’intérêts réel ou apparent. Les fonctionnaires ont la responsabilité de refuser tout cadeau, toute marque d’hospitalité ou tout autre avantage qui risque d’avoir une influence réelle, apparente ou potentielle sur leur objectivité dans l’exercice de leurs fonctions et responsabilités officielles ou de les placer dans une situation d’obligation envers la personne donatrice.</a:t>
            </a:r>
          </a:p>
          <a:p>
            <a:pPr marL="0" marR="0" indent="0">
              <a:spcBef>
                <a:spcPts val="0"/>
              </a:spcBef>
              <a:buNone/>
            </a:pPr>
            <a:endParaRPr lang="en-CA" sz="2000" dirty="0">
              <a:effectLst/>
              <a:latin typeface="Times New Roman" panose="02020603050405020304" pitchFamily="18" charset="0"/>
              <a:ea typeface="Times New Roman" panose="02020603050405020304" pitchFamily="18" charset="0"/>
            </a:endParaRPr>
          </a:p>
          <a:p>
            <a:pPr marL="0" marR="0">
              <a:spcBef>
                <a:spcPts val="0"/>
              </a:spcBef>
            </a:pPr>
            <a:r>
              <a:rPr lang="fr-CA" sz="2000" dirty="0">
                <a:solidFill>
                  <a:srgbClr val="333333"/>
                </a:solidFill>
                <a:effectLst/>
                <a:latin typeface="Arial" panose="020B0604020202020204" pitchFamily="34" charset="0"/>
                <a:ea typeface="Times New Roman" panose="02020603050405020304" pitchFamily="18" charset="0"/>
              </a:rPr>
              <a:t>L’employée doit également discuter avec sa ou son gestionnaire de la relation qu’elle entretient avec la représentante. Il pourrait aussi être nécessaire de revoir leurs autres activités sociales.   De plus, l’employée doit déposer un rapport confidentiel en suivant la procédure relative aux conflits d’intérêts de son ministère afin de recevoir des conseils sur ses activités futures et d’éviter tout autre conflit d’intérêts. </a:t>
            </a: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0877752"/>
      </p:ext>
    </p:extLst>
  </p:cSld>
  <p:clrMapOvr>
    <a:masterClrMapping/>
  </p:clrMapOvr>
</p:sld>
</file>

<file path=ppt/theme/theme1.xml><?xml version="1.0" encoding="utf-8"?>
<a:theme xmlns:a="http://schemas.openxmlformats.org/drawingml/2006/main" name="Base">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B8DB837B0644081CA4CA35114FED4" ma:contentTypeVersion="16" ma:contentTypeDescription="Create a new document." ma:contentTypeScope="" ma:versionID="2f0a41f2f3314de4aa341ae866a4802f">
  <xsd:schema xmlns:xsd="http://www.w3.org/2001/XMLSchema" xmlns:xs="http://www.w3.org/2001/XMLSchema" xmlns:p="http://schemas.microsoft.com/office/2006/metadata/properties" xmlns:ns2="eeed65a0-1a42-4e09-8728-e04497c9c8c7" xmlns:ns3="e85c1d6e-7f1d-4bd4-88c2-f55b7c493ae4" targetNamespace="http://schemas.microsoft.com/office/2006/metadata/properties" ma:root="true" ma:fieldsID="f567de090f9a348605e50dc50e0463bb" ns2:_="" ns3:_="">
    <xsd:import namespace="eeed65a0-1a42-4e09-8728-e04497c9c8c7"/>
    <xsd:import namespace="e85c1d6e-7f1d-4bd4-88c2-f55b7c493a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d65a0-1a42-4e09-8728-e04497c9c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5c1d6e-7f1d-4bd4-88c2-f55b7c493a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cef374-b561-4df3-bac7-987ceeaf6c04}" ma:internalName="TaxCatchAll" ma:showField="CatchAllData" ma:web="e85c1d6e-7f1d-4bd4-88c2-f55b7c493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51417-7AFC-42E3-9021-31467629C535}"/>
</file>

<file path=customXml/itemProps2.xml><?xml version="1.0" encoding="utf-8"?>
<ds:datastoreItem xmlns:ds="http://schemas.openxmlformats.org/officeDocument/2006/customXml" ds:itemID="{D1D79122-CF7E-4C7D-A473-7E4855B38C7E}"/>
</file>

<file path=docProps/app.xml><?xml version="1.0" encoding="utf-8"?>
<Properties xmlns="http://schemas.openxmlformats.org/officeDocument/2006/extended-properties" xmlns:vt="http://schemas.openxmlformats.org/officeDocument/2006/docPropsVTypes">
  <Template>Base</Template>
  <TotalTime>1589</TotalTime>
  <Words>2358</Words>
  <Application>Microsoft Office PowerPoint</Application>
  <PresentationFormat>Grand écran</PresentationFormat>
  <Paragraphs>168</Paragraphs>
  <Slides>23</Slides>
  <Notes>8</Notes>
  <HiddenSlides>0</HiddenSlides>
  <MMClips>1</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23</vt:i4>
      </vt:variant>
    </vt:vector>
  </HeadingPairs>
  <TitlesOfParts>
    <vt:vector size="29" baseType="lpstr">
      <vt:lpstr>Arial</vt:lpstr>
      <vt:lpstr>Calibri</vt:lpstr>
      <vt:lpstr>Corbel</vt:lpstr>
      <vt:lpstr>Times New Roman</vt:lpstr>
      <vt:lpstr>Base</vt:lpstr>
      <vt:lpstr>Office Theme</vt:lpstr>
      <vt:lpstr>Leadership Agile:  s’adapter aux défis du 21e siècle</vt:lpstr>
      <vt:lpstr>Prenez place, on commence!</vt:lpstr>
      <vt:lpstr>Horaire de la journée</vt:lpstr>
      <vt:lpstr>Camille Beausoleil  Directrice exécutive pour la CNG</vt:lpstr>
      <vt:lpstr>Brise-glace</vt:lpstr>
      <vt:lpstr>Leadership en action – discussion avec des cadres</vt:lpstr>
      <vt:lpstr>Créez des liens durables:  gardez le contact!       Comment vous partager mutuellement vos profils LinkedIn en utilisant                   la fonction de code QR    </vt:lpstr>
      <vt:lpstr>Valeurs et éthique – de la théorie à la pratique:  Respect envers les personnes</vt:lpstr>
      <vt:lpstr>Valeurs et éthique – de la théorie à la pratique:  intégrité</vt:lpstr>
      <vt:lpstr>Valeurs et éthique – de la théorie à la pratique:  intendance</vt:lpstr>
      <vt:lpstr>Valeurs et éthique – de la théorie à la pratique:  intendance (suite 1)</vt:lpstr>
      <vt:lpstr>Valeurs et éthique – de la théorie à la pratique:  intendance (suite 2)</vt:lpstr>
      <vt:lpstr>Présentation PowerPoint</vt:lpstr>
      <vt:lpstr>Présentation PowerPoint</vt:lpstr>
      <vt:lpstr>Présentation PowerPoint</vt:lpstr>
      <vt:lpstr>Objectif</vt:lpstr>
      <vt:lpstr>Un aperçu de l'embauche à l'aide des OBNL  (Point de vue du gestionnaire d'embauche)</vt:lpstr>
      <vt:lpstr>Progression du projet pilote</vt:lpstr>
      <vt:lpstr>Analyse du projet</vt:lpstr>
      <vt:lpstr>Soutien pour une intégration réussie  </vt:lpstr>
      <vt:lpstr>Annexe Services habituels des OBNL</vt:lpstr>
      <vt:lpstr>Les avantages d’embaucher une PSH</vt:lpstr>
      <vt:lpstr>Votre opinion est importante!</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 Quevillon (CSPS-EFPC)</dc:creator>
  <cp:lastModifiedBy>Martine Daoust (CSPS-EFPC)</cp:lastModifiedBy>
  <cp:revision>37</cp:revision>
  <dcterms:created xsi:type="dcterms:W3CDTF">2023-06-05T15:31:41Z</dcterms:created>
  <dcterms:modified xsi:type="dcterms:W3CDTF">2024-05-14T13:50:41Z</dcterms:modified>
</cp:coreProperties>
</file>