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02" r:id="rId2"/>
    <p:sldId id="3576" r:id="rId3"/>
    <p:sldId id="303" r:id="rId4"/>
    <p:sldId id="304" r:id="rId5"/>
    <p:sldId id="312" r:id="rId6"/>
    <p:sldId id="321" r:id="rId7"/>
    <p:sldId id="322" r:id="rId8"/>
    <p:sldId id="3553" r:id="rId9"/>
    <p:sldId id="3573" r:id="rId10"/>
    <p:sldId id="3575" r:id="rId11"/>
    <p:sldId id="3548" r:id="rId12"/>
    <p:sldId id="3555" r:id="rId13"/>
    <p:sldId id="309" r:id="rId14"/>
    <p:sldId id="3571" r:id="rId15"/>
    <p:sldId id="3577" r:id="rId16"/>
    <p:sldId id="310" r:id="rId17"/>
    <p:sldId id="284" r:id="rId1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Introduction" id="{28F38DA2-9C49-48D5-88AA-8CC14E8F7310}">
          <p14:sldIdLst>
            <p14:sldId id="302"/>
            <p14:sldId id="3576"/>
            <p14:sldId id="303"/>
            <p14:sldId id="304"/>
          </p14:sldIdLst>
        </p14:section>
        <p14:section name="Student inventories and recruitment programs" id="{65C67757-0884-473C-9B72-0AA38B30C6D8}">
          <p14:sldIdLst>
            <p14:sldId id="312"/>
            <p14:sldId id="321"/>
            <p14:sldId id="322"/>
          </p14:sldIdLst>
        </p14:section>
        <p14:section name="ISEO" id="{869545F8-143C-4026-B6A1-ECED8A71A6FD}">
          <p14:sldIdLst>
            <p14:sldId id="3553"/>
            <p14:sldId id="3573"/>
            <p14:sldId id="3575"/>
            <p14:sldId id="3548"/>
            <p14:sldId id="3555"/>
          </p14:sldIdLst>
        </p14:section>
        <p14:section name="EOSD" id="{482FD52C-D2BB-42DF-AB1B-F079C4D7F3AA}">
          <p14:sldIdLst>
            <p14:sldId id="309"/>
            <p14:sldId id="3571"/>
            <p14:sldId id="3577"/>
            <p14:sldId id="310"/>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17E55-3370-CBF7-8252-B050D0D84A71}" name="Geneviève Mineault-Martineau" initials="GMM" userId="S::genevieve.mineault-martineau@cfp-psc.gc.ca::d2f5834a-73f4-4f8a-8b0a-dee4fe1ff36a" providerId="AD"/>
  <p188:author id="{7CDC4260-8269-285C-E013-7B92DFE71C2F}" name="Murielle Swift" initials="MS" userId="S::murielle.swift@cfp-psc.gc.ca::55650186-68c7-4d4b-95c3-e43b226f8e1d" providerId="AD"/>
  <p188:author id="{9A7C0E62-2049-DF29-A9D4-845FFFC57391}" name="Deggen God" initials="DG" userId="S::deggen.god@Cfp-psc.gc.ca::8bdbc2b7-5d85-4a37-b9ee-6abec2c2dcb6" providerId="AD"/>
  <p188:author id="{EF17147A-1358-82BD-11DA-393FCEA407F0}" name="Karyne Montigny" initials="KM" userId="S::karyne.montigny@Cfp-psc.gc.ca::6399a1b1-73f8-4959-9923-6738da8811fb" providerId="AD"/>
  <p188:author id="{0F606C7A-2BEC-5339-12C5-01727C0E0125}" name="Zineb Lahyane" initials="ZL" userId="S::zineb.lahyane@cfp-psc.gc.ca::cf068927-db90-42c4-ac14-2bd41500fa81" providerId="AD"/>
  <p188:author id="{0FE9F08D-D65F-AE54-F43D-D4F757627A66}" name="Michel Bougie" initials="MB" userId="S::michel.bougie@Cfp-psc.gc.ca::fdfb62be-2a3d-4fd0-9101-a872c2853ed5" providerId="AD"/>
  <p188:author id="{5C4F048E-E048-BE98-9A93-FFA22CCC94DC}" name="Claire Gabriot" initials="CG" userId="S::claire.gabriot@Cfp-psc.gc.ca::244b85af-268b-4f33-bb8b-70140c099af4" providerId="AD"/>
  <p188:author id="{BCDE5C9A-242B-0C05-D9B8-94D1832B5D2E}" name="Terry Wiseman" initials="TW" userId="S::terry.wiseman@cfp-psc.gc.ca::ab326897-cbfe-44c0-987b-faf89b21e11a" providerId="AD"/>
  <p188:author id="{1D10C1A7-4F1D-6810-1926-9BF1990F02D3}" name="Jennifer MacPhee" initials="JM" userId="S::jennifer.macphee@cfp-psc.gc.ca::c60c38e7-b2b9-4860-b071-c46d42721ff1" providerId="AD"/>
  <p188:author id="{389263AC-FFCE-D946-8F44-8B79425870E8}" name="Liz Bailey" initials="LB" userId="S::liz.bailey@Cfp-psc.gc.ca::da77a071-0666-429d-bbe0-7828a369ed50" providerId="AD"/>
  <p188:author id="{9D4FECE6-9E26-D5A6-B407-527DD180AE38}" name="Yasmine El Hanachi" initials="YEH" userId="S::yasmine.elhanachi@cfp-psc.gc.ca::a3d66e83-057d-4708-878e-0a4d4e8c64f6" providerId="AD"/>
  <p188:author id="{BF4E8DE7-9352-0440-242F-442507CB9BC8}" name="Rena Gagnon" initials="RG" userId="S::rena.gagnon@cfp-psc.gc.ca::d1cd511a-05f2-4658-9fcf-8fcabd4ec3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8E2"/>
    <a:srgbClr val="F4F4F4"/>
    <a:srgbClr val="CA9ECD"/>
    <a:srgbClr val="D7B7DA"/>
    <a:srgbClr val="C5C5DB"/>
    <a:srgbClr val="252525"/>
    <a:srgbClr val="6062AC"/>
    <a:srgbClr val="53565C"/>
    <a:srgbClr val="474A50"/>
    <a:srgbClr val="FFE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10" autoAdjust="0"/>
  </p:normalViewPr>
  <p:slideViewPr>
    <p:cSldViewPr snapToGrid="0">
      <p:cViewPr varScale="1">
        <p:scale>
          <a:sx n="40" d="100"/>
          <a:sy n="40" d="100"/>
        </p:scale>
        <p:origin x="1520"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18353-7B67-4E68-B031-8830759B59BF}"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CA"/>
        </a:p>
      </dgm:t>
    </dgm:pt>
    <dgm:pt modelId="{D880E4AD-50D9-458B-AFE8-9E8AF4ACB23E}">
      <dgm:prSet phldrT="[Text]"/>
      <dgm:spPr/>
      <dgm:t>
        <a:bodyPr/>
        <a:lstStyle/>
        <a:p>
          <a:pPr>
            <a:lnSpc>
              <a:spcPct val="100000"/>
            </a:lnSpc>
          </a:pPr>
          <a:r>
            <a:rPr lang="en-CA" b="1"/>
            <a:t>RECRUITMENT PROGRAMS AND TOOLS</a:t>
          </a:r>
        </a:p>
      </dgm:t>
    </dgm:pt>
    <dgm:pt modelId="{66CC972F-4AE8-4A3F-9135-D43721B30FA5}" type="parTrans" cxnId="{E972BC7D-82EB-4092-AEBC-5FF62EB203FB}">
      <dgm:prSet/>
      <dgm:spPr/>
      <dgm:t>
        <a:bodyPr/>
        <a:lstStyle/>
        <a:p>
          <a:endParaRPr lang="en-CA"/>
        </a:p>
      </dgm:t>
    </dgm:pt>
    <dgm:pt modelId="{F704C9BF-8D04-4981-BF6A-01222F07E91E}" type="sibTrans" cxnId="{E972BC7D-82EB-4092-AEBC-5FF62EB203FB}">
      <dgm:prSet/>
      <dgm:spPr/>
      <dgm:t>
        <a:bodyPr/>
        <a:lstStyle/>
        <a:p>
          <a:endParaRPr lang="en-CA"/>
        </a:p>
      </dgm:t>
    </dgm:pt>
    <dgm:pt modelId="{2362426E-16FF-459F-9889-BE2934C0AE7E}">
      <dgm:prSet phldrT="[Text]"/>
      <dgm:spPr/>
      <dgm:t>
        <a:bodyPr/>
        <a:lstStyle/>
        <a:p>
          <a:pPr>
            <a:lnSpc>
              <a:spcPct val="100000"/>
            </a:lnSpc>
          </a:pPr>
          <a:r>
            <a:rPr lang="en-CA" b="1"/>
            <a:t>SUPPORT, ADVICE AND GUIDANCE</a:t>
          </a:r>
        </a:p>
      </dgm:t>
    </dgm:pt>
    <dgm:pt modelId="{7B3D5E13-F2A8-4E41-A845-C202EFFC2DBA}" type="parTrans" cxnId="{69036766-7176-403D-9402-36DA97FF893B}">
      <dgm:prSet/>
      <dgm:spPr/>
      <dgm:t>
        <a:bodyPr/>
        <a:lstStyle/>
        <a:p>
          <a:endParaRPr lang="en-CA"/>
        </a:p>
      </dgm:t>
    </dgm:pt>
    <dgm:pt modelId="{68BF28A7-C771-4359-8722-8C10D8FD6E4A}" type="sibTrans" cxnId="{69036766-7176-403D-9402-36DA97FF893B}">
      <dgm:prSet/>
      <dgm:spPr/>
      <dgm:t>
        <a:bodyPr/>
        <a:lstStyle/>
        <a:p>
          <a:endParaRPr lang="en-CA"/>
        </a:p>
      </dgm:t>
    </dgm:pt>
    <dgm:pt modelId="{4667B54F-81DC-4B9F-B6DE-54D3D6798E65}">
      <dgm:prSet phldrT="[Text]"/>
      <dgm:spPr/>
      <dgm:t>
        <a:bodyPr/>
        <a:lstStyle/>
        <a:p>
          <a:pPr rtl="0">
            <a:lnSpc>
              <a:spcPct val="100000"/>
            </a:lnSpc>
          </a:pPr>
          <a:r>
            <a:rPr lang="en-CA" dirty="0"/>
            <a:t>Provide culturally sensitive strategic advice and guidance to</a:t>
          </a:r>
          <a:r>
            <a:rPr lang="en-CA" dirty="0">
              <a:latin typeface="Segoe UI Light"/>
            </a:rPr>
            <a:t> public</a:t>
          </a:r>
          <a:r>
            <a:rPr lang="en-CA" dirty="0"/>
            <a:t> </a:t>
          </a:r>
          <a:r>
            <a:rPr lang="en-CA" dirty="0">
              <a:latin typeface="Segoe UI Light"/>
            </a:rPr>
            <a:t>service</a:t>
          </a:r>
          <a:r>
            <a:rPr lang="en-CA" dirty="0"/>
            <a:t> partners and other government organizations on hiring Indigenous talent; support in creating tailored recruitment initiatives; building an inclusive and barrier-free staffing process.</a:t>
          </a:r>
        </a:p>
      </dgm:t>
    </dgm:pt>
    <dgm:pt modelId="{27C42D43-3729-4FF2-890F-35C22B020139}" type="parTrans" cxnId="{1C112CC4-4308-4643-A9E4-705F35985B6A}">
      <dgm:prSet/>
      <dgm:spPr/>
      <dgm:t>
        <a:bodyPr/>
        <a:lstStyle/>
        <a:p>
          <a:endParaRPr lang="en-CA"/>
        </a:p>
      </dgm:t>
    </dgm:pt>
    <dgm:pt modelId="{D35771E1-95A3-4614-88FD-368338B73934}" type="sibTrans" cxnId="{1C112CC4-4308-4643-A9E4-705F35985B6A}">
      <dgm:prSet/>
      <dgm:spPr/>
      <dgm:t>
        <a:bodyPr/>
        <a:lstStyle/>
        <a:p>
          <a:endParaRPr lang="en-CA"/>
        </a:p>
      </dgm:t>
    </dgm:pt>
    <dgm:pt modelId="{DADE4EC0-59B2-4D18-BDBC-C9D2B23DD6F1}">
      <dgm:prSet phldrT="[Text]"/>
      <dgm:spPr/>
      <dgm:t>
        <a:bodyPr/>
        <a:lstStyle/>
        <a:p>
          <a:pPr>
            <a:lnSpc>
              <a:spcPct val="100000"/>
            </a:lnSpc>
          </a:pPr>
          <a:r>
            <a:rPr lang="en-CA" b="1"/>
            <a:t>ENGAGEMENT AND OUTREACH</a:t>
          </a:r>
        </a:p>
      </dgm:t>
    </dgm:pt>
    <dgm:pt modelId="{9A707854-96DD-4F63-9015-5D2DBBCD4C53}" type="parTrans" cxnId="{59590C42-860B-48AF-970B-D135E922DE28}">
      <dgm:prSet/>
      <dgm:spPr/>
      <dgm:t>
        <a:bodyPr/>
        <a:lstStyle/>
        <a:p>
          <a:endParaRPr lang="en-CA"/>
        </a:p>
      </dgm:t>
    </dgm:pt>
    <dgm:pt modelId="{EB19BEFC-7650-4CD4-8A15-D86771B648E9}" type="sibTrans" cxnId="{59590C42-860B-48AF-970B-D135E922DE28}">
      <dgm:prSet/>
      <dgm:spPr/>
      <dgm:t>
        <a:bodyPr/>
        <a:lstStyle/>
        <a:p>
          <a:endParaRPr lang="en-CA"/>
        </a:p>
      </dgm:t>
    </dgm:pt>
    <dgm:pt modelId="{E67E369C-28F0-4995-A3C9-982B2F669127}">
      <dgm:prSet phldrT="[Text]"/>
      <dgm:spPr/>
      <dgm:t>
        <a:bodyPr/>
        <a:lstStyle/>
        <a:p>
          <a:pPr>
            <a:lnSpc>
              <a:spcPct val="100000"/>
            </a:lnSpc>
          </a:pPr>
          <a:r>
            <a:rPr lang="en-CA"/>
            <a:t>Help build and sustain relationships with key Indigenous associations and community organizations.</a:t>
          </a:r>
        </a:p>
      </dgm:t>
    </dgm:pt>
    <dgm:pt modelId="{890C10E5-FA2F-41C9-917F-D471DA3390C6}" type="parTrans" cxnId="{1B9B1272-FA7C-4471-B283-B3E698197B7A}">
      <dgm:prSet/>
      <dgm:spPr/>
      <dgm:t>
        <a:bodyPr/>
        <a:lstStyle/>
        <a:p>
          <a:endParaRPr lang="en-CA"/>
        </a:p>
      </dgm:t>
    </dgm:pt>
    <dgm:pt modelId="{57540DF5-2711-4E60-9BE8-48E90DAD8401}" type="sibTrans" cxnId="{1B9B1272-FA7C-4471-B283-B3E698197B7A}">
      <dgm:prSet/>
      <dgm:spPr/>
      <dgm:t>
        <a:bodyPr/>
        <a:lstStyle/>
        <a:p>
          <a:endParaRPr lang="en-CA"/>
        </a:p>
      </dgm:t>
    </dgm:pt>
    <dgm:pt modelId="{ECDA99D3-0E6A-4B86-B137-D72C606F2E8B}">
      <dgm:prSet/>
      <dgm:spPr/>
      <dgm:t>
        <a:bodyPr/>
        <a:lstStyle/>
        <a:p>
          <a:pPr marL="268288" indent="-268288">
            <a:spcAft>
              <a:spcPct val="15000"/>
            </a:spcAft>
            <a:buFont typeface="Arial" panose="020B0604020202020204" pitchFamily="34" charset="0"/>
            <a:buNone/>
          </a:pPr>
          <a:endParaRPr lang="en-CA" kern="1200">
            <a:latin typeface="+mj-lt"/>
          </a:endParaRPr>
        </a:p>
      </dgm:t>
    </dgm:pt>
    <dgm:pt modelId="{31E0EF00-A7DF-474D-BC50-2DA3CD706692}" type="parTrans" cxnId="{D02C3E06-1C9E-4405-8AD3-D0A9F2D735B4}">
      <dgm:prSet/>
      <dgm:spPr/>
      <dgm:t>
        <a:bodyPr/>
        <a:lstStyle/>
        <a:p>
          <a:endParaRPr lang="en-CA"/>
        </a:p>
      </dgm:t>
    </dgm:pt>
    <dgm:pt modelId="{04B239D5-0B4D-434E-A3DA-753C925A0A52}" type="sibTrans" cxnId="{D02C3E06-1C9E-4405-8AD3-D0A9F2D735B4}">
      <dgm:prSet/>
      <dgm:spPr/>
      <dgm:t>
        <a:bodyPr/>
        <a:lstStyle/>
        <a:p>
          <a:endParaRPr lang="en-CA"/>
        </a:p>
      </dgm:t>
    </dgm:pt>
    <dgm:pt modelId="{52B3CFB4-2312-4FDC-9B5A-6E54FF9C2025}">
      <dgm:prSet phldrT="[Text]"/>
      <dgm:spPr/>
      <dgm:t>
        <a:bodyPr/>
        <a:lstStyle/>
        <a:p>
          <a:pPr>
            <a:lnSpc>
              <a:spcPct val="100000"/>
            </a:lnSpc>
          </a:pPr>
          <a:r>
            <a:rPr lang="en-CA" kern="1200"/>
            <a:t>Design and manage Indigenous recruitment and support programs</a:t>
          </a:r>
        </a:p>
      </dgm:t>
    </dgm:pt>
    <dgm:pt modelId="{FFF9CB8D-8003-40B4-B812-0F13D63938EE}" type="sibTrans" cxnId="{3F05013C-547F-47B0-BE45-0E60544E562F}">
      <dgm:prSet/>
      <dgm:spPr/>
      <dgm:t>
        <a:bodyPr/>
        <a:lstStyle/>
        <a:p>
          <a:endParaRPr lang="en-CA"/>
        </a:p>
      </dgm:t>
    </dgm:pt>
    <dgm:pt modelId="{6B18BF10-629C-457D-99FB-94D25DCF61E3}" type="parTrans" cxnId="{3F05013C-547F-47B0-BE45-0E60544E562F}">
      <dgm:prSet/>
      <dgm:spPr/>
      <dgm:t>
        <a:bodyPr/>
        <a:lstStyle/>
        <a:p>
          <a:endParaRPr lang="en-CA"/>
        </a:p>
      </dgm:t>
    </dgm:pt>
    <dgm:pt modelId="{347AA62B-A60A-4FD3-BBA6-388517833061}">
      <dgm:prSet phldrT="[Text]"/>
      <dgm:spPr/>
      <dgm:t>
        <a:bodyPr/>
        <a:lstStyle/>
        <a:p>
          <a:pPr>
            <a:lnSpc>
              <a:spcPct val="100000"/>
            </a:lnSpc>
          </a:pPr>
          <a:r>
            <a:rPr lang="en-CA" kern="1200">
              <a:latin typeface="Segoe UI Semilight"/>
              <a:ea typeface="+mn-ea"/>
              <a:cs typeface="+mn-cs"/>
            </a:rPr>
            <a:t>Develop tools and resources for managers and HR professionals</a:t>
          </a:r>
          <a:endParaRPr lang="en-CA" kern="1200"/>
        </a:p>
      </dgm:t>
    </dgm:pt>
    <dgm:pt modelId="{9646AC14-A0A2-4B7A-89F1-528233E10E47}" type="parTrans" cxnId="{4FDC5FDC-B9BA-4648-BEC3-CC6EFC736B05}">
      <dgm:prSet/>
      <dgm:spPr/>
      <dgm:t>
        <a:bodyPr/>
        <a:lstStyle/>
        <a:p>
          <a:endParaRPr lang="en-CA"/>
        </a:p>
      </dgm:t>
    </dgm:pt>
    <dgm:pt modelId="{285D55D7-E03F-4405-BF02-A2303D5AEB57}" type="sibTrans" cxnId="{4FDC5FDC-B9BA-4648-BEC3-CC6EFC736B05}">
      <dgm:prSet/>
      <dgm:spPr/>
      <dgm:t>
        <a:bodyPr/>
        <a:lstStyle/>
        <a:p>
          <a:endParaRPr lang="en-CA"/>
        </a:p>
      </dgm:t>
    </dgm:pt>
    <dgm:pt modelId="{DE5034AD-6A2D-410E-9CD9-FCEB4793AFCE}">
      <dgm:prSet phldrT="[Text]"/>
      <dgm:spPr/>
      <dgm:t>
        <a:bodyPr/>
        <a:lstStyle/>
        <a:p>
          <a:pPr>
            <a:lnSpc>
              <a:spcPct val="100000"/>
            </a:lnSpc>
          </a:pPr>
          <a:r>
            <a:rPr lang="en-CA" kern="1200">
              <a:latin typeface="Segoe UI Semilight"/>
              <a:ea typeface="+mn-ea"/>
              <a:cs typeface="+mn-cs"/>
            </a:rPr>
            <a:t>Increase awareness of tools, supports and services available in support of Indigenous recruitment and inclusion</a:t>
          </a:r>
          <a:endParaRPr lang="en-CA" kern="1200"/>
        </a:p>
      </dgm:t>
    </dgm:pt>
    <dgm:pt modelId="{C14C20C1-9D76-47D2-B9F6-9B5D92860F5B}" type="parTrans" cxnId="{827EF248-995D-48D6-8CDD-C80941F42CB8}">
      <dgm:prSet/>
      <dgm:spPr/>
      <dgm:t>
        <a:bodyPr/>
        <a:lstStyle/>
        <a:p>
          <a:endParaRPr lang="en-CA"/>
        </a:p>
      </dgm:t>
    </dgm:pt>
    <dgm:pt modelId="{0FF27A31-757D-4BF4-9B17-63F19A104825}" type="sibTrans" cxnId="{827EF248-995D-48D6-8CDD-C80941F42CB8}">
      <dgm:prSet/>
      <dgm:spPr/>
      <dgm:t>
        <a:bodyPr/>
        <a:lstStyle/>
        <a:p>
          <a:endParaRPr lang="en-CA"/>
        </a:p>
      </dgm:t>
    </dgm:pt>
    <dgm:pt modelId="{CF663AD0-A57E-4C80-B6E5-5075E5E75F65}" type="pres">
      <dgm:prSet presAssocID="{44218353-7B67-4E68-B031-8830759B59BF}" presName="linear" presStyleCnt="0">
        <dgm:presLayoutVars>
          <dgm:animLvl val="lvl"/>
          <dgm:resizeHandles val="exact"/>
        </dgm:presLayoutVars>
      </dgm:prSet>
      <dgm:spPr/>
    </dgm:pt>
    <dgm:pt modelId="{393F0A3B-FCE8-4078-95E5-4DDB1E03541D}" type="pres">
      <dgm:prSet presAssocID="{2362426E-16FF-459F-9889-BE2934C0AE7E}" presName="parentText" presStyleLbl="node1" presStyleIdx="0" presStyleCnt="3">
        <dgm:presLayoutVars>
          <dgm:chMax val="0"/>
          <dgm:bulletEnabled val="1"/>
        </dgm:presLayoutVars>
      </dgm:prSet>
      <dgm:spPr/>
    </dgm:pt>
    <dgm:pt modelId="{3CBB5A4E-6B7C-4871-A608-C060C69F3521}" type="pres">
      <dgm:prSet presAssocID="{2362426E-16FF-459F-9889-BE2934C0AE7E}" presName="childText" presStyleLbl="revTx" presStyleIdx="0" presStyleCnt="3">
        <dgm:presLayoutVars>
          <dgm:bulletEnabled val="1"/>
        </dgm:presLayoutVars>
      </dgm:prSet>
      <dgm:spPr/>
    </dgm:pt>
    <dgm:pt modelId="{C2B32460-88EB-4D7E-925F-18152404D911}" type="pres">
      <dgm:prSet presAssocID="{DADE4EC0-59B2-4D18-BDBC-C9D2B23DD6F1}" presName="parentText" presStyleLbl="node1" presStyleIdx="1" presStyleCnt="3">
        <dgm:presLayoutVars>
          <dgm:chMax val="0"/>
          <dgm:bulletEnabled val="1"/>
        </dgm:presLayoutVars>
      </dgm:prSet>
      <dgm:spPr/>
    </dgm:pt>
    <dgm:pt modelId="{ED276E95-EF59-4AAB-97F9-FE7A85DE336A}" type="pres">
      <dgm:prSet presAssocID="{DADE4EC0-59B2-4D18-BDBC-C9D2B23DD6F1}" presName="childText" presStyleLbl="revTx" presStyleIdx="1" presStyleCnt="3">
        <dgm:presLayoutVars>
          <dgm:bulletEnabled val="1"/>
        </dgm:presLayoutVars>
      </dgm:prSet>
      <dgm:spPr/>
    </dgm:pt>
    <dgm:pt modelId="{D6FDE071-D16E-4332-A07F-04144A9FD0C4}" type="pres">
      <dgm:prSet presAssocID="{D880E4AD-50D9-458B-AFE8-9E8AF4ACB23E}" presName="parentText" presStyleLbl="node1" presStyleIdx="2" presStyleCnt="3">
        <dgm:presLayoutVars>
          <dgm:chMax val="0"/>
          <dgm:bulletEnabled val="1"/>
        </dgm:presLayoutVars>
      </dgm:prSet>
      <dgm:spPr/>
    </dgm:pt>
    <dgm:pt modelId="{B581DB24-5A8A-4D42-BC90-C3464357DA7D}" type="pres">
      <dgm:prSet presAssocID="{D880E4AD-50D9-458B-AFE8-9E8AF4ACB23E}" presName="childText" presStyleLbl="revTx" presStyleIdx="2" presStyleCnt="3">
        <dgm:presLayoutVars>
          <dgm:bulletEnabled val="1"/>
        </dgm:presLayoutVars>
      </dgm:prSet>
      <dgm:spPr/>
    </dgm:pt>
  </dgm:ptLst>
  <dgm:cxnLst>
    <dgm:cxn modelId="{D02C3E06-1C9E-4405-8AD3-D0A9F2D735B4}" srcId="{D880E4AD-50D9-458B-AFE8-9E8AF4ACB23E}" destId="{ECDA99D3-0E6A-4B86-B137-D72C606F2E8B}" srcOrd="3" destOrd="0" parTransId="{31E0EF00-A7DF-474D-BC50-2DA3CD706692}" sibTransId="{04B239D5-0B4D-434E-A3DA-753C925A0A52}"/>
    <dgm:cxn modelId="{3F05013C-547F-47B0-BE45-0E60544E562F}" srcId="{D880E4AD-50D9-458B-AFE8-9E8AF4ACB23E}" destId="{52B3CFB4-2312-4FDC-9B5A-6E54FF9C2025}" srcOrd="0" destOrd="0" parTransId="{6B18BF10-629C-457D-99FB-94D25DCF61E3}" sibTransId="{FFF9CB8D-8003-40B4-B812-0F13D63938EE}"/>
    <dgm:cxn modelId="{8F13F55D-E28F-48CE-868F-B773C9C2A640}" type="presOf" srcId="{52B3CFB4-2312-4FDC-9B5A-6E54FF9C2025}" destId="{B581DB24-5A8A-4D42-BC90-C3464357DA7D}" srcOrd="0" destOrd="0" presId="urn:microsoft.com/office/officeart/2005/8/layout/vList2"/>
    <dgm:cxn modelId="{59590C42-860B-48AF-970B-D135E922DE28}" srcId="{44218353-7B67-4E68-B031-8830759B59BF}" destId="{DADE4EC0-59B2-4D18-BDBC-C9D2B23DD6F1}" srcOrd="1" destOrd="0" parTransId="{9A707854-96DD-4F63-9015-5D2DBBCD4C53}" sibTransId="{EB19BEFC-7650-4CD4-8A15-D86771B648E9}"/>
    <dgm:cxn modelId="{58FF5142-DEB5-4C58-B5A0-5B64B46D68AF}" type="presOf" srcId="{ECDA99D3-0E6A-4B86-B137-D72C606F2E8B}" destId="{B581DB24-5A8A-4D42-BC90-C3464357DA7D}" srcOrd="0" destOrd="3" presId="urn:microsoft.com/office/officeart/2005/8/layout/vList2"/>
    <dgm:cxn modelId="{69036766-7176-403D-9402-36DA97FF893B}" srcId="{44218353-7B67-4E68-B031-8830759B59BF}" destId="{2362426E-16FF-459F-9889-BE2934C0AE7E}" srcOrd="0" destOrd="0" parTransId="{7B3D5E13-F2A8-4E41-A845-C202EFFC2DBA}" sibTransId="{68BF28A7-C771-4359-8722-8C10D8FD6E4A}"/>
    <dgm:cxn modelId="{827EF248-995D-48D6-8CDD-C80941F42CB8}" srcId="{D880E4AD-50D9-458B-AFE8-9E8AF4ACB23E}" destId="{DE5034AD-6A2D-410E-9CD9-FCEB4793AFCE}" srcOrd="2" destOrd="0" parTransId="{C14C20C1-9D76-47D2-B9F6-9B5D92860F5B}" sibTransId="{0FF27A31-757D-4BF4-9B17-63F19A104825}"/>
    <dgm:cxn modelId="{87D71D6A-3967-4B31-BB3B-32820992A300}" type="presOf" srcId="{DADE4EC0-59B2-4D18-BDBC-C9D2B23DD6F1}" destId="{C2B32460-88EB-4D7E-925F-18152404D911}" srcOrd="0" destOrd="0" presId="urn:microsoft.com/office/officeart/2005/8/layout/vList2"/>
    <dgm:cxn modelId="{1B9B1272-FA7C-4471-B283-B3E698197B7A}" srcId="{DADE4EC0-59B2-4D18-BDBC-C9D2B23DD6F1}" destId="{E67E369C-28F0-4995-A3C9-982B2F669127}" srcOrd="0" destOrd="0" parTransId="{890C10E5-FA2F-41C9-917F-D471DA3390C6}" sibTransId="{57540DF5-2711-4E60-9BE8-48E90DAD8401}"/>
    <dgm:cxn modelId="{7BA3C154-050B-4E1A-BCE3-06643B3BE2E6}" type="presOf" srcId="{2362426E-16FF-459F-9889-BE2934C0AE7E}" destId="{393F0A3B-FCE8-4078-95E5-4DDB1E03541D}" srcOrd="0" destOrd="0" presId="urn:microsoft.com/office/officeart/2005/8/layout/vList2"/>
    <dgm:cxn modelId="{E972BC7D-82EB-4092-AEBC-5FF62EB203FB}" srcId="{44218353-7B67-4E68-B031-8830759B59BF}" destId="{D880E4AD-50D9-458B-AFE8-9E8AF4ACB23E}" srcOrd="2" destOrd="0" parTransId="{66CC972F-4AE8-4A3F-9135-D43721B30FA5}" sibTransId="{F704C9BF-8D04-4981-BF6A-01222F07E91E}"/>
    <dgm:cxn modelId="{3F7CE693-D91F-450E-84D9-FE6B0F377EE9}" type="presOf" srcId="{D880E4AD-50D9-458B-AFE8-9E8AF4ACB23E}" destId="{D6FDE071-D16E-4332-A07F-04144A9FD0C4}" srcOrd="0" destOrd="0" presId="urn:microsoft.com/office/officeart/2005/8/layout/vList2"/>
    <dgm:cxn modelId="{F5249B9E-82B0-48F6-B8D6-CEA133C38EEB}" type="presOf" srcId="{44218353-7B67-4E68-B031-8830759B59BF}" destId="{CF663AD0-A57E-4C80-B6E5-5075E5E75F65}" srcOrd="0" destOrd="0" presId="urn:microsoft.com/office/officeart/2005/8/layout/vList2"/>
    <dgm:cxn modelId="{EA085EAE-73E2-4EBE-AAF2-55EE3FDBE7BB}" type="presOf" srcId="{DE5034AD-6A2D-410E-9CD9-FCEB4793AFCE}" destId="{B581DB24-5A8A-4D42-BC90-C3464357DA7D}" srcOrd="0" destOrd="2" presId="urn:microsoft.com/office/officeart/2005/8/layout/vList2"/>
    <dgm:cxn modelId="{984927B2-26DF-42DD-8522-691733BB55BE}" type="presOf" srcId="{E67E369C-28F0-4995-A3C9-982B2F669127}" destId="{ED276E95-EF59-4AAB-97F9-FE7A85DE336A}" srcOrd="0" destOrd="0" presId="urn:microsoft.com/office/officeart/2005/8/layout/vList2"/>
    <dgm:cxn modelId="{2F7182BD-7C11-43E8-A85D-4DFE257D00B1}" type="presOf" srcId="{4667B54F-81DC-4B9F-B6DE-54D3D6798E65}" destId="{3CBB5A4E-6B7C-4871-A608-C060C69F3521}" srcOrd="0" destOrd="0" presId="urn:microsoft.com/office/officeart/2005/8/layout/vList2"/>
    <dgm:cxn modelId="{1C112CC4-4308-4643-A9E4-705F35985B6A}" srcId="{2362426E-16FF-459F-9889-BE2934C0AE7E}" destId="{4667B54F-81DC-4B9F-B6DE-54D3D6798E65}" srcOrd="0" destOrd="0" parTransId="{27C42D43-3729-4FF2-890F-35C22B020139}" sibTransId="{D35771E1-95A3-4614-88FD-368338B73934}"/>
    <dgm:cxn modelId="{4FDC5FDC-B9BA-4648-BEC3-CC6EFC736B05}" srcId="{D880E4AD-50D9-458B-AFE8-9E8AF4ACB23E}" destId="{347AA62B-A60A-4FD3-BBA6-388517833061}" srcOrd="1" destOrd="0" parTransId="{9646AC14-A0A2-4B7A-89F1-528233E10E47}" sibTransId="{285D55D7-E03F-4405-BF02-A2303D5AEB57}"/>
    <dgm:cxn modelId="{5A0144E8-1324-46D8-B2EF-04C2C2625564}" type="presOf" srcId="{347AA62B-A60A-4FD3-BBA6-388517833061}" destId="{B581DB24-5A8A-4D42-BC90-C3464357DA7D}" srcOrd="0" destOrd="1" presId="urn:microsoft.com/office/officeart/2005/8/layout/vList2"/>
    <dgm:cxn modelId="{06504265-DFCB-490C-9DA8-0080E752157B}" type="presParOf" srcId="{CF663AD0-A57E-4C80-B6E5-5075E5E75F65}" destId="{393F0A3B-FCE8-4078-95E5-4DDB1E03541D}" srcOrd="0" destOrd="0" presId="urn:microsoft.com/office/officeart/2005/8/layout/vList2"/>
    <dgm:cxn modelId="{92A0FB77-CE30-4604-BDBC-352B7587B5EC}" type="presParOf" srcId="{CF663AD0-A57E-4C80-B6E5-5075E5E75F65}" destId="{3CBB5A4E-6B7C-4871-A608-C060C69F3521}" srcOrd="1" destOrd="0" presId="urn:microsoft.com/office/officeart/2005/8/layout/vList2"/>
    <dgm:cxn modelId="{19EE5081-EAAB-46B6-B4DE-49E35626D294}" type="presParOf" srcId="{CF663AD0-A57E-4C80-B6E5-5075E5E75F65}" destId="{C2B32460-88EB-4D7E-925F-18152404D911}" srcOrd="2" destOrd="0" presId="urn:microsoft.com/office/officeart/2005/8/layout/vList2"/>
    <dgm:cxn modelId="{594C2E84-9831-4951-A8DC-B102F5C44382}" type="presParOf" srcId="{CF663AD0-A57E-4C80-B6E5-5075E5E75F65}" destId="{ED276E95-EF59-4AAB-97F9-FE7A85DE336A}" srcOrd="3" destOrd="0" presId="urn:microsoft.com/office/officeart/2005/8/layout/vList2"/>
    <dgm:cxn modelId="{E0CAC813-E7A7-402C-B719-442F7282D1AC}" type="presParOf" srcId="{CF663AD0-A57E-4C80-B6E5-5075E5E75F65}" destId="{D6FDE071-D16E-4332-A07F-04144A9FD0C4}" srcOrd="4" destOrd="0" presId="urn:microsoft.com/office/officeart/2005/8/layout/vList2"/>
    <dgm:cxn modelId="{02695AB4-2938-4546-90CF-C1A9917477A7}" type="presParOf" srcId="{CF663AD0-A57E-4C80-B6E5-5075E5E75F65}" destId="{B581DB24-5A8A-4D42-BC90-C3464357DA7D}"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BE7E3-21FE-435B-BF1C-7C36A03ACDDC}"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E6A38C9B-34EC-4FA6-8DC1-3C4DD8B543AB}">
      <dgm:prSet custT="1"/>
      <dgm:spPr/>
      <dgm:t>
        <a:bodyPr/>
        <a:lstStyle/>
        <a:p>
          <a:pPr>
            <a:lnSpc>
              <a:spcPct val="100000"/>
            </a:lnSpc>
          </a:pPr>
          <a:r>
            <a:rPr lang="en-US" sz="1800" dirty="0"/>
            <a:t>Hear about best practices</a:t>
          </a:r>
        </a:p>
      </dgm:t>
    </dgm:pt>
    <dgm:pt modelId="{CFF66E42-45EF-472D-B48B-21EE9CF8B3C6}" type="parTrans" cxnId="{FDC63452-5B00-4B5C-BBB5-F189979954C9}">
      <dgm:prSet/>
      <dgm:spPr/>
      <dgm:t>
        <a:bodyPr/>
        <a:lstStyle/>
        <a:p>
          <a:endParaRPr lang="en-US" sz="2800"/>
        </a:p>
      </dgm:t>
    </dgm:pt>
    <dgm:pt modelId="{DD42FAAB-1003-41E8-869E-2942A955B88D}" type="sibTrans" cxnId="{FDC63452-5B00-4B5C-BBB5-F189979954C9}">
      <dgm:prSet/>
      <dgm:spPr/>
      <dgm:t>
        <a:bodyPr/>
        <a:lstStyle/>
        <a:p>
          <a:pPr>
            <a:lnSpc>
              <a:spcPct val="100000"/>
            </a:lnSpc>
          </a:pPr>
          <a:endParaRPr lang="en-US" sz="2800"/>
        </a:p>
      </dgm:t>
    </dgm:pt>
    <dgm:pt modelId="{8F067EBA-9694-4C76-92E8-24B8451515CF}">
      <dgm:prSet custT="1"/>
      <dgm:spPr/>
      <dgm:t>
        <a:bodyPr/>
        <a:lstStyle/>
        <a:p>
          <a:pPr>
            <a:lnSpc>
              <a:spcPct val="100000"/>
            </a:lnSpc>
          </a:pPr>
          <a:r>
            <a:rPr lang="en-CA" sz="1800" dirty="0" err="1"/>
            <a:t>ICoE</a:t>
          </a:r>
          <a:r>
            <a:rPr lang="en-CA" sz="1800" dirty="0"/>
            <a:t> present to your departments</a:t>
          </a:r>
          <a:endParaRPr lang="en-US" sz="1800" dirty="0"/>
        </a:p>
      </dgm:t>
    </dgm:pt>
    <dgm:pt modelId="{2F0D88A7-7016-48CA-ADDC-430D546488F6}" type="parTrans" cxnId="{F4A7CDE9-D9A9-466A-A034-87FAE47CF34E}">
      <dgm:prSet/>
      <dgm:spPr/>
      <dgm:t>
        <a:bodyPr/>
        <a:lstStyle/>
        <a:p>
          <a:endParaRPr lang="en-US" sz="2800"/>
        </a:p>
      </dgm:t>
    </dgm:pt>
    <dgm:pt modelId="{3958DE0C-2DE6-458B-BAE8-CD8D2EEDE20C}" type="sibTrans" cxnId="{F4A7CDE9-D9A9-466A-A034-87FAE47CF34E}">
      <dgm:prSet/>
      <dgm:spPr/>
      <dgm:t>
        <a:bodyPr/>
        <a:lstStyle/>
        <a:p>
          <a:pPr>
            <a:lnSpc>
              <a:spcPct val="100000"/>
            </a:lnSpc>
          </a:pPr>
          <a:endParaRPr lang="en-US" sz="2800"/>
        </a:p>
      </dgm:t>
    </dgm:pt>
    <dgm:pt modelId="{A6A8E1D2-C130-40CD-BCE2-7705AF991078}">
      <dgm:prSet custT="1"/>
      <dgm:spPr/>
      <dgm:t>
        <a:bodyPr/>
        <a:lstStyle/>
        <a:p>
          <a:pPr>
            <a:lnSpc>
              <a:spcPct val="100000"/>
            </a:lnSpc>
          </a:pPr>
          <a:r>
            <a:rPr lang="en-CA" sz="1800" dirty="0"/>
            <a:t>Partner and/or attend Indigenous fairs with us</a:t>
          </a:r>
          <a:endParaRPr lang="en-US" sz="1800" dirty="0"/>
        </a:p>
      </dgm:t>
    </dgm:pt>
    <dgm:pt modelId="{E1D830B4-B579-47F8-8257-A04EB47205B3}" type="parTrans" cxnId="{33D98C17-0C4C-44A0-9F9F-79F87E0CFE37}">
      <dgm:prSet/>
      <dgm:spPr/>
      <dgm:t>
        <a:bodyPr/>
        <a:lstStyle/>
        <a:p>
          <a:endParaRPr lang="en-US" sz="2800"/>
        </a:p>
      </dgm:t>
    </dgm:pt>
    <dgm:pt modelId="{47B5249E-238A-45C8-B676-3D31A65EF18B}" type="sibTrans" cxnId="{33D98C17-0C4C-44A0-9F9F-79F87E0CFE37}">
      <dgm:prSet/>
      <dgm:spPr/>
      <dgm:t>
        <a:bodyPr/>
        <a:lstStyle/>
        <a:p>
          <a:pPr>
            <a:lnSpc>
              <a:spcPct val="100000"/>
            </a:lnSpc>
          </a:pPr>
          <a:endParaRPr lang="en-US" sz="2800"/>
        </a:p>
      </dgm:t>
    </dgm:pt>
    <dgm:pt modelId="{D591BE13-60D1-4A24-A791-A48A2AEC6B88}">
      <dgm:prSet custT="1"/>
      <dgm:spPr/>
      <dgm:t>
        <a:bodyPr/>
        <a:lstStyle/>
        <a:p>
          <a:pPr>
            <a:lnSpc>
              <a:spcPct val="100000"/>
            </a:lnSpc>
          </a:pPr>
          <a:r>
            <a:rPr lang="en-US" sz="1800" dirty="0"/>
            <a:t>Advice and guidance on engagement and recruiting</a:t>
          </a:r>
        </a:p>
      </dgm:t>
    </dgm:pt>
    <dgm:pt modelId="{BB970F51-ACFC-47A7-8088-9ED0A0BC5C09}" type="parTrans" cxnId="{F3389E82-1179-4ECD-B9AE-83D65A05BE8F}">
      <dgm:prSet/>
      <dgm:spPr/>
      <dgm:t>
        <a:bodyPr/>
        <a:lstStyle/>
        <a:p>
          <a:endParaRPr lang="en-US" sz="2800"/>
        </a:p>
      </dgm:t>
    </dgm:pt>
    <dgm:pt modelId="{64BD369C-26CC-443D-8F56-3DB643BA0175}" type="sibTrans" cxnId="{F3389E82-1179-4ECD-B9AE-83D65A05BE8F}">
      <dgm:prSet/>
      <dgm:spPr/>
      <dgm:t>
        <a:bodyPr/>
        <a:lstStyle/>
        <a:p>
          <a:pPr>
            <a:lnSpc>
              <a:spcPct val="100000"/>
            </a:lnSpc>
          </a:pPr>
          <a:endParaRPr lang="en-US" sz="2800"/>
        </a:p>
      </dgm:t>
    </dgm:pt>
    <dgm:pt modelId="{8A8DC9A4-6142-4719-905A-69EA316AA0B4}">
      <dgm:prSet custT="1"/>
      <dgm:spPr/>
      <dgm:t>
        <a:bodyPr/>
        <a:lstStyle/>
        <a:p>
          <a:pPr>
            <a:lnSpc>
              <a:spcPct val="100000"/>
            </a:lnSpc>
          </a:pPr>
          <a:r>
            <a:rPr lang="en-US" sz="1800" dirty="0"/>
            <a:t>Access talent</a:t>
          </a:r>
        </a:p>
      </dgm:t>
    </dgm:pt>
    <dgm:pt modelId="{54E2F2E4-86D8-4CAB-91F7-B4D891C9B3D5}" type="parTrans" cxnId="{A8B096C9-8433-4554-A68C-DDFB56D85F19}">
      <dgm:prSet/>
      <dgm:spPr/>
      <dgm:t>
        <a:bodyPr/>
        <a:lstStyle/>
        <a:p>
          <a:endParaRPr lang="en-US" sz="2800"/>
        </a:p>
      </dgm:t>
    </dgm:pt>
    <dgm:pt modelId="{87CD4988-D3FE-4BDD-9667-C0D8EA31A293}" type="sibTrans" cxnId="{A8B096C9-8433-4554-A68C-DDFB56D85F19}">
      <dgm:prSet/>
      <dgm:spPr/>
      <dgm:t>
        <a:bodyPr/>
        <a:lstStyle/>
        <a:p>
          <a:pPr>
            <a:lnSpc>
              <a:spcPct val="100000"/>
            </a:lnSpc>
          </a:pPr>
          <a:endParaRPr lang="en-US" sz="2800"/>
        </a:p>
      </dgm:t>
    </dgm:pt>
    <dgm:pt modelId="{5D670213-E040-4D1D-8F4D-E917A568CB24}">
      <dgm:prSet custT="1"/>
      <dgm:spPr/>
      <dgm:t>
        <a:bodyPr/>
        <a:lstStyle/>
        <a:p>
          <a:pPr>
            <a:lnSpc>
              <a:spcPct val="100000"/>
            </a:lnSpc>
          </a:pPr>
          <a:r>
            <a:rPr lang="en-CA" sz="1800" dirty="0"/>
            <a:t>Enhance your Indigenous Students’ experience</a:t>
          </a:r>
          <a:endParaRPr lang="en-US" sz="1800" dirty="0"/>
        </a:p>
      </dgm:t>
    </dgm:pt>
    <dgm:pt modelId="{E6007147-DC6B-4FA6-AA25-F2818249F305}" type="parTrans" cxnId="{1C875A47-DDE4-4337-8A57-9E256DCB9874}">
      <dgm:prSet/>
      <dgm:spPr/>
      <dgm:t>
        <a:bodyPr/>
        <a:lstStyle/>
        <a:p>
          <a:endParaRPr lang="en-US" sz="2800"/>
        </a:p>
      </dgm:t>
    </dgm:pt>
    <dgm:pt modelId="{450B78E2-A93A-460E-95A5-07B68C01BC38}" type="sibTrans" cxnId="{1C875A47-DDE4-4337-8A57-9E256DCB9874}">
      <dgm:prSet/>
      <dgm:spPr/>
      <dgm:t>
        <a:bodyPr/>
        <a:lstStyle/>
        <a:p>
          <a:endParaRPr lang="en-US" sz="2800"/>
        </a:p>
      </dgm:t>
    </dgm:pt>
    <dgm:pt modelId="{C53741E9-3395-4463-B3CE-CC97B499CD91}" type="pres">
      <dgm:prSet presAssocID="{DFDBE7E3-21FE-435B-BF1C-7C36A03ACDDC}" presName="root" presStyleCnt="0">
        <dgm:presLayoutVars>
          <dgm:dir/>
          <dgm:resizeHandles val="exact"/>
        </dgm:presLayoutVars>
      </dgm:prSet>
      <dgm:spPr/>
    </dgm:pt>
    <dgm:pt modelId="{5320B0AA-7612-47F4-A6E1-F5AB4496F9AE}" type="pres">
      <dgm:prSet presAssocID="{DFDBE7E3-21FE-435B-BF1C-7C36A03ACDDC}" presName="container" presStyleCnt="0">
        <dgm:presLayoutVars>
          <dgm:dir/>
          <dgm:resizeHandles val="exact"/>
        </dgm:presLayoutVars>
      </dgm:prSet>
      <dgm:spPr/>
    </dgm:pt>
    <dgm:pt modelId="{D87B0590-6F5A-49D6-A5EF-849207FA6729}" type="pres">
      <dgm:prSet presAssocID="{E6A38C9B-34EC-4FA6-8DC1-3C4DD8B543AB}" presName="compNode" presStyleCnt="0"/>
      <dgm:spPr/>
    </dgm:pt>
    <dgm:pt modelId="{A50CF9BC-F2E2-4A39-8473-101AE66102A7}" type="pres">
      <dgm:prSet presAssocID="{E6A38C9B-34EC-4FA6-8DC1-3C4DD8B543AB}" presName="iconBgRect" presStyleLbl="bgShp" presStyleIdx="0" presStyleCnt="6"/>
      <dgm:spPr/>
    </dgm:pt>
    <dgm:pt modelId="{0A19CE1F-D3B2-418D-A974-F3D427A25E91}" type="pres">
      <dgm:prSet presAssocID="{E6A38C9B-34EC-4FA6-8DC1-3C4DD8B543A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sion chart"/>
        </a:ext>
      </dgm:extLst>
    </dgm:pt>
    <dgm:pt modelId="{4E45AB8E-9C86-461F-BAAA-C83EB09040FA}" type="pres">
      <dgm:prSet presAssocID="{E6A38C9B-34EC-4FA6-8DC1-3C4DD8B543AB}" presName="spaceRect" presStyleCnt="0"/>
      <dgm:spPr/>
    </dgm:pt>
    <dgm:pt modelId="{E29B4BF5-A64A-4DE5-B025-5B164416F278}" type="pres">
      <dgm:prSet presAssocID="{E6A38C9B-34EC-4FA6-8DC1-3C4DD8B543AB}" presName="textRect" presStyleLbl="revTx" presStyleIdx="0" presStyleCnt="6">
        <dgm:presLayoutVars>
          <dgm:chMax val="1"/>
          <dgm:chPref val="1"/>
        </dgm:presLayoutVars>
      </dgm:prSet>
      <dgm:spPr/>
    </dgm:pt>
    <dgm:pt modelId="{EEEF9D88-3719-4B7C-87EE-F74EA0C45F6C}" type="pres">
      <dgm:prSet presAssocID="{DD42FAAB-1003-41E8-869E-2942A955B88D}" presName="sibTrans" presStyleLbl="sibTrans2D1" presStyleIdx="0" presStyleCnt="0"/>
      <dgm:spPr/>
    </dgm:pt>
    <dgm:pt modelId="{D454BD36-1ABC-4964-83F8-5A02D953B49B}" type="pres">
      <dgm:prSet presAssocID="{8F067EBA-9694-4C76-92E8-24B8451515CF}" presName="compNode" presStyleCnt="0"/>
      <dgm:spPr/>
    </dgm:pt>
    <dgm:pt modelId="{8C5CDB4C-9109-41D7-8D38-4742830E191F}" type="pres">
      <dgm:prSet presAssocID="{8F067EBA-9694-4C76-92E8-24B8451515CF}" presName="iconBgRect" presStyleLbl="bgShp" presStyleIdx="1" presStyleCnt="6"/>
      <dgm:spPr/>
    </dgm:pt>
    <dgm:pt modelId="{225BF268-3354-4843-B879-666767B8E453}" type="pres">
      <dgm:prSet presAssocID="{8F067EBA-9694-4C76-92E8-24B8451515C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967E7AE5-5CB1-4BCB-AF72-829C0366AA36}" type="pres">
      <dgm:prSet presAssocID="{8F067EBA-9694-4C76-92E8-24B8451515CF}" presName="spaceRect" presStyleCnt="0"/>
      <dgm:spPr/>
    </dgm:pt>
    <dgm:pt modelId="{0BCD1D29-5284-48F5-B826-978C693783D5}" type="pres">
      <dgm:prSet presAssocID="{8F067EBA-9694-4C76-92E8-24B8451515CF}" presName="textRect" presStyleLbl="revTx" presStyleIdx="1" presStyleCnt="6">
        <dgm:presLayoutVars>
          <dgm:chMax val="1"/>
          <dgm:chPref val="1"/>
        </dgm:presLayoutVars>
      </dgm:prSet>
      <dgm:spPr/>
    </dgm:pt>
    <dgm:pt modelId="{B99D66A9-7D71-45F1-8D70-0131F318C43B}" type="pres">
      <dgm:prSet presAssocID="{3958DE0C-2DE6-458B-BAE8-CD8D2EEDE20C}" presName="sibTrans" presStyleLbl="sibTrans2D1" presStyleIdx="0" presStyleCnt="0"/>
      <dgm:spPr/>
    </dgm:pt>
    <dgm:pt modelId="{90DD130D-74A5-454F-9BC1-16E19425735B}" type="pres">
      <dgm:prSet presAssocID="{A6A8E1D2-C130-40CD-BCE2-7705AF991078}" presName="compNode" presStyleCnt="0"/>
      <dgm:spPr/>
    </dgm:pt>
    <dgm:pt modelId="{F656FBF3-8A6E-48CF-B31B-03378BE5FCE6}" type="pres">
      <dgm:prSet presAssocID="{A6A8E1D2-C130-40CD-BCE2-7705AF991078}" presName="iconBgRect" presStyleLbl="bgShp" presStyleIdx="2" presStyleCnt="6"/>
      <dgm:spPr/>
    </dgm:pt>
    <dgm:pt modelId="{55BAA089-51C5-4A58-B8C2-B282850A0DFE}" type="pres">
      <dgm:prSet presAssocID="{A6A8E1D2-C130-40CD-BCE2-7705AF99107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9D8EC347-303A-43CB-A856-4E18B6DAD7F2}" type="pres">
      <dgm:prSet presAssocID="{A6A8E1D2-C130-40CD-BCE2-7705AF991078}" presName="spaceRect" presStyleCnt="0"/>
      <dgm:spPr/>
    </dgm:pt>
    <dgm:pt modelId="{72CF25EA-F370-4D71-8DEA-8367B82FB54B}" type="pres">
      <dgm:prSet presAssocID="{A6A8E1D2-C130-40CD-BCE2-7705AF991078}" presName="textRect" presStyleLbl="revTx" presStyleIdx="2" presStyleCnt="6">
        <dgm:presLayoutVars>
          <dgm:chMax val="1"/>
          <dgm:chPref val="1"/>
        </dgm:presLayoutVars>
      </dgm:prSet>
      <dgm:spPr/>
    </dgm:pt>
    <dgm:pt modelId="{F743D628-CC41-4D13-9138-AAE6CBDDBA02}" type="pres">
      <dgm:prSet presAssocID="{47B5249E-238A-45C8-B676-3D31A65EF18B}" presName="sibTrans" presStyleLbl="sibTrans2D1" presStyleIdx="0" presStyleCnt="0"/>
      <dgm:spPr/>
    </dgm:pt>
    <dgm:pt modelId="{915CF6C3-24EF-4C91-89B1-94E17A5D717F}" type="pres">
      <dgm:prSet presAssocID="{D591BE13-60D1-4A24-A791-A48A2AEC6B88}" presName="compNode" presStyleCnt="0"/>
      <dgm:spPr/>
    </dgm:pt>
    <dgm:pt modelId="{144B6A75-25B2-4AC8-ACF8-0B3C7EE86569}" type="pres">
      <dgm:prSet presAssocID="{D591BE13-60D1-4A24-A791-A48A2AEC6B88}" presName="iconBgRect" presStyleLbl="bgShp" presStyleIdx="3" presStyleCnt="6"/>
      <dgm:spPr/>
    </dgm:pt>
    <dgm:pt modelId="{2279A75B-8E20-4D03-A322-BAA44A2BC701}" type="pres">
      <dgm:prSet presAssocID="{D591BE13-60D1-4A24-A791-A48A2AEC6B8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ignée de main"/>
        </a:ext>
      </dgm:extLst>
    </dgm:pt>
    <dgm:pt modelId="{A28DD39F-3941-41AB-A32C-1E1AD64D32DD}" type="pres">
      <dgm:prSet presAssocID="{D591BE13-60D1-4A24-A791-A48A2AEC6B88}" presName="spaceRect" presStyleCnt="0"/>
      <dgm:spPr/>
    </dgm:pt>
    <dgm:pt modelId="{A37412C0-B980-4710-8B0F-CF2C6271091D}" type="pres">
      <dgm:prSet presAssocID="{D591BE13-60D1-4A24-A791-A48A2AEC6B88}" presName="textRect" presStyleLbl="revTx" presStyleIdx="3" presStyleCnt="6">
        <dgm:presLayoutVars>
          <dgm:chMax val="1"/>
          <dgm:chPref val="1"/>
        </dgm:presLayoutVars>
      </dgm:prSet>
      <dgm:spPr/>
    </dgm:pt>
    <dgm:pt modelId="{AA36DA06-946A-4CA7-8C37-909D3E63C676}" type="pres">
      <dgm:prSet presAssocID="{64BD369C-26CC-443D-8F56-3DB643BA0175}" presName="sibTrans" presStyleLbl="sibTrans2D1" presStyleIdx="0" presStyleCnt="0"/>
      <dgm:spPr/>
    </dgm:pt>
    <dgm:pt modelId="{25442E7D-5684-4863-A263-9F43B84F3BD5}" type="pres">
      <dgm:prSet presAssocID="{8A8DC9A4-6142-4719-905A-69EA316AA0B4}" presName="compNode" presStyleCnt="0"/>
      <dgm:spPr/>
    </dgm:pt>
    <dgm:pt modelId="{A417348A-FC36-470A-956F-21AB68A3BB43}" type="pres">
      <dgm:prSet presAssocID="{8A8DC9A4-6142-4719-905A-69EA316AA0B4}" presName="iconBgRect" presStyleLbl="bgShp" presStyleIdx="4" presStyleCnt="6"/>
      <dgm:spPr/>
    </dgm:pt>
    <dgm:pt modelId="{E837A156-D5A7-45D5-BEFE-0F56845729E2}" type="pres">
      <dgm:prSet presAssocID="{8A8DC9A4-6142-4719-905A-69EA316AA0B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e de contrôle"/>
        </a:ext>
      </dgm:extLst>
    </dgm:pt>
    <dgm:pt modelId="{959F3A04-BD42-4CB8-B702-777E55E661E8}" type="pres">
      <dgm:prSet presAssocID="{8A8DC9A4-6142-4719-905A-69EA316AA0B4}" presName="spaceRect" presStyleCnt="0"/>
      <dgm:spPr/>
    </dgm:pt>
    <dgm:pt modelId="{8265551D-6962-4F91-A80F-57821E465C38}" type="pres">
      <dgm:prSet presAssocID="{8A8DC9A4-6142-4719-905A-69EA316AA0B4}" presName="textRect" presStyleLbl="revTx" presStyleIdx="4" presStyleCnt="6">
        <dgm:presLayoutVars>
          <dgm:chMax val="1"/>
          <dgm:chPref val="1"/>
        </dgm:presLayoutVars>
      </dgm:prSet>
      <dgm:spPr/>
    </dgm:pt>
    <dgm:pt modelId="{E366ED85-C2D6-4AC3-83F0-58AD7AE17B03}" type="pres">
      <dgm:prSet presAssocID="{87CD4988-D3FE-4BDD-9667-C0D8EA31A293}" presName="sibTrans" presStyleLbl="sibTrans2D1" presStyleIdx="0" presStyleCnt="0"/>
      <dgm:spPr/>
    </dgm:pt>
    <dgm:pt modelId="{AC20C84F-63AC-4767-8138-6248B80B2F30}" type="pres">
      <dgm:prSet presAssocID="{5D670213-E040-4D1D-8F4D-E917A568CB24}" presName="compNode" presStyleCnt="0"/>
      <dgm:spPr/>
    </dgm:pt>
    <dgm:pt modelId="{25B35BF4-2E3C-4FFB-9DB1-6B8C451936CA}" type="pres">
      <dgm:prSet presAssocID="{5D670213-E040-4D1D-8F4D-E917A568CB24}" presName="iconBgRect" presStyleLbl="bgShp" presStyleIdx="5" presStyleCnt="6"/>
      <dgm:spPr/>
    </dgm:pt>
    <dgm:pt modelId="{C7BE497A-1C08-4F28-89BB-38B242FC10B2}" type="pres">
      <dgm:prSet presAssocID="{5D670213-E040-4D1D-8F4D-E917A568CB2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ièces"/>
        </a:ext>
      </dgm:extLst>
    </dgm:pt>
    <dgm:pt modelId="{E5EA1006-F5FD-464B-880F-968951A54F56}" type="pres">
      <dgm:prSet presAssocID="{5D670213-E040-4D1D-8F4D-E917A568CB24}" presName="spaceRect" presStyleCnt="0"/>
      <dgm:spPr/>
    </dgm:pt>
    <dgm:pt modelId="{429E8231-D904-4179-BFEF-C297E83BD2A0}" type="pres">
      <dgm:prSet presAssocID="{5D670213-E040-4D1D-8F4D-E917A568CB24}" presName="textRect" presStyleLbl="revTx" presStyleIdx="5" presStyleCnt="6">
        <dgm:presLayoutVars>
          <dgm:chMax val="1"/>
          <dgm:chPref val="1"/>
        </dgm:presLayoutVars>
      </dgm:prSet>
      <dgm:spPr/>
    </dgm:pt>
  </dgm:ptLst>
  <dgm:cxnLst>
    <dgm:cxn modelId="{56F30615-CF14-47D2-B092-7DE905663AB9}" type="presOf" srcId="{5D670213-E040-4D1D-8F4D-E917A568CB24}" destId="{429E8231-D904-4179-BFEF-C297E83BD2A0}" srcOrd="0" destOrd="0" presId="urn:microsoft.com/office/officeart/2018/2/layout/IconCircleList"/>
    <dgm:cxn modelId="{33D98C17-0C4C-44A0-9F9F-79F87E0CFE37}" srcId="{DFDBE7E3-21FE-435B-BF1C-7C36A03ACDDC}" destId="{A6A8E1D2-C130-40CD-BCE2-7705AF991078}" srcOrd="2" destOrd="0" parTransId="{E1D830B4-B579-47F8-8257-A04EB47205B3}" sibTransId="{47B5249E-238A-45C8-B676-3D31A65EF18B}"/>
    <dgm:cxn modelId="{E9639F1B-376D-4A49-AC17-6AE016031814}" type="presOf" srcId="{DFDBE7E3-21FE-435B-BF1C-7C36A03ACDDC}" destId="{C53741E9-3395-4463-B3CE-CC97B499CD91}" srcOrd="0" destOrd="0" presId="urn:microsoft.com/office/officeart/2018/2/layout/IconCircleList"/>
    <dgm:cxn modelId="{A1FE3F20-A2AD-4707-B542-0FB2595239E9}" type="presOf" srcId="{DD42FAAB-1003-41E8-869E-2942A955B88D}" destId="{EEEF9D88-3719-4B7C-87EE-F74EA0C45F6C}" srcOrd="0" destOrd="0" presId="urn:microsoft.com/office/officeart/2018/2/layout/IconCircleList"/>
    <dgm:cxn modelId="{1C875A47-DDE4-4337-8A57-9E256DCB9874}" srcId="{DFDBE7E3-21FE-435B-BF1C-7C36A03ACDDC}" destId="{5D670213-E040-4D1D-8F4D-E917A568CB24}" srcOrd="5" destOrd="0" parTransId="{E6007147-DC6B-4FA6-AA25-F2818249F305}" sibTransId="{450B78E2-A93A-460E-95A5-07B68C01BC38}"/>
    <dgm:cxn modelId="{FDC63452-5B00-4B5C-BBB5-F189979954C9}" srcId="{DFDBE7E3-21FE-435B-BF1C-7C36A03ACDDC}" destId="{E6A38C9B-34EC-4FA6-8DC1-3C4DD8B543AB}" srcOrd="0" destOrd="0" parTransId="{CFF66E42-45EF-472D-B48B-21EE9CF8B3C6}" sibTransId="{DD42FAAB-1003-41E8-869E-2942A955B88D}"/>
    <dgm:cxn modelId="{AAF1E67D-AB9B-4867-A9F6-9C9A2DE064A8}" type="presOf" srcId="{3958DE0C-2DE6-458B-BAE8-CD8D2EEDE20C}" destId="{B99D66A9-7D71-45F1-8D70-0131F318C43B}" srcOrd="0" destOrd="0" presId="urn:microsoft.com/office/officeart/2018/2/layout/IconCircleList"/>
    <dgm:cxn modelId="{EFCDBD81-EC35-409C-8453-67250A5E55F3}" type="presOf" srcId="{8F067EBA-9694-4C76-92E8-24B8451515CF}" destId="{0BCD1D29-5284-48F5-B826-978C693783D5}" srcOrd="0" destOrd="0" presId="urn:microsoft.com/office/officeart/2018/2/layout/IconCircleList"/>
    <dgm:cxn modelId="{F3389E82-1179-4ECD-B9AE-83D65A05BE8F}" srcId="{DFDBE7E3-21FE-435B-BF1C-7C36A03ACDDC}" destId="{D591BE13-60D1-4A24-A791-A48A2AEC6B88}" srcOrd="3" destOrd="0" parTransId="{BB970F51-ACFC-47A7-8088-9ED0A0BC5C09}" sibTransId="{64BD369C-26CC-443D-8F56-3DB643BA0175}"/>
    <dgm:cxn modelId="{5E3F3096-9080-4CE5-86CF-4CB90DC301B4}" type="presOf" srcId="{E6A38C9B-34EC-4FA6-8DC1-3C4DD8B543AB}" destId="{E29B4BF5-A64A-4DE5-B025-5B164416F278}" srcOrd="0" destOrd="0" presId="urn:microsoft.com/office/officeart/2018/2/layout/IconCircleList"/>
    <dgm:cxn modelId="{AB73D2C7-688F-42E5-B8A1-8E192ED94107}" type="presOf" srcId="{47B5249E-238A-45C8-B676-3D31A65EF18B}" destId="{F743D628-CC41-4D13-9138-AAE6CBDDBA02}" srcOrd="0" destOrd="0" presId="urn:microsoft.com/office/officeart/2018/2/layout/IconCircleList"/>
    <dgm:cxn modelId="{A8B096C9-8433-4554-A68C-DDFB56D85F19}" srcId="{DFDBE7E3-21FE-435B-BF1C-7C36A03ACDDC}" destId="{8A8DC9A4-6142-4719-905A-69EA316AA0B4}" srcOrd="4" destOrd="0" parTransId="{54E2F2E4-86D8-4CAB-91F7-B4D891C9B3D5}" sibTransId="{87CD4988-D3FE-4BDD-9667-C0D8EA31A293}"/>
    <dgm:cxn modelId="{33720FD5-23B9-4FD6-863A-3FA1E6ADAC7C}" type="presOf" srcId="{D591BE13-60D1-4A24-A791-A48A2AEC6B88}" destId="{A37412C0-B980-4710-8B0F-CF2C6271091D}" srcOrd="0" destOrd="0" presId="urn:microsoft.com/office/officeart/2018/2/layout/IconCircleList"/>
    <dgm:cxn modelId="{60410FD9-4322-4235-8F0C-500AB2658D8A}" type="presOf" srcId="{A6A8E1D2-C130-40CD-BCE2-7705AF991078}" destId="{72CF25EA-F370-4D71-8DEA-8367B82FB54B}" srcOrd="0" destOrd="0" presId="urn:microsoft.com/office/officeart/2018/2/layout/IconCircleList"/>
    <dgm:cxn modelId="{F4A7CDE9-D9A9-466A-A034-87FAE47CF34E}" srcId="{DFDBE7E3-21FE-435B-BF1C-7C36A03ACDDC}" destId="{8F067EBA-9694-4C76-92E8-24B8451515CF}" srcOrd="1" destOrd="0" parTransId="{2F0D88A7-7016-48CA-ADDC-430D546488F6}" sibTransId="{3958DE0C-2DE6-458B-BAE8-CD8D2EEDE20C}"/>
    <dgm:cxn modelId="{52E10AEB-5777-4333-AE0E-0FA8D4C3D333}" type="presOf" srcId="{87CD4988-D3FE-4BDD-9667-C0D8EA31A293}" destId="{E366ED85-C2D6-4AC3-83F0-58AD7AE17B03}" srcOrd="0" destOrd="0" presId="urn:microsoft.com/office/officeart/2018/2/layout/IconCircleList"/>
    <dgm:cxn modelId="{92C487ED-3F2C-4F99-BD8C-7CBE96E4B7CB}" type="presOf" srcId="{8A8DC9A4-6142-4719-905A-69EA316AA0B4}" destId="{8265551D-6962-4F91-A80F-57821E465C38}" srcOrd="0" destOrd="0" presId="urn:microsoft.com/office/officeart/2018/2/layout/IconCircleList"/>
    <dgm:cxn modelId="{B37E65FA-4F99-4927-A2B7-FE7919DE2D3E}" type="presOf" srcId="{64BD369C-26CC-443D-8F56-3DB643BA0175}" destId="{AA36DA06-946A-4CA7-8C37-909D3E63C676}" srcOrd="0" destOrd="0" presId="urn:microsoft.com/office/officeart/2018/2/layout/IconCircleList"/>
    <dgm:cxn modelId="{73EB6FBB-269A-47AA-B101-09528330FC96}" type="presParOf" srcId="{C53741E9-3395-4463-B3CE-CC97B499CD91}" destId="{5320B0AA-7612-47F4-A6E1-F5AB4496F9AE}" srcOrd="0" destOrd="0" presId="urn:microsoft.com/office/officeart/2018/2/layout/IconCircleList"/>
    <dgm:cxn modelId="{2393C194-B41C-47EE-81FD-9709A3DC5C7C}" type="presParOf" srcId="{5320B0AA-7612-47F4-A6E1-F5AB4496F9AE}" destId="{D87B0590-6F5A-49D6-A5EF-849207FA6729}" srcOrd="0" destOrd="0" presId="urn:microsoft.com/office/officeart/2018/2/layout/IconCircleList"/>
    <dgm:cxn modelId="{C79276E1-3A87-4B73-B91F-64D75DE637AF}" type="presParOf" srcId="{D87B0590-6F5A-49D6-A5EF-849207FA6729}" destId="{A50CF9BC-F2E2-4A39-8473-101AE66102A7}" srcOrd="0" destOrd="0" presId="urn:microsoft.com/office/officeart/2018/2/layout/IconCircleList"/>
    <dgm:cxn modelId="{5218F261-F40A-42B5-B80F-55E56079A261}" type="presParOf" srcId="{D87B0590-6F5A-49D6-A5EF-849207FA6729}" destId="{0A19CE1F-D3B2-418D-A974-F3D427A25E91}" srcOrd="1" destOrd="0" presId="urn:microsoft.com/office/officeart/2018/2/layout/IconCircleList"/>
    <dgm:cxn modelId="{44A6C08E-68C0-46E8-B229-F77BE9DEC437}" type="presParOf" srcId="{D87B0590-6F5A-49D6-A5EF-849207FA6729}" destId="{4E45AB8E-9C86-461F-BAAA-C83EB09040FA}" srcOrd="2" destOrd="0" presId="urn:microsoft.com/office/officeart/2018/2/layout/IconCircleList"/>
    <dgm:cxn modelId="{AB7D95E4-2979-452B-9122-DC1510522636}" type="presParOf" srcId="{D87B0590-6F5A-49D6-A5EF-849207FA6729}" destId="{E29B4BF5-A64A-4DE5-B025-5B164416F278}" srcOrd="3" destOrd="0" presId="urn:microsoft.com/office/officeart/2018/2/layout/IconCircleList"/>
    <dgm:cxn modelId="{C93F6CBE-92F3-4E0A-9D5C-80A9913C10EE}" type="presParOf" srcId="{5320B0AA-7612-47F4-A6E1-F5AB4496F9AE}" destId="{EEEF9D88-3719-4B7C-87EE-F74EA0C45F6C}" srcOrd="1" destOrd="0" presId="urn:microsoft.com/office/officeart/2018/2/layout/IconCircleList"/>
    <dgm:cxn modelId="{D7890036-0228-4C9C-B3D8-71FE101CA406}" type="presParOf" srcId="{5320B0AA-7612-47F4-A6E1-F5AB4496F9AE}" destId="{D454BD36-1ABC-4964-83F8-5A02D953B49B}" srcOrd="2" destOrd="0" presId="urn:microsoft.com/office/officeart/2018/2/layout/IconCircleList"/>
    <dgm:cxn modelId="{968942EB-44F4-45D0-80EA-824D87846F1A}" type="presParOf" srcId="{D454BD36-1ABC-4964-83F8-5A02D953B49B}" destId="{8C5CDB4C-9109-41D7-8D38-4742830E191F}" srcOrd="0" destOrd="0" presId="urn:microsoft.com/office/officeart/2018/2/layout/IconCircleList"/>
    <dgm:cxn modelId="{0B0BF218-D816-40E3-B1D4-E53CAA6C615E}" type="presParOf" srcId="{D454BD36-1ABC-4964-83F8-5A02D953B49B}" destId="{225BF268-3354-4843-B879-666767B8E453}" srcOrd="1" destOrd="0" presId="urn:microsoft.com/office/officeart/2018/2/layout/IconCircleList"/>
    <dgm:cxn modelId="{17F22FDE-03D3-44F9-938D-2C7971FEE45D}" type="presParOf" srcId="{D454BD36-1ABC-4964-83F8-5A02D953B49B}" destId="{967E7AE5-5CB1-4BCB-AF72-829C0366AA36}" srcOrd="2" destOrd="0" presId="urn:microsoft.com/office/officeart/2018/2/layout/IconCircleList"/>
    <dgm:cxn modelId="{A1C1AD10-B9C7-4D7F-9CEC-D043D3578128}" type="presParOf" srcId="{D454BD36-1ABC-4964-83F8-5A02D953B49B}" destId="{0BCD1D29-5284-48F5-B826-978C693783D5}" srcOrd="3" destOrd="0" presId="urn:microsoft.com/office/officeart/2018/2/layout/IconCircleList"/>
    <dgm:cxn modelId="{6F2C0282-CB51-4A11-9CDD-92B1FA2DFB5B}" type="presParOf" srcId="{5320B0AA-7612-47F4-A6E1-F5AB4496F9AE}" destId="{B99D66A9-7D71-45F1-8D70-0131F318C43B}" srcOrd="3" destOrd="0" presId="urn:microsoft.com/office/officeart/2018/2/layout/IconCircleList"/>
    <dgm:cxn modelId="{DD792E46-2CF2-468E-8BC2-F1F40F4649FC}" type="presParOf" srcId="{5320B0AA-7612-47F4-A6E1-F5AB4496F9AE}" destId="{90DD130D-74A5-454F-9BC1-16E19425735B}" srcOrd="4" destOrd="0" presId="urn:microsoft.com/office/officeart/2018/2/layout/IconCircleList"/>
    <dgm:cxn modelId="{9D31841F-2ECB-4A46-83A4-B19EFF913296}" type="presParOf" srcId="{90DD130D-74A5-454F-9BC1-16E19425735B}" destId="{F656FBF3-8A6E-48CF-B31B-03378BE5FCE6}" srcOrd="0" destOrd="0" presId="urn:microsoft.com/office/officeart/2018/2/layout/IconCircleList"/>
    <dgm:cxn modelId="{A9B5756A-4CBA-481D-B3D5-91FE13E137E0}" type="presParOf" srcId="{90DD130D-74A5-454F-9BC1-16E19425735B}" destId="{55BAA089-51C5-4A58-B8C2-B282850A0DFE}" srcOrd="1" destOrd="0" presId="urn:microsoft.com/office/officeart/2018/2/layout/IconCircleList"/>
    <dgm:cxn modelId="{CCD373F6-90DB-48D2-AA8A-6CF28FED2A22}" type="presParOf" srcId="{90DD130D-74A5-454F-9BC1-16E19425735B}" destId="{9D8EC347-303A-43CB-A856-4E18B6DAD7F2}" srcOrd="2" destOrd="0" presId="urn:microsoft.com/office/officeart/2018/2/layout/IconCircleList"/>
    <dgm:cxn modelId="{129474AC-C050-4C36-8046-E8C77519A872}" type="presParOf" srcId="{90DD130D-74A5-454F-9BC1-16E19425735B}" destId="{72CF25EA-F370-4D71-8DEA-8367B82FB54B}" srcOrd="3" destOrd="0" presId="urn:microsoft.com/office/officeart/2018/2/layout/IconCircleList"/>
    <dgm:cxn modelId="{27F0CCCD-4010-4D17-A3A8-D802C59397C7}" type="presParOf" srcId="{5320B0AA-7612-47F4-A6E1-F5AB4496F9AE}" destId="{F743D628-CC41-4D13-9138-AAE6CBDDBA02}" srcOrd="5" destOrd="0" presId="urn:microsoft.com/office/officeart/2018/2/layout/IconCircleList"/>
    <dgm:cxn modelId="{06B4C957-E233-4AF2-9B5E-547E6161E463}" type="presParOf" srcId="{5320B0AA-7612-47F4-A6E1-F5AB4496F9AE}" destId="{915CF6C3-24EF-4C91-89B1-94E17A5D717F}" srcOrd="6" destOrd="0" presId="urn:microsoft.com/office/officeart/2018/2/layout/IconCircleList"/>
    <dgm:cxn modelId="{7D8E66BF-784C-411C-B26B-094F6F8644DA}" type="presParOf" srcId="{915CF6C3-24EF-4C91-89B1-94E17A5D717F}" destId="{144B6A75-25B2-4AC8-ACF8-0B3C7EE86569}" srcOrd="0" destOrd="0" presId="urn:microsoft.com/office/officeart/2018/2/layout/IconCircleList"/>
    <dgm:cxn modelId="{B5ECCFA0-5DB4-4D0C-965E-77C98F0E3F40}" type="presParOf" srcId="{915CF6C3-24EF-4C91-89B1-94E17A5D717F}" destId="{2279A75B-8E20-4D03-A322-BAA44A2BC701}" srcOrd="1" destOrd="0" presId="urn:microsoft.com/office/officeart/2018/2/layout/IconCircleList"/>
    <dgm:cxn modelId="{2DD7C1F4-3C3A-4055-A27F-1BD0AAC9D67E}" type="presParOf" srcId="{915CF6C3-24EF-4C91-89B1-94E17A5D717F}" destId="{A28DD39F-3941-41AB-A32C-1E1AD64D32DD}" srcOrd="2" destOrd="0" presId="urn:microsoft.com/office/officeart/2018/2/layout/IconCircleList"/>
    <dgm:cxn modelId="{03687392-9F7E-4901-B094-9979E52E9178}" type="presParOf" srcId="{915CF6C3-24EF-4C91-89B1-94E17A5D717F}" destId="{A37412C0-B980-4710-8B0F-CF2C6271091D}" srcOrd="3" destOrd="0" presId="urn:microsoft.com/office/officeart/2018/2/layout/IconCircleList"/>
    <dgm:cxn modelId="{6A2AF101-97D9-42B3-A321-A6AC8AABC4B2}" type="presParOf" srcId="{5320B0AA-7612-47F4-A6E1-F5AB4496F9AE}" destId="{AA36DA06-946A-4CA7-8C37-909D3E63C676}" srcOrd="7" destOrd="0" presId="urn:microsoft.com/office/officeart/2018/2/layout/IconCircleList"/>
    <dgm:cxn modelId="{DFF4954D-EDF5-443A-B5DF-388F20E7760A}" type="presParOf" srcId="{5320B0AA-7612-47F4-A6E1-F5AB4496F9AE}" destId="{25442E7D-5684-4863-A263-9F43B84F3BD5}" srcOrd="8" destOrd="0" presId="urn:microsoft.com/office/officeart/2018/2/layout/IconCircleList"/>
    <dgm:cxn modelId="{F0059E28-BFFC-42E2-AA09-810DD50F2479}" type="presParOf" srcId="{25442E7D-5684-4863-A263-9F43B84F3BD5}" destId="{A417348A-FC36-470A-956F-21AB68A3BB43}" srcOrd="0" destOrd="0" presId="urn:microsoft.com/office/officeart/2018/2/layout/IconCircleList"/>
    <dgm:cxn modelId="{ECE52F97-AE17-4383-BC32-9AF12D6D0B9A}" type="presParOf" srcId="{25442E7D-5684-4863-A263-9F43B84F3BD5}" destId="{E837A156-D5A7-45D5-BEFE-0F56845729E2}" srcOrd="1" destOrd="0" presId="urn:microsoft.com/office/officeart/2018/2/layout/IconCircleList"/>
    <dgm:cxn modelId="{0CF71CCE-88BB-4485-8923-A087FBCC34CB}" type="presParOf" srcId="{25442E7D-5684-4863-A263-9F43B84F3BD5}" destId="{959F3A04-BD42-4CB8-B702-777E55E661E8}" srcOrd="2" destOrd="0" presId="urn:microsoft.com/office/officeart/2018/2/layout/IconCircleList"/>
    <dgm:cxn modelId="{F1F73756-A975-4B86-9BB3-201663304352}" type="presParOf" srcId="{25442E7D-5684-4863-A263-9F43B84F3BD5}" destId="{8265551D-6962-4F91-A80F-57821E465C38}" srcOrd="3" destOrd="0" presId="urn:microsoft.com/office/officeart/2018/2/layout/IconCircleList"/>
    <dgm:cxn modelId="{991DBBDC-496A-4271-881E-B9495A7786A4}" type="presParOf" srcId="{5320B0AA-7612-47F4-A6E1-F5AB4496F9AE}" destId="{E366ED85-C2D6-4AC3-83F0-58AD7AE17B03}" srcOrd="9" destOrd="0" presId="urn:microsoft.com/office/officeart/2018/2/layout/IconCircleList"/>
    <dgm:cxn modelId="{59CF0EFC-07FE-4806-A0BC-CDB8DE929694}" type="presParOf" srcId="{5320B0AA-7612-47F4-A6E1-F5AB4496F9AE}" destId="{AC20C84F-63AC-4767-8138-6248B80B2F30}" srcOrd="10" destOrd="0" presId="urn:microsoft.com/office/officeart/2018/2/layout/IconCircleList"/>
    <dgm:cxn modelId="{4BBE8B64-D6ED-4D24-84E9-E91000D1BE2E}" type="presParOf" srcId="{AC20C84F-63AC-4767-8138-6248B80B2F30}" destId="{25B35BF4-2E3C-4FFB-9DB1-6B8C451936CA}" srcOrd="0" destOrd="0" presId="urn:microsoft.com/office/officeart/2018/2/layout/IconCircleList"/>
    <dgm:cxn modelId="{9B15D016-8137-421F-9B8B-919017985596}" type="presParOf" srcId="{AC20C84F-63AC-4767-8138-6248B80B2F30}" destId="{C7BE497A-1C08-4F28-89BB-38B242FC10B2}" srcOrd="1" destOrd="0" presId="urn:microsoft.com/office/officeart/2018/2/layout/IconCircleList"/>
    <dgm:cxn modelId="{22C67E46-3C7C-455D-89FC-A847846A07C8}" type="presParOf" srcId="{AC20C84F-63AC-4767-8138-6248B80B2F30}" destId="{E5EA1006-F5FD-464B-880F-968951A54F56}" srcOrd="2" destOrd="0" presId="urn:microsoft.com/office/officeart/2018/2/layout/IconCircleList"/>
    <dgm:cxn modelId="{675EAFF0-07D2-4E3F-B00D-14D83660282A}" type="presParOf" srcId="{AC20C84F-63AC-4767-8138-6248B80B2F30}" destId="{429E8231-D904-4179-BFEF-C297E83BD2A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F0A3B-FCE8-4078-95E5-4DDB1E03541D}">
      <dsp:nvSpPr>
        <dsp:cNvPr id="0" name=""/>
        <dsp:cNvSpPr/>
      </dsp:nvSpPr>
      <dsp:spPr>
        <a:xfrm>
          <a:off x="0" y="61622"/>
          <a:ext cx="6172199" cy="57739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CA" sz="2100" b="1" kern="1200"/>
            <a:t>SUPPORT, ADVICE AND GUIDANCE</a:t>
          </a:r>
        </a:p>
      </dsp:txBody>
      <dsp:txXfrm>
        <a:off x="28186" y="89808"/>
        <a:ext cx="6115827" cy="521022"/>
      </dsp:txXfrm>
    </dsp:sp>
    <dsp:sp modelId="{3CBB5A4E-6B7C-4871-A608-C060C69F3521}">
      <dsp:nvSpPr>
        <dsp:cNvPr id="0" name=""/>
        <dsp:cNvSpPr/>
      </dsp:nvSpPr>
      <dsp:spPr>
        <a:xfrm>
          <a:off x="0" y="639017"/>
          <a:ext cx="6172199" cy="1151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6670" rIns="149352" bIns="26670" numCol="1" spcCol="1270" anchor="t" anchorCtr="0">
          <a:noAutofit/>
        </a:bodyPr>
        <a:lstStyle/>
        <a:p>
          <a:pPr marL="171450" lvl="1" indent="-171450" algn="l" defTabSz="711200" rtl="0">
            <a:lnSpc>
              <a:spcPct val="100000"/>
            </a:lnSpc>
            <a:spcBef>
              <a:spcPct val="0"/>
            </a:spcBef>
            <a:spcAft>
              <a:spcPct val="20000"/>
            </a:spcAft>
            <a:buChar char="•"/>
          </a:pPr>
          <a:r>
            <a:rPr lang="en-CA" sz="1600" kern="1200" dirty="0"/>
            <a:t>Provide culturally sensitive strategic advice and guidance to</a:t>
          </a:r>
          <a:r>
            <a:rPr lang="en-CA" sz="1600" kern="1200" dirty="0">
              <a:latin typeface="Segoe UI Light"/>
            </a:rPr>
            <a:t> public</a:t>
          </a:r>
          <a:r>
            <a:rPr lang="en-CA" sz="1600" kern="1200" dirty="0"/>
            <a:t> </a:t>
          </a:r>
          <a:r>
            <a:rPr lang="en-CA" sz="1600" kern="1200" dirty="0">
              <a:latin typeface="Segoe UI Light"/>
            </a:rPr>
            <a:t>service</a:t>
          </a:r>
          <a:r>
            <a:rPr lang="en-CA" sz="1600" kern="1200" dirty="0"/>
            <a:t> partners and other government organizations on hiring Indigenous talent; support in creating tailored recruitment initiatives; building an inclusive and barrier-free staffing process.</a:t>
          </a:r>
        </a:p>
      </dsp:txBody>
      <dsp:txXfrm>
        <a:off x="0" y="639017"/>
        <a:ext cx="6172199" cy="1151955"/>
      </dsp:txXfrm>
    </dsp:sp>
    <dsp:sp modelId="{C2B32460-88EB-4D7E-925F-18152404D911}">
      <dsp:nvSpPr>
        <dsp:cNvPr id="0" name=""/>
        <dsp:cNvSpPr/>
      </dsp:nvSpPr>
      <dsp:spPr>
        <a:xfrm>
          <a:off x="0" y="1790972"/>
          <a:ext cx="6172199" cy="57739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CA" sz="2100" b="1" kern="1200"/>
            <a:t>ENGAGEMENT AND OUTREACH</a:t>
          </a:r>
        </a:p>
      </dsp:txBody>
      <dsp:txXfrm>
        <a:off x="28186" y="1819158"/>
        <a:ext cx="6115827" cy="521022"/>
      </dsp:txXfrm>
    </dsp:sp>
    <dsp:sp modelId="{ED276E95-EF59-4AAB-97F9-FE7A85DE336A}">
      <dsp:nvSpPr>
        <dsp:cNvPr id="0" name=""/>
        <dsp:cNvSpPr/>
      </dsp:nvSpPr>
      <dsp:spPr>
        <a:xfrm>
          <a:off x="0" y="2368367"/>
          <a:ext cx="6172199"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6670" rIns="149352" bIns="26670" numCol="1" spcCol="1270" anchor="t" anchorCtr="0">
          <a:noAutofit/>
        </a:bodyPr>
        <a:lstStyle/>
        <a:p>
          <a:pPr marL="171450" lvl="1" indent="-171450" algn="l" defTabSz="711200">
            <a:lnSpc>
              <a:spcPct val="100000"/>
            </a:lnSpc>
            <a:spcBef>
              <a:spcPct val="0"/>
            </a:spcBef>
            <a:spcAft>
              <a:spcPct val="20000"/>
            </a:spcAft>
            <a:buChar char="•"/>
          </a:pPr>
          <a:r>
            <a:rPr lang="en-CA" sz="1600" kern="1200"/>
            <a:t>Help build and sustain relationships with key Indigenous associations and community organizations.</a:t>
          </a:r>
        </a:p>
      </dsp:txBody>
      <dsp:txXfrm>
        <a:off x="0" y="2368367"/>
        <a:ext cx="6172199" cy="597712"/>
      </dsp:txXfrm>
    </dsp:sp>
    <dsp:sp modelId="{D6FDE071-D16E-4332-A07F-04144A9FD0C4}">
      <dsp:nvSpPr>
        <dsp:cNvPr id="0" name=""/>
        <dsp:cNvSpPr/>
      </dsp:nvSpPr>
      <dsp:spPr>
        <a:xfrm>
          <a:off x="0" y="2966080"/>
          <a:ext cx="6172199" cy="57739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CA" sz="2100" b="1" kern="1200"/>
            <a:t>RECRUITMENT PROGRAMS AND TOOLS</a:t>
          </a:r>
        </a:p>
      </dsp:txBody>
      <dsp:txXfrm>
        <a:off x="28186" y="2994266"/>
        <a:ext cx="6115827" cy="521022"/>
      </dsp:txXfrm>
    </dsp:sp>
    <dsp:sp modelId="{B581DB24-5A8A-4D42-BC90-C3464357DA7D}">
      <dsp:nvSpPr>
        <dsp:cNvPr id="0" name=""/>
        <dsp:cNvSpPr/>
      </dsp:nvSpPr>
      <dsp:spPr>
        <a:xfrm>
          <a:off x="0" y="3543475"/>
          <a:ext cx="6172199" cy="1825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26670" rIns="149352" bIns="26670" numCol="1" spcCol="1270" anchor="t" anchorCtr="0">
          <a:noAutofit/>
        </a:bodyPr>
        <a:lstStyle/>
        <a:p>
          <a:pPr marL="171450" lvl="1" indent="-171450" algn="l" defTabSz="711200">
            <a:lnSpc>
              <a:spcPct val="100000"/>
            </a:lnSpc>
            <a:spcBef>
              <a:spcPct val="0"/>
            </a:spcBef>
            <a:spcAft>
              <a:spcPct val="20000"/>
            </a:spcAft>
            <a:buChar char="•"/>
          </a:pPr>
          <a:r>
            <a:rPr lang="en-CA" sz="1600" kern="1200"/>
            <a:t>Design and manage Indigenous recruitment and support programs</a:t>
          </a:r>
        </a:p>
        <a:p>
          <a:pPr marL="171450" lvl="1" indent="-171450" algn="l" defTabSz="711200">
            <a:lnSpc>
              <a:spcPct val="100000"/>
            </a:lnSpc>
            <a:spcBef>
              <a:spcPct val="0"/>
            </a:spcBef>
            <a:spcAft>
              <a:spcPct val="20000"/>
            </a:spcAft>
            <a:buChar char="•"/>
          </a:pPr>
          <a:r>
            <a:rPr lang="en-CA" sz="1600" kern="1200">
              <a:latin typeface="Segoe UI Semilight"/>
              <a:ea typeface="+mn-ea"/>
              <a:cs typeface="+mn-cs"/>
            </a:rPr>
            <a:t>Develop tools and resources for managers and HR professionals</a:t>
          </a:r>
          <a:endParaRPr lang="en-CA" sz="1600" kern="1200"/>
        </a:p>
        <a:p>
          <a:pPr marL="171450" lvl="1" indent="-171450" algn="l" defTabSz="711200">
            <a:lnSpc>
              <a:spcPct val="100000"/>
            </a:lnSpc>
            <a:spcBef>
              <a:spcPct val="0"/>
            </a:spcBef>
            <a:spcAft>
              <a:spcPct val="20000"/>
            </a:spcAft>
            <a:buChar char="•"/>
          </a:pPr>
          <a:r>
            <a:rPr lang="en-CA" sz="1600" kern="1200">
              <a:latin typeface="Segoe UI Semilight"/>
              <a:ea typeface="+mn-ea"/>
              <a:cs typeface="+mn-cs"/>
            </a:rPr>
            <a:t>Increase awareness of tools, supports and services available in support of Indigenous recruitment and inclusion</a:t>
          </a:r>
          <a:endParaRPr lang="en-CA" sz="1600" kern="1200"/>
        </a:p>
        <a:p>
          <a:pPr marL="268288" lvl="1" indent="-268288" algn="l" defTabSz="711200">
            <a:lnSpc>
              <a:spcPct val="90000"/>
            </a:lnSpc>
            <a:spcBef>
              <a:spcPct val="0"/>
            </a:spcBef>
            <a:spcAft>
              <a:spcPct val="15000"/>
            </a:spcAft>
            <a:buFont typeface="Arial" panose="020B0604020202020204" pitchFamily="34" charset="0"/>
            <a:buNone/>
          </a:pPr>
          <a:endParaRPr lang="en-CA" sz="1600" kern="1200">
            <a:latin typeface="+mj-lt"/>
          </a:endParaRPr>
        </a:p>
      </dsp:txBody>
      <dsp:txXfrm>
        <a:off x="0" y="3543475"/>
        <a:ext cx="6172199" cy="1825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F9BC-F2E2-4A39-8473-101AE66102A7}">
      <dsp:nvSpPr>
        <dsp:cNvPr id="0" name=""/>
        <dsp:cNvSpPr/>
      </dsp:nvSpPr>
      <dsp:spPr>
        <a:xfrm>
          <a:off x="142110" y="537685"/>
          <a:ext cx="904231" cy="90423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9CE1F-D3B2-418D-A974-F3D427A25E91}">
      <dsp:nvSpPr>
        <dsp:cNvPr id="0" name=""/>
        <dsp:cNvSpPr/>
      </dsp:nvSpPr>
      <dsp:spPr>
        <a:xfrm>
          <a:off x="331999" y="727574"/>
          <a:ext cx="524453" cy="524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9B4BF5-A64A-4DE5-B025-5B164416F278}">
      <dsp:nvSpPr>
        <dsp:cNvPr id="0" name=""/>
        <dsp:cNvSpPr/>
      </dsp:nvSpPr>
      <dsp:spPr>
        <a:xfrm>
          <a:off x="1240105" y="537685"/>
          <a:ext cx="2131401" cy="90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Hear about best practices</a:t>
          </a:r>
        </a:p>
      </dsp:txBody>
      <dsp:txXfrm>
        <a:off x="1240105" y="537685"/>
        <a:ext cx="2131401" cy="904231"/>
      </dsp:txXfrm>
    </dsp:sp>
    <dsp:sp modelId="{8C5CDB4C-9109-41D7-8D38-4742830E191F}">
      <dsp:nvSpPr>
        <dsp:cNvPr id="0" name=""/>
        <dsp:cNvSpPr/>
      </dsp:nvSpPr>
      <dsp:spPr>
        <a:xfrm>
          <a:off x="3742887" y="537685"/>
          <a:ext cx="904231" cy="90423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BF268-3354-4843-B879-666767B8E453}">
      <dsp:nvSpPr>
        <dsp:cNvPr id="0" name=""/>
        <dsp:cNvSpPr/>
      </dsp:nvSpPr>
      <dsp:spPr>
        <a:xfrm>
          <a:off x="3932776" y="727574"/>
          <a:ext cx="524453" cy="524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CD1D29-5284-48F5-B826-978C693783D5}">
      <dsp:nvSpPr>
        <dsp:cNvPr id="0" name=""/>
        <dsp:cNvSpPr/>
      </dsp:nvSpPr>
      <dsp:spPr>
        <a:xfrm>
          <a:off x="4840882" y="537685"/>
          <a:ext cx="2131401" cy="90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CA" sz="1800" kern="1200" dirty="0" err="1"/>
            <a:t>ICoE</a:t>
          </a:r>
          <a:r>
            <a:rPr lang="en-CA" sz="1800" kern="1200" dirty="0"/>
            <a:t> present to your departments</a:t>
          </a:r>
          <a:endParaRPr lang="en-US" sz="1800" kern="1200" dirty="0"/>
        </a:p>
      </dsp:txBody>
      <dsp:txXfrm>
        <a:off x="4840882" y="537685"/>
        <a:ext cx="2131401" cy="904231"/>
      </dsp:txXfrm>
    </dsp:sp>
    <dsp:sp modelId="{F656FBF3-8A6E-48CF-B31B-03378BE5FCE6}">
      <dsp:nvSpPr>
        <dsp:cNvPr id="0" name=""/>
        <dsp:cNvSpPr/>
      </dsp:nvSpPr>
      <dsp:spPr>
        <a:xfrm>
          <a:off x="7343664" y="537685"/>
          <a:ext cx="904231" cy="90423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AA089-51C5-4A58-B8C2-B282850A0DFE}">
      <dsp:nvSpPr>
        <dsp:cNvPr id="0" name=""/>
        <dsp:cNvSpPr/>
      </dsp:nvSpPr>
      <dsp:spPr>
        <a:xfrm>
          <a:off x="7533553" y="727574"/>
          <a:ext cx="524453" cy="5244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F25EA-F370-4D71-8DEA-8367B82FB54B}">
      <dsp:nvSpPr>
        <dsp:cNvPr id="0" name=""/>
        <dsp:cNvSpPr/>
      </dsp:nvSpPr>
      <dsp:spPr>
        <a:xfrm>
          <a:off x="8441659" y="537685"/>
          <a:ext cx="2131401" cy="90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CA" sz="1800" kern="1200" dirty="0"/>
            <a:t>Partner and/or attend Indigenous fairs with us</a:t>
          </a:r>
          <a:endParaRPr lang="en-US" sz="1800" kern="1200" dirty="0"/>
        </a:p>
      </dsp:txBody>
      <dsp:txXfrm>
        <a:off x="8441659" y="537685"/>
        <a:ext cx="2131401" cy="904231"/>
      </dsp:txXfrm>
    </dsp:sp>
    <dsp:sp modelId="{144B6A75-25B2-4AC8-ACF8-0B3C7EE86569}">
      <dsp:nvSpPr>
        <dsp:cNvPr id="0" name=""/>
        <dsp:cNvSpPr/>
      </dsp:nvSpPr>
      <dsp:spPr>
        <a:xfrm>
          <a:off x="142110" y="2032581"/>
          <a:ext cx="904231" cy="90423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9A75B-8E20-4D03-A322-BAA44A2BC701}">
      <dsp:nvSpPr>
        <dsp:cNvPr id="0" name=""/>
        <dsp:cNvSpPr/>
      </dsp:nvSpPr>
      <dsp:spPr>
        <a:xfrm>
          <a:off x="331999" y="2222469"/>
          <a:ext cx="524453" cy="5244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7412C0-B980-4710-8B0F-CF2C6271091D}">
      <dsp:nvSpPr>
        <dsp:cNvPr id="0" name=""/>
        <dsp:cNvSpPr/>
      </dsp:nvSpPr>
      <dsp:spPr>
        <a:xfrm>
          <a:off x="1240105" y="2032581"/>
          <a:ext cx="2131401" cy="90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Advice and guidance on engagement and recruiting</a:t>
          </a:r>
        </a:p>
      </dsp:txBody>
      <dsp:txXfrm>
        <a:off x="1240105" y="2032581"/>
        <a:ext cx="2131401" cy="904231"/>
      </dsp:txXfrm>
    </dsp:sp>
    <dsp:sp modelId="{A417348A-FC36-470A-956F-21AB68A3BB43}">
      <dsp:nvSpPr>
        <dsp:cNvPr id="0" name=""/>
        <dsp:cNvSpPr/>
      </dsp:nvSpPr>
      <dsp:spPr>
        <a:xfrm>
          <a:off x="3742887" y="2032581"/>
          <a:ext cx="904231" cy="90423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37A156-D5A7-45D5-BEFE-0F56845729E2}">
      <dsp:nvSpPr>
        <dsp:cNvPr id="0" name=""/>
        <dsp:cNvSpPr/>
      </dsp:nvSpPr>
      <dsp:spPr>
        <a:xfrm>
          <a:off x="3932776" y="2222469"/>
          <a:ext cx="524453" cy="5244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65551D-6962-4F91-A80F-57821E465C38}">
      <dsp:nvSpPr>
        <dsp:cNvPr id="0" name=""/>
        <dsp:cNvSpPr/>
      </dsp:nvSpPr>
      <dsp:spPr>
        <a:xfrm>
          <a:off x="4840882" y="2032581"/>
          <a:ext cx="2131401" cy="90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Access talent</a:t>
          </a:r>
        </a:p>
      </dsp:txBody>
      <dsp:txXfrm>
        <a:off x="4840882" y="2032581"/>
        <a:ext cx="2131401" cy="904231"/>
      </dsp:txXfrm>
    </dsp:sp>
    <dsp:sp modelId="{25B35BF4-2E3C-4FFB-9DB1-6B8C451936CA}">
      <dsp:nvSpPr>
        <dsp:cNvPr id="0" name=""/>
        <dsp:cNvSpPr/>
      </dsp:nvSpPr>
      <dsp:spPr>
        <a:xfrm>
          <a:off x="7343664" y="2032581"/>
          <a:ext cx="904231" cy="90423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E497A-1C08-4F28-89BB-38B242FC10B2}">
      <dsp:nvSpPr>
        <dsp:cNvPr id="0" name=""/>
        <dsp:cNvSpPr/>
      </dsp:nvSpPr>
      <dsp:spPr>
        <a:xfrm>
          <a:off x="7533553" y="2222469"/>
          <a:ext cx="524453" cy="5244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E8231-D904-4179-BFEF-C297E83BD2A0}">
      <dsp:nvSpPr>
        <dsp:cNvPr id="0" name=""/>
        <dsp:cNvSpPr/>
      </dsp:nvSpPr>
      <dsp:spPr>
        <a:xfrm>
          <a:off x="8441659" y="2032581"/>
          <a:ext cx="2131401" cy="904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CA" sz="1800" kern="1200" dirty="0"/>
            <a:t>Enhance your Indigenous Students’ experience</a:t>
          </a:r>
          <a:endParaRPr lang="en-US" sz="1800" kern="1200" dirty="0"/>
        </a:p>
      </dsp:txBody>
      <dsp:txXfrm>
        <a:off x="8441659" y="2032581"/>
        <a:ext cx="2131401" cy="904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27B00D-1886-101E-4FBC-80E932E38CE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E9B838C5-86D6-D1AF-8037-5E567B472C9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DEEF251-C8C7-42BA-BA05-82D71535BEDD}" type="datetimeFigureOut">
              <a:rPr lang="en-CA"/>
              <a:pPr>
                <a:defRPr/>
              </a:pPr>
              <a:t>2024/06/05</a:t>
            </a:fld>
            <a:endParaRPr lang="en-CA"/>
          </a:p>
        </p:txBody>
      </p:sp>
      <p:sp>
        <p:nvSpPr>
          <p:cNvPr id="4" name="Footer Placeholder 3">
            <a:extLst>
              <a:ext uri="{FF2B5EF4-FFF2-40B4-BE49-F238E27FC236}">
                <a16:creationId xmlns:a16="http://schemas.microsoft.com/office/drawing/2014/main" id="{0A97E6FB-C341-1014-81C6-9820FB06CF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5" name="Slide Number Placeholder 4">
            <a:extLst>
              <a:ext uri="{FF2B5EF4-FFF2-40B4-BE49-F238E27FC236}">
                <a16:creationId xmlns:a16="http://schemas.microsoft.com/office/drawing/2014/main" id="{E86CFBBE-1586-DA44-A453-5B4D1BEE85DB}"/>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10ECDB-B57D-485D-9F91-2792FF4F65E1}"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A3F6F9-F00B-DAEE-1DF6-88A60C5D42E9}"/>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0E736942-17EB-42BF-11E9-64F531C13024}"/>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5E0F8325-3D92-415E-9F44-045BC204FB25}" type="datetimeFigureOut">
              <a:rPr lang="en-CA"/>
              <a:pPr>
                <a:defRPr/>
              </a:pPr>
              <a:t>2024/06/05</a:t>
            </a:fld>
            <a:endParaRPr lang="en-CA"/>
          </a:p>
        </p:txBody>
      </p:sp>
      <p:sp>
        <p:nvSpPr>
          <p:cNvPr id="4" name="Slide Image Placeholder 3">
            <a:extLst>
              <a:ext uri="{FF2B5EF4-FFF2-40B4-BE49-F238E27FC236}">
                <a16:creationId xmlns:a16="http://schemas.microsoft.com/office/drawing/2014/main" id="{07E00E64-6CF4-01D4-F105-1D3D80099F31}"/>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a:extLst>
              <a:ext uri="{FF2B5EF4-FFF2-40B4-BE49-F238E27FC236}">
                <a16:creationId xmlns:a16="http://schemas.microsoft.com/office/drawing/2014/main" id="{71EBC00A-8E10-FB77-B192-CF30C48B7B2B}"/>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E5788314-68F6-5D4B-CA0F-4AE15A773F30}"/>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0F491F03-9D7A-F944-6DC0-CB781394EE99}"/>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7F021B0-6B7A-4899-9987-BCBE74FCB8AA}" type="slidenum">
              <a:rPr lang="en-CA" altLang="en-US"/>
              <a:pPr/>
              <a:t>‹#›</a:t>
            </a:fld>
            <a:endParaRPr lang="en-CA"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Introductions: Rena and Natasha (Claire if she manages </a:t>
            </a:r>
            <a:r>
              <a:rPr lang="en-CA" dirty="0" err="1"/>
              <a:t>Slido</a:t>
            </a:r>
            <a:r>
              <a:rPr lang="en-CA" dirty="0"/>
              <a:t>)</a:t>
            </a:r>
          </a:p>
        </p:txBody>
      </p:sp>
      <p:sp>
        <p:nvSpPr>
          <p:cNvPr id="4" name="Footer Placeholder 3"/>
          <p:cNvSpPr>
            <a:spLocks noGrp="1"/>
          </p:cNvSpPr>
          <p:nvPr>
            <p:ph type="ftr" sz="quarter" idx="4"/>
          </p:nvPr>
        </p:nvSpPr>
        <p:spPr/>
        <p:txBody>
          <a:bodyPr/>
          <a:lstStyle/>
          <a:p>
            <a:pPr>
              <a:defRPr/>
            </a:pPr>
            <a:endParaRPr lang="en-CA"/>
          </a:p>
        </p:txBody>
      </p:sp>
      <p:sp>
        <p:nvSpPr>
          <p:cNvPr id="5" name="Slide Number Placeholder 4"/>
          <p:cNvSpPr>
            <a:spLocks noGrp="1"/>
          </p:cNvSpPr>
          <p:nvPr>
            <p:ph type="sldNum" sz="quarter" idx="5"/>
          </p:nvPr>
        </p:nvSpPr>
        <p:spPr/>
        <p:txBody>
          <a:bodyPr/>
          <a:lstStyle/>
          <a:p>
            <a:fld id="{17F021B0-6B7A-4899-9987-BCBE74FCB8AA}" type="slidenum">
              <a:rPr lang="en-CA" altLang="en-US" smtClean="0"/>
              <a:pPr/>
              <a:t>1</a:t>
            </a:fld>
            <a:endParaRPr lang="en-CA" altLang="en-US"/>
          </a:p>
        </p:txBody>
      </p:sp>
    </p:spTree>
    <p:extLst>
      <p:ext uri="{BB962C8B-B14F-4D97-AF65-F5344CB8AC3E}">
        <p14:creationId xmlns:p14="http://schemas.microsoft.com/office/powerpoint/2010/main" val="251045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12</a:t>
            </a:fld>
            <a:endParaRPr lang="en-CA"/>
          </a:p>
        </p:txBody>
      </p:sp>
    </p:spTree>
    <p:extLst>
      <p:ext uri="{BB962C8B-B14F-4D97-AF65-F5344CB8AC3E}">
        <p14:creationId xmlns:p14="http://schemas.microsoft.com/office/powerpoint/2010/main" val="341452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9D44859-3115-5CCD-85D3-FE3B9D72D6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3557F9A-2C91-4E46-35DE-AA2F84D3ED6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CA">
              <a:solidFill>
                <a:schemeClr val="accent3"/>
              </a:solidFill>
            </a:endParaRPr>
          </a:p>
        </p:txBody>
      </p:sp>
      <p:sp>
        <p:nvSpPr>
          <p:cNvPr id="4" name="Footer Placeholder 3">
            <a:extLst>
              <a:ext uri="{FF2B5EF4-FFF2-40B4-BE49-F238E27FC236}">
                <a16:creationId xmlns:a16="http://schemas.microsoft.com/office/drawing/2014/main" id="{69016732-82E3-46E4-4D95-7E2EE9D5632A}"/>
              </a:ext>
            </a:extLst>
          </p:cNvPr>
          <p:cNvSpPr>
            <a:spLocks noGrp="1"/>
          </p:cNvSpPr>
          <p:nvPr>
            <p:ph type="ftr" sz="quarter" idx="4"/>
          </p:nvPr>
        </p:nvSpPr>
        <p:spPr/>
        <p:txBody>
          <a:bodyPr/>
          <a:lstStyle/>
          <a:p>
            <a:pPr>
              <a:defRPr/>
            </a:pPr>
            <a:endParaRPr lang="en-CA"/>
          </a:p>
        </p:txBody>
      </p:sp>
      <p:sp>
        <p:nvSpPr>
          <p:cNvPr id="5" name="Slide Number Placeholder 4">
            <a:extLst>
              <a:ext uri="{FF2B5EF4-FFF2-40B4-BE49-F238E27FC236}">
                <a16:creationId xmlns:a16="http://schemas.microsoft.com/office/drawing/2014/main" id="{249AC420-94A4-8157-4545-C5D1F3717DE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AC09F5D-4B99-4AFC-AB6B-148FA9BFB3AA}" type="slidenum">
              <a:rPr lang="en-CA" altLang="en-US"/>
              <a:pPr/>
              <a:t>13</a:t>
            </a:fld>
            <a:endParaRPr lang="en-CA" altLang="en-US"/>
          </a:p>
        </p:txBody>
      </p:sp>
    </p:spTree>
    <p:extLst>
      <p:ext uri="{BB962C8B-B14F-4D97-AF65-F5344CB8AC3E}">
        <p14:creationId xmlns:p14="http://schemas.microsoft.com/office/powerpoint/2010/main" val="249229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5F0E14F-83BC-4483-B3DF-7E25C0577599}" type="slidenum">
              <a:rPr lang="en-CA" smtClean="0"/>
              <a:t>14</a:t>
            </a:fld>
            <a:endParaRPr lang="en-CA"/>
          </a:p>
        </p:txBody>
      </p:sp>
    </p:spTree>
    <p:extLst>
      <p:ext uri="{BB962C8B-B14F-4D97-AF65-F5344CB8AC3E}">
        <p14:creationId xmlns:p14="http://schemas.microsoft.com/office/powerpoint/2010/main" val="16235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5F0E14F-83BC-4483-B3DF-7E25C0577599}" type="slidenum">
              <a:rPr lang="en-CA" smtClean="0"/>
              <a:t>15</a:t>
            </a:fld>
            <a:endParaRPr lang="en-CA"/>
          </a:p>
        </p:txBody>
      </p:sp>
    </p:spTree>
    <p:extLst>
      <p:ext uri="{BB962C8B-B14F-4D97-AF65-F5344CB8AC3E}">
        <p14:creationId xmlns:p14="http://schemas.microsoft.com/office/powerpoint/2010/main" val="363458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13879DF-2783-FB6B-B81C-B733914005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B5256F5-44FB-E8FF-7DEC-7B4172A4E6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Links on the left are already included in previous slides. This is for ease of reference. </a:t>
            </a:r>
          </a:p>
        </p:txBody>
      </p:sp>
      <p:sp>
        <p:nvSpPr>
          <p:cNvPr id="4" name="Footer Placeholder 3">
            <a:extLst>
              <a:ext uri="{FF2B5EF4-FFF2-40B4-BE49-F238E27FC236}">
                <a16:creationId xmlns:a16="http://schemas.microsoft.com/office/drawing/2014/main" id="{1F3D0FD8-AE4C-E52A-2F8C-C8C55359E33C}"/>
              </a:ext>
            </a:extLst>
          </p:cNvPr>
          <p:cNvSpPr>
            <a:spLocks noGrp="1"/>
          </p:cNvSpPr>
          <p:nvPr>
            <p:ph type="ftr" sz="quarter" idx="4"/>
          </p:nvPr>
        </p:nvSpPr>
        <p:spPr/>
        <p:txBody>
          <a:bodyPr/>
          <a:lstStyle/>
          <a:p>
            <a:pPr>
              <a:defRPr/>
            </a:pPr>
            <a:endParaRPr lang="en-CA"/>
          </a:p>
        </p:txBody>
      </p:sp>
      <p:sp>
        <p:nvSpPr>
          <p:cNvPr id="5" name="Slide Number Placeholder 4">
            <a:extLst>
              <a:ext uri="{FF2B5EF4-FFF2-40B4-BE49-F238E27FC236}">
                <a16:creationId xmlns:a16="http://schemas.microsoft.com/office/drawing/2014/main" id="{0FEB4070-DEF3-785D-F1C1-F3FC963EB89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738867-C321-4DE6-A19A-58DDFAC4A2DF}" type="slidenum">
              <a:rPr lang="en-CA" altLang="en-US"/>
              <a:pPr/>
              <a:t>16</a:t>
            </a:fld>
            <a:endParaRPr lang="en-CA" altLang="en-US"/>
          </a:p>
        </p:txBody>
      </p:sp>
    </p:spTree>
    <p:extLst>
      <p:ext uri="{BB962C8B-B14F-4D97-AF65-F5344CB8AC3E}">
        <p14:creationId xmlns:p14="http://schemas.microsoft.com/office/powerpoint/2010/main" val="2373718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E3C0890-79CE-F30A-D4D6-3C5CE4C483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0416F10-51A7-17C8-362C-F1B610FA6E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Footer Placeholder 3">
            <a:extLst>
              <a:ext uri="{FF2B5EF4-FFF2-40B4-BE49-F238E27FC236}">
                <a16:creationId xmlns:a16="http://schemas.microsoft.com/office/drawing/2014/main" id="{CBC3C95F-842C-0A44-FB36-5942C7FC4C64}"/>
              </a:ext>
            </a:extLst>
          </p:cNvPr>
          <p:cNvSpPr>
            <a:spLocks noGrp="1"/>
          </p:cNvSpPr>
          <p:nvPr>
            <p:ph type="ftr" sz="quarter" idx="4"/>
          </p:nvPr>
        </p:nvSpPr>
        <p:spPr/>
        <p:txBody>
          <a:bodyPr/>
          <a:lstStyle/>
          <a:p>
            <a:pPr>
              <a:defRPr/>
            </a:pPr>
            <a:endParaRPr lang="en-CA"/>
          </a:p>
        </p:txBody>
      </p:sp>
      <p:sp>
        <p:nvSpPr>
          <p:cNvPr id="5" name="Slide Number Placeholder 4">
            <a:extLst>
              <a:ext uri="{FF2B5EF4-FFF2-40B4-BE49-F238E27FC236}">
                <a16:creationId xmlns:a16="http://schemas.microsoft.com/office/drawing/2014/main" id="{7130CAD9-F656-1508-DFBC-203953D6FF3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AE0228-0ED2-4219-ADA0-72662CD081D9}" type="slidenum">
              <a:rPr lang="en-CA" altLang="en-US"/>
              <a:pPr/>
              <a:t>17</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pPr>
              <a:defRPr/>
            </a:pPr>
            <a:endParaRPr lang="en-CA"/>
          </a:p>
        </p:txBody>
      </p:sp>
      <p:sp>
        <p:nvSpPr>
          <p:cNvPr id="5" name="Slide Number Placeholder 4"/>
          <p:cNvSpPr>
            <a:spLocks noGrp="1"/>
          </p:cNvSpPr>
          <p:nvPr>
            <p:ph type="sldNum" sz="quarter" idx="5"/>
          </p:nvPr>
        </p:nvSpPr>
        <p:spPr/>
        <p:txBody>
          <a:bodyPr/>
          <a:lstStyle/>
          <a:p>
            <a:fld id="{17F021B0-6B7A-4899-9987-BCBE74FCB8AA}" type="slidenum">
              <a:rPr lang="en-CA" altLang="en-US" smtClean="0"/>
              <a:pPr/>
              <a:t>2</a:t>
            </a:fld>
            <a:endParaRPr lang="en-CA" altLang="en-US"/>
          </a:p>
        </p:txBody>
      </p:sp>
    </p:spTree>
    <p:extLst>
      <p:ext uri="{BB962C8B-B14F-4D97-AF65-F5344CB8AC3E}">
        <p14:creationId xmlns:p14="http://schemas.microsoft.com/office/powerpoint/2010/main" val="66477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spc="-40" dirty="0">
              <a:solidFill>
                <a:srgbClr val="181818"/>
              </a:solidFill>
              <a:effectLst/>
              <a:highlight>
                <a:srgbClr val="FFFFFF"/>
              </a:highlight>
              <a:latin typeface="Arial" panose="020B0604020202020204" pitchFamily="34" charset="0"/>
              <a:ea typeface="Aptos" panose="020B0004020202020204" pitchFamily="34" charset="0"/>
              <a:cs typeface="Aptos" panose="020B0004020202020204" pitchFamily="34" charset="0"/>
            </a:endParaRPr>
          </a:p>
          <a:p>
            <a:pPr>
              <a:defRPr/>
            </a:pPr>
            <a:r>
              <a:rPr lang="en-CA" sz="1800" u="sng" dirty="0">
                <a:solidFill>
                  <a:srgbClr val="467886"/>
                </a:solidFill>
                <a:latin typeface="Aptos"/>
                <a:ea typeface="Aptos" panose="020B0004020202020204" pitchFamily="34" charset="0"/>
                <a:cs typeface="Aptos" panose="020B0004020202020204" pitchFamily="34" charset="0"/>
              </a:rPr>
              <a:t>Most of you know the public service commission as the 'government police' - making sure all your staffing processes conform to policy and investigate wrong doing, or areas that may be a conflict of interest.  We also manage GC jobs,  and have an assessment ready and willing to support you with your assessment needs.  We are here to support you!</a:t>
            </a:r>
          </a:p>
          <a:p>
            <a:pPr>
              <a:defRPr/>
            </a:pPr>
            <a:r>
              <a:rPr lang="en-CA" sz="1800" u="sng" dirty="0">
                <a:solidFill>
                  <a:srgbClr val="467886"/>
                </a:solidFill>
                <a:latin typeface="Aptos"/>
                <a:ea typeface="Aptos" panose="020B0004020202020204" pitchFamily="34" charset="0"/>
                <a:cs typeface="Aptos" panose="020B0004020202020204" pitchFamily="34" charset="0"/>
              </a:rPr>
              <a:t>But outside  of  this, did you know we have solidified relationships with a variety of stakeholders, including post-secondary institutions, high schools, indigenous communities, employment assistance organizations, persons with disabilities organizations, as well as a variety of equity seeking supporting groups.  We are in tune with applicants’ needs, as well as yours! </a:t>
            </a:r>
          </a:p>
          <a:p>
            <a:pPr>
              <a:defRPr/>
            </a:pPr>
            <a:r>
              <a:rPr lang="en-CA" sz="1800" u="sng" dirty="0">
                <a:solidFill>
                  <a:srgbClr val="467886"/>
                </a:solidFill>
                <a:latin typeface="Aptos"/>
                <a:ea typeface="Aptos" panose="020B0004020202020204" pitchFamily="34" charset="0"/>
                <a:cs typeface="Aptos" panose="020B0004020202020204" pitchFamily="34" charset="0"/>
              </a:rPr>
              <a:t>We actively seek partnership opportunities, to better show case the jobs you have to offer, to the candidates you want to attract.    The best part is we have regional offices across the country,  So we can support and collaborate with you almost anywhere, at no cost to you!</a:t>
            </a:r>
            <a:endParaRPr lang="en-CA" dirty="0"/>
          </a:p>
        </p:txBody>
      </p:sp>
      <p:sp>
        <p:nvSpPr>
          <p:cNvPr id="4" name="Slide Number Placeholder 3"/>
          <p:cNvSpPr>
            <a:spLocks noGrp="1"/>
          </p:cNvSpPr>
          <p:nvPr>
            <p:ph type="sldNum" sz="quarter" idx="5"/>
          </p:nvPr>
        </p:nvSpPr>
        <p:spPr/>
        <p:txBody>
          <a:bodyPr/>
          <a:lstStyle/>
          <a:p>
            <a:fld id="{83E203E7-D4CD-4317-87F4-3D39447BCF88}" type="slidenum">
              <a:rPr lang="en-CA" smtClean="0"/>
              <a:t>3</a:t>
            </a:fld>
            <a:endParaRPr lang="en-CA"/>
          </a:p>
        </p:txBody>
      </p:sp>
    </p:spTree>
    <p:extLst>
      <p:ext uri="{BB962C8B-B14F-4D97-AF65-F5344CB8AC3E}">
        <p14:creationId xmlns:p14="http://schemas.microsoft.com/office/powerpoint/2010/main" val="355587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panose="020F0502020204030204"/>
                <a:cs typeface="Calibri" panose="020F0502020204030204"/>
              </a:rPr>
              <a:t>We often attend career fairs, information sessions at universities and within the community with departmental partners – this means you!  Our audiences can be a mix of students, graduates, members of employment equity groups, or career counsellors.  </a:t>
            </a:r>
            <a:endParaRPr lang="en-US">
              <a:ea typeface="Calibri" panose="020F0502020204030204"/>
              <a:cs typeface="Calibri" panose="020F0502020204030204"/>
            </a:endParaRPr>
          </a:p>
          <a:p>
            <a:endParaRPr lang="en-CA">
              <a:ea typeface="Calibri" panose="020F0502020204030204"/>
              <a:cs typeface="Calibri" panose="020F0502020204030204"/>
            </a:endParaRPr>
          </a:p>
          <a:p>
            <a:r>
              <a:rPr lang="en-CA" dirty="0">
                <a:ea typeface="Calibri" panose="020F0502020204030204"/>
                <a:cs typeface="Calibri" panose="020F0502020204030204"/>
              </a:rPr>
              <a:t>A typical PSC information session would entail describing what a job in the public service can offer.  We talk about our recruitment programs, </a:t>
            </a:r>
            <a:r>
              <a:rPr lang="en-CA" dirty="0" err="1">
                <a:ea typeface="Calibri" panose="020F0502020204030204"/>
                <a:cs typeface="Calibri" panose="020F0502020204030204"/>
              </a:rPr>
              <a:t>demistify</a:t>
            </a:r>
            <a:r>
              <a:rPr lang="en-CA" dirty="0">
                <a:ea typeface="Calibri" panose="020F0502020204030204"/>
                <a:cs typeface="Calibri" panose="020F0502020204030204"/>
              </a:rPr>
              <a:t> posters and show applicants tips, tricks and best practices on how to apply.  </a:t>
            </a:r>
            <a:endParaRPr lang="en-US" dirty="0">
              <a:ea typeface="Calibri" panose="020F0502020204030204"/>
              <a:cs typeface="Calibri" panose="020F0502020204030204"/>
            </a:endParaRPr>
          </a:p>
          <a:p>
            <a:endParaRPr lang="en-CA">
              <a:ea typeface="Calibri" panose="020F0502020204030204"/>
              <a:cs typeface="Calibri" panose="020F0502020204030204"/>
            </a:endParaRPr>
          </a:p>
          <a:p>
            <a:r>
              <a:rPr lang="en-CA" dirty="0">
                <a:ea typeface="Calibri" panose="020F0502020204030204"/>
                <a:cs typeface="Calibri" panose="020F0502020204030204"/>
              </a:rPr>
              <a:t>Following this part, we usually showcase a departmental partner! For example, when we give our presentation to science students, it is always </a:t>
            </a:r>
            <a:r>
              <a:rPr lang="en-CA" dirty="0" err="1">
                <a:ea typeface="Calibri" panose="020F0502020204030204"/>
                <a:cs typeface="Calibri" panose="020F0502020204030204"/>
              </a:rPr>
              <a:t>benefical</a:t>
            </a:r>
            <a:r>
              <a:rPr lang="en-CA" dirty="0">
                <a:ea typeface="Calibri" panose="020F0502020204030204"/>
                <a:cs typeface="Calibri" panose="020F0502020204030204"/>
              </a:rPr>
              <a:t> for us to bring a partner who hires science based jobs (</a:t>
            </a:r>
            <a:r>
              <a:rPr lang="en-CA" dirty="0" err="1">
                <a:ea typeface="Calibri" panose="020F0502020204030204"/>
                <a:cs typeface="Calibri" panose="020F0502020204030204"/>
              </a:rPr>
              <a:t>ie</a:t>
            </a:r>
            <a:r>
              <a:rPr lang="en-CA" dirty="0">
                <a:ea typeface="Calibri" panose="020F0502020204030204"/>
                <a:cs typeface="Calibri" panose="020F0502020204030204"/>
              </a:rPr>
              <a:t>, Health Canada, DFO, NRC, ECCC, </a:t>
            </a:r>
            <a:r>
              <a:rPr lang="en-CA" dirty="0" err="1">
                <a:ea typeface="Calibri" panose="020F0502020204030204"/>
                <a:cs typeface="Calibri" panose="020F0502020204030204"/>
              </a:rPr>
              <a:t>etc</a:t>
            </a:r>
            <a:r>
              <a:rPr lang="en-CA" dirty="0">
                <a:ea typeface="Calibri"/>
                <a:cs typeface="Calibri"/>
              </a:rPr>
              <a:t>).  Who best to promote your jobs and your department, than you! It is also validating to students, if they are able to ask you questions directly about your specific jobs and what it is like to work for your department.</a:t>
            </a:r>
            <a:endParaRPr lang="en-US" dirty="0">
              <a:ea typeface="Calibri"/>
              <a:cs typeface="Calibri"/>
            </a:endParaRPr>
          </a:p>
          <a:p>
            <a:endParaRPr lang="en-CA">
              <a:ea typeface="Calibri"/>
              <a:cs typeface="Calibri"/>
            </a:endParaRPr>
          </a:p>
          <a:p>
            <a:r>
              <a:rPr lang="en-CA" dirty="0">
                <a:ea typeface="Calibri"/>
                <a:cs typeface="Calibri"/>
              </a:rPr>
              <a:t>Last year the Atlantic Regional Office went to XXXX number of career fairs and presented XXXX number of information sessions.</a:t>
            </a:r>
          </a:p>
        </p:txBody>
      </p:sp>
      <p:sp>
        <p:nvSpPr>
          <p:cNvPr id="4" name="Slide Number Placeholder 3"/>
          <p:cNvSpPr>
            <a:spLocks noGrp="1"/>
          </p:cNvSpPr>
          <p:nvPr>
            <p:ph type="sldNum" sz="quarter" idx="5"/>
          </p:nvPr>
        </p:nvSpPr>
        <p:spPr/>
        <p:txBody>
          <a:bodyPr/>
          <a:lstStyle/>
          <a:p>
            <a:fld id="{83E203E7-D4CD-4317-87F4-3D39447BCF88}" type="slidenum">
              <a:rPr lang="en-CA" smtClean="0"/>
              <a:t>4</a:t>
            </a:fld>
            <a:endParaRPr lang="en-CA"/>
          </a:p>
        </p:txBody>
      </p:sp>
    </p:spTree>
    <p:extLst>
      <p:ext uri="{BB962C8B-B14F-4D97-AF65-F5344CB8AC3E}">
        <p14:creationId xmlns:p14="http://schemas.microsoft.com/office/powerpoint/2010/main" val="310169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List of Available  Inventories and pools managed by the PSC:</a:t>
            </a:r>
          </a:p>
          <a:p>
            <a:r>
              <a:rPr lang="en-US" dirty="0">
                <a:cs typeface="Calibri"/>
              </a:rPr>
              <a:t>Emerging Talent Pool (EC-04 – fully assessed)</a:t>
            </a:r>
          </a:p>
          <a:p>
            <a:r>
              <a:rPr lang="en-US">
                <a:cs typeface="Calibri"/>
              </a:rPr>
              <a:t>Business, Project Management and Government Programs (Partially</a:t>
            </a:r>
            <a:r>
              <a:rPr lang="en-US" dirty="0">
                <a:cs typeface="Calibri"/>
              </a:rPr>
              <a:t> assessed)</a:t>
            </a:r>
          </a:p>
          <a:p>
            <a:r>
              <a:rPr lang="en-US">
                <a:cs typeface="Calibri"/>
              </a:rPr>
              <a:t>Careers in Data Science (EC-03 – Partially assessed)</a:t>
            </a:r>
          </a:p>
          <a:p>
            <a:r>
              <a:rPr lang="en-US" dirty="0">
                <a:cs typeface="Calibri"/>
              </a:rPr>
              <a:t>Careers in Communications (Not assessed)</a:t>
            </a:r>
          </a:p>
          <a:p>
            <a:r>
              <a:rPr lang="en-US">
                <a:cs typeface="Calibri"/>
              </a:rPr>
              <a:t>Careers in Biology for Persons with Disabilities (BI-02 and SR-CFIA-2 – partially assessed)</a:t>
            </a:r>
          </a:p>
          <a:p>
            <a:r>
              <a:rPr lang="en-US">
                <a:cs typeface="Calibri"/>
              </a:rPr>
              <a:t>Policy and Data Analyst – Careers for PWD (EC-01 to EC-05)</a:t>
            </a:r>
            <a:endParaRPr lang="en-US" dirty="0">
              <a:cs typeface="Calibri"/>
            </a:endParaRPr>
          </a:p>
        </p:txBody>
      </p:sp>
      <p:sp>
        <p:nvSpPr>
          <p:cNvPr id="4" name="Footer Placeholder 3"/>
          <p:cNvSpPr>
            <a:spLocks noGrp="1"/>
          </p:cNvSpPr>
          <p:nvPr>
            <p:ph type="ftr" sz="quarter" idx="4"/>
          </p:nvPr>
        </p:nvSpPr>
        <p:spPr/>
        <p:txBody>
          <a:bodyPr/>
          <a:lstStyle/>
          <a:p>
            <a:pPr>
              <a:defRPr/>
            </a:pPr>
            <a:endParaRPr lang="en-CA"/>
          </a:p>
        </p:txBody>
      </p:sp>
      <p:sp>
        <p:nvSpPr>
          <p:cNvPr id="5" name="Slide Number Placeholder 4"/>
          <p:cNvSpPr>
            <a:spLocks noGrp="1"/>
          </p:cNvSpPr>
          <p:nvPr>
            <p:ph type="sldNum" sz="quarter" idx="5"/>
          </p:nvPr>
        </p:nvSpPr>
        <p:spPr/>
        <p:txBody>
          <a:bodyPr/>
          <a:lstStyle/>
          <a:p>
            <a:fld id="{17F021B0-6B7A-4899-9987-BCBE74FCB8AA}" type="slidenum">
              <a:rPr lang="en-CA" altLang="en-US"/>
              <a:pPr/>
              <a:t>6</a:t>
            </a:fld>
            <a:endParaRPr lang="en-CA" altLang="en-US"/>
          </a:p>
        </p:txBody>
      </p:sp>
    </p:spTree>
    <p:extLst>
      <p:ext uri="{BB962C8B-B14F-4D97-AF65-F5344CB8AC3E}">
        <p14:creationId xmlns:p14="http://schemas.microsoft.com/office/powerpoint/2010/main" val="404827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3D4E6D5-EC0C-497F-9DD9-FD2E63C12F77}" type="slidenum">
              <a:rPr lang="en-CA" smtClean="0"/>
              <a:t>8</a:t>
            </a:fld>
            <a:endParaRPr lang="en-CA"/>
          </a:p>
        </p:txBody>
      </p:sp>
    </p:spTree>
    <p:extLst>
      <p:ext uri="{BB962C8B-B14F-4D97-AF65-F5344CB8AC3E}">
        <p14:creationId xmlns:p14="http://schemas.microsoft.com/office/powerpoint/2010/main" val="30434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4BA3AA-3433-42F7-82F8-68D10241E68D}" type="slidenum">
              <a:rPr lang="en-CA" smtClean="0"/>
              <a:t>9</a:t>
            </a:fld>
            <a:endParaRPr lang="en-CA" dirty="0"/>
          </a:p>
        </p:txBody>
      </p:sp>
    </p:spTree>
    <p:extLst>
      <p:ext uri="{BB962C8B-B14F-4D97-AF65-F5344CB8AC3E}">
        <p14:creationId xmlns:p14="http://schemas.microsoft.com/office/powerpoint/2010/main" val="63399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solidFill>
                <a:schemeClr val="tx1"/>
              </a:solidFill>
              <a:latin typeface="Segoe UI  "/>
            </a:endParaRPr>
          </a:p>
          <a:p>
            <a:endParaRPr lang="en-CA" sz="1200" dirty="0">
              <a:solidFill>
                <a:schemeClr val="tx1"/>
              </a:solidFill>
              <a:latin typeface="Segoe UI  "/>
            </a:endParaRPr>
          </a:p>
        </p:txBody>
      </p:sp>
      <p:sp>
        <p:nvSpPr>
          <p:cNvPr id="4" name="Slide Number Placeholder 3"/>
          <p:cNvSpPr>
            <a:spLocks noGrp="1"/>
          </p:cNvSpPr>
          <p:nvPr>
            <p:ph type="sldNum" sz="quarter" idx="5"/>
          </p:nvPr>
        </p:nvSpPr>
        <p:spPr/>
        <p:txBody>
          <a:bodyPr/>
          <a:lstStyle/>
          <a:p>
            <a:fld id="{EE136A7C-1E6B-4596-BF6D-4E7A076C8740}" type="slidenum">
              <a:rPr lang="en-CA" smtClean="0"/>
              <a:t>10</a:t>
            </a:fld>
            <a:endParaRPr lang="en-CA" dirty="0"/>
          </a:p>
        </p:txBody>
      </p:sp>
    </p:spTree>
    <p:extLst>
      <p:ext uri="{BB962C8B-B14F-4D97-AF65-F5344CB8AC3E}">
        <p14:creationId xmlns:p14="http://schemas.microsoft.com/office/powerpoint/2010/main" val="397000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r>
              <a:rPr lang="en-CA" sz="1800" dirty="0">
                <a:effectLst/>
                <a:latin typeface="Arial" panose="020B060402020202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lnSpc>
                <a:spcPct val="90000"/>
              </a:lnSpc>
              <a:buFont typeface="Arial" panose="020B0604020202020204" pitchFamily="34" charset="0"/>
              <a:buNone/>
              <a:tabLst>
                <a:tab pos="457200" algn="l"/>
              </a:tabLst>
            </a:pPr>
            <a:br>
              <a:rPr lang="en-CA" b="0" i="0" dirty="0">
                <a:solidFill>
                  <a:srgbClr val="000000"/>
                </a:solidFill>
                <a:effectLst/>
                <a:latin typeface="Söhne"/>
              </a:rPr>
            </a:br>
            <a:endParaRPr lang="en-CA" dirty="0"/>
          </a:p>
        </p:txBody>
      </p:sp>
      <p:sp>
        <p:nvSpPr>
          <p:cNvPr id="4" name="Espace réservé du numéro de diapositive 3"/>
          <p:cNvSpPr>
            <a:spLocks noGrp="1"/>
          </p:cNvSpPr>
          <p:nvPr>
            <p:ph type="sldNum" sz="quarter" idx="5"/>
          </p:nvPr>
        </p:nvSpPr>
        <p:spPr/>
        <p:txBody>
          <a:bodyPr/>
          <a:lstStyle/>
          <a:p>
            <a:fld id="{85F0E14F-83BC-4483-B3DF-7E25C0577599}" type="slidenum">
              <a:rPr lang="en-CA" smtClean="0"/>
              <a:t>11</a:t>
            </a:fld>
            <a:endParaRPr lang="en-CA"/>
          </a:p>
        </p:txBody>
      </p:sp>
    </p:spTree>
    <p:extLst>
      <p:ext uri="{BB962C8B-B14F-4D97-AF65-F5344CB8AC3E}">
        <p14:creationId xmlns:p14="http://schemas.microsoft.com/office/powerpoint/2010/main" val="330844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140B101-5F2A-4A1B-B125-8F7A618A4CD7}" type="datetimeFigureOut">
              <a:rPr lang="en-CA" smtClean="0"/>
              <a:t>2024/06/05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82300" y="6418263"/>
            <a:ext cx="1219200" cy="365125"/>
          </a:xfrm>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86506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140B101-5F2A-4A1B-B125-8F7A618A4CD7}" type="datetimeFigureOut">
              <a:rPr lang="en-CA" smtClean="0"/>
              <a:t>2024/06/05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59704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Page couverture - FR">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6654"/>
            <a:ext cx="10899083" cy="360097"/>
          </a:xfrm>
          <a:prstGeom prst="rect">
            <a:avLst/>
          </a:prstGeom>
        </p:spPr>
      </p:pic>
    </p:spTree>
    <p:extLst>
      <p:ext uri="{BB962C8B-B14F-4D97-AF65-F5344CB8AC3E}">
        <p14:creationId xmlns:p14="http://schemas.microsoft.com/office/powerpoint/2010/main" val="297464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754723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106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59324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B101-5F2A-4A1B-B125-8F7A618A4CD7}" type="datetimeFigureOut">
              <a:rPr lang="en-CA" smtClean="0"/>
              <a:t>2024/06/05</a:t>
            </a:fld>
            <a:endParaRPr lang="en-CA"/>
          </a:p>
        </p:txBody>
      </p:sp>
      <p:sp>
        <p:nvSpPr>
          <p:cNvPr id="5" name="Footer Placeholder 4"/>
          <p:cNvSpPr>
            <a:spLocks noGrp="1"/>
          </p:cNvSpPr>
          <p:nvPr>
            <p:ph type="ftr" sz="quarter" idx="3"/>
          </p:nvPr>
        </p:nvSpPr>
        <p:spPr>
          <a:xfrm>
            <a:off x="4038600" y="59324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778" y="6025960"/>
            <a:ext cx="12194778" cy="832040"/>
          </a:xfrm>
          <a:prstGeom prst="rect">
            <a:avLst/>
          </a:prstGeom>
        </p:spPr>
      </p:pic>
      <p:sp>
        <p:nvSpPr>
          <p:cNvPr id="6" name="Slide Number Placeholder 5"/>
          <p:cNvSpPr>
            <a:spLocks noGrp="1"/>
          </p:cNvSpPr>
          <p:nvPr>
            <p:ph type="sldNum" sz="quarter" idx="4"/>
          </p:nvPr>
        </p:nvSpPr>
        <p:spPr>
          <a:xfrm>
            <a:off x="10801350" y="6418263"/>
            <a:ext cx="1200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7B19F-562E-4687-915F-44F4066EA527}" type="slidenum">
              <a:rPr lang="en-CA" smtClean="0"/>
              <a:t>‹#›</a:t>
            </a:fld>
            <a:endParaRPr lang="en-CA"/>
          </a:p>
        </p:txBody>
      </p:sp>
    </p:spTree>
    <p:extLst>
      <p:ext uri="{BB962C8B-B14F-4D97-AF65-F5344CB8AC3E}">
        <p14:creationId xmlns:p14="http://schemas.microsoft.com/office/powerpoint/2010/main" val="846385033"/>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gcpedia.gc.ca/wiki/Indigenous_Career_Pathways_%E2%80%93_Inventory_of_Indigenous_Applicants" TargetMode="External"/><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xtranet.psc-cfp.gc.ca/sib-dgsi/indigenous-recruitment-toolbox-eng.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fp.halifax.psc@cfp-psc.gc.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canada.ca/en/public-service-commission/jobs/services/gc-jobs/indigenous-recruitment-information-hiring-managers.html#hiring%20Indigenous%20talent" TargetMode="External"/><Relationship Id="rId13" Type="http://schemas.openxmlformats.org/officeDocument/2006/relationships/hyperlink" Target="https://catalogue.csps-efpc.gc.ca/product?catalog=IRA171&amp;cm_locale=en" TargetMode="External"/><Relationship Id="rId3" Type="http://schemas.openxmlformats.org/officeDocument/2006/relationships/hyperlink" Target="https://www.canada.ca/en/public-service-commission/jobs/services/gc-jobs/indigenous-recruitment-information-hiring-managers.html" TargetMode="External"/><Relationship Id="rId7" Type="http://schemas.openxmlformats.org/officeDocument/2006/relationships/hyperlink" Target="https://www.canada.ca/en/public-service-commission/services/staffing-assessment-tools-resources/human-resources-specialists-hiring-managers/recruitment-options-managers/student-recruitment/federal-student-work-experience-program.html" TargetMode="External"/><Relationship Id="rId12" Type="http://schemas.openxmlformats.org/officeDocument/2006/relationships/hyperlink" Target="https://catalogue.csps-efpc.gc.ca/product?catalog=IRA144&amp;cm_locale=en" TargetMode="External"/><Relationship Id="rId2" Type="http://schemas.openxmlformats.org/officeDocument/2006/relationships/notesSlide" Target="../notesSlides/notesSlide12.xml"/><Relationship Id="rId16" Type="http://schemas.openxmlformats.org/officeDocument/2006/relationships/hyperlink" Target="https://www.csps-efpc.gc.ca/catalogue/courses-eng.aspx?code=H205" TargetMode="External"/><Relationship Id="rId1" Type="http://schemas.openxmlformats.org/officeDocument/2006/relationships/slideLayout" Target="../slideLayouts/slideLayout2.xml"/><Relationship Id="rId6" Type="http://schemas.openxmlformats.org/officeDocument/2006/relationships/hyperlink" Target="https://www.canada.ca/en/public-service-commission/services/staffing-assessment-tools-resources/human-resources-specialists-hiring-managers/recruitment-options-managers/graduate-general-recruitment/post-secondary-recruitment.html" TargetMode="External"/><Relationship Id="rId11" Type="http://schemas.openxmlformats.org/officeDocument/2006/relationships/hyperlink" Target="https://www.canada.ca/en/public-service-commission/services/publications/open-info/barriers-to-indigenous-recruitment.html" TargetMode="External"/><Relationship Id="rId5" Type="http://schemas.openxmlformats.org/officeDocument/2006/relationships/hyperlink" Target="https://www.gcpedia.gc.ca/wiki/PSC_%E2%80%94_Tools_for_Hiring_Managers" TargetMode="External"/><Relationship Id="rId15" Type="http://schemas.openxmlformats.org/officeDocument/2006/relationships/hyperlink" Target="https://www.canada.ca/en/public-health/services/publications/aboriginal-health/indigenous-cultural-competency-learning-road-map.html" TargetMode="External"/><Relationship Id="rId10" Type="http://schemas.openxmlformats.org/officeDocument/2006/relationships/hyperlink" Target="https://www.canada.ca/en/public-service-commission/services/publications/2021-snps-highlights-report.html" TargetMode="External"/><Relationship Id="rId4" Type="http://schemas.openxmlformats.org/officeDocument/2006/relationships/hyperlink" Target="https://www.gcpedia.gc.ca/wiki/KCII" TargetMode="External"/><Relationship Id="rId9" Type="http://schemas.openxmlformats.org/officeDocument/2006/relationships/hyperlink" Target="https://www.canada.ca/en/public-service-commission/services/publications/employment-equity-promotion-rate-study.html" TargetMode="External"/><Relationship Id="rId14" Type="http://schemas.openxmlformats.org/officeDocument/2006/relationships/hyperlink" Target="https://catalogue.csps-efpc.gc.ca/product?catalog=IRA101&amp;cm_locale=e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cpedia.gc.ca/wiki/Indigenous_Career_Pathways_%E2%80%93_List_of_Available_Indigenous_Tale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extranet.psc-cfp.gc.ca/sib-dgsi/indigenous-recruitment-toolbox-eng.htm" TargetMode="External"/><Relationship Id="rId4" Type="http://schemas.openxmlformats.org/officeDocument/2006/relationships/hyperlink" Target="https://www.gcpedia.gc.ca/wiki/Indigenous_Student_Employment_Opportunity"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hyperlink" Target="https://www.canada.ca/en/public-service-commission/jobs/services/recruitment/student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anada.ca/en/public-service-commission/services/staffing-assessment-tools-resources/human-resources-specialists-hiring-managers/recruitment-options-managers/graduate-general-recruitment/post-secondary-recruitment.html" TargetMode="External"/><Relationship Id="rId5" Type="http://schemas.openxmlformats.org/officeDocument/2006/relationships/hyperlink" Target="http://extranet.psc-cfp.gc.ca/hiring-pwd-toolkit/index-eng.htm" TargetMode="External"/><Relationship Id="rId4" Type="http://schemas.openxmlformats.org/officeDocument/2006/relationships/hyperlink" Target="https://www.canada.ca/en/public-service-commission/jobs/services/gc-jobs/jobs-indigenous-people.html?utm_campaign=not-applicable&amp;utm_medium=vanity-url&amp;utm_source=canada-ca_aboriginal-recruitment-expertise" TargetMode="External"/><Relationship Id="rId9" Type="http://schemas.openxmlformats.org/officeDocument/2006/relationships/hyperlink" Target="http://www.gcpedia.gc.ca/wiki/PSC_%E2%80%94_Tools_for_Hiring_Manag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cfp.pfete-fswep.psc@cfp-psc.gc.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facebook.com/GovernmentofCanadaJobs/" TargetMode="External"/><Relationship Id="rId7" Type="http://schemas.openxmlformats.org/officeDocument/2006/relationships/hyperlink" Target="https://www.instagram.com/jobs_gc/?h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twitter.com/PSCofCanada"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ca.linkedin.com/company/public-service-commission-of-canad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xtranet.psc-cfp.gc.ca/hiring-pwd-toolkit/index-eng.htm" TargetMode="External"/><Relationship Id="rId2" Type="http://schemas.openxmlformats.org/officeDocument/2006/relationships/hyperlink" Target="http://extranet.psc-cfp.gc.ca/sib-dgsi/indigenous-recruitment-toolbox-eng.ht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hyperlink" Target="https://www.canada.ca/en/public-service-commission/services/staffing-assessment-tools-resources/human-resources-specialists-hiring-managers/recruitment-options-managers/student-recruitment/federal-student-work-experience-program.html" TargetMode="External"/><Relationship Id="rId3" Type="http://schemas.openxmlformats.org/officeDocument/2006/relationships/tags" Target="../tags/tag7.xml"/><Relationship Id="rId7" Type="http://schemas.openxmlformats.org/officeDocument/2006/relationships/hyperlink" Target="https://www.gcpedia.gc.ca/wiki/FSWEP%27s_Indigenous_Student_Employment_Opportunity_Resource_Page"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extranet.psc-cfp.gc.ca/fswep-pfete/iseo-eosd-student-hire-eng.htm" TargetMode="External"/><Relationship Id="rId5" Type="http://schemas.openxmlformats.org/officeDocument/2006/relationships/notesSlide" Target="../notesSlides/notesSlide7.xml"/><Relationship Id="rId4" Type="http://schemas.openxmlformats.org/officeDocument/2006/relationships/slideLayout" Target="../slideLayouts/slideLayout1.xml"/><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5388" y="1721178"/>
            <a:ext cx="11284857" cy="1961851"/>
          </a:xfrm>
        </p:spPr>
        <p:txBody>
          <a:bodyPr vert="horz" lIns="91440" tIns="45720" rIns="91440" bIns="45720" rtlCol="0" anchor="t">
            <a:noAutofit/>
          </a:bodyPr>
          <a:lstStyle/>
          <a:p>
            <a:r>
              <a:rPr lang="en-CA" sz="4400" noProof="0" dirty="0"/>
              <a:t>Public Service </a:t>
            </a:r>
            <a:r>
              <a:rPr lang="en-CA" sz="4400" dirty="0"/>
              <a:t>Commission</a:t>
            </a:r>
            <a:br>
              <a:rPr lang="en-CA" sz="4400" dirty="0"/>
            </a:br>
            <a:r>
              <a:rPr lang="en-CA" sz="4400" dirty="0"/>
              <a:t>Atlantic Regional Office and The Indigenous Centre of Expertise</a:t>
            </a:r>
            <a:br>
              <a:rPr lang="en-CA" sz="4400" dirty="0">
                <a:cs typeface="Segoe UI Light"/>
              </a:rPr>
            </a:br>
            <a:endParaRPr lang="en-CA" sz="4400" noProof="0" dirty="0"/>
          </a:p>
        </p:txBody>
      </p:sp>
      <p:sp>
        <p:nvSpPr>
          <p:cNvPr id="5" name="Subtitle 4">
            <a:extLst>
              <a:ext uri="{FF2B5EF4-FFF2-40B4-BE49-F238E27FC236}">
                <a16:creationId xmlns:a16="http://schemas.microsoft.com/office/drawing/2014/main" id="{12B45DB7-307A-3072-A256-EE14BB794D7E}"/>
              </a:ext>
            </a:extLst>
          </p:cNvPr>
          <p:cNvSpPr>
            <a:spLocks noGrp="1"/>
          </p:cNvSpPr>
          <p:nvPr>
            <p:ph type="subTitle" idx="1"/>
          </p:nvPr>
        </p:nvSpPr>
        <p:spPr>
          <a:xfrm>
            <a:off x="503514" y="3743187"/>
            <a:ext cx="6362700" cy="482385"/>
          </a:xfrm>
        </p:spPr>
        <p:txBody>
          <a:bodyPr vert="horz" lIns="91440" tIns="45720" rIns="91440" bIns="45720" rtlCol="0" anchor="t">
            <a:normAutofit/>
          </a:bodyPr>
          <a:lstStyle/>
          <a:p>
            <a:r>
              <a:rPr lang="en-CA" sz="2800" noProof="0" dirty="0"/>
              <a:t>Your partners in recruitment</a:t>
            </a:r>
            <a:endParaRPr lang="en-CA" sz="2800" noProof="0" dirty="0">
              <a:cs typeface="Segoe UI Semilight"/>
            </a:endParaRPr>
          </a:p>
        </p:txBody>
      </p:sp>
      <p:sp>
        <p:nvSpPr>
          <p:cNvPr id="2" name="TextBox 1">
            <a:extLst>
              <a:ext uri="{FF2B5EF4-FFF2-40B4-BE49-F238E27FC236}">
                <a16:creationId xmlns:a16="http://schemas.microsoft.com/office/drawing/2014/main" id="{B1F48A06-D6DA-AD28-1E42-C7AD1A546E2E}"/>
              </a:ext>
            </a:extLst>
          </p:cNvPr>
          <p:cNvSpPr txBox="1"/>
          <p:nvPr/>
        </p:nvSpPr>
        <p:spPr>
          <a:xfrm>
            <a:off x="455388" y="4355961"/>
            <a:ext cx="3500582" cy="523220"/>
          </a:xfrm>
          <a:prstGeom prst="rect">
            <a:avLst/>
          </a:prstGeom>
          <a:noFill/>
        </p:spPr>
        <p:txBody>
          <a:bodyPr wrap="square" lIns="91440" tIns="45720" rIns="91440" bIns="45720" rtlCol="0" anchor="t">
            <a:spAutoFit/>
          </a:bodyPr>
          <a:lstStyle/>
          <a:p>
            <a:r>
              <a:rPr lang="en-CA" sz="2800">
                <a:latin typeface="+mj-lt"/>
              </a:rPr>
              <a:t>June 5, 2024</a:t>
            </a:r>
            <a:endParaRPr lang="en-CA" sz="2800">
              <a:latin typeface="+mj-lt"/>
              <a:cs typeface="Segoe UI Light"/>
            </a:endParaRPr>
          </a:p>
        </p:txBody>
      </p:sp>
    </p:spTree>
    <p:extLst>
      <p:ext uri="{BB962C8B-B14F-4D97-AF65-F5344CB8AC3E}">
        <p14:creationId xmlns:p14="http://schemas.microsoft.com/office/powerpoint/2010/main" val="281153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AB04-C48C-13B5-4CCC-B52574E7A3A9}"/>
              </a:ext>
            </a:extLst>
          </p:cNvPr>
          <p:cNvSpPr>
            <a:spLocks noGrp="1"/>
          </p:cNvSpPr>
          <p:nvPr>
            <p:ph type="title"/>
          </p:nvPr>
        </p:nvSpPr>
        <p:spPr>
          <a:xfrm>
            <a:off x="838200" y="365125"/>
            <a:ext cx="10515600" cy="1325563"/>
          </a:xfrm>
        </p:spPr>
        <p:txBody>
          <a:bodyPr anchor="ctr">
            <a:normAutofit/>
          </a:bodyPr>
          <a:lstStyle/>
          <a:p>
            <a:r>
              <a:rPr lang="en-CA" b="1" dirty="0"/>
              <a:t>Indigenous Career Pathways </a:t>
            </a:r>
          </a:p>
        </p:txBody>
      </p:sp>
      <p:sp>
        <p:nvSpPr>
          <p:cNvPr id="4" name="Content Placeholder 2">
            <a:extLst>
              <a:ext uri="{FF2B5EF4-FFF2-40B4-BE49-F238E27FC236}">
                <a16:creationId xmlns:a16="http://schemas.microsoft.com/office/drawing/2014/main" id="{FBB488F0-6F1B-EDCA-0BB6-1CCD1420990E}"/>
              </a:ext>
            </a:extLst>
          </p:cNvPr>
          <p:cNvSpPr>
            <a:spLocks noGrp="1"/>
          </p:cNvSpPr>
          <p:nvPr>
            <p:ph sz="half" idx="1"/>
            <p:custDataLst>
              <p:tags r:id="rId1"/>
            </p:custDataLst>
          </p:nvPr>
        </p:nvSpPr>
        <p:spPr>
          <a:xfrm>
            <a:off x="838200" y="1825625"/>
            <a:ext cx="7316972" cy="4106863"/>
          </a:xfrm>
        </p:spPr>
        <p:txBody>
          <a:bodyPr>
            <a:normAutofit lnSpcReduction="10000"/>
          </a:bodyPr>
          <a:lstStyle/>
          <a:p>
            <a:pPr>
              <a:spcAft>
                <a:spcPts val="1200"/>
              </a:spcAft>
            </a:pPr>
            <a:r>
              <a:rPr lang="en-CA" dirty="0"/>
              <a:t>The </a:t>
            </a:r>
            <a:r>
              <a:rPr lang="en-CA" dirty="0">
                <a:hlinkClick r:id="rId6"/>
              </a:rPr>
              <a:t>Indigenous Career Pathways</a:t>
            </a:r>
            <a:r>
              <a:rPr lang="en-CA" dirty="0"/>
              <a:t> facilitates the matching between Indigenous talents with hiring managers across the public service.</a:t>
            </a:r>
          </a:p>
          <a:p>
            <a:pPr lvl="1">
              <a:spcAft>
                <a:spcPts val="1200"/>
              </a:spcAft>
            </a:pPr>
            <a:r>
              <a:rPr lang="en-CA" dirty="0"/>
              <a:t>Graduates or soon-to-be graduates with previous student employment experience </a:t>
            </a:r>
          </a:p>
          <a:p>
            <a:pPr lvl="1">
              <a:spcAft>
                <a:spcPts val="1200"/>
              </a:spcAft>
            </a:pPr>
            <a:r>
              <a:rPr lang="en-CA" dirty="0"/>
              <a:t>Pre-qualified candidates in a public service pool.</a:t>
            </a:r>
          </a:p>
          <a:p>
            <a:pPr>
              <a:spcAft>
                <a:spcPts val="600"/>
              </a:spcAft>
            </a:pPr>
            <a:r>
              <a:rPr lang="en-CA" dirty="0"/>
              <a:t>Hiring managers browse the list of profiles and contact the candidates directly.</a:t>
            </a:r>
          </a:p>
          <a:p>
            <a:pPr>
              <a:spcAft>
                <a:spcPts val="600"/>
              </a:spcAft>
            </a:pPr>
            <a:endParaRPr lang="en-CA" sz="2200" dirty="0"/>
          </a:p>
        </p:txBody>
      </p:sp>
      <p:pic>
        <p:nvPicPr>
          <p:cNvPr id="9" name="Picture 4" descr="A person smiling for the camera&#10;&#10;Description automatically generated with medium confidence">
            <a:extLst>
              <a:ext uri="{FF2B5EF4-FFF2-40B4-BE49-F238E27FC236}">
                <a16:creationId xmlns:a16="http://schemas.microsoft.com/office/drawing/2014/main" id="{A51F506C-F25C-607D-C779-AE96DDC0D81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533075" y="802987"/>
            <a:ext cx="2820725" cy="2838064"/>
          </a:xfrm>
          <a:prstGeom prst="rect">
            <a:avLst/>
          </a:prstGeom>
        </p:spPr>
      </p:pic>
      <p:pic>
        <p:nvPicPr>
          <p:cNvPr id="5" name="Picture 6" descr="quote by the person shown in the picture that says: &quot;the easiest way to be hired after graduation&quot; by Samantha, Public Service Commission">
            <a:extLst>
              <a:ext uri="{FF2B5EF4-FFF2-40B4-BE49-F238E27FC236}">
                <a16:creationId xmlns:a16="http://schemas.microsoft.com/office/drawing/2014/main" id="{2A8F5A78-746C-7CF6-A960-25C5BEDF0035}"/>
              </a:ext>
            </a:extLst>
          </p:cNvPr>
          <p:cNvPicPr>
            <a:picLocks noGrp="1" noChangeAspect="1"/>
          </p:cNvPicPr>
          <p:nvPr>
            <p:ph sz="half" idx="2"/>
            <p:custDataLst>
              <p:tags r:id="rId3"/>
            </p:custDataLst>
          </p:nvPr>
        </p:nvPicPr>
        <p:blipFill>
          <a:blip r:embed="rId8" cstate="print">
            <a:extLst>
              <a:ext uri="{28A0092B-C50C-407E-A947-70E740481C1C}">
                <a14:useLocalDpi xmlns:a14="http://schemas.microsoft.com/office/drawing/2010/main" val="0"/>
              </a:ext>
            </a:extLst>
          </a:blip>
          <a:stretch/>
        </p:blipFill>
        <p:spPr>
          <a:xfrm>
            <a:off x="8729327" y="3768642"/>
            <a:ext cx="2943447" cy="2082488"/>
          </a:xfrm>
          <a:prstGeom prst="rect">
            <a:avLst/>
          </a:prstGeom>
          <a:noFill/>
        </p:spPr>
      </p:pic>
      <p:sp>
        <p:nvSpPr>
          <p:cNvPr id="6" name="Espace réservé du numéro de diapositive 5">
            <a:extLst>
              <a:ext uri="{FF2B5EF4-FFF2-40B4-BE49-F238E27FC236}">
                <a16:creationId xmlns:a16="http://schemas.microsoft.com/office/drawing/2014/main" id="{95E9DB06-5CDD-8515-FDDE-5B222EA00997}"/>
              </a:ext>
            </a:extLst>
          </p:cNvPr>
          <p:cNvSpPr>
            <a:spLocks noGrp="1"/>
          </p:cNvSpPr>
          <p:nvPr>
            <p:ph type="sldNum" sz="quarter" idx="12"/>
          </p:nvPr>
        </p:nvSpPr>
        <p:spPr>
          <a:xfrm>
            <a:off x="10782300" y="6418263"/>
            <a:ext cx="1219200" cy="365125"/>
          </a:xfrm>
        </p:spPr>
        <p:txBody>
          <a:bodyPr anchor="ctr">
            <a:normAutofit/>
          </a:bodyPr>
          <a:lstStyle/>
          <a:p>
            <a:pPr>
              <a:spcAft>
                <a:spcPts val="600"/>
              </a:spcAft>
            </a:pPr>
            <a:fld id="{A6B7788E-FFF9-48AE-A4E8-FC910F13E7EB}" type="slidenum">
              <a:rPr lang="fr-CA" smtClean="0"/>
              <a:pPr>
                <a:spcAft>
                  <a:spcPts val="600"/>
                </a:spcAft>
              </a:pPr>
              <a:t>10</a:t>
            </a:fld>
            <a:endParaRPr lang="fr-CA"/>
          </a:p>
        </p:txBody>
      </p:sp>
    </p:spTree>
    <p:extLst>
      <p:ext uri="{BB962C8B-B14F-4D97-AF65-F5344CB8AC3E}">
        <p14:creationId xmlns:p14="http://schemas.microsoft.com/office/powerpoint/2010/main" val="112801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66C53-DC10-BDE3-42B4-8D543CC43E1E}"/>
              </a:ext>
            </a:extLst>
          </p:cNvPr>
          <p:cNvSpPr>
            <a:spLocks noGrp="1"/>
          </p:cNvSpPr>
          <p:nvPr>
            <p:ph type="title"/>
          </p:nvPr>
        </p:nvSpPr>
        <p:spPr>
          <a:xfrm>
            <a:off x="838200" y="365125"/>
            <a:ext cx="10515600" cy="1325563"/>
          </a:xfrm>
        </p:spPr>
        <p:txBody>
          <a:bodyPr/>
          <a:lstStyle/>
          <a:p>
            <a:r>
              <a:rPr lang="en-CA" b="1"/>
              <a:t>Indigenous Recruitment Toolbox</a:t>
            </a:r>
          </a:p>
        </p:txBody>
      </p:sp>
      <p:sp>
        <p:nvSpPr>
          <p:cNvPr id="3" name="Espace réservé du contenu 2">
            <a:extLst>
              <a:ext uri="{FF2B5EF4-FFF2-40B4-BE49-F238E27FC236}">
                <a16:creationId xmlns:a16="http://schemas.microsoft.com/office/drawing/2014/main" id="{E3BBB1C2-0A97-BC85-0B1B-0D10BFDBF905}"/>
              </a:ext>
            </a:extLst>
          </p:cNvPr>
          <p:cNvSpPr>
            <a:spLocks noGrp="1"/>
          </p:cNvSpPr>
          <p:nvPr>
            <p:ph idx="1"/>
          </p:nvPr>
        </p:nvSpPr>
        <p:spPr>
          <a:xfrm>
            <a:off x="838200" y="1825625"/>
            <a:ext cx="10515600" cy="4106863"/>
          </a:xfrm>
        </p:spPr>
        <p:txBody>
          <a:bodyPr>
            <a:normAutofit/>
          </a:bodyPr>
          <a:lstStyle/>
          <a:p>
            <a:r>
              <a:rPr lang="en-CA" sz="2400" dirty="0"/>
              <a:t>The </a:t>
            </a:r>
            <a:r>
              <a:rPr lang="en-CA" sz="2400" dirty="0">
                <a:hlinkClick r:id="rId3"/>
              </a:rPr>
              <a:t>Indigenous recruitment toolbox</a:t>
            </a:r>
            <a:r>
              <a:rPr lang="en-CA" sz="2400" dirty="0"/>
              <a:t> encompasses a range of strategies aimed at recruiting and retaining Indigenous peoples within federal organizations.</a:t>
            </a:r>
          </a:p>
          <a:p>
            <a:r>
              <a:rPr lang="en-CA" sz="2400" dirty="0"/>
              <a:t>It includes guidance, tools and resources on:</a:t>
            </a:r>
          </a:p>
          <a:p>
            <a:pPr lvl="1"/>
            <a:r>
              <a:rPr lang="en-CA" sz="2000" dirty="0"/>
              <a:t>attracting Indigenous talent</a:t>
            </a:r>
          </a:p>
          <a:p>
            <a:pPr lvl="1"/>
            <a:r>
              <a:rPr lang="en-CA" sz="2000" dirty="0"/>
              <a:t>engaging with communities</a:t>
            </a:r>
          </a:p>
          <a:p>
            <a:pPr lvl="1"/>
            <a:r>
              <a:rPr lang="en-CA" sz="2000" dirty="0"/>
              <a:t>developing inclusive recruitment approaches</a:t>
            </a:r>
          </a:p>
          <a:p>
            <a:pPr lvl="1"/>
            <a:r>
              <a:rPr lang="en-CA" sz="2000" dirty="0"/>
              <a:t>creating supportive workplace cultures</a:t>
            </a:r>
          </a:p>
          <a:p>
            <a:pPr lvl="1"/>
            <a:r>
              <a:rPr lang="en-CA" sz="2000" dirty="0"/>
              <a:t>information on career development opportunities and </a:t>
            </a:r>
          </a:p>
          <a:p>
            <a:pPr lvl="1"/>
            <a:r>
              <a:rPr lang="en-CA" sz="2000" dirty="0"/>
              <a:t>cultural sensitivity training. </a:t>
            </a:r>
          </a:p>
          <a:p>
            <a:endParaRPr lang="en-CA" sz="2400" dirty="0"/>
          </a:p>
          <a:p>
            <a:endParaRPr lang="en-CA" dirty="0"/>
          </a:p>
        </p:txBody>
      </p:sp>
      <p:sp>
        <p:nvSpPr>
          <p:cNvPr id="4" name="Espace réservé du numéro de diapositive 3">
            <a:extLst>
              <a:ext uri="{FF2B5EF4-FFF2-40B4-BE49-F238E27FC236}">
                <a16:creationId xmlns:a16="http://schemas.microsoft.com/office/drawing/2014/main" id="{AE5C0B79-CE91-495F-A765-170A529C31B4}"/>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11</a:t>
            </a:fld>
            <a:endParaRPr lang="en-CA"/>
          </a:p>
        </p:txBody>
      </p:sp>
    </p:spTree>
    <p:extLst>
      <p:ext uri="{BB962C8B-B14F-4D97-AF65-F5344CB8AC3E}">
        <p14:creationId xmlns:p14="http://schemas.microsoft.com/office/powerpoint/2010/main" val="204543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1BB8C-8FF3-BB22-399D-6DC500260E26}"/>
              </a:ext>
            </a:extLst>
          </p:cNvPr>
          <p:cNvSpPr>
            <a:spLocks noGrp="1"/>
          </p:cNvSpPr>
          <p:nvPr>
            <p:ph type="title"/>
          </p:nvPr>
        </p:nvSpPr>
        <p:spPr>
          <a:xfrm>
            <a:off x="838200" y="365125"/>
            <a:ext cx="10515600" cy="1325563"/>
          </a:xfrm>
        </p:spPr>
        <p:txBody>
          <a:bodyPr anchor="ctr">
            <a:normAutofit/>
          </a:bodyPr>
          <a:lstStyle/>
          <a:p>
            <a:r>
              <a:rPr lang="en-CA" b="1" dirty="0"/>
              <a:t>Benefits of Engaging with </a:t>
            </a:r>
            <a:r>
              <a:rPr lang="en-CA" b="1" dirty="0" err="1"/>
              <a:t>ICoE</a:t>
            </a:r>
            <a:endParaRPr lang="en-CA" b="1" dirty="0"/>
          </a:p>
        </p:txBody>
      </p:sp>
      <p:graphicFrame>
        <p:nvGraphicFramePr>
          <p:cNvPr id="12" name="Espace réservé du contenu 2">
            <a:extLst>
              <a:ext uri="{FF2B5EF4-FFF2-40B4-BE49-F238E27FC236}">
                <a16:creationId xmlns:a16="http://schemas.microsoft.com/office/drawing/2014/main" id="{A92B3FC1-AE6E-132F-45EC-3365DF6A529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05423610"/>
              </p:ext>
            </p:extLst>
          </p:nvPr>
        </p:nvGraphicFramePr>
        <p:xfrm>
          <a:off x="669625" y="1378856"/>
          <a:ext cx="10715172" cy="3474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an image showing 2 Indigenous people, a man and woman">
            <a:extLst>
              <a:ext uri="{FF2B5EF4-FFF2-40B4-BE49-F238E27FC236}">
                <a16:creationId xmlns:a16="http://schemas.microsoft.com/office/drawing/2014/main" id="{AD0B0C79-F5C1-37AC-6244-C807548B69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617409"/>
            <a:ext cx="10099491" cy="1436021"/>
          </a:xfrm>
          <a:prstGeom prst="rect">
            <a:avLst/>
          </a:prstGeom>
          <a:noFill/>
          <a:extLst>
            <a:ext uri="{909E8E84-426E-40DD-AFC4-6F175D3DCCD1}">
              <a14:hiddenFill xmlns:a14="http://schemas.microsoft.com/office/drawing/2010/main">
                <a:solidFill>
                  <a:srgbClr val="FFFFFF"/>
                </a:solidFill>
              </a14:hiddenFill>
            </a:ext>
          </a:extLst>
        </p:spPr>
      </p:pic>
      <p:sp>
        <p:nvSpPr>
          <p:cNvPr id="3079" name="Slide Number Placeholder 3">
            <a:extLst>
              <a:ext uri="{FF2B5EF4-FFF2-40B4-BE49-F238E27FC236}">
                <a16:creationId xmlns:a16="http://schemas.microsoft.com/office/drawing/2014/main" id="{D5F4DF3F-A14C-FB93-EAB9-DEB257910D2E}"/>
              </a:ext>
            </a:extLst>
          </p:cNvPr>
          <p:cNvSpPr>
            <a:spLocks noGrp="1"/>
          </p:cNvSpPr>
          <p:nvPr>
            <p:ph type="sldNum" sz="quarter" idx="12"/>
          </p:nvPr>
        </p:nvSpPr>
        <p:spPr>
          <a:xfrm>
            <a:off x="10801350" y="6418263"/>
            <a:ext cx="1200150" cy="365125"/>
          </a:xfrm>
        </p:spPr>
        <p:txBody>
          <a:bodyPr/>
          <a:lstStyle/>
          <a:p>
            <a:pPr>
              <a:spcAft>
                <a:spcPts val="600"/>
              </a:spcAft>
            </a:pPr>
            <a:fld id="{C9E7B19F-562E-4687-915F-44F4066EA527}" type="slidenum">
              <a:rPr lang="en-CA" smtClean="0"/>
              <a:pPr>
                <a:spcAft>
                  <a:spcPts val="600"/>
                </a:spcAft>
              </a:pPr>
              <a:t>12</a:t>
            </a:fld>
            <a:endParaRPr lang="en-CA"/>
          </a:p>
        </p:txBody>
      </p:sp>
    </p:spTree>
    <p:extLst>
      <p:ext uri="{BB962C8B-B14F-4D97-AF65-F5344CB8AC3E}">
        <p14:creationId xmlns:p14="http://schemas.microsoft.com/office/powerpoint/2010/main" val="1180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A3397E-C2F9-B2C3-FFC8-1686D8BF5A60}"/>
              </a:ext>
            </a:extLst>
          </p:cNvPr>
          <p:cNvSpPr>
            <a:spLocks noGrp="1"/>
          </p:cNvSpPr>
          <p:nvPr>
            <p:ph type="title"/>
          </p:nvPr>
        </p:nvSpPr>
        <p:spPr>
          <a:xfrm>
            <a:off x="596352" y="324571"/>
            <a:ext cx="10515600" cy="1325563"/>
          </a:xfrm>
        </p:spPr>
        <p:txBody>
          <a:bodyPr>
            <a:normAutofit/>
          </a:bodyPr>
          <a:lstStyle/>
          <a:p>
            <a:pPr rtl="0" eaLnBrk="0" fontAlgn="auto" hangingPunct="0"/>
            <a:r>
              <a:rPr lang="en-CA" kern="1200" noProof="0">
                <a:solidFill>
                  <a:srgbClr val="54575A"/>
                </a:solidFill>
                <a:effectLst/>
                <a:ea typeface="+mn-ea"/>
                <a:cs typeface="+mn-cs"/>
              </a:rPr>
              <a:t>Tell us about your needs</a:t>
            </a:r>
            <a:endParaRPr lang="en-CA" noProof="0">
              <a:effectLst/>
            </a:endParaRPr>
          </a:p>
        </p:txBody>
      </p:sp>
      <p:sp>
        <p:nvSpPr>
          <p:cNvPr id="12" name="Rounded Rectangle 11">
            <a:extLst>
              <a:ext uri="{FF2B5EF4-FFF2-40B4-BE49-F238E27FC236}">
                <a16:creationId xmlns:a16="http://schemas.microsoft.com/office/drawing/2014/main" id="{D1C60082-700D-2228-EBB1-8A0DC3D82089}"/>
              </a:ext>
            </a:extLst>
          </p:cNvPr>
          <p:cNvSpPr/>
          <p:nvPr/>
        </p:nvSpPr>
        <p:spPr>
          <a:xfrm>
            <a:off x="596352" y="1650134"/>
            <a:ext cx="6480175" cy="392964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marL="342900" indent="-342900">
              <a:buFont typeface="Arial" panose="020B0604020202020204" pitchFamily="34" charset="0"/>
              <a:buChar char="•"/>
              <a:defRPr/>
            </a:pPr>
            <a:r>
              <a:rPr lang="en-CA" sz="2000">
                <a:solidFill>
                  <a:schemeClr val="tx1"/>
                </a:solidFill>
              </a:rPr>
              <a:t>General recruitment challenges in your region</a:t>
            </a:r>
          </a:p>
          <a:p>
            <a:pPr marL="342900" indent="-342900">
              <a:buFont typeface="Arial" panose="020B0604020202020204" pitchFamily="34" charset="0"/>
              <a:buChar char="•"/>
              <a:defRPr/>
            </a:pPr>
            <a:endParaRPr lang="en-CA" sz="2000">
              <a:solidFill>
                <a:schemeClr val="tx1"/>
              </a:solidFill>
            </a:endParaRPr>
          </a:p>
          <a:p>
            <a:pPr marL="342900" indent="-342900">
              <a:buFont typeface="Arial" panose="020B0604020202020204" pitchFamily="34" charset="0"/>
              <a:buChar char="•"/>
              <a:defRPr/>
            </a:pPr>
            <a:r>
              <a:rPr lang="en-CA" sz="2000">
                <a:solidFill>
                  <a:schemeClr val="tx1"/>
                </a:solidFill>
              </a:rPr>
              <a:t>Shortages and hard-to-staff positions</a:t>
            </a:r>
          </a:p>
          <a:p>
            <a:pPr marL="342900" indent="-342900">
              <a:buFont typeface="Arial" panose="020B0604020202020204" pitchFamily="34" charset="0"/>
              <a:buChar char="•"/>
              <a:defRPr/>
            </a:pPr>
            <a:endParaRPr lang="en-CA" sz="2000">
              <a:solidFill>
                <a:schemeClr val="tx1"/>
              </a:solidFill>
            </a:endParaRPr>
          </a:p>
          <a:p>
            <a:pPr marL="342900" indent="-342900">
              <a:buFont typeface="Arial" panose="020B0604020202020204" pitchFamily="34" charset="0"/>
              <a:buChar char="•"/>
              <a:defRPr/>
            </a:pPr>
            <a:r>
              <a:rPr lang="en-CA" sz="2000">
                <a:solidFill>
                  <a:schemeClr val="tx1"/>
                </a:solidFill>
              </a:rPr>
              <a:t>Your department’s demographics (students, diversity and inclusion, etc.)</a:t>
            </a:r>
          </a:p>
          <a:p>
            <a:pPr marL="342900" indent="-342900">
              <a:buFont typeface="Arial" panose="020B0604020202020204" pitchFamily="34" charset="0"/>
              <a:buChar char="•"/>
              <a:defRPr/>
            </a:pPr>
            <a:endParaRPr lang="en-CA" sz="2000">
              <a:solidFill>
                <a:schemeClr val="tx1"/>
              </a:solidFill>
            </a:endParaRPr>
          </a:p>
          <a:p>
            <a:pPr marL="342900" indent="-342900">
              <a:buFont typeface="Arial" panose="020B0604020202020204" pitchFamily="34" charset="0"/>
              <a:buChar char="•"/>
              <a:defRPr/>
            </a:pPr>
            <a:r>
              <a:rPr lang="en-CA" sz="2000">
                <a:solidFill>
                  <a:schemeClr val="tx1"/>
                </a:solidFill>
              </a:rPr>
              <a:t>Feedback</a:t>
            </a:r>
            <a:r>
              <a:rPr lang="en-CA" sz="2000" b="1">
                <a:solidFill>
                  <a:schemeClr val="tx1"/>
                </a:solidFill>
              </a:rPr>
              <a:t> </a:t>
            </a:r>
            <a:r>
              <a:rPr lang="en-CA" sz="2000">
                <a:solidFill>
                  <a:schemeClr val="tx1"/>
                </a:solidFill>
              </a:rPr>
              <a:t>about using our programs and recruitment solutions</a:t>
            </a:r>
          </a:p>
        </p:txBody>
      </p:sp>
      <p:sp>
        <p:nvSpPr>
          <p:cNvPr id="20484" name="Rectangle 10">
            <a:extLst>
              <a:ext uri="{FF2B5EF4-FFF2-40B4-BE49-F238E27FC236}">
                <a16:creationId xmlns:a16="http://schemas.microsoft.com/office/drawing/2014/main" id="{46360E72-B151-46E2-75B2-4E03A9AB134C}"/>
              </a:ext>
            </a:extLst>
          </p:cNvPr>
          <p:cNvSpPr>
            <a:spLocks noChangeArrowheads="1"/>
          </p:cNvSpPr>
          <p:nvPr/>
        </p:nvSpPr>
        <p:spPr bwMode="auto">
          <a:xfrm>
            <a:off x="7433945" y="1644172"/>
            <a:ext cx="3807531" cy="715089"/>
          </a:xfrm>
          <a:prstGeom prst="roundRect">
            <a:avLst/>
          </a:prstGeom>
          <a:solidFill>
            <a:schemeClr val="bg1"/>
          </a:solidFill>
          <a:ln w="28575">
            <a:solidFill>
              <a:schemeClr val="tx1"/>
            </a:solidFill>
          </a:ln>
        </p:spPr>
        <p:txBody>
          <a:bodyPr wrap="square" lIns="91440" tIns="45720" rIns="91440" bIns="45720" anchor="t">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eaLnBrk="1" hangingPunct="1">
              <a:lnSpc>
                <a:spcPct val="100000"/>
              </a:lnSpc>
              <a:spcBef>
                <a:spcPct val="0"/>
              </a:spcBef>
              <a:buClrTx/>
              <a:buFontTx/>
              <a:buNone/>
            </a:pPr>
            <a:r>
              <a:rPr lang="en-CA" altLang="en-US" sz="1800">
                <a:solidFill>
                  <a:schemeClr val="tx2"/>
                </a:solidFill>
                <a:latin typeface="Segoe UI Light (Headings)"/>
                <a:ea typeface="Arial Unicode MS" pitchFamily="34" charset="-128"/>
              </a:rPr>
              <a:t>Atlantic Region </a:t>
            </a:r>
          </a:p>
          <a:p>
            <a:pPr eaLnBrk="1" hangingPunct="1">
              <a:lnSpc>
                <a:spcPct val="100000"/>
              </a:lnSpc>
              <a:spcBef>
                <a:spcPct val="0"/>
              </a:spcBef>
              <a:buClrTx/>
              <a:buFontTx/>
              <a:buNone/>
            </a:pPr>
            <a:r>
              <a:rPr lang="fr-FR" altLang="en-US" sz="1800">
                <a:solidFill>
                  <a:schemeClr val="tx2"/>
                </a:solidFill>
                <a:latin typeface="Segoe UI Light (Headings)"/>
                <a:hlinkClick r:id="rId3"/>
              </a:rPr>
              <a:t>cfp.halifax.psc@cfp-psc.gc.ca</a:t>
            </a:r>
            <a:r>
              <a:rPr lang="fr-FR" altLang="en-US" sz="1800">
                <a:solidFill>
                  <a:schemeClr val="tx2"/>
                </a:solidFill>
                <a:latin typeface="Segoe UI Light (Headings)"/>
              </a:rPr>
              <a:t> </a:t>
            </a:r>
            <a:endParaRPr lang="fr-FR" altLang="en-US" sz="1800">
              <a:solidFill>
                <a:schemeClr val="tx2"/>
              </a:solidFill>
              <a:latin typeface="Segoe UI Light (Headings)"/>
              <a:ea typeface="Arial Unicode MS" pitchFamily="34" charset="-128"/>
            </a:endParaRPr>
          </a:p>
        </p:txBody>
      </p:sp>
    </p:spTree>
    <p:extLst>
      <p:ext uri="{BB962C8B-B14F-4D97-AF65-F5344CB8AC3E}">
        <p14:creationId xmlns:p14="http://schemas.microsoft.com/office/powerpoint/2010/main" val="331176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3C7F7FF-2D7E-9FD9-2EF6-B9278F966F1A}"/>
              </a:ext>
            </a:extLst>
          </p:cNvPr>
          <p:cNvSpPr>
            <a:spLocks noGrp="1"/>
          </p:cNvSpPr>
          <p:nvPr>
            <p:ph type="title"/>
          </p:nvPr>
        </p:nvSpPr>
        <p:spPr>
          <a:xfrm>
            <a:off x="838200" y="365125"/>
            <a:ext cx="10515600" cy="1325563"/>
          </a:xfrm>
        </p:spPr>
        <p:txBody>
          <a:bodyPr/>
          <a:lstStyle/>
          <a:p>
            <a:r>
              <a:rPr lang="en-CA" b="1" dirty="0" err="1"/>
              <a:t>ICoE</a:t>
            </a:r>
            <a:r>
              <a:rPr lang="en-CA" b="1" dirty="0"/>
              <a:t> Resources </a:t>
            </a:r>
          </a:p>
        </p:txBody>
      </p:sp>
      <p:sp>
        <p:nvSpPr>
          <p:cNvPr id="3" name="Espace réservé du contenu 2">
            <a:extLst>
              <a:ext uri="{FF2B5EF4-FFF2-40B4-BE49-F238E27FC236}">
                <a16:creationId xmlns:a16="http://schemas.microsoft.com/office/drawing/2014/main" id="{BBB3BF7F-6411-1360-C2EE-2C2873EB89FF}"/>
              </a:ext>
            </a:extLst>
          </p:cNvPr>
          <p:cNvSpPr>
            <a:spLocks noGrp="1"/>
          </p:cNvSpPr>
          <p:nvPr>
            <p:ph idx="1"/>
          </p:nvPr>
        </p:nvSpPr>
        <p:spPr>
          <a:xfrm>
            <a:off x="838200" y="1825625"/>
            <a:ext cx="10515600" cy="4106863"/>
          </a:xfrm>
        </p:spPr>
        <p:txBody>
          <a:bodyPr numCol="1">
            <a:normAutofit fontScale="62500" lnSpcReduction="20000"/>
          </a:bodyPr>
          <a:lstStyle/>
          <a:p>
            <a:r>
              <a:rPr lang="en-CA" dirty="0"/>
              <a:t>Services and staffing resources</a:t>
            </a:r>
          </a:p>
          <a:p>
            <a:pPr lvl="1"/>
            <a:r>
              <a:rPr lang="en-CA" dirty="0">
                <a:hlinkClick r:id="rId3"/>
              </a:rPr>
              <a:t>Indigenous recruitment – Information for hiring managers</a:t>
            </a:r>
            <a:endParaRPr lang="en-CA" dirty="0"/>
          </a:p>
          <a:p>
            <a:pPr lvl="1"/>
            <a:r>
              <a:rPr lang="en-CA" dirty="0">
                <a:hlinkClick r:id="rId4"/>
              </a:rPr>
              <a:t>Knowledge Circle for Indigenous Inclusion</a:t>
            </a:r>
            <a:endParaRPr lang="en-CA" dirty="0"/>
          </a:p>
          <a:p>
            <a:pPr lvl="1"/>
            <a:r>
              <a:rPr lang="en-CA" dirty="0">
                <a:hlinkClick r:id="rId5"/>
              </a:rPr>
              <a:t>PSC - Tools for Hiring Managers</a:t>
            </a:r>
            <a:endParaRPr lang="en-CA" dirty="0"/>
          </a:p>
          <a:p>
            <a:pPr lvl="1"/>
            <a:r>
              <a:rPr lang="en-CA" dirty="0">
                <a:hlinkClick r:id="rId6"/>
              </a:rPr>
              <a:t>Graduate and Focused Recruitment - Information for managers</a:t>
            </a:r>
            <a:endParaRPr lang="en-CA" dirty="0"/>
          </a:p>
          <a:p>
            <a:pPr lvl="1"/>
            <a:r>
              <a:rPr lang="en-CA" dirty="0">
                <a:hlinkClick r:id="rId7"/>
              </a:rPr>
              <a:t>Federal Student Work Experience Program - Information for managers</a:t>
            </a:r>
            <a:endParaRPr lang="en-CA" dirty="0"/>
          </a:p>
          <a:p>
            <a:pPr lvl="1"/>
            <a:r>
              <a:rPr lang="en-CA" dirty="0">
                <a:hlinkClick r:id="rId8"/>
              </a:rPr>
              <a:t>Inuksugait Resume Inventory</a:t>
            </a:r>
            <a:r>
              <a:rPr lang="en-CA" dirty="0"/>
              <a:t> (Nunavut)</a:t>
            </a:r>
          </a:p>
          <a:p>
            <a:r>
              <a:rPr lang="en-CA" dirty="0"/>
              <a:t>Publications and studies</a:t>
            </a:r>
          </a:p>
          <a:p>
            <a:pPr lvl="1"/>
            <a:r>
              <a:rPr lang="en-CA" dirty="0">
                <a:hlinkClick r:id="rId9"/>
              </a:rPr>
              <a:t>Employment Equity Promotion Rate Study </a:t>
            </a:r>
            <a:endParaRPr lang="en-CA" dirty="0"/>
          </a:p>
          <a:p>
            <a:pPr lvl="1"/>
            <a:r>
              <a:rPr lang="en-CA" dirty="0">
                <a:hlinkClick r:id="rId10"/>
              </a:rPr>
              <a:t>2021 Staffing and Non-Partisanship Survey: Highlights Report</a:t>
            </a:r>
            <a:endParaRPr lang="en-CA" dirty="0"/>
          </a:p>
          <a:p>
            <a:pPr lvl="1"/>
            <a:r>
              <a:rPr lang="en-CA" dirty="0">
                <a:hlinkClick r:id="rId11"/>
              </a:rPr>
              <a:t>Barriers to Indigenous Recruitment</a:t>
            </a:r>
            <a:endParaRPr lang="en-CA" dirty="0"/>
          </a:p>
          <a:p>
            <a:r>
              <a:rPr lang="en-CA" dirty="0"/>
              <a:t>Training</a:t>
            </a:r>
          </a:p>
          <a:p>
            <a:pPr lvl="1"/>
            <a:r>
              <a:rPr lang="en-CA" dirty="0">
                <a:hlinkClick r:id="rId12"/>
              </a:rPr>
              <a:t>Making a Difference in Supporting the Careers of Indigenous Employees</a:t>
            </a:r>
            <a:r>
              <a:rPr lang="en-CA" dirty="0"/>
              <a:t> (for practitioners)</a:t>
            </a:r>
          </a:p>
          <a:p>
            <a:pPr lvl="1"/>
            <a:r>
              <a:rPr lang="en-CA" dirty="0">
                <a:hlinkClick r:id="rId13"/>
              </a:rPr>
              <a:t>Supporting Indigenous Talent</a:t>
            </a:r>
            <a:r>
              <a:rPr lang="en-CA" dirty="0"/>
              <a:t> (for executives)</a:t>
            </a:r>
          </a:p>
          <a:p>
            <a:pPr lvl="1"/>
            <a:r>
              <a:rPr lang="en-CA" dirty="0">
                <a:hlinkClick r:id="rId14"/>
              </a:rPr>
              <a:t>Reflecting on Cultural Bias: Indigenous Perspectives</a:t>
            </a:r>
            <a:endParaRPr lang="en-CA" dirty="0"/>
          </a:p>
          <a:p>
            <a:pPr lvl="1"/>
            <a:r>
              <a:rPr lang="en-CA" dirty="0">
                <a:hlinkClick r:id="rId15"/>
              </a:rPr>
              <a:t>Indigenous cultural competency learning road map</a:t>
            </a:r>
            <a:endParaRPr lang="en-CA" dirty="0"/>
          </a:p>
          <a:p>
            <a:pPr lvl="1"/>
            <a:r>
              <a:rPr lang="en-CA" dirty="0">
                <a:hlinkClick r:id="rId16"/>
              </a:rPr>
              <a:t>Inclusive Hiring Practices for a Diverse Workforce</a:t>
            </a:r>
            <a:endParaRPr lang="en-CA" dirty="0"/>
          </a:p>
        </p:txBody>
      </p:sp>
      <p:sp>
        <p:nvSpPr>
          <p:cNvPr id="4" name="Espace réservé du numéro de diapositive 3">
            <a:extLst>
              <a:ext uri="{FF2B5EF4-FFF2-40B4-BE49-F238E27FC236}">
                <a16:creationId xmlns:a16="http://schemas.microsoft.com/office/drawing/2014/main" id="{FB7915D5-D690-632E-5457-AAEFD75B3876}"/>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14</a:t>
            </a:fld>
            <a:endParaRPr lang="en-CA"/>
          </a:p>
        </p:txBody>
      </p:sp>
    </p:spTree>
    <p:extLst>
      <p:ext uri="{BB962C8B-B14F-4D97-AF65-F5344CB8AC3E}">
        <p14:creationId xmlns:p14="http://schemas.microsoft.com/office/powerpoint/2010/main" val="426758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3C7F7FF-2D7E-9FD9-2EF6-B9278F966F1A}"/>
              </a:ext>
            </a:extLst>
          </p:cNvPr>
          <p:cNvSpPr>
            <a:spLocks noGrp="1"/>
          </p:cNvSpPr>
          <p:nvPr>
            <p:ph type="title"/>
          </p:nvPr>
        </p:nvSpPr>
        <p:spPr>
          <a:xfrm>
            <a:off x="838200" y="365125"/>
            <a:ext cx="10515600" cy="1325563"/>
          </a:xfrm>
        </p:spPr>
        <p:txBody>
          <a:bodyPr/>
          <a:lstStyle/>
          <a:p>
            <a:r>
              <a:rPr lang="en-CA" b="1" dirty="0" err="1"/>
              <a:t>ICoE</a:t>
            </a:r>
            <a:r>
              <a:rPr lang="en-CA" b="1" dirty="0"/>
              <a:t> Resources </a:t>
            </a:r>
          </a:p>
        </p:txBody>
      </p:sp>
      <p:sp>
        <p:nvSpPr>
          <p:cNvPr id="3" name="Espace réservé du contenu 2">
            <a:extLst>
              <a:ext uri="{FF2B5EF4-FFF2-40B4-BE49-F238E27FC236}">
                <a16:creationId xmlns:a16="http://schemas.microsoft.com/office/drawing/2014/main" id="{BBB3BF7F-6411-1360-C2EE-2C2873EB89FF}"/>
              </a:ext>
            </a:extLst>
          </p:cNvPr>
          <p:cNvSpPr>
            <a:spLocks noGrp="1"/>
          </p:cNvSpPr>
          <p:nvPr>
            <p:ph idx="1"/>
          </p:nvPr>
        </p:nvSpPr>
        <p:spPr>
          <a:xfrm>
            <a:off x="285750" y="2001044"/>
            <a:ext cx="10515600" cy="4106863"/>
          </a:xfrm>
        </p:spPr>
        <p:txBody>
          <a:bodyPr numCol="1">
            <a:normAutofit fontScale="92500" lnSpcReduction="20000"/>
          </a:bodyPr>
          <a:lstStyle/>
          <a:p>
            <a:pPr marL="0" indent="0">
              <a:buNone/>
            </a:pPr>
            <a:r>
              <a:rPr lang="en-CA" dirty="0"/>
              <a:t>Indigenous Career Pathways-</a:t>
            </a:r>
          </a:p>
          <a:p>
            <a:pPr marL="0" indent="0">
              <a:buNone/>
            </a:pPr>
            <a:r>
              <a:rPr lang="en-CA" dirty="0">
                <a:hlinkClick r:id="rId3"/>
              </a:rPr>
              <a:t>Indigenous Career Pathways – List of Available Indigenous Talents – </a:t>
            </a:r>
            <a:r>
              <a:rPr lang="en-CA" dirty="0" err="1">
                <a:hlinkClick r:id="rId3"/>
              </a:rPr>
              <a:t>Gcpedia</a:t>
            </a:r>
            <a:endParaRPr lang="en-CA" dirty="0"/>
          </a:p>
          <a:p>
            <a:pPr marL="0" indent="0">
              <a:buNone/>
            </a:pPr>
            <a:endParaRPr lang="en-CA" dirty="0"/>
          </a:p>
          <a:p>
            <a:pPr marL="0" indent="0">
              <a:buNone/>
            </a:pPr>
            <a:r>
              <a:rPr lang="en-CA" dirty="0"/>
              <a:t>Indigenous Student Employment Opportunities Program – ( see Registration on the 1</a:t>
            </a:r>
            <a:r>
              <a:rPr lang="en-CA" baseline="30000" dirty="0"/>
              <a:t>st</a:t>
            </a:r>
            <a:r>
              <a:rPr lang="en-CA" dirty="0"/>
              <a:t> tab) </a:t>
            </a:r>
          </a:p>
          <a:p>
            <a:pPr marL="0" indent="0">
              <a:buNone/>
            </a:pPr>
            <a:r>
              <a:rPr lang="en-CA" dirty="0">
                <a:hlinkClick r:id="rId4"/>
              </a:rPr>
              <a:t>Indigenous Student Employment Opportunity - </a:t>
            </a:r>
            <a:r>
              <a:rPr lang="en-CA" dirty="0" err="1">
                <a:hlinkClick r:id="rId4"/>
              </a:rPr>
              <a:t>GCpedia</a:t>
            </a:r>
            <a:endParaRPr lang="en-CA" dirty="0"/>
          </a:p>
          <a:p>
            <a:pPr marL="0" indent="0">
              <a:buNone/>
            </a:pPr>
            <a:endParaRPr lang="en-CA" dirty="0"/>
          </a:p>
          <a:p>
            <a:pPr marL="0" indent="0">
              <a:buNone/>
            </a:pPr>
            <a:r>
              <a:rPr lang="en-CA" dirty="0"/>
              <a:t>Indigenous Recruitment Toolbox- </a:t>
            </a:r>
          </a:p>
          <a:p>
            <a:pPr marL="0" indent="0">
              <a:buNone/>
            </a:pPr>
            <a:r>
              <a:rPr lang="en-CA" dirty="0">
                <a:hlinkClick r:id="rId5"/>
              </a:rPr>
              <a:t>Indigenous recruitment toolbox (psc-cfp.gc.ca)</a:t>
            </a:r>
            <a:endParaRPr lang="en-CA" dirty="0"/>
          </a:p>
          <a:p>
            <a:pPr marL="0" indent="0">
              <a:buNone/>
            </a:pPr>
            <a:endParaRPr lang="en-CA" dirty="0"/>
          </a:p>
          <a:p>
            <a:pPr marL="457200" lvl="1" indent="0">
              <a:buNone/>
            </a:pPr>
            <a:endParaRPr lang="en-CA" dirty="0"/>
          </a:p>
        </p:txBody>
      </p:sp>
      <p:sp>
        <p:nvSpPr>
          <p:cNvPr id="4" name="Espace réservé du numéro de diapositive 3">
            <a:extLst>
              <a:ext uri="{FF2B5EF4-FFF2-40B4-BE49-F238E27FC236}">
                <a16:creationId xmlns:a16="http://schemas.microsoft.com/office/drawing/2014/main" id="{FB7915D5-D690-632E-5457-AAEFD75B3876}"/>
              </a:ext>
            </a:extLst>
          </p:cNvPr>
          <p:cNvSpPr>
            <a:spLocks noGrp="1"/>
          </p:cNvSpPr>
          <p:nvPr>
            <p:ph type="sldNum" sz="quarter" idx="12"/>
          </p:nvPr>
        </p:nvSpPr>
        <p:spPr>
          <a:xfrm>
            <a:off x="10801350" y="6418263"/>
            <a:ext cx="1200150" cy="365125"/>
          </a:xfrm>
        </p:spPr>
        <p:txBody>
          <a:bodyPr/>
          <a:lstStyle/>
          <a:p>
            <a:fld id="{C9E7B19F-562E-4687-915F-44F4066EA527}" type="slidenum">
              <a:rPr lang="en-CA" smtClean="0"/>
              <a:pPr/>
              <a:t>15</a:t>
            </a:fld>
            <a:endParaRPr lang="en-CA"/>
          </a:p>
        </p:txBody>
      </p:sp>
    </p:spTree>
    <p:extLst>
      <p:ext uri="{BB962C8B-B14F-4D97-AF65-F5344CB8AC3E}">
        <p14:creationId xmlns:p14="http://schemas.microsoft.com/office/powerpoint/2010/main" val="89681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9241AA-6A01-945F-D8F0-500B814DC884}"/>
              </a:ext>
            </a:extLst>
          </p:cNvPr>
          <p:cNvSpPr>
            <a:spLocks noGrp="1"/>
          </p:cNvSpPr>
          <p:nvPr>
            <p:ph type="title"/>
          </p:nvPr>
        </p:nvSpPr>
        <p:spPr>
          <a:xfrm>
            <a:off x="509732" y="449005"/>
            <a:ext cx="11042650" cy="1325563"/>
          </a:xfrm>
        </p:spPr>
        <p:txBody>
          <a:bodyPr>
            <a:noAutofit/>
          </a:bodyPr>
          <a:lstStyle/>
          <a:p>
            <a:pPr rtl="0" eaLnBrk="0" fontAlgn="auto" hangingPunct="0"/>
            <a:r>
              <a:rPr lang="en-CA" kern="1200" noProof="0">
                <a:solidFill>
                  <a:srgbClr val="54575A"/>
                </a:solidFill>
                <a:effectLst/>
                <a:ea typeface="+mn-ea"/>
                <a:cs typeface="+mn-cs"/>
              </a:rPr>
              <a:t>Resources and tools for hiring managers</a:t>
            </a:r>
            <a:endParaRPr lang="en-CA" noProof="0">
              <a:effectLst/>
            </a:endParaRPr>
          </a:p>
        </p:txBody>
      </p:sp>
      <p:pic>
        <p:nvPicPr>
          <p:cNvPr id="24581" name="Picture 25" descr="Internet icon">
            <a:extLst>
              <a:ext uri="{FF2B5EF4-FFF2-40B4-BE49-F238E27FC236}">
                <a16:creationId xmlns:a16="http://schemas.microsoft.com/office/drawing/2014/main" id="{6D39FD43-3EFF-C355-F0E3-D43847E0FE2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5543" y="1979084"/>
            <a:ext cx="896383" cy="85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4">
            <a:extLst>
              <a:ext uri="{FF2B5EF4-FFF2-40B4-BE49-F238E27FC236}">
                <a16:creationId xmlns:a16="http://schemas.microsoft.com/office/drawing/2014/main" id="{2BDDF1DB-AD52-0CD0-ADF6-9DE03306B1EA}"/>
              </a:ext>
            </a:extLst>
          </p:cNvPr>
          <p:cNvSpPr>
            <a:spLocks noGrp="1" noChangeArrowheads="1"/>
          </p:cNvSpPr>
          <p:nvPr>
            <p:ph idx="1"/>
          </p:nvPr>
        </p:nvSpPr>
        <p:spPr>
          <a:xfrm>
            <a:off x="606670" y="3146362"/>
            <a:ext cx="5794130" cy="2656046"/>
          </a:xfrm>
          <a:prstGeom prst="roundRect">
            <a:avLst/>
          </a:prstGeom>
          <a:solidFill>
            <a:schemeClr val="bg1"/>
          </a:solidFill>
          <a:ln w="28575">
            <a:solidFill>
              <a:schemeClr val="accent2"/>
            </a:solidFill>
          </a:ln>
        </p:spPr>
        <p:txBody>
          <a:bodyPr wrap="square" rtlCol="0">
            <a:spAutoFit/>
          </a:bodyPr>
          <a:lstStyle/>
          <a:p>
            <a:pPr eaLnBrk="1" fontAlgn="auto" hangingPunct="1">
              <a:lnSpc>
                <a:spcPct val="100000"/>
              </a:lnSpc>
              <a:spcBef>
                <a:spcPct val="0"/>
              </a:spcBef>
              <a:spcAft>
                <a:spcPts val="1200"/>
              </a:spcAft>
              <a:buClrTx/>
              <a:buNone/>
              <a:defRPr/>
            </a:pPr>
            <a:r>
              <a:rPr lang="en-CA" altLang="en-US" sz="2000" noProof="0"/>
              <a:t>For more information visit us at: </a:t>
            </a:r>
          </a:p>
          <a:p>
            <a:pPr eaLnBrk="1" fontAlgn="auto" hangingPunct="1">
              <a:lnSpc>
                <a:spcPct val="100000"/>
              </a:lnSpc>
              <a:spcBef>
                <a:spcPct val="0"/>
              </a:spcBef>
              <a:spcAft>
                <a:spcPts val="1200"/>
              </a:spcAft>
              <a:buClrTx/>
              <a:buFont typeface="Arial" panose="020B0604020202020204" pitchFamily="34" charset="0"/>
              <a:buNone/>
              <a:defRPr/>
            </a:pPr>
            <a:r>
              <a:rPr lang="en-CA" sz="1800" noProof="0">
                <a:latin typeface="+mn-lt"/>
                <a:hlinkClick r:id="rId4"/>
              </a:rPr>
              <a:t>Government of Canada jobs for Indigenous people</a:t>
            </a:r>
            <a:endParaRPr lang="en-CA" sz="1800" noProof="0">
              <a:latin typeface="+mn-lt"/>
            </a:endParaRPr>
          </a:p>
          <a:p>
            <a:pPr eaLnBrk="1" fontAlgn="auto" hangingPunct="1">
              <a:lnSpc>
                <a:spcPct val="100000"/>
              </a:lnSpc>
              <a:spcBef>
                <a:spcPct val="0"/>
              </a:spcBef>
              <a:spcAft>
                <a:spcPts val="1200"/>
              </a:spcAft>
              <a:buClrTx/>
              <a:buFont typeface="Arial" panose="020B0604020202020204" pitchFamily="34" charset="0"/>
              <a:buNone/>
              <a:defRPr/>
            </a:pPr>
            <a:r>
              <a:rPr lang="en-CA" sz="1800" noProof="0">
                <a:latin typeface="+mn-lt"/>
                <a:hlinkClick r:id="rId5"/>
              </a:rPr>
              <a:t>Hiring persons with disabilities: Managers Toolkit</a:t>
            </a:r>
            <a:endParaRPr lang="en-CA" sz="1800" noProof="0">
              <a:latin typeface="+mn-lt"/>
            </a:endParaRPr>
          </a:p>
          <a:p>
            <a:pPr eaLnBrk="1" fontAlgn="auto" hangingPunct="1">
              <a:lnSpc>
                <a:spcPct val="100000"/>
              </a:lnSpc>
              <a:spcBef>
                <a:spcPct val="0"/>
              </a:spcBef>
              <a:spcAft>
                <a:spcPts val="1200"/>
              </a:spcAft>
              <a:buClrTx/>
              <a:buFont typeface="Arial" panose="020B0604020202020204" pitchFamily="34" charset="0"/>
              <a:buNone/>
              <a:defRPr/>
            </a:pPr>
            <a:r>
              <a:rPr lang="en-CA" sz="1800" noProof="0">
                <a:latin typeface="+mn-lt"/>
                <a:hlinkClick r:id="rId6"/>
              </a:rPr>
              <a:t>Graduate and Focused Recruitment - Information for managers </a:t>
            </a:r>
            <a:endParaRPr lang="en-CA" sz="1800" noProof="0">
              <a:latin typeface="+mn-lt"/>
            </a:endParaRPr>
          </a:p>
          <a:p>
            <a:pPr eaLnBrk="1" fontAlgn="auto" hangingPunct="1">
              <a:lnSpc>
                <a:spcPct val="100000"/>
              </a:lnSpc>
              <a:spcBef>
                <a:spcPct val="0"/>
              </a:spcBef>
              <a:spcAft>
                <a:spcPts val="1200"/>
              </a:spcAft>
              <a:buClrTx/>
              <a:buFont typeface="Arial" panose="020B0604020202020204" pitchFamily="34" charset="0"/>
              <a:buNone/>
              <a:defRPr/>
            </a:pPr>
            <a:r>
              <a:rPr lang="en-CA" sz="1800" noProof="0">
                <a:latin typeface="+mn-lt"/>
                <a:hlinkClick r:id="rId7"/>
              </a:rPr>
              <a:t>Public service student recruitment programs</a:t>
            </a:r>
            <a:endParaRPr lang="en-CA" sz="1800" noProof="0">
              <a:latin typeface="+mn-lt"/>
            </a:endParaRPr>
          </a:p>
        </p:txBody>
      </p:sp>
      <p:pic>
        <p:nvPicPr>
          <p:cNvPr id="24583" name="Picture 26" descr="Calendar icon">
            <a:extLst>
              <a:ext uri="{FF2B5EF4-FFF2-40B4-BE49-F238E27FC236}">
                <a16:creationId xmlns:a16="http://schemas.microsoft.com/office/drawing/2014/main" id="{EDFFA604-781E-F507-97B6-5025A6655474}"/>
              </a:ext>
              <a:ext uri="{C183D7F6-B498-43B3-948B-1728B52AA6E4}">
                <adec:decorative xmlns:adec="http://schemas.microsoft.com/office/drawing/2017/decorative" val="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88265" y="1940941"/>
            <a:ext cx="896383" cy="89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4">
            <a:extLst>
              <a:ext uri="{FF2B5EF4-FFF2-40B4-BE49-F238E27FC236}">
                <a16:creationId xmlns:a16="http://schemas.microsoft.com/office/drawing/2014/main" id="{B9C048A6-4B32-5F52-E446-726804507BC2}"/>
              </a:ext>
            </a:extLst>
          </p:cNvPr>
          <p:cNvSpPr txBox="1">
            <a:spLocks noChangeArrowheads="1"/>
          </p:cNvSpPr>
          <p:nvPr/>
        </p:nvSpPr>
        <p:spPr bwMode="auto">
          <a:xfrm>
            <a:off x="7023146" y="3146362"/>
            <a:ext cx="4378279" cy="1606113"/>
          </a:xfrm>
          <a:prstGeom prst="roundRect">
            <a:avLst/>
          </a:prstGeom>
          <a:solidFill>
            <a:schemeClr val="bg1"/>
          </a:solidFill>
          <a:ln w="28575">
            <a:solidFill>
              <a:schemeClr val="accent2"/>
            </a:solidFill>
          </a:ln>
        </p:spPr>
        <p:txBody>
          <a:bodyPr wrap="square">
            <a:spAutoFit/>
          </a:bodyPr>
          <a:lstStyle>
            <a:lvl1pPr marL="228600" indent="-228600" algn="l" rtl="0" eaLnBrk="0" fontAlgn="base" hangingPunct="0">
              <a:lnSpc>
                <a:spcPct val="90000"/>
              </a:lnSpc>
              <a:spcBef>
                <a:spcPts val="1000"/>
              </a:spcBef>
              <a:spcAft>
                <a:spcPct val="0"/>
              </a:spcAft>
              <a:buClr>
                <a:schemeClr val="accent1"/>
              </a:buClr>
              <a:buFont typeface="Arial" panose="020B0604020202020204" pitchFamily="34" charset="0"/>
              <a:buChar char="•"/>
              <a:defRPr sz="2800" kern="1200">
                <a:solidFill>
                  <a:srgbClr val="53565C"/>
                </a:solidFill>
                <a:latin typeface="Arial Narrow" panose="020B0606020202030204" pitchFamily="34" charset="0"/>
                <a:ea typeface="+mn-ea"/>
                <a:cs typeface="+mn-cs"/>
              </a:defRPr>
            </a:lvl1pPr>
            <a:lvl2pPr marL="742950" indent="-285750" algn="l" rtl="0" eaLnBrk="0" fontAlgn="base" hangingPunct="0">
              <a:lnSpc>
                <a:spcPct val="90000"/>
              </a:lnSpc>
              <a:spcBef>
                <a:spcPts val="500"/>
              </a:spcBef>
              <a:spcAft>
                <a:spcPct val="0"/>
              </a:spcAft>
              <a:buClr>
                <a:schemeClr val="accent1"/>
              </a:buClr>
              <a:buFont typeface="Arial" panose="020B0604020202020204" pitchFamily="34" charset="0"/>
              <a:buChar char="•"/>
              <a:defRPr sz="2400" kern="1200">
                <a:solidFill>
                  <a:srgbClr val="53565C"/>
                </a:solidFill>
                <a:latin typeface="Arial Narrow" panose="020B0606020202030204" pitchFamily="34" charset="0"/>
                <a:ea typeface="+mn-ea"/>
                <a:cs typeface="+mn-cs"/>
              </a:defRPr>
            </a:lvl2pPr>
            <a:lvl3pPr marL="11430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sz="2000" kern="1200">
                <a:solidFill>
                  <a:srgbClr val="53565C"/>
                </a:solidFill>
                <a:latin typeface="Arial Narrow" panose="020B0606020202030204" pitchFamily="34" charset="0"/>
                <a:ea typeface="+mn-ea"/>
                <a:cs typeface="+mn-cs"/>
              </a:defRPr>
            </a:lvl3pPr>
            <a:lvl4pPr marL="16002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kern="1200">
                <a:solidFill>
                  <a:srgbClr val="53565C"/>
                </a:solidFill>
                <a:latin typeface="Arial Narrow" panose="020B0606020202030204" pitchFamily="34" charset="0"/>
                <a:ea typeface="+mn-ea"/>
                <a:cs typeface="+mn-cs"/>
              </a:defRPr>
            </a:lvl4pPr>
            <a:lvl5pPr marL="2057400" indent="-228600" algn="l" rtl="0" eaLnBrk="0" fontAlgn="base" hangingPunct="0">
              <a:lnSpc>
                <a:spcPct val="90000"/>
              </a:lnSpc>
              <a:spcBef>
                <a:spcPts val="500"/>
              </a:spcBef>
              <a:spcAft>
                <a:spcPct val="0"/>
              </a:spcAft>
              <a:buClr>
                <a:schemeClr val="accent1"/>
              </a:buClr>
              <a:buFont typeface="Arial" panose="020B0604020202020204" pitchFamily="34" charset="0"/>
              <a:buChar char="•"/>
              <a:defRPr kern="1200">
                <a:solidFill>
                  <a:srgbClr val="53565C"/>
                </a:solidFill>
                <a:latin typeface="Arial Narrow" panose="020B0606020202030204" pitchFamily="34" charset="0"/>
                <a:ea typeface="+mn-ea"/>
                <a:cs typeface="+mn-cs"/>
              </a:defRPr>
            </a:lvl5pPr>
            <a:lvl6pPr marL="2514600" indent="-228600" algn="l" defTabSz="914400" rtl="0" eaLnBrk="0" fontAlgn="base" latinLnBrk="0" hangingPunct="0">
              <a:lnSpc>
                <a:spcPct val="90000"/>
              </a:lnSpc>
              <a:spcBef>
                <a:spcPts val="500"/>
              </a:spcBef>
              <a:spcAft>
                <a:spcPct val="0"/>
              </a:spcAft>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6pPr>
            <a:lvl7pPr marL="2971800" indent="-228600" algn="l" defTabSz="914400" rtl="0" eaLnBrk="0" fontAlgn="base" latinLnBrk="0" hangingPunct="0">
              <a:lnSpc>
                <a:spcPct val="90000"/>
              </a:lnSpc>
              <a:spcBef>
                <a:spcPts val="500"/>
              </a:spcBef>
              <a:spcAft>
                <a:spcPct val="0"/>
              </a:spcAft>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7pPr>
            <a:lvl8pPr marL="3429000" indent="-228600" algn="l" defTabSz="914400" rtl="0" eaLnBrk="0" fontAlgn="base" latinLnBrk="0" hangingPunct="0">
              <a:lnSpc>
                <a:spcPct val="90000"/>
              </a:lnSpc>
              <a:spcBef>
                <a:spcPts val="500"/>
              </a:spcBef>
              <a:spcAft>
                <a:spcPct val="0"/>
              </a:spcAft>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8pPr>
            <a:lvl9pPr marL="3886200" indent="-228600" algn="l" defTabSz="914400" rtl="0" eaLnBrk="0" fontAlgn="base" latinLnBrk="0" hangingPunct="0">
              <a:lnSpc>
                <a:spcPct val="90000"/>
              </a:lnSpc>
              <a:spcBef>
                <a:spcPts val="500"/>
              </a:spcBef>
              <a:spcAft>
                <a:spcPct val="0"/>
              </a:spcAft>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9pPr>
          </a:lstStyle>
          <a:p>
            <a:pPr marL="0" indent="0" eaLnBrk="1" hangingPunct="1">
              <a:lnSpc>
                <a:spcPct val="100000"/>
              </a:lnSpc>
              <a:buFont typeface="Arial" panose="020B0604020202020204" pitchFamily="34" charset="0"/>
              <a:buNone/>
              <a:defRPr/>
            </a:pPr>
            <a:r>
              <a:rPr lang="en-US" altLang="en-US" sz="2000">
                <a:solidFill>
                  <a:schemeClr val="tx1"/>
                </a:solidFill>
                <a:latin typeface="+mn-lt"/>
              </a:rPr>
              <a:t>For our calendar of events and other resources:</a:t>
            </a:r>
            <a:endParaRPr lang="en-US" altLang="en-US" sz="1800">
              <a:solidFill>
                <a:schemeClr val="accent3"/>
              </a:solidFill>
              <a:latin typeface="+mn-lt"/>
            </a:endParaRPr>
          </a:p>
          <a:p>
            <a:pPr marL="0" indent="0" eaLnBrk="1" hangingPunct="1">
              <a:lnSpc>
                <a:spcPct val="100000"/>
              </a:lnSpc>
              <a:buFont typeface="Arial" panose="020B0604020202020204" pitchFamily="34" charset="0"/>
              <a:buNone/>
              <a:defRPr/>
            </a:pPr>
            <a:r>
              <a:rPr lang="en-US" altLang="en-US" sz="2000">
                <a:solidFill>
                  <a:schemeClr val="tx1"/>
                </a:solidFill>
                <a:latin typeface="Segoe UI Semilight (Body)"/>
              </a:rPr>
              <a:t>Visit and bookmark</a:t>
            </a:r>
            <a:r>
              <a:rPr lang="en-US" altLang="en-US" sz="2000">
                <a:solidFill>
                  <a:srgbClr val="252525"/>
                </a:solidFill>
                <a:latin typeface="Segoe UI Semilight (Body)"/>
              </a:rPr>
              <a:t> </a:t>
            </a:r>
            <a:r>
              <a:rPr lang="en-US" altLang="en-US" sz="2000">
                <a:solidFill>
                  <a:schemeClr val="accent1"/>
                </a:solidFill>
                <a:latin typeface="Segoe UI Semilight (Body)"/>
                <a:hlinkClick r:id="rId9"/>
              </a:rPr>
              <a:t>PSC recruitment programs</a:t>
            </a:r>
            <a:r>
              <a:rPr lang="en-US" altLang="en-US" sz="2000">
                <a:solidFill>
                  <a:schemeClr val="accent1"/>
                </a:solidFill>
                <a:latin typeface="Segoe UI Semilight (Body)"/>
              </a:rPr>
              <a:t> </a:t>
            </a:r>
            <a:r>
              <a:rPr lang="en-US" altLang="en-US" sz="2000">
                <a:solidFill>
                  <a:schemeClr val="tx1"/>
                </a:solidFill>
                <a:latin typeface="Segoe UI Semilight (Body)"/>
              </a:rPr>
              <a:t>on </a:t>
            </a:r>
            <a:r>
              <a:rPr lang="en-CA" altLang="en-US" sz="2000" err="1">
                <a:solidFill>
                  <a:schemeClr val="tx1"/>
                </a:solidFill>
                <a:latin typeface="Segoe UI Semilight (Body)"/>
              </a:rPr>
              <a:t>GCPedia</a:t>
            </a:r>
            <a:r>
              <a:rPr lang="en-CA" altLang="en-US" sz="2000">
                <a:solidFill>
                  <a:schemeClr val="tx1"/>
                </a:solidFill>
                <a:latin typeface="Segoe UI Semilight (Body)"/>
              </a:rPr>
              <a:t>!</a:t>
            </a:r>
            <a:endParaRPr lang="en-CA" altLang="en-US" sz="2000">
              <a:solidFill>
                <a:schemeClr val="tx1"/>
              </a:solidFill>
              <a:latin typeface="Segoe UI Semilight (Body)"/>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0227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B03346A-3B68-11CC-FEBA-8DC6C2B9C0C8}"/>
              </a:ext>
            </a:extLst>
          </p:cNvPr>
          <p:cNvSpPr>
            <a:spLocks noGrp="1"/>
          </p:cNvSpPr>
          <p:nvPr>
            <p:ph type="title"/>
          </p:nvPr>
        </p:nvSpPr>
        <p:spPr>
          <a:xfrm>
            <a:off x="575364" y="246497"/>
            <a:ext cx="10734319" cy="4367208"/>
          </a:xfrm>
        </p:spPr>
        <p:txBody>
          <a:bodyPr>
            <a:normAutofit/>
          </a:bodyPr>
          <a:lstStyle/>
          <a:p>
            <a:pPr algn="ctr" eaLnBrk="1" hangingPunct="1"/>
            <a:br>
              <a:rPr lang="en-CA" altLang="en-US" sz="3200" dirty="0">
                <a:latin typeface="Segoe UI Semilight (Body)"/>
              </a:rPr>
            </a:br>
            <a:r>
              <a:rPr lang="en-CA" altLang="en-US" sz="3200" dirty="0">
                <a:latin typeface="Segoe UI Semilight (Body)"/>
              </a:rPr>
              <a:t>Questions?</a:t>
            </a:r>
            <a:br>
              <a:rPr lang="en-CA" altLang="en-US" sz="3200" dirty="0">
                <a:latin typeface="Segoe UI Semilight (Body)"/>
              </a:rPr>
            </a:br>
            <a:br>
              <a:rPr lang="en-CA" altLang="en-US" sz="3200" dirty="0">
                <a:latin typeface="Segoe UI Semilight (Body)"/>
              </a:rPr>
            </a:br>
            <a:r>
              <a:rPr lang="en-CA" altLang="en-US" sz="3200" dirty="0">
                <a:latin typeface="Segoe UI Semilight (Body)"/>
              </a:rPr>
              <a:t>Thank you for your attention and participation. </a:t>
            </a:r>
            <a:br>
              <a:rPr lang="en-CA" altLang="en-US" sz="3200" dirty="0">
                <a:latin typeface="Segoe UI Semilight (Body)"/>
              </a:rPr>
            </a:br>
            <a:r>
              <a:rPr lang="en-CA" altLang="en-US" sz="3200" dirty="0">
                <a:latin typeface="Segoe UI Semilight (Body)"/>
              </a:rPr>
              <a:t>We look forward to collaborating with you in the near future!</a:t>
            </a:r>
            <a:endParaRPr lang="en-CA" altLang="en-US" sz="3200" noProof="0" dirty="0">
              <a:latin typeface="Segoe UI Semilight (Body)"/>
            </a:endParaRPr>
          </a:p>
        </p:txBody>
      </p:sp>
      <p:pic>
        <p:nvPicPr>
          <p:cNvPr id="16" name="Picture 15" descr="Facebook logo">
            <a:extLst>
              <a:ext uri="{FF2B5EF4-FFF2-40B4-BE49-F238E27FC236}">
                <a16:creationId xmlns:a16="http://schemas.microsoft.com/office/drawing/2014/main" id="{E2C23AAB-F040-2C1F-028E-99285C599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308903" y="4834427"/>
            <a:ext cx="581586" cy="517353"/>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3" name="Picture 2" descr="X logo (formerly Twitter)">
            <a:extLst>
              <a:ext uri="{FF2B5EF4-FFF2-40B4-BE49-F238E27FC236}">
                <a16:creationId xmlns:a16="http://schemas.microsoft.com/office/drawing/2014/main" id="{5BE61981-433D-6BD5-08CE-1DB8D2C77D8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053" y="4827723"/>
            <a:ext cx="496518" cy="507483"/>
          </a:xfrm>
          <a:prstGeom prst="rect">
            <a:avLst/>
          </a:prstGeom>
        </p:spPr>
      </p:pic>
      <p:pic>
        <p:nvPicPr>
          <p:cNvPr id="17" name="Picture 16" descr="Instagram logo">
            <a:extLst>
              <a:ext uri="{FF2B5EF4-FFF2-40B4-BE49-F238E27FC236}">
                <a16:creationId xmlns:a16="http://schemas.microsoft.com/office/drawing/2014/main" id="{429B2660-7898-3711-9DF3-182A014247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772177" y="4794433"/>
            <a:ext cx="668610" cy="574064"/>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2" name="Picture 1" descr="LinkedIn Logo">
            <a:extLst>
              <a:ext uri="{FF2B5EF4-FFF2-40B4-BE49-F238E27FC236}">
                <a16:creationId xmlns:a16="http://schemas.microsoft.com/office/drawing/2014/main" id="{6479BF8F-F532-10F5-4D0A-036AA4E7E7B0}"/>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1639" y="4800431"/>
            <a:ext cx="585346" cy="585346"/>
          </a:xfrm>
          <a:prstGeom prst="rect">
            <a:avLst/>
          </a:prstGeom>
        </p:spPr>
      </p:pic>
      <p:sp>
        <p:nvSpPr>
          <p:cNvPr id="26632" name="TextBox 10">
            <a:extLst>
              <a:ext uri="{FF2B5EF4-FFF2-40B4-BE49-F238E27FC236}">
                <a16:creationId xmlns:a16="http://schemas.microsoft.com/office/drawing/2014/main" id="{BFF744D2-1216-5605-0B4D-BC4E26CEFC33}"/>
              </a:ext>
            </a:extLst>
          </p:cNvPr>
          <p:cNvSpPr txBox="1">
            <a:spLocks noChangeArrowheads="1"/>
          </p:cNvSpPr>
          <p:nvPr/>
        </p:nvSpPr>
        <p:spPr bwMode="auto">
          <a:xfrm>
            <a:off x="3457569" y="5515934"/>
            <a:ext cx="53187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chemeClr val="accent1"/>
              </a:buClr>
              <a:buFont typeface="Arial" panose="020B0604020202020204" pitchFamily="34" charset="0"/>
              <a:buChar char="•"/>
              <a:defRPr sz="2800">
                <a:solidFill>
                  <a:srgbClr val="53565C"/>
                </a:solidFill>
                <a:latin typeface="Arial Narrow" panose="020B0606020202030204" pitchFamily="34" charset="0"/>
              </a:defRPr>
            </a:lvl1pPr>
            <a:lvl2pPr marL="742950" indent="-285750">
              <a:lnSpc>
                <a:spcPct val="90000"/>
              </a:lnSpc>
              <a:spcBef>
                <a:spcPts val="500"/>
              </a:spcBef>
              <a:buClr>
                <a:schemeClr val="accent1"/>
              </a:buClr>
              <a:buFont typeface="Arial" panose="020B0604020202020204" pitchFamily="34" charset="0"/>
              <a:buChar char="•"/>
              <a:defRPr sz="2400">
                <a:solidFill>
                  <a:srgbClr val="53565C"/>
                </a:solidFill>
                <a:latin typeface="Arial Narrow" panose="020B0606020202030204" pitchFamily="34" charset="0"/>
              </a:defRPr>
            </a:lvl2pPr>
            <a:lvl3pPr marL="1143000" indent="-228600">
              <a:lnSpc>
                <a:spcPct val="90000"/>
              </a:lnSpc>
              <a:spcBef>
                <a:spcPts val="500"/>
              </a:spcBef>
              <a:buClr>
                <a:schemeClr val="accent1"/>
              </a:buClr>
              <a:buFont typeface="Arial" panose="020B0604020202020204" pitchFamily="34" charset="0"/>
              <a:buChar char="•"/>
              <a:defRPr sz="2000">
                <a:solidFill>
                  <a:srgbClr val="53565C"/>
                </a:solidFill>
                <a:latin typeface="Arial Narrow" panose="020B0606020202030204" pitchFamily="34" charset="0"/>
              </a:defRPr>
            </a:lvl3pPr>
            <a:lvl4pPr marL="16002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4pPr>
            <a:lvl5pPr marL="2057400" indent="-228600">
              <a:lnSpc>
                <a:spcPct val="90000"/>
              </a:lnSpc>
              <a:spcBef>
                <a:spcPts val="500"/>
              </a:spcBef>
              <a:buClr>
                <a:schemeClr val="accent1"/>
              </a:buClr>
              <a:buFont typeface="Arial" panose="020B0604020202020204" pitchFamily="34" charset="0"/>
              <a:buChar char="•"/>
              <a:defRPr>
                <a:solidFill>
                  <a:srgbClr val="53565C"/>
                </a:solidFill>
                <a:latin typeface="Arial Narrow" panose="020B0606020202030204" pitchFamily="34" charset="0"/>
              </a:defRPr>
            </a:lvl5pPr>
            <a:lvl6pPr marL="25146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6pPr>
            <a:lvl7pPr marL="29718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7pPr>
            <a:lvl8pPr marL="34290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8pPr>
            <a:lvl9pPr marL="3886200" indent="-228600" eaLnBrk="0" fontAlgn="base" hangingPunct="0">
              <a:lnSpc>
                <a:spcPct val="90000"/>
              </a:lnSpc>
              <a:spcBef>
                <a:spcPts val="500"/>
              </a:spcBef>
              <a:spcAft>
                <a:spcPct val="0"/>
              </a:spcAft>
              <a:buClr>
                <a:schemeClr val="accent1"/>
              </a:buClr>
              <a:buFont typeface="Arial" panose="020B0604020202020204" pitchFamily="34" charset="0"/>
              <a:buChar char="•"/>
              <a:defRPr>
                <a:solidFill>
                  <a:srgbClr val="53565C"/>
                </a:solidFill>
                <a:latin typeface="Arial Narrow" panose="020B0606020202030204" pitchFamily="34" charset="0"/>
              </a:defRPr>
            </a:lvl9pPr>
          </a:lstStyle>
          <a:p>
            <a:pPr>
              <a:lnSpc>
                <a:spcPct val="100000"/>
              </a:lnSpc>
              <a:spcBef>
                <a:spcPct val="0"/>
              </a:spcBef>
              <a:buClrTx/>
              <a:buNone/>
            </a:pPr>
            <a:r>
              <a:rPr lang="en-CA" altLang="en-US" sz="2400">
                <a:solidFill>
                  <a:schemeClr val="tx2"/>
                </a:solidFill>
              </a:rPr>
              <a:t>@</a:t>
            </a:r>
            <a:r>
              <a:rPr lang="en-CA" altLang="en-US" sz="2400">
                <a:solidFill>
                  <a:schemeClr val="accent1"/>
                </a:solidFill>
              </a:rPr>
              <a:t>Jobs_GC </a:t>
            </a:r>
            <a:r>
              <a:rPr lang="en-CA" altLang="en-US" sz="2400">
                <a:solidFill>
                  <a:schemeClr val="tx2"/>
                </a:solidFill>
              </a:rPr>
              <a:t>/ </a:t>
            </a:r>
            <a:r>
              <a:rPr lang="en-CA" altLang="en-US" sz="2400" err="1">
                <a:solidFill>
                  <a:schemeClr val="accent1"/>
                </a:solidFill>
              </a:rPr>
              <a:t>GovernmentofCanadaJobs</a:t>
            </a:r>
            <a:endParaRPr lang="en-CA" altLang="en-US" sz="2400">
              <a:solidFill>
                <a:schemeClr val="accent1"/>
              </a:solidFill>
            </a:endParaRPr>
          </a:p>
          <a:p>
            <a:pPr>
              <a:lnSpc>
                <a:spcPct val="100000"/>
              </a:lnSpc>
              <a:spcBef>
                <a:spcPct val="0"/>
              </a:spcBef>
              <a:buClrTx/>
              <a:buFontTx/>
              <a:buNone/>
            </a:pPr>
            <a:endParaRPr lang="en-CA" altLang="en-US" sz="240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E25-45E0-4ACC-9A4C-A886FF30167C}"/>
              </a:ext>
            </a:extLst>
          </p:cNvPr>
          <p:cNvSpPr>
            <a:spLocks noGrp="1"/>
          </p:cNvSpPr>
          <p:nvPr>
            <p:ph type="title"/>
          </p:nvPr>
        </p:nvSpPr>
        <p:spPr/>
        <p:txBody>
          <a:bodyPr/>
          <a:lstStyle/>
          <a:p>
            <a:pPr algn="ctr"/>
            <a:r>
              <a:rPr lang="en-CA" b="1" dirty="0"/>
              <a:t>Q&amp;A’s</a:t>
            </a:r>
          </a:p>
        </p:txBody>
      </p:sp>
      <p:pic>
        <p:nvPicPr>
          <p:cNvPr id="4" name="Picture 3">
            <a:extLst>
              <a:ext uri="{FF2B5EF4-FFF2-40B4-BE49-F238E27FC236}">
                <a16:creationId xmlns:a16="http://schemas.microsoft.com/office/drawing/2014/main" id="{BDCF0BAD-34DD-578B-037C-04DEEDB332A0}"/>
              </a:ext>
            </a:extLst>
          </p:cNvPr>
          <p:cNvPicPr>
            <a:picLocks noChangeAspect="1"/>
          </p:cNvPicPr>
          <p:nvPr/>
        </p:nvPicPr>
        <p:blipFill>
          <a:blip r:embed="rId3"/>
          <a:stretch>
            <a:fillRect/>
          </a:stretch>
        </p:blipFill>
        <p:spPr>
          <a:xfrm>
            <a:off x="1525758" y="2107782"/>
            <a:ext cx="9140483" cy="3848099"/>
          </a:xfrm>
          <a:prstGeom prst="rect">
            <a:avLst/>
          </a:prstGeom>
        </p:spPr>
      </p:pic>
    </p:spTree>
    <p:extLst>
      <p:ext uri="{BB962C8B-B14F-4D97-AF65-F5344CB8AC3E}">
        <p14:creationId xmlns:p14="http://schemas.microsoft.com/office/powerpoint/2010/main" val="129879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5AFF-A089-4C85-A5D3-63362514F56B}"/>
              </a:ext>
            </a:extLst>
          </p:cNvPr>
          <p:cNvSpPr>
            <a:spLocks noGrp="1"/>
          </p:cNvSpPr>
          <p:nvPr>
            <p:ph type="title"/>
          </p:nvPr>
        </p:nvSpPr>
        <p:spPr>
          <a:xfrm>
            <a:off x="838200" y="153861"/>
            <a:ext cx="10515600" cy="1325563"/>
          </a:xfrm>
        </p:spPr>
        <p:txBody>
          <a:bodyPr>
            <a:normAutofit/>
          </a:bodyPr>
          <a:lstStyle/>
          <a:p>
            <a:r>
              <a:rPr lang="en-CA" noProof="0"/>
              <a:t>Partner with the PSC to…</a:t>
            </a:r>
          </a:p>
        </p:txBody>
      </p:sp>
      <p:sp>
        <p:nvSpPr>
          <p:cNvPr id="5" name="Rounded Rectangle 5" descr="Purple frame surrounding description: Each job opportunity is different, so be sure to consult the eligibility section of each job offer&#10;">
            <a:extLst>
              <a:ext uri="{FF2B5EF4-FFF2-40B4-BE49-F238E27FC236}">
                <a16:creationId xmlns:a16="http://schemas.microsoft.com/office/drawing/2014/main" id="{518C79C2-A994-68A4-B83D-04FD5BFA5190}"/>
              </a:ext>
              <a:ext uri="{C183D7F6-B498-43B3-948B-1728B52AA6E4}">
                <adec:decorative xmlns:adec="http://schemas.microsoft.com/office/drawing/2017/decorative" val="0"/>
              </a:ext>
            </a:extLst>
          </p:cNvPr>
          <p:cNvSpPr>
            <a:spLocks noGrp="1"/>
          </p:cNvSpPr>
          <p:nvPr>
            <p:ph idx="1"/>
            <p:custDataLst>
              <p:tags r:id="rId1"/>
            </p:custDataLst>
          </p:nvPr>
        </p:nvSpPr>
        <p:spPr>
          <a:xfrm>
            <a:off x="1118288" y="1775987"/>
            <a:ext cx="4491680" cy="1807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lnSpc>
                <a:spcPct val="100000"/>
              </a:lnSpc>
              <a:buNone/>
            </a:pPr>
            <a:r>
              <a:rPr lang="en-CA" sz="2400" noProof="0">
                <a:solidFill>
                  <a:schemeClr val="tx2"/>
                </a:solidFill>
                <a:latin typeface="Segoe UI Semilight (Body)"/>
              </a:rPr>
              <a:t>Leverage our expertise in recruitment and outreach</a:t>
            </a:r>
          </a:p>
        </p:txBody>
      </p:sp>
      <p:sp>
        <p:nvSpPr>
          <p:cNvPr id="8" name="Rounded Rectangle 5" descr="Purple frame surrounding description: Each job opportunity is different, so be sure to consult the eligibility section of each job offer&#10;">
            <a:extLst>
              <a:ext uri="{FF2B5EF4-FFF2-40B4-BE49-F238E27FC236}">
                <a16:creationId xmlns:a16="http://schemas.microsoft.com/office/drawing/2014/main" id="{9F32E7CC-B2FD-068D-63B2-DFBE5C588E32}"/>
              </a:ext>
            </a:extLst>
          </p:cNvPr>
          <p:cNvSpPr txBox="1">
            <a:spLocks/>
          </p:cNvSpPr>
          <p:nvPr>
            <p:custDataLst>
              <p:tags r:id="rId2"/>
            </p:custDataLst>
          </p:nvPr>
        </p:nvSpPr>
        <p:spPr>
          <a:xfrm>
            <a:off x="6854838" y="1627559"/>
            <a:ext cx="4491681" cy="1807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fontAlgn="auto">
              <a:lnSpc>
                <a:spcPct val="100000"/>
              </a:lnSpc>
              <a:spcAft>
                <a:spcPts val="0"/>
              </a:spcAft>
              <a:buFont typeface="Arial" panose="020B0604020202020204" pitchFamily="34" charset="0"/>
              <a:buNone/>
            </a:pPr>
            <a:r>
              <a:rPr lang="en-CA" sz="2400">
                <a:solidFill>
                  <a:schemeClr val="tx2"/>
                </a:solidFill>
                <a:latin typeface="Segoe UI Semilight (Body)"/>
              </a:rPr>
              <a:t>Build specialized inventories to meet your future needs</a:t>
            </a:r>
          </a:p>
        </p:txBody>
      </p:sp>
      <p:sp>
        <p:nvSpPr>
          <p:cNvPr id="7" name="Rounded Rectangle 5" descr="Purple frame surrounding description: Each job opportunity is different, so be sure to consult the eligibility section of each job offer&#10;">
            <a:extLst>
              <a:ext uri="{FF2B5EF4-FFF2-40B4-BE49-F238E27FC236}">
                <a16:creationId xmlns:a16="http://schemas.microsoft.com/office/drawing/2014/main" id="{75D4FD1B-EE8C-6C8B-C6B0-BCC0D7B77A4C}"/>
              </a:ext>
            </a:extLst>
          </p:cNvPr>
          <p:cNvSpPr txBox="1">
            <a:spLocks/>
          </p:cNvSpPr>
          <p:nvPr>
            <p:custDataLst>
              <p:tags r:id="rId3"/>
            </p:custDataLst>
          </p:nvPr>
        </p:nvSpPr>
        <p:spPr>
          <a:xfrm>
            <a:off x="1118287" y="3880023"/>
            <a:ext cx="4491681" cy="1807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fontAlgn="auto">
              <a:lnSpc>
                <a:spcPct val="100000"/>
              </a:lnSpc>
              <a:spcAft>
                <a:spcPts val="0"/>
              </a:spcAft>
              <a:buNone/>
            </a:pPr>
            <a:r>
              <a:rPr lang="en-CA" sz="2400">
                <a:solidFill>
                  <a:schemeClr val="tx2"/>
                </a:solidFill>
                <a:latin typeface="Segoe UI Semilight (Body)"/>
              </a:rPr>
              <a:t>Hire students and graduates from our existing programs/ and recruitment solutions to meet your immediate needs</a:t>
            </a:r>
          </a:p>
        </p:txBody>
      </p:sp>
      <p:sp>
        <p:nvSpPr>
          <p:cNvPr id="9" name="Rounded Rectangle 5" descr="Purple frame surrounding description: Each job opportunity is different, so be sure to consult the eligibility section of each job offer&#10;">
            <a:extLst>
              <a:ext uri="{FF2B5EF4-FFF2-40B4-BE49-F238E27FC236}">
                <a16:creationId xmlns:a16="http://schemas.microsoft.com/office/drawing/2014/main" id="{C3F1CAF0-925A-A48E-0B5B-1B528E39490D}"/>
              </a:ext>
            </a:extLst>
          </p:cNvPr>
          <p:cNvSpPr txBox="1">
            <a:spLocks/>
          </p:cNvSpPr>
          <p:nvPr>
            <p:custDataLst>
              <p:tags r:id="rId4"/>
            </p:custDataLst>
          </p:nvPr>
        </p:nvSpPr>
        <p:spPr>
          <a:xfrm>
            <a:off x="5970374" y="3880023"/>
            <a:ext cx="4491681" cy="18074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fontAlgn="auto">
              <a:lnSpc>
                <a:spcPct val="100000"/>
              </a:lnSpc>
              <a:spcAft>
                <a:spcPts val="0"/>
              </a:spcAft>
              <a:buNone/>
            </a:pPr>
            <a:r>
              <a:rPr lang="en-CA" sz="2400">
                <a:solidFill>
                  <a:schemeClr val="tx2"/>
                </a:solidFill>
                <a:latin typeface="Segoe UI Semilight (Body)"/>
              </a:rPr>
              <a:t>Learn how to attract and </a:t>
            </a:r>
            <a:br>
              <a:rPr lang="en-CA" sz="2400">
                <a:solidFill>
                  <a:schemeClr val="tx2"/>
                </a:solidFill>
                <a:latin typeface="Segoe UI Semilight (Body)"/>
              </a:rPr>
            </a:br>
            <a:r>
              <a:rPr lang="en-CA" sz="2400">
                <a:solidFill>
                  <a:schemeClr val="tx2"/>
                </a:solidFill>
                <a:latin typeface="Segoe UI Semilight (Body)"/>
              </a:rPr>
              <a:t>retain Indigenous talent and Persons with disabilities</a:t>
            </a:r>
          </a:p>
        </p:txBody>
      </p:sp>
    </p:spTree>
    <p:extLst>
      <p:ext uri="{BB962C8B-B14F-4D97-AF65-F5344CB8AC3E}">
        <p14:creationId xmlns:p14="http://schemas.microsoft.com/office/powerpoint/2010/main" val="54259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8F068423-1B1B-4319-B04D-4BDC1EC00AC0}"/>
              </a:ext>
            </a:extLst>
          </p:cNvPr>
          <p:cNvSpPr>
            <a:spLocks noGrp="1"/>
          </p:cNvSpPr>
          <p:nvPr>
            <p:ph type="title"/>
          </p:nvPr>
        </p:nvSpPr>
        <p:spPr>
          <a:xfrm>
            <a:off x="628072" y="365845"/>
            <a:ext cx="10139403" cy="1325563"/>
          </a:xfrm>
        </p:spPr>
        <p:txBody>
          <a:bodyPr>
            <a:normAutofit/>
          </a:bodyPr>
          <a:lstStyle/>
          <a:p>
            <a:r>
              <a:rPr lang="en-CA" noProof="0"/>
              <a:t>Outreach expertise</a:t>
            </a:r>
          </a:p>
        </p:txBody>
      </p:sp>
      <p:sp>
        <p:nvSpPr>
          <p:cNvPr id="73" name="Content Placeholder 2">
            <a:extLst>
              <a:ext uri="{FF2B5EF4-FFF2-40B4-BE49-F238E27FC236}">
                <a16:creationId xmlns:a16="http://schemas.microsoft.com/office/drawing/2014/main" id="{112EBE49-5A6F-42E9-A889-589529084D08}"/>
              </a:ext>
            </a:extLst>
          </p:cNvPr>
          <p:cNvSpPr>
            <a:spLocks noGrp="1"/>
          </p:cNvSpPr>
          <p:nvPr>
            <p:ph sz="half" idx="1"/>
          </p:nvPr>
        </p:nvSpPr>
        <p:spPr>
          <a:xfrm>
            <a:off x="628072" y="2162983"/>
            <a:ext cx="6025858" cy="3438113"/>
          </a:xfrm>
        </p:spPr>
        <p:txBody>
          <a:bodyPr>
            <a:normAutofit fontScale="92500"/>
          </a:bodyPr>
          <a:lstStyle/>
          <a:p>
            <a:pPr>
              <a:lnSpc>
                <a:spcPct val="120000"/>
              </a:lnSpc>
              <a:spcAft>
                <a:spcPts val="600"/>
              </a:spcAft>
            </a:pPr>
            <a:r>
              <a:rPr lang="en-CA" noProof="0">
                <a:latin typeface="Segoe UI Semilight (Body)"/>
              </a:rPr>
              <a:t>We conduct outreach year-round and engage with schools, communities and associations across the country.</a:t>
            </a:r>
          </a:p>
          <a:p>
            <a:pPr>
              <a:lnSpc>
                <a:spcPct val="120000"/>
              </a:lnSpc>
              <a:spcAft>
                <a:spcPts val="600"/>
              </a:spcAft>
            </a:pPr>
            <a:r>
              <a:rPr lang="en-CA" noProof="0">
                <a:latin typeface="Segoe UI Semilight (Body)"/>
              </a:rPr>
              <a:t>Provide us with a list of jobs or initiatives you would like us to promote!</a:t>
            </a:r>
          </a:p>
        </p:txBody>
      </p:sp>
      <p:pic>
        <p:nvPicPr>
          <p:cNvPr id="6" name="Content Placeholder 6" descr="Picture: Two persons standing next to a table with a white tablecloth and a GC Jobs banner">
            <a:extLst>
              <a:ext uri="{FF2B5EF4-FFF2-40B4-BE49-F238E27FC236}">
                <a16:creationId xmlns:a16="http://schemas.microsoft.com/office/drawing/2014/main" id="{A9627CD0-84CA-DCD1-8079-A1D54434C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661" y="1256902"/>
            <a:ext cx="3263585" cy="43441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858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7BCD-63B4-E51D-8B0D-8A201C392B85}"/>
              </a:ext>
            </a:extLst>
          </p:cNvPr>
          <p:cNvSpPr>
            <a:spLocks noGrp="1"/>
          </p:cNvSpPr>
          <p:nvPr>
            <p:ph type="title"/>
          </p:nvPr>
        </p:nvSpPr>
        <p:spPr/>
        <p:txBody>
          <a:bodyPr>
            <a:normAutofit/>
          </a:bodyPr>
          <a:lstStyle/>
          <a:p>
            <a:r>
              <a:rPr lang="en-CA" sz="4200" noProof="0">
                <a:latin typeface="Segoe UI Light (Headings)"/>
              </a:rPr>
              <a:t>Do you have a specialized recruitment need?</a:t>
            </a:r>
          </a:p>
        </p:txBody>
      </p:sp>
      <p:sp>
        <p:nvSpPr>
          <p:cNvPr id="3" name="Content Placeholder 2">
            <a:extLst>
              <a:ext uri="{FF2B5EF4-FFF2-40B4-BE49-F238E27FC236}">
                <a16:creationId xmlns:a16="http://schemas.microsoft.com/office/drawing/2014/main" id="{EF5548FB-F7F9-BA92-1B4B-4CF90BEF1611}"/>
              </a:ext>
            </a:extLst>
          </p:cNvPr>
          <p:cNvSpPr>
            <a:spLocks noGrp="1"/>
          </p:cNvSpPr>
          <p:nvPr>
            <p:ph idx="1"/>
          </p:nvPr>
        </p:nvSpPr>
        <p:spPr/>
        <p:txBody>
          <a:bodyPr>
            <a:normAutofit/>
          </a:bodyPr>
          <a:lstStyle/>
          <a:p>
            <a:pPr>
              <a:lnSpc>
                <a:spcPct val="100000"/>
              </a:lnSpc>
              <a:spcBef>
                <a:spcPts val="1200"/>
              </a:spcBef>
              <a:spcAft>
                <a:spcPts val="600"/>
              </a:spcAft>
            </a:pPr>
            <a:r>
              <a:rPr lang="en-CA" sz="2400" noProof="0">
                <a:latin typeface="Segoe UI Semilight (Body)"/>
              </a:rPr>
              <a:t>We can help create an FSWEP inventory to recruit for your specific requirements</a:t>
            </a:r>
          </a:p>
          <a:p>
            <a:pPr>
              <a:lnSpc>
                <a:spcPct val="100000"/>
              </a:lnSpc>
              <a:spcBef>
                <a:spcPts val="1200"/>
              </a:spcBef>
              <a:spcAft>
                <a:spcPts val="600"/>
              </a:spcAft>
            </a:pPr>
            <a:r>
              <a:rPr lang="en-CA" sz="2400" noProof="0">
                <a:latin typeface="Segoe UI Semilight (Body)"/>
              </a:rPr>
              <a:t>Past examples: </a:t>
            </a:r>
          </a:p>
          <a:p>
            <a:pPr lvl="1">
              <a:lnSpc>
                <a:spcPct val="100000"/>
              </a:lnSpc>
              <a:spcBef>
                <a:spcPts val="1200"/>
              </a:spcBef>
              <a:spcAft>
                <a:spcPts val="600"/>
              </a:spcAft>
            </a:pPr>
            <a:r>
              <a:rPr lang="en-CA" noProof="0">
                <a:latin typeface="Segoe UI Semilight (Body)"/>
              </a:rPr>
              <a:t>Student Border Services Officer </a:t>
            </a:r>
          </a:p>
          <a:p>
            <a:pPr lvl="1">
              <a:lnSpc>
                <a:spcPct val="100000"/>
              </a:lnSpc>
              <a:spcBef>
                <a:spcPts val="1200"/>
              </a:spcBef>
              <a:spcAft>
                <a:spcPts val="600"/>
              </a:spcAft>
            </a:pPr>
            <a:r>
              <a:rPr lang="en-CA" noProof="0">
                <a:latin typeface="Segoe UI Semilight (Body)"/>
              </a:rPr>
              <a:t>Student Guide Program in France </a:t>
            </a:r>
          </a:p>
          <a:p>
            <a:pPr lvl="1">
              <a:lnSpc>
                <a:spcPct val="100000"/>
              </a:lnSpc>
              <a:spcBef>
                <a:spcPts val="1200"/>
              </a:spcBef>
              <a:spcAft>
                <a:spcPts val="600"/>
              </a:spcAft>
            </a:pPr>
            <a:r>
              <a:rPr lang="en-CA" noProof="0">
                <a:latin typeface="Segoe UI Semilight (Body)"/>
              </a:rPr>
              <a:t>Student Inshore Rescue Boat Program</a:t>
            </a:r>
          </a:p>
          <a:p>
            <a:pPr>
              <a:lnSpc>
                <a:spcPct val="100000"/>
              </a:lnSpc>
              <a:spcBef>
                <a:spcPts val="1200"/>
              </a:spcBef>
              <a:spcAft>
                <a:spcPts val="600"/>
              </a:spcAft>
            </a:pPr>
            <a:r>
              <a:rPr lang="en-CA" sz="2400" b="0" i="0" noProof="0">
                <a:effectLst/>
                <a:latin typeface="Segoe UI Semilight (Body)"/>
              </a:rPr>
              <a:t>Contact us at </a:t>
            </a:r>
            <a:r>
              <a:rPr lang="en-CA" sz="2400" b="0" i="0" u="sng" noProof="0">
                <a:solidFill>
                  <a:schemeClr val="accent3"/>
                </a:solidFill>
                <a:effectLst/>
                <a:latin typeface="Segoe UI Semilight (Body)"/>
                <a:hlinkClick r:id="rId2">
                  <a:extLst>
                    <a:ext uri="{A12FA001-AC4F-418D-AE19-62706E023703}">
                      <ahyp:hlinkClr xmlns:ahyp="http://schemas.microsoft.com/office/drawing/2018/hyperlinkcolor" val="tx"/>
                    </a:ext>
                  </a:extLst>
                </a:hlinkClick>
              </a:rPr>
              <a:t>cfp.pfete-fswep.psc@cfp-psc.gc.ca</a:t>
            </a:r>
            <a:r>
              <a:rPr lang="en-CA" sz="2400" b="0" i="0" noProof="0">
                <a:solidFill>
                  <a:schemeClr val="accent3"/>
                </a:solidFill>
                <a:effectLst/>
                <a:latin typeface="Segoe UI Semilight (Body)"/>
              </a:rPr>
              <a:t> </a:t>
            </a:r>
            <a:r>
              <a:rPr lang="en-CA" sz="2400" b="0" i="0" noProof="0">
                <a:effectLst/>
                <a:latin typeface="Segoe UI Semilight (Body)"/>
              </a:rPr>
              <a:t>for more information.</a:t>
            </a:r>
            <a:endParaRPr lang="en-CA" sz="2400" noProof="0">
              <a:latin typeface="Segoe UI Semilight (Body)"/>
            </a:endParaRPr>
          </a:p>
        </p:txBody>
      </p:sp>
    </p:spTree>
    <p:extLst>
      <p:ext uri="{BB962C8B-B14F-4D97-AF65-F5344CB8AC3E}">
        <p14:creationId xmlns:p14="http://schemas.microsoft.com/office/powerpoint/2010/main" val="21611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5D28-BDE0-45DB-3C08-72F5C0F89E6C}"/>
              </a:ext>
            </a:extLst>
          </p:cNvPr>
          <p:cNvSpPr>
            <a:spLocks noGrp="1"/>
          </p:cNvSpPr>
          <p:nvPr>
            <p:ph type="title"/>
          </p:nvPr>
        </p:nvSpPr>
        <p:spPr/>
        <p:txBody>
          <a:bodyPr/>
          <a:lstStyle/>
          <a:p>
            <a:r>
              <a:rPr lang="en-CA" kern="1200" noProof="0">
                <a:solidFill>
                  <a:srgbClr val="54575A"/>
                </a:solidFill>
                <a:effectLst/>
                <a:ea typeface="+mn-ea"/>
                <a:cs typeface="+mn-cs"/>
              </a:rPr>
              <a:t>The PSC’s recruitment programs offer:</a:t>
            </a:r>
            <a:endParaRPr lang="en-CA" noProof="0"/>
          </a:p>
        </p:txBody>
      </p:sp>
      <p:sp>
        <p:nvSpPr>
          <p:cNvPr id="26" name="Freeform: Shape 25">
            <a:extLst>
              <a:ext uri="{FF2B5EF4-FFF2-40B4-BE49-F238E27FC236}">
                <a16:creationId xmlns:a16="http://schemas.microsoft.com/office/drawing/2014/main" id="{38F60B51-9B01-0F6B-E02B-77C8F2A76E93}"/>
              </a:ext>
            </a:extLst>
          </p:cNvPr>
          <p:cNvSpPr/>
          <p:nvPr/>
        </p:nvSpPr>
        <p:spPr>
          <a:xfrm>
            <a:off x="1043582" y="1826512"/>
            <a:ext cx="3157760" cy="1894656"/>
          </a:xfrm>
          <a:custGeom>
            <a:avLst/>
            <a:gdLst>
              <a:gd name="connsiteX0" fmla="*/ 0 w 3157760"/>
              <a:gd name="connsiteY0" fmla="*/ 315782 h 1894656"/>
              <a:gd name="connsiteX1" fmla="*/ 315782 w 3157760"/>
              <a:gd name="connsiteY1" fmla="*/ 0 h 1894656"/>
              <a:gd name="connsiteX2" fmla="*/ 2841978 w 3157760"/>
              <a:gd name="connsiteY2" fmla="*/ 0 h 1894656"/>
              <a:gd name="connsiteX3" fmla="*/ 3157760 w 3157760"/>
              <a:gd name="connsiteY3" fmla="*/ 315782 h 1894656"/>
              <a:gd name="connsiteX4" fmla="*/ 3157760 w 3157760"/>
              <a:gd name="connsiteY4" fmla="*/ 1578874 h 1894656"/>
              <a:gd name="connsiteX5" fmla="*/ 2841978 w 3157760"/>
              <a:gd name="connsiteY5" fmla="*/ 1894656 h 1894656"/>
              <a:gd name="connsiteX6" fmla="*/ 315782 w 3157760"/>
              <a:gd name="connsiteY6" fmla="*/ 1894656 h 1894656"/>
              <a:gd name="connsiteX7" fmla="*/ 0 w 3157760"/>
              <a:gd name="connsiteY7" fmla="*/ 1578874 h 1894656"/>
              <a:gd name="connsiteX8" fmla="*/ 0 w 3157760"/>
              <a:gd name="connsiteY8" fmla="*/ 315782 h 18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760" h="1894656">
                <a:moveTo>
                  <a:pt x="0" y="315782"/>
                </a:moveTo>
                <a:cubicBezTo>
                  <a:pt x="0" y="141380"/>
                  <a:pt x="141380" y="0"/>
                  <a:pt x="315782" y="0"/>
                </a:cubicBezTo>
                <a:lnTo>
                  <a:pt x="2841978" y="0"/>
                </a:lnTo>
                <a:cubicBezTo>
                  <a:pt x="3016380" y="0"/>
                  <a:pt x="3157760" y="141380"/>
                  <a:pt x="3157760" y="315782"/>
                </a:cubicBezTo>
                <a:lnTo>
                  <a:pt x="3157760" y="1578874"/>
                </a:lnTo>
                <a:cubicBezTo>
                  <a:pt x="3157760" y="1753276"/>
                  <a:pt x="3016380" y="1894656"/>
                  <a:pt x="2841978" y="1894656"/>
                </a:cubicBezTo>
                <a:lnTo>
                  <a:pt x="315782" y="1894656"/>
                </a:lnTo>
                <a:cubicBezTo>
                  <a:pt x="141380" y="1894656"/>
                  <a:pt x="0" y="1753276"/>
                  <a:pt x="0" y="1578874"/>
                </a:cubicBezTo>
                <a:lnTo>
                  <a:pt x="0" y="31578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1069" tIns="161069" rIns="161069" bIns="161069" numCol="1" spcCol="1270" anchor="ctr" anchorCtr="0">
            <a:noAutofit/>
          </a:bodyPr>
          <a:lstStyle/>
          <a:p>
            <a:pPr marL="0" lvl="0" indent="0" algn="ctr" defTabSz="800100">
              <a:lnSpc>
                <a:spcPct val="90000"/>
              </a:lnSpc>
              <a:spcBef>
                <a:spcPct val="0"/>
              </a:spcBef>
              <a:spcAft>
                <a:spcPct val="35000"/>
              </a:spcAft>
              <a:buClrTx/>
              <a:buFontTx/>
              <a:buNone/>
            </a:pPr>
            <a:r>
              <a:rPr lang="en-CA" altLang="en-US" sz="1800" b="1" kern="1200">
                <a:latin typeface="Segoe UI Semilight (Body)"/>
              </a:rPr>
              <a:t>Diverse talent</a:t>
            </a:r>
          </a:p>
          <a:p>
            <a:pPr marL="0" lvl="0" indent="0" algn="ctr" defTabSz="800100">
              <a:lnSpc>
                <a:spcPct val="90000"/>
              </a:lnSpc>
              <a:spcBef>
                <a:spcPct val="0"/>
              </a:spcBef>
              <a:spcAft>
                <a:spcPct val="35000"/>
              </a:spcAft>
              <a:buClrTx/>
              <a:buFontTx/>
              <a:buNone/>
            </a:pPr>
            <a:r>
              <a:rPr lang="en-CA" altLang="en-US" sz="1800" kern="1200">
                <a:latin typeface="Segoe UI Semilight (Body)"/>
              </a:rPr>
              <a:t>Inventories to access candidates from employment equity groups</a:t>
            </a:r>
            <a:endParaRPr lang="fr-CA" sz="1800" kern="1200">
              <a:latin typeface="Segoe UI Semilight (Body)"/>
            </a:endParaRPr>
          </a:p>
        </p:txBody>
      </p:sp>
      <p:sp>
        <p:nvSpPr>
          <p:cNvPr id="27" name="Freeform: Shape 26">
            <a:extLst>
              <a:ext uri="{FF2B5EF4-FFF2-40B4-BE49-F238E27FC236}">
                <a16:creationId xmlns:a16="http://schemas.microsoft.com/office/drawing/2014/main" id="{1436C704-C74C-F5C3-0C86-B0CB2C3562B6}"/>
              </a:ext>
            </a:extLst>
          </p:cNvPr>
          <p:cNvSpPr/>
          <p:nvPr/>
        </p:nvSpPr>
        <p:spPr>
          <a:xfrm>
            <a:off x="4517119" y="1826512"/>
            <a:ext cx="3157760" cy="1894656"/>
          </a:xfrm>
          <a:custGeom>
            <a:avLst/>
            <a:gdLst>
              <a:gd name="connsiteX0" fmla="*/ 0 w 3157760"/>
              <a:gd name="connsiteY0" fmla="*/ 315782 h 1894656"/>
              <a:gd name="connsiteX1" fmla="*/ 315782 w 3157760"/>
              <a:gd name="connsiteY1" fmla="*/ 0 h 1894656"/>
              <a:gd name="connsiteX2" fmla="*/ 2841978 w 3157760"/>
              <a:gd name="connsiteY2" fmla="*/ 0 h 1894656"/>
              <a:gd name="connsiteX3" fmla="*/ 3157760 w 3157760"/>
              <a:gd name="connsiteY3" fmla="*/ 315782 h 1894656"/>
              <a:gd name="connsiteX4" fmla="*/ 3157760 w 3157760"/>
              <a:gd name="connsiteY4" fmla="*/ 1578874 h 1894656"/>
              <a:gd name="connsiteX5" fmla="*/ 2841978 w 3157760"/>
              <a:gd name="connsiteY5" fmla="*/ 1894656 h 1894656"/>
              <a:gd name="connsiteX6" fmla="*/ 315782 w 3157760"/>
              <a:gd name="connsiteY6" fmla="*/ 1894656 h 1894656"/>
              <a:gd name="connsiteX7" fmla="*/ 0 w 3157760"/>
              <a:gd name="connsiteY7" fmla="*/ 1578874 h 1894656"/>
              <a:gd name="connsiteX8" fmla="*/ 0 w 3157760"/>
              <a:gd name="connsiteY8" fmla="*/ 315782 h 18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760" h="1894656">
                <a:moveTo>
                  <a:pt x="0" y="315782"/>
                </a:moveTo>
                <a:cubicBezTo>
                  <a:pt x="0" y="141380"/>
                  <a:pt x="141380" y="0"/>
                  <a:pt x="315782" y="0"/>
                </a:cubicBezTo>
                <a:lnTo>
                  <a:pt x="2841978" y="0"/>
                </a:lnTo>
                <a:cubicBezTo>
                  <a:pt x="3016380" y="0"/>
                  <a:pt x="3157760" y="141380"/>
                  <a:pt x="3157760" y="315782"/>
                </a:cubicBezTo>
                <a:lnTo>
                  <a:pt x="3157760" y="1578874"/>
                </a:lnTo>
                <a:cubicBezTo>
                  <a:pt x="3157760" y="1753276"/>
                  <a:pt x="3016380" y="1894656"/>
                  <a:pt x="2841978" y="1894656"/>
                </a:cubicBezTo>
                <a:lnTo>
                  <a:pt x="315782" y="1894656"/>
                </a:lnTo>
                <a:cubicBezTo>
                  <a:pt x="141380" y="1894656"/>
                  <a:pt x="0" y="1753276"/>
                  <a:pt x="0" y="1578874"/>
                </a:cubicBezTo>
                <a:lnTo>
                  <a:pt x="0" y="31578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1069" tIns="161069" rIns="161069" bIns="161069" numCol="1" spcCol="1270" anchor="ctr" anchorCtr="0">
            <a:noAutofit/>
          </a:bodyPr>
          <a:lstStyle/>
          <a:p>
            <a:pPr marL="0" lvl="0" indent="0" algn="ctr" defTabSz="800100">
              <a:lnSpc>
                <a:spcPct val="90000"/>
              </a:lnSpc>
              <a:spcBef>
                <a:spcPct val="0"/>
              </a:spcBef>
              <a:spcAft>
                <a:spcPct val="35000"/>
              </a:spcAft>
              <a:buNone/>
            </a:pPr>
            <a:r>
              <a:rPr lang="en-CA" sz="1800" b="1" kern="1200">
                <a:latin typeface="Segoe UI Semilight (Body)"/>
              </a:rPr>
              <a:t>Timeliness</a:t>
            </a:r>
          </a:p>
          <a:p>
            <a:pPr marL="0" lvl="0" indent="0" algn="ctr" defTabSz="800100">
              <a:lnSpc>
                <a:spcPct val="90000"/>
              </a:lnSpc>
              <a:spcBef>
                <a:spcPct val="0"/>
              </a:spcBef>
              <a:spcAft>
                <a:spcPct val="35000"/>
              </a:spcAft>
              <a:buNone/>
            </a:pPr>
            <a:r>
              <a:rPr lang="en-CA" sz="1800" kern="1200">
                <a:latin typeface="Segoe UI Semilight (Body)"/>
              </a:rPr>
              <a:t>Candidates are available now for a variety of positions</a:t>
            </a:r>
            <a:endParaRPr lang="fr-CA" sz="1800" kern="1200">
              <a:latin typeface="Segoe UI Semilight (Body)"/>
            </a:endParaRPr>
          </a:p>
        </p:txBody>
      </p:sp>
      <p:sp>
        <p:nvSpPr>
          <p:cNvPr id="28" name="Freeform: Shape 27">
            <a:extLst>
              <a:ext uri="{FF2B5EF4-FFF2-40B4-BE49-F238E27FC236}">
                <a16:creationId xmlns:a16="http://schemas.microsoft.com/office/drawing/2014/main" id="{BFD93667-A965-3CD7-81B6-258B5EB41A78}"/>
              </a:ext>
            </a:extLst>
          </p:cNvPr>
          <p:cNvSpPr/>
          <p:nvPr/>
        </p:nvSpPr>
        <p:spPr>
          <a:xfrm>
            <a:off x="7990656" y="1826512"/>
            <a:ext cx="3157760" cy="1894656"/>
          </a:xfrm>
          <a:custGeom>
            <a:avLst/>
            <a:gdLst>
              <a:gd name="connsiteX0" fmla="*/ 0 w 3157760"/>
              <a:gd name="connsiteY0" fmla="*/ 315782 h 1894656"/>
              <a:gd name="connsiteX1" fmla="*/ 315782 w 3157760"/>
              <a:gd name="connsiteY1" fmla="*/ 0 h 1894656"/>
              <a:gd name="connsiteX2" fmla="*/ 2841978 w 3157760"/>
              <a:gd name="connsiteY2" fmla="*/ 0 h 1894656"/>
              <a:gd name="connsiteX3" fmla="*/ 3157760 w 3157760"/>
              <a:gd name="connsiteY3" fmla="*/ 315782 h 1894656"/>
              <a:gd name="connsiteX4" fmla="*/ 3157760 w 3157760"/>
              <a:gd name="connsiteY4" fmla="*/ 1578874 h 1894656"/>
              <a:gd name="connsiteX5" fmla="*/ 2841978 w 3157760"/>
              <a:gd name="connsiteY5" fmla="*/ 1894656 h 1894656"/>
              <a:gd name="connsiteX6" fmla="*/ 315782 w 3157760"/>
              <a:gd name="connsiteY6" fmla="*/ 1894656 h 1894656"/>
              <a:gd name="connsiteX7" fmla="*/ 0 w 3157760"/>
              <a:gd name="connsiteY7" fmla="*/ 1578874 h 1894656"/>
              <a:gd name="connsiteX8" fmla="*/ 0 w 3157760"/>
              <a:gd name="connsiteY8" fmla="*/ 315782 h 18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760" h="1894656">
                <a:moveTo>
                  <a:pt x="0" y="315782"/>
                </a:moveTo>
                <a:cubicBezTo>
                  <a:pt x="0" y="141380"/>
                  <a:pt x="141380" y="0"/>
                  <a:pt x="315782" y="0"/>
                </a:cubicBezTo>
                <a:lnTo>
                  <a:pt x="2841978" y="0"/>
                </a:lnTo>
                <a:cubicBezTo>
                  <a:pt x="3016380" y="0"/>
                  <a:pt x="3157760" y="141380"/>
                  <a:pt x="3157760" y="315782"/>
                </a:cubicBezTo>
                <a:lnTo>
                  <a:pt x="3157760" y="1578874"/>
                </a:lnTo>
                <a:cubicBezTo>
                  <a:pt x="3157760" y="1753276"/>
                  <a:pt x="3016380" y="1894656"/>
                  <a:pt x="2841978" y="1894656"/>
                </a:cubicBezTo>
                <a:lnTo>
                  <a:pt x="315782" y="1894656"/>
                </a:lnTo>
                <a:cubicBezTo>
                  <a:pt x="141380" y="1894656"/>
                  <a:pt x="0" y="1753276"/>
                  <a:pt x="0" y="1578874"/>
                </a:cubicBezTo>
                <a:lnTo>
                  <a:pt x="0" y="31578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1069" tIns="161069" rIns="161069" bIns="161069" numCol="1" spcCol="1270" anchor="ctr" anchorCtr="0">
            <a:noAutofit/>
          </a:bodyPr>
          <a:lstStyle/>
          <a:p>
            <a:pPr marL="0" lvl="0" indent="0" algn="ctr" defTabSz="800100">
              <a:lnSpc>
                <a:spcPct val="90000"/>
              </a:lnSpc>
              <a:spcBef>
                <a:spcPct val="0"/>
              </a:spcBef>
              <a:spcAft>
                <a:spcPct val="35000"/>
              </a:spcAft>
              <a:buNone/>
            </a:pPr>
            <a:r>
              <a:rPr lang="en-CA" sz="1800" b="1" kern="1200">
                <a:latin typeface="Segoe UI Semilight (Body)"/>
              </a:rPr>
              <a:t>Year-round access</a:t>
            </a:r>
          </a:p>
          <a:p>
            <a:pPr marL="0" lvl="0" indent="0" algn="ctr" defTabSz="800100">
              <a:lnSpc>
                <a:spcPct val="90000"/>
              </a:lnSpc>
              <a:spcBef>
                <a:spcPct val="0"/>
              </a:spcBef>
              <a:spcAft>
                <a:spcPct val="35000"/>
              </a:spcAft>
              <a:buNone/>
            </a:pPr>
            <a:r>
              <a:rPr lang="en-CA" sz="1800" kern="1200">
                <a:latin typeface="Segoe UI Semilight (Body)"/>
              </a:rPr>
              <a:t>Updated and year-round accessible inventories</a:t>
            </a:r>
            <a:endParaRPr lang="fr-CA" sz="1800" kern="1200">
              <a:latin typeface="Segoe UI Semilight (Body)"/>
            </a:endParaRPr>
          </a:p>
        </p:txBody>
      </p:sp>
      <p:sp>
        <p:nvSpPr>
          <p:cNvPr id="29" name="Freeform: Shape 28">
            <a:extLst>
              <a:ext uri="{FF2B5EF4-FFF2-40B4-BE49-F238E27FC236}">
                <a16:creationId xmlns:a16="http://schemas.microsoft.com/office/drawing/2014/main" id="{96CDADA3-7087-D87B-C36E-7FE97F4B8657}"/>
              </a:ext>
            </a:extLst>
          </p:cNvPr>
          <p:cNvSpPr/>
          <p:nvPr/>
        </p:nvSpPr>
        <p:spPr>
          <a:xfrm>
            <a:off x="1043582" y="4036944"/>
            <a:ext cx="3157760" cy="1894656"/>
          </a:xfrm>
          <a:custGeom>
            <a:avLst/>
            <a:gdLst>
              <a:gd name="connsiteX0" fmla="*/ 0 w 3157760"/>
              <a:gd name="connsiteY0" fmla="*/ 315782 h 1894656"/>
              <a:gd name="connsiteX1" fmla="*/ 315782 w 3157760"/>
              <a:gd name="connsiteY1" fmla="*/ 0 h 1894656"/>
              <a:gd name="connsiteX2" fmla="*/ 2841978 w 3157760"/>
              <a:gd name="connsiteY2" fmla="*/ 0 h 1894656"/>
              <a:gd name="connsiteX3" fmla="*/ 3157760 w 3157760"/>
              <a:gd name="connsiteY3" fmla="*/ 315782 h 1894656"/>
              <a:gd name="connsiteX4" fmla="*/ 3157760 w 3157760"/>
              <a:gd name="connsiteY4" fmla="*/ 1578874 h 1894656"/>
              <a:gd name="connsiteX5" fmla="*/ 2841978 w 3157760"/>
              <a:gd name="connsiteY5" fmla="*/ 1894656 h 1894656"/>
              <a:gd name="connsiteX6" fmla="*/ 315782 w 3157760"/>
              <a:gd name="connsiteY6" fmla="*/ 1894656 h 1894656"/>
              <a:gd name="connsiteX7" fmla="*/ 0 w 3157760"/>
              <a:gd name="connsiteY7" fmla="*/ 1578874 h 1894656"/>
              <a:gd name="connsiteX8" fmla="*/ 0 w 3157760"/>
              <a:gd name="connsiteY8" fmla="*/ 315782 h 18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760" h="1894656">
                <a:moveTo>
                  <a:pt x="0" y="315782"/>
                </a:moveTo>
                <a:cubicBezTo>
                  <a:pt x="0" y="141380"/>
                  <a:pt x="141380" y="0"/>
                  <a:pt x="315782" y="0"/>
                </a:cubicBezTo>
                <a:lnTo>
                  <a:pt x="2841978" y="0"/>
                </a:lnTo>
                <a:cubicBezTo>
                  <a:pt x="3016380" y="0"/>
                  <a:pt x="3157760" y="141380"/>
                  <a:pt x="3157760" y="315782"/>
                </a:cubicBezTo>
                <a:lnTo>
                  <a:pt x="3157760" y="1578874"/>
                </a:lnTo>
                <a:cubicBezTo>
                  <a:pt x="3157760" y="1753276"/>
                  <a:pt x="3016380" y="1894656"/>
                  <a:pt x="2841978" y="1894656"/>
                </a:cubicBezTo>
                <a:lnTo>
                  <a:pt x="315782" y="1894656"/>
                </a:lnTo>
                <a:cubicBezTo>
                  <a:pt x="141380" y="1894656"/>
                  <a:pt x="0" y="1753276"/>
                  <a:pt x="0" y="1578874"/>
                </a:cubicBezTo>
                <a:lnTo>
                  <a:pt x="0" y="31578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1069" tIns="161069" rIns="161069" bIns="161069" numCol="1" spcCol="1270" anchor="ctr" anchorCtr="0">
            <a:noAutofit/>
          </a:bodyPr>
          <a:lstStyle/>
          <a:p>
            <a:pPr marL="0" lvl="0" indent="0" algn="ctr" defTabSz="800100">
              <a:lnSpc>
                <a:spcPct val="90000"/>
              </a:lnSpc>
              <a:spcBef>
                <a:spcPct val="0"/>
              </a:spcBef>
              <a:spcAft>
                <a:spcPct val="35000"/>
              </a:spcAft>
              <a:buNone/>
            </a:pPr>
            <a:r>
              <a:rPr lang="en-CA" sz="1800" b="1" kern="1200">
                <a:latin typeface="Segoe UI Semilight (Body)"/>
              </a:rPr>
              <a:t>Available across Canada</a:t>
            </a:r>
          </a:p>
          <a:p>
            <a:pPr marL="0" lvl="0" indent="0" algn="ctr" defTabSz="800100">
              <a:lnSpc>
                <a:spcPct val="90000"/>
              </a:lnSpc>
              <a:spcBef>
                <a:spcPct val="0"/>
              </a:spcBef>
              <a:spcAft>
                <a:spcPct val="35000"/>
              </a:spcAft>
              <a:buNone/>
            </a:pPr>
            <a:r>
              <a:rPr lang="en-CA" sz="1800" kern="1200">
                <a:latin typeface="Segoe UI Semilight (Body)"/>
              </a:rPr>
              <a:t>Candidates from across Canada are accessible through our inventories </a:t>
            </a:r>
          </a:p>
        </p:txBody>
      </p:sp>
      <p:sp>
        <p:nvSpPr>
          <p:cNvPr id="30" name="Freeform: Shape 29">
            <a:extLst>
              <a:ext uri="{FF2B5EF4-FFF2-40B4-BE49-F238E27FC236}">
                <a16:creationId xmlns:a16="http://schemas.microsoft.com/office/drawing/2014/main" id="{CA78CCFC-71AD-ED78-F25D-54F600D9E35D}"/>
              </a:ext>
            </a:extLst>
          </p:cNvPr>
          <p:cNvSpPr/>
          <p:nvPr/>
        </p:nvSpPr>
        <p:spPr>
          <a:xfrm>
            <a:off x="4517119" y="4036944"/>
            <a:ext cx="3157760" cy="1894656"/>
          </a:xfrm>
          <a:custGeom>
            <a:avLst/>
            <a:gdLst>
              <a:gd name="connsiteX0" fmla="*/ 0 w 3157760"/>
              <a:gd name="connsiteY0" fmla="*/ 315782 h 1894656"/>
              <a:gd name="connsiteX1" fmla="*/ 315782 w 3157760"/>
              <a:gd name="connsiteY1" fmla="*/ 0 h 1894656"/>
              <a:gd name="connsiteX2" fmla="*/ 2841978 w 3157760"/>
              <a:gd name="connsiteY2" fmla="*/ 0 h 1894656"/>
              <a:gd name="connsiteX3" fmla="*/ 3157760 w 3157760"/>
              <a:gd name="connsiteY3" fmla="*/ 315782 h 1894656"/>
              <a:gd name="connsiteX4" fmla="*/ 3157760 w 3157760"/>
              <a:gd name="connsiteY4" fmla="*/ 1578874 h 1894656"/>
              <a:gd name="connsiteX5" fmla="*/ 2841978 w 3157760"/>
              <a:gd name="connsiteY5" fmla="*/ 1894656 h 1894656"/>
              <a:gd name="connsiteX6" fmla="*/ 315782 w 3157760"/>
              <a:gd name="connsiteY6" fmla="*/ 1894656 h 1894656"/>
              <a:gd name="connsiteX7" fmla="*/ 0 w 3157760"/>
              <a:gd name="connsiteY7" fmla="*/ 1578874 h 1894656"/>
              <a:gd name="connsiteX8" fmla="*/ 0 w 3157760"/>
              <a:gd name="connsiteY8" fmla="*/ 315782 h 18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760" h="1894656">
                <a:moveTo>
                  <a:pt x="0" y="315782"/>
                </a:moveTo>
                <a:cubicBezTo>
                  <a:pt x="0" y="141380"/>
                  <a:pt x="141380" y="0"/>
                  <a:pt x="315782" y="0"/>
                </a:cubicBezTo>
                <a:lnTo>
                  <a:pt x="2841978" y="0"/>
                </a:lnTo>
                <a:cubicBezTo>
                  <a:pt x="3016380" y="0"/>
                  <a:pt x="3157760" y="141380"/>
                  <a:pt x="3157760" y="315782"/>
                </a:cubicBezTo>
                <a:lnTo>
                  <a:pt x="3157760" y="1578874"/>
                </a:lnTo>
                <a:cubicBezTo>
                  <a:pt x="3157760" y="1753276"/>
                  <a:pt x="3016380" y="1894656"/>
                  <a:pt x="2841978" y="1894656"/>
                </a:cubicBezTo>
                <a:lnTo>
                  <a:pt x="315782" y="1894656"/>
                </a:lnTo>
                <a:cubicBezTo>
                  <a:pt x="141380" y="1894656"/>
                  <a:pt x="0" y="1753276"/>
                  <a:pt x="0" y="1578874"/>
                </a:cubicBezTo>
                <a:lnTo>
                  <a:pt x="0" y="315782"/>
                </a:lnTo>
                <a:close/>
              </a:path>
            </a:pathLst>
          </a:custGeom>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61069" tIns="161069" rIns="161069" bIns="161069" numCol="1" spcCol="1270" anchor="ctr" anchorCtr="0">
            <a:noAutofit/>
          </a:bodyPr>
          <a:lstStyle/>
          <a:p>
            <a:pPr marL="0" lvl="0" indent="0" algn="ctr" defTabSz="800100">
              <a:lnSpc>
                <a:spcPct val="90000"/>
              </a:lnSpc>
              <a:spcBef>
                <a:spcPct val="0"/>
              </a:spcBef>
              <a:spcAft>
                <a:spcPct val="35000"/>
              </a:spcAft>
              <a:buNone/>
            </a:pPr>
            <a:r>
              <a:rPr lang="en-CA" sz="1800" b="1" kern="1200">
                <a:latin typeface="Segoe UI Semilight (Body)"/>
              </a:rPr>
              <a:t>Assessment expertise</a:t>
            </a:r>
          </a:p>
          <a:p>
            <a:pPr marL="0" lvl="0" indent="0" algn="ctr" defTabSz="800100">
              <a:lnSpc>
                <a:spcPct val="90000"/>
              </a:lnSpc>
              <a:spcBef>
                <a:spcPct val="0"/>
              </a:spcBef>
              <a:spcAft>
                <a:spcPct val="35000"/>
              </a:spcAft>
              <a:buNone/>
            </a:pPr>
            <a:r>
              <a:rPr lang="en-CA" sz="1800" kern="1200">
                <a:latin typeface="Segoe UI Semilight (Body)"/>
              </a:rPr>
              <a:t>National infrastructure for assessment that leverage the expertise of the PSC’s Personnel Psychology Centre</a:t>
            </a:r>
          </a:p>
        </p:txBody>
      </p:sp>
      <p:sp>
        <p:nvSpPr>
          <p:cNvPr id="31" name="Freeform: Shape 30">
            <a:extLst>
              <a:ext uri="{FF2B5EF4-FFF2-40B4-BE49-F238E27FC236}">
                <a16:creationId xmlns:a16="http://schemas.microsoft.com/office/drawing/2014/main" id="{33F4F437-122D-8151-3597-7C297A4005C9}"/>
              </a:ext>
            </a:extLst>
          </p:cNvPr>
          <p:cNvSpPr/>
          <p:nvPr/>
        </p:nvSpPr>
        <p:spPr>
          <a:xfrm>
            <a:off x="7990656" y="4036944"/>
            <a:ext cx="3157760" cy="1894656"/>
          </a:xfrm>
          <a:custGeom>
            <a:avLst/>
            <a:gdLst>
              <a:gd name="connsiteX0" fmla="*/ 0 w 3157760"/>
              <a:gd name="connsiteY0" fmla="*/ 315782 h 1894656"/>
              <a:gd name="connsiteX1" fmla="*/ 315782 w 3157760"/>
              <a:gd name="connsiteY1" fmla="*/ 0 h 1894656"/>
              <a:gd name="connsiteX2" fmla="*/ 2841978 w 3157760"/>
              <a:gd name="connsiteY2" fmla="*/ 0 h 1894656"/>
              <a:gd name="connsiteX3" fmla="*/ 3157760 w 3157760"/>
              <a:gd name="connsiteY3" fmla="*/ 315782 h 1894656"/>
              <a:gd name="connsiteX4" fmla="*/ 3157760 w 3157760"/>
              <a:gd name="connsiteY4" fmla="*/ 1578874 h 1894656"/>
              <a:gd name="connsiteX5" fmla="*/ 2841978 w 3157760"/>
              <a:gd name="connsiteY5" fmla="*/ 1894656 h 1894656"/>
              <a:gd name="connsiteX6" fmla="*/ 315782 w 3157760"/>
              <a:gd name="connsiteY6" fmla="*/ 1894656 h 1894656"/>
              <a:gd name="connsiteX7" fmla="*/ 0 w 3157760"/>
              <a:gd name="connsiteY7" fmla="*/ 1578874 h 1894656"/>
              <a:gd name="connsiteX8" fmla="*/ 0 w 3157760"/>
              <a:gd name="connsiteY8" fmla="*/ 315782 h 18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7760" h="1894656">
                <a:moveTo>
                  <a:pt x="0" y="315782"/>
                </a:moveTo>
                <a:cubicBezTo>
                  <a:pt x="0" y="141380"/>
                  <a:pt x="141380" y="0"/>
                  <a:pt x="315782" y="0"/>
                </a:cubicBezTo>
                <a:lnTo>
                  <a:pt x="2841978" y="0"/>
                </a:lnTo>
                <a:cubicBezTo>
                  <a:pt x="3016380" y="0"/>
                  <a:pt x="3157760" y="141380"/>
                  <a:pt x="3157760" y="315782"/>
                </a:cubicBezTo>
                <a:lnTo>
                  <a:pt x="3157760" y="1578874"/>
                </a:lnTo>
                <a:cubicBezTo>
                  <a:pt x="3157760" y="1753276"/>
                  <a:pt x="3016380" y="1894656"/>
                  <a:pt x="2841978" y="1894656"/>
                </a:cubicBezTo>
                <a:lnTo>
                  <a:pt x="315782" y="1894656"/>
                </a:lnTo>
                <a:cubicBezTo>
                  <a:pt x="141380" y="1894656"/>
                  <a:pt x="0" y="1753276"/>
                  <a:pt x="0" y="1578874"/>
                </a:cubicBezTo>
                <a:lnTo>
                  <a:pt x="0" y="31578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1069" tIns="161069" rIns="161069" bIns="161069" numCol="1" spcCol="1270" anchor="t" anchorCtr="0">
            <a:noAutofit/>
          </a:bodyPr>
          <a:lstStyle/>
          <a:p>
            <a:pPr marL="0" lvl="0" indent="0" algn="ctr" defTabSz="800100">
              <a:lnSpc>
                <a:spcPct val="90000"/>
              </a:lnSpc>
              <a:spcBef>
                <a:spcPct val="0"/>
              </a:spcBef>
              <a:spcAft>
                <a:spcPct val="35000"/>
              </a:spcAft>
              <a:buNone/>
            </a:pPr>
            <a:r>
              <a:rPr lang="en-CA" sz="1800" b="1" kern="1200">
                <a:latin typeface="Segoe UI Semilight (Body)"/>
              </a:rPr>
              <a:t>Social media</a:t>
            </a:r>
          </a:p>
        </p:txBody>
      </p:sp>
      <p:pic>
        <p:nvPicPr>
          <p:cNvPr id="32" name="Picture 13" descr="Facebook logo">
            <a:hlinkClick r:id="rId3"/>
            <a:extLst>
              <a:ext uri="{FF2B5EF4-FFF2-40B4-BE49-F238E27FC236}">
                <a16:creationId xmlns:a16="http://schemas.microsoft.com/office/drawing/2014/main" id="{2F4F3B2D-6447-F2AA-C4E0-FBC8B222321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18823" y="4680409"/>
            <a:ext cx="4333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X logo (formerly Twitter)">
            <a:hlinkClick r:id="rId5"/>
            <a:extLst>
              <a:ext uri="{FF2B5EF4-FFF2-40B4-BE49-F238E27FC236}">
                <a16:creationId xmlns:a16="http://schemas.microsoft.com/office/drawing/2014/main" id="{3F053515-A3C4-2C24-9BA1-49A6E9781B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9510" y="4680409"/>
            <a:ext cx="422470" cy="431800"/>
          </a:xfrm>
          <a:prstGeom prst="rect">
            <a:avLst/>
          </a:prstGeom>
        </p:spPr>
      </p:pic>
      <p:pic>
        <p:nvPicPr>
          <p:cNvPr id="34" name="Picture 15" descr="Instagram Logo">
            <a:hlinkClick r:id="rId7"/>
            <a:extLst>
              <a:ext uri="{FF2B5EF4-FFF2-40B4-BE49-F238E27FC236}">
                <a16:creationId xmlns:a16="http://schemas.microsoft.com/office/drawing/2014/main" id="{8A62A248-E9D0-C954-92F7-DE60A8B6D3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678496" y="4680409"/>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LinkedIn Logo">
            <a:hlinkClick r:id="rId9"/>
            <a:extLst>
              <a:ext uri="{FF2B5EF4-FFF2-40B4-BE49-F238E27FC236}">
                <a16:creationId xmlns:a16="http://schemas.microsoft.com/office/drawing/2014/main" id="{323D118C-7469-9D77-C671-7D58A1EAD7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6759" y="4680409"/>
            <a:ext cx="431800" cy="431800"/>
          </a:xfrm>
          <a:prstGeom prst="rect">
            <a:avLst/>
          </a:prstGeom>
        </p:spPr>
      </p:pic>
    </p:spTree>
    <p:extLst>
      <p:ext uri="{BB962C8B-B14F-4D97-AF65-F5344CB8AC3E}">
        <p14:creationId xmlns:p14="http://schemas.microsoft.com/office/powerpoint/2010/main" val="161871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0AED-AA69-9C86-4888-4ED170CBF4F1}"/>
              </a:ext>
            </a:extLst>
          </p:cNvPr>
          <p:cNvSpPr>
            <a:spLocks noGrp="1"/>
          </p:cNvSpPr>
          <p:nvPr>
            <p:ph type="title"/>
          </p:nvPr>
        </p:nvSpPr>
        <p:spPr>
          <a:xfrm>
            <a:off x="838200" y="164599"/>
            <a:ext cx="10515600" cy="996050"/>
          </a:xfrm>
        </p:spPr>
        <p:txBody>
          <a:bodyPr/>
          <a:lstStyle/>
          <a:p>
            <a:pPr algn="ctr"/>
            <a:r>
              <a:rPr lang="en-US" b="1" dirty="0" err="1">
                <a:cs typeface="Segoe UI Light"/>
              </a:rPr>
              <a:t>Centres</a:t>
            </a:r>
            <a:r>
              <a:rPr lang="en-US" b="1" dirty="0">
                <a:cs typeface="Segoe UI Light"/>
              </a:rPr>
              <a:t> of Expertise</a:t>
            </a:r>
          </a:p>
        </p:txBody>
      </p:sp>
      <p:sp>
        <p:nvSpPr>
          <p:cNvPr id="3" name="Content Placeholder 2">
            <a:extLst>
              <a:ext uri="{FF2B5EF4-FFF2-40B4-BE49-F238E27FC236}">
                <a16:creationId xmlns:a16="http://schemas.microsoft.com/office/drawing/2014/main" id="{34DD3C90-4391-50AA-0844-A33A52BEA47C}"/>
              </a:ext>
            </a:extLst>
          </p:cNvPr>
          <p:cNvSpPr>
            <a:spLocks noGrp="1"/>
          </p:cNvSpPr>
          <p:nvPr>
            <p:ph sz="half" idx="1"/>
          </p:nvPr>
        </p:nvSpPr>
        <p:spPr>
          <a:xfrm>
            <a:off x="236622" y="1025689"/>
            <a:ext cx="5855259" cy="4999474"/>
          </a:xfrm>
          <a:ln>
            <a:solidFill>
              <a:srgbClr val="4472C4"/>
            </a:solidFill>
          </a:ln>
        </p:spPr>
        <p:txBody>
          <a:bodyPr vert="horz" lIns="91440" tIns="45720" rIns="91440" bIns="45720" rtlCol="0" anchor="t">
            <a:noAutofit/>
          </a:bodyPr>
          <a:lstStyle/>
          <a:p>
            <a:pPr>
              <a:lnSpc>
                <a:spcPct val="100000"/>
              </a:lnSpc>
              <a:spcBef>
                <a:spcPts val="600"/>
              </a:spcBef>
              <a:spcAft>
                <a:spcPts val="600"/>
              </a:spcAft>
            </a:pPr>
            <a:r>
              <a:rPr lang="en-CA" sz="1800" b="1" dirty="0">
                <a:latin typeface="Calibri"/>
                <a:cs typeface="Calibri"/>
              </a:rPr>
              <a:t>The Indigenous Centre of Expertise s</a:t>
            </a:r>
            <a:r>
              <a:rPr lang="en-CA" sz="1800" dirty="0">
                <a:latin typeface="Calibri"/>
                <a:cs typeface="Calibri"/>
              </a:rPr>
              <a:t>upports partners on the employment of Indigenous peoples to improve their representation and to influence culture change in the federal public service</a:t>
            </a:r>
            <a:r>
              <a:rPr lang="en-CA" sz="1800" b="1" dirty="0">
                <a:latin typeface="Calibri"/>
                <a:cs typeface="Calibri"/>
              </a:rPr>
              <a:t>.</a:t>
            </a:r>
            <a:endParaRPr lang="en-US" sz="1800">
              <a:latin typeface="Calibri"/>
              <a:ea typeface="Calibri"/>
              <a:cs typeface="Calibri"/>
            </a:endParaRPr>
          </a:p>
          <a:p>
            <a:pPr>
              <a:lnSpc>
                <a:spcPct val="100000"/>
              </a:lnSpc>
              <a:spcBef>
                <a:spcPts val="600"/>
              </a:spcBef>
              <a:spcAft>
                <a:spcPts val="600"/>
              </a:spcAft>
            </a:pPr>
            <a:r>
              <a:rPr lang="en-CA" sz="1800" dirty="0">
                <a:latin typeface="Calibri"/>
                <a:cs typeface="Arial"/>
              </a:rPr>
              <a:t>Provides advice and guidance to hiring managers and HR specialists on available tools, recruitment programs and staffing solutions.</a:t>
            </a:r>
            <a:endParaRPr lang="en-US" sz="1800">
              <a:latin typeface="Calibri"/>
              <a:ea typeface="Calibri"/>
              <a:cs typeface="Arial"/>
            </a:endParaRPr>
          </a:p>
          <a:p>
            <a:pPr>
              <a:lnSpc>
                <a:spcPct val="100000"/>
              </a:lnSpc>
              <a:spcBef>
                <a:spcPts val="600"/>
              </a:spcBef>
              <a:spcAft>
                <a:spcPts val="600"/>
              </a:spcAft>
            </a:pPr>
            <a:r>
              <a:rPr lang="en-CA" sz="1800" dirty="0">
                <a:latin typeface="Calibri"/>
                <a:cs typeface="Arial"/>
              </a:rPr>
              <a:t>Develops partnerships with Indigenous job seekers, associations and communities.</a:t>
            </a:r>
            <a:endParaRPr lang="en-US" sz="1800">
              <a:latin typeface="Calibri"/>
              <a:ea typeface="Calibri"/>
              <a:cs typeface="Arial"/>
            </a:endParaRPr>
          </a:p>
          <a:p>
            <a:pPr>
              <a:lnSpc>
                <a:spcPct val="100000"/>
              </a:lnSpc>
              <a:spcBef>
                <a:spcPts val="600"/>
              </a:spcBef>
              <a:spcAft>
                <a:spcPts val="600"/>
              </a:spcAft>
            </a:pPr>
            <a:r>
              <a:rPr lang="en-CA" sz="1800" dirty="0">
                <a:latin typeface="Calibri"/>
                <a:cs typeface="Arial"/>
              </a:rPr>
              <a:t>Gathers best practices and resources for managers and HR specialists, including raising awareness around barriers faced by Indigenous job seekers</a:t>
            </a:r>
            <a:endParaRPr lang="en-US" sz="1800">
              <a:latin typeface="Calibri"/>
              <a:ea typeface="Calibri"/>
              <a:cs typeface="Arial"/>
            </a:endParaRPr>
          </a:p>
          <a:p>
            <a:pPr>
              <a:lnSpc>
                <a:spcPct val="100000"/>
              </a:lnSpc>
              <a:spcBef>
                <a:spcPts val="600"/>
              </a:spcBef>
              <a:spcAft>
                <a:spcPts val="600"/>
              </a:spcAft>
            </a:pPr>
            <a:r>
              <a:rPr lang="en-CA" sz="1800" dirty="0">
                <a:latin typeface="Calibri"/>
                <a:cs typeface="Arial"/>
              </a:rPr>
              <a:t>Provides tailored support to hiring managers and HR specialists via the </a:t>
            </a:r>
            <a:r>
              <a:rPr lang="en-CA" sz="1800" dirty="0">
                <a:latin typeface="Calibri"/>
                <a:cs typeface="Arial"/>
                <a:hlinkClick r:id="rId2"/>
              </a:rPr>
              <a:t>Indigenous Recruitment Toolbox. </a:t>
            </a:r>
            <a:endParaRPr lang="en-US" sz="1800">
              <a:latin typeface="Calibri"/>
              <a:ea typeface="Calibri"/>
              <a:cs typeface="Segoe UI Semilight"/>
            </a:endParaRPr>
          </a:p>
        </p:txBody>
      </p:sp>
      <p:sp>
        <p:nvSpPr>
          <p:cNvPr id="4" name="Content Placeholder 3">
            <a:extLst>
              <a:ext uri="{FF2B5EF4-FFF2-40B4-BE49-F238E27FC236}">
                <a16:creationId xmlns:a16="http://schemas.microsoft.com/office/drawing/2014/main" id="{F9C6AE95-4C5B-2BED-FF1C-C12A0E0F4B5A}"/>
              </a:ext>
            </a:extLst>
          </p:cNvPr>
          <p:cNvSpPr>
            <a:spLocks noGrp="1"/>
          </p:cNvSpPr>
          <p:nvPr>
            <p:ph sz="half" idx="2"/>
          </p:nvPr>
        </p:nvSpPr>
        <p:spPr>
          <a:xfrm>
            <a:off x="6172200" y="1025689"/>
            <a:ext cx="5863389" cy="4999475"/>
          </a:xfrm>
          <a:ln>
            <a:solidFill>
              <a:srgbClr val="4472C4"/>
            </a:solidFill>
          </a:ln>
        </p:spPr>
        <p:txBody>
          <a:bodyPr vert="horz" lIns="91440" tIns="45720" rIns="91440" bIns="45720" rtlCol="0" anchor="t">
            <a:noAutofit/>
          </a:bodyPr>
          <a:lstStyle/>
          <a:p>
            <a:pPr>
              <a:lnSpc>
                <a:spcPct val="100000"/>
              </a:lnSpc>
            </a:pPr>
            <a:r>
              <a:rPr lang="en-CA" sz="1800" b="1" dirty="0">
                <a:latin typeface="Calibri"/>
                <a:cs typeface="Segoe UI"/>
              </a:rPr>
              <a:t>The Diversity and Inclusion Centre of Expertise</a:t>
            </a:r>
            <a:r>
              <a:rPr lang="en-CA" sz="1800" dirty="0">
                <a:latin typeface="Calibri"/>
                <a:cs typeface="Segoe UI"/>
              </a:rPr>
              <a:t> supports partners on the employment of diverse talent to improve their representation and to influence culture change in the federal public service</a:t>
            </a:r>
            <a:r>
              <a:rPr lang="en-CA" sz="1800" b="1" dirty="0">
                <a:latin typeface="Calibri"/>
                <a:cs typeface="Segoe UI"/>
              </a:rPr>
              <a:t>.</a:t>
            </a:r>
            <a:endParaRPr lang="en-US" sz="1800">
              <a:latin typeface="Calibri"/>
              <a:ea typeface="Calibri"/>
              <a:cs typeface="Segoe UI"/>
            </a:endParaRPr>
          </a:p>
          <a:p>
            <a:pPr marL="285750" lvl="1" indent="-285750">
              <a:lnSpc>
                <a:spcPct val="100000"/>
              </a:lnSpc>
              <a:spcBef>
                <a:spcPts val="600"/>
              </a:spcBef>
              <a:spcAft>
                <a:spcPts val="600"/>
              </a:spcAft>
            </a:pPr>
            <a:r>
              <a:rPr lang="en-CA" sz="1800" dirty="0">
                <a:latin typeface="Calibri"/>
                <a:cs typeface="Arial"/>
              </a:rPr>
              <a:t>Provides advice and guidance to hiring managers and HR specialists on available tools, recruitment programs and staffing solutions </a:t>
            </a:r>
            <a:endParaRPr lang="en-US" sz="1800">
              <a:latin typeface="Calibri"/>
              <a:ea typeface="Calibri"/>
              <a:cs typeface="Arial"/>
            </a:endParaRPr>
          </a:p>
          <a:p>
            <a:pPr marL="285750" lvl="1" indent="-285750">
              <a:lnSpc>
                <a:spcPct val="100000"/>
              </a:lnSpc>
              <a:spcBef>
                <a:spcPts val="600"/>
              </a:spcBef>
              <a:spcAft>
                <a:spcPts val="600"/>
              </a:spcAft>
            </a:pPr>
            <a:r>
              <a:rPr lang="en-CA" sz="1800" dirty="0">
                <a:latin typeface="Calibri"/>
                <a:cs typeface="Arial"/>
              </a:rPr>
              <a:t>Develops partnerships and engages with diverse stakeholders  </a:t>
            </a:r>
            <a:endParaRPr lang="en-US" sz="1800">
              <a:latin typeface="Calibri"/>
              <a:ea typeface="Calibri"/>
              <a:cs typeface="Arial"/>
            </a:endParaRPr>
          </a:p>
          <a:p>
            <a:pPr marL="285750" lvl="1" indent="-285750">
              <a:lnSpc>
                <a:spcPct val="100000"/>
              </a:lnSpc>
              <a:spcBef>
                <a:spcPts val="600"/>
              </a:spcBef>
              <a:spcAft>
                <a:spcPts val="600"/>
              </a:spcAft>
            </a:pPr>
            <a:r>
              <a:rPr lang="en-CA" sz="1800" dirty="0">
                <a:latin typeface="Calibri"/>
                <a:cs typeface="Arial"/>
              </a:rPr>
              <a:t>Gathers best practices and shares tools and resources for managers and HR specialists, including raising awareness around barriers faced by diverse job seekers in employment</a:t>
            </a:r>
            <a:endParaRPr lang="en-US" sz="1800">
              <a:latin typeface="Calibri"/>
              <a:ea typeface="Calibri"/>
              <a:cs typeface="Arial"/>
            </a:endParaRPr>
          </a:p>
          <a:p>
            <a:pPr>
              <a:lnSpc>
                <a:spcPct val="100000"/>
              </a:lnSpc>
              <a:spcAft>
                <a:spcPts val="600"/>
              </a:spcAft>
            </a:pPr>
            <a:r>
              <a:rPr lang="en-CA" sz="1800" dirty="0">
                <a:latin typeface="Calibri"/>
                <a:cs typeface="Arial"/>
              </a:rPr>
              <a:t>Provides tailored support to hiring managers and HR specialists via the </a:t>
            </a:r>
            <a:r>
              <a:rPr lang="en-CA" sz="1800" dirty="0">
                <a:latin typeface="Calibri"/>
                <a:cs typeface="Arial"/>
                <a:hlinkClick r:id="rId3"/>
              </a:rPr>
              <a:t>Hiring persons with disabilities: Managers Toolkit</a:t>
            </a:r>
            <a:r>
              <a:rPr lang="en-CA" sz="1800" dirty="0">
                <a:latin typeface="Calibri"/>
                <a:cs typeface="Arial"/>
              </a:rPr>
              <a:t>.</a:t>
            </a:r>
            <a:endParaRPr lang="en-US" sz="1800" dirty="0">
              <a:latin typeface="Calibri"/>
            </a:endParaRPr>
          </a:p>
        </p:txBody>
      </p:sp>
    </p:spTree>
    <p:extLst>
      <p:ext uri="{BB962C8B-B14F-4D97-AF65-F5344CB8AC3E}">
        <p14:creationId xmlns:p14="http://schemas.microsoft.com/office/powerpoint/2010/main" val="105422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a:extLst>
              <a:ext uri="{FF2B5EF4-FFF2-40B4-BE49-F238E27FC236}">
                <a16:creationId xmlns:a16="http://schemas.microsoft.com/office/drawing/2014/main" id="{EE833447-29C9-4123-8018-9160BF94618A}"/>
              </a:ext>
            </a:extLst>
          </p:cNvPr>
          <p:cNvSpPr txBox="1">
            <a:spLocks noGrp="1"/>
          </p:cNvSpPr>
          <p:nvPr>
            <p:ph type="title"/>
          </p:nvPr>
        </p:nvSpPr>
        <p:spPr>
          <a:xfrm>
            <a:off x="839788" y="293370"/>
            <a:ext cx="4131046" cy="1776062"/>
          </a:xfr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4000" b="1"/>
              <a:t>Indigenous Centre of Expertise</a:t>
            </a:r>
            <a:endParaRPr lang="en-CA" sz="4000" b="1"/>
          </a:p>
        </p:txBody>
      </p:sp>
      <p:sp>
        <p:nvSpPr>
          <p:cNvPr id="84" name="Text Placeholder 3">
            <a:extLst>
              <a:ext uri="{FF2B5EF4-FFF2-40B4-BE49-F238E27FC236}">
                <a16:creationId xmlns:a16="http://schemas.microsoft.com/office/drawing/2014/main" id="{8B180A74-441A-2CF6-3303-F71C30994FC6}"/>
              </a:ext>
            </a:extLst>
          </p:cNvPr>
          <p:cNvSpPr>
            <a:spLocks noGrp="1"/>
          </p:cNvSpPr>
          <p:nvPr>
            <p:ph type="body" sz="half" idx="2"/>
          </p:nvPr>
        </p:nvSpPr>
        <p:spPr>
          <a:xfrm>
            <a:off x="839788" y="2057400"/>
            <a:ext cx="3932237" cy="3811588"/>
          </a:xfrm>
        </p:spPr>
        <p:txBody>
          <a:bodyPr vert="horz" lIns="91440" tIns="45720" rIns="91440" bIns="45720" rtlCol="0" anchor="t">
            <a:normAutofit/>
          </a:bodyPr>
          <a:lstStyle/>
          <a:p>
            <a:r>
              <a:rPr lang="en-CA" sz="2000" dirty="0"/>
              <a:t>To promote Indigenous culture and facilitate the recruitment, retention, support, and advancement of Indigenous peoples within federal organizations through culturally competent advice and guidance to federal public service hiring managers in Canada.</a:t>
            </a:r>
            <a:endParaRPr lang="en-US" dirty="0"/>
          </a:p>
        </p:txBody>
      </p:sp>
      <p:pic>
        <p:nvPicPr>
          <p:cNvPr id="4" name="Graphique 3" descr="Réussite du groupe avec un remplissage uni">
            <a:extLst>
              <a:ext uri="{FF2B5EF4-FFF2-40B4-BE49-F238E27FC236}">
                <a16:creationId xmlns:a16="http://schemas.microsoft.com/office/drawing/2014/main" id="{7177FD07-FF11-2D3C-B651-CBE45649DE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5714" y="4665663"/>
            <a:ext cx="1752600" cy="1752600"/>
          </a:xfrm>
          <a:prstGeom prst="rect">
            <a:avLst/>
          </a:prstGeom>
        </p:spPr>
      </p:pic>
      <p:graphicFrame>
        <p:nvGraphicFramePr>
          <p:cNvPr id="2" name="Diagram 1" descr="1st colum: guidance and advice&#10;2nd: column: outreach and engagement&#10;3rd column: recruitment programs and tools">
            <a:extLst>
              <a:ext uri="{FF2B5EF4-FFF2-40B4-BE49-F238E27FC236}">
                <a16:creationId xmlns:a16="http://schemas.microsoft.com/office/drawing/2014/main" id="{4D318136-9094-497B-AF40-312611398E68}"/>
              </a:ext>
              <a:ext uri="{C183D7F6-B498-43B3-948B-1728B52AA6E4}">
                <adec:decorative xmlns:adec="http://schemas.microsoft.com/office/drawing/2017/decorative" val="0"/>
              </a:ext>
            </a:extLst>
          </p:cNvPr>
          <p:cNvGraphicFramePr/>
          <p:nvPr/>
        </p:nvGraphicFramePr>
        <p:xfrm>
          <a:off x="5183188" y="987425"/>
          <a:ext cx="6172200" cy="54308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9" name="Slide Number Placeholder 3">
            <a:extLst>
              <a:ext uri="{FF2B5EF4-FFF2-40B4-BE49-F238E27FC236}">
                <a16:creationId xmlns:a16="http://schemas.microsoft.com/office/drawing/2014/main" id="{3C4680E7-ED0F-8A0F-B612-72BD0F4AE917}"/>
              </a:ext>
            </a:extLst>
          </p:cNvPr>
          <p:cNvSpPr>
            <a:spLocks noGrp="1"/>
          </p:cNvSpPr>
          <p:nvPr>
            <p:ph type="sldNum" sz="quarter" idx="12"/>
          </p:nvPr>
        </p:nvSpPr>
        <p:spPr>
          <a:xfrm>
            <a:off x="10801350" y="6418263"/>
            <a:ext cx="1200150" cy="365125"/>
          </a:xfrm>
        </p:spPr>
        <p:txBody>
          <a:bodyPr anchor="ctr">
            <a:normAutofit/>
          </a:bodyPr>
          <a:lstStyle/>
          <a:p>
            <a:pPr>
              <a:spcAft>
                <a:spcPts val="600"/>
              </a:spcAft>
            </a:pPr>
            <a:fld id="{C9E7B19F-562E-4687-915F-44F4066EA527}" type="slidenum">
              <a:rPr lang="en-CA" smtClean="0"/>
              <a:pPr>
                <a:spcAft>
                  <a:spcPts val="600"/>
                </a:spcAft>
              </a:pPr>
              <a:t>8</a:t>
            </a:fld>
            <a:endParaRPr lang="en-CA"/>
          </a:p>
        </p:txBody>
      </p:sp>
    </p:spTree>
    <p:extLst>
      <p:ext uri="{BB962C8B-B14F-4D97-AF65-F5344CB8AC3E}">
        <p14:creationId xmlns:p14="http://schemas.microsoft.com/office/powerpoint/2010/main" val="282796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91F0-AD35-BD9F-BA12-915A546237C4}"/>
              </a:ext>
            </a:extLst>
          </p:cNvPr>
          <p:cNvSpPr>
            <a:spLocks noGrp="1"/>
          </p:cNvSpPr>
          <p:nvPr>
            <p:ph type="title"/>
            <p:custDataLst>
              <p:tags r:id="rId1"/>
            </p:custDataLst>
          </p:nvPr>
        </p:nvSpPr>
        <p:spPr>
          <a:xfrm>
            <a:off x="838200" y="365125"/>
            <a:ext cx="10515600" cy="1325563"/>
          </a:xfrm>
        </p:spPr>
        <p:txBody>
          <a:bodyPr>
            <a:normAutofit/>
          </a:bodyPr>
          <a:lstStyle/>
          <a:p>
            <a:r>
              <a:rPr lang="fr-CA" b="1"/>
              <a:t>Indigenous Student Employment Opportunity</a:t>
            </a:r>
            <a:endParaRPr lang="en-CA" b="1" dirty="0"/>
          </a:p>
        </p:txBody>
      </p:sp>
      <p:sp>
        <p:nvSpPr>
          <p:cNvPr id="3" name="Content Placeholder 2">
            <a:extLst>
              <a:ext uri="{FF2B5EF4-FFF2-40B4-BE49-F238E27FC236}">
                <a16:creationId xmlns:a16="http://schemas.microsoft.com/office/drawing/2014/main" id="{D4F08107-0585-529C-03DF-9497F2406684}"/>
              </a:ext>
            </a:extLst>
          </p:cNvPr>
          <p:cNvSpPr>
            <a:spLocks noGrp="1"/>
          </p:cNvSpPr>
          <p:nvPr>
            <p:ph sz="half" idx="1"/>
            <p:custDataLst>
              <p:tags r:id="rId2"/>
            </p:custDataLst>
          </p:nvPr>
        </p:nvSpPr>
        <p:spPr>
          <a:xfrm>
            <a:off x="838199" y="1825625"/>
            <a:ext cx="7412665" cy="4106863"/>
          </a:xfrm>
        </p:spPr>
        <p:txBody>
          <a:bodyPr>
            <a:normAutofit fontScale="77500" lnSpcReduction="20000"/>
          </a:bodyPr>
          <a:lstStyle/>
          <a:p>
            <a:pPr>
              <a:spcBef>
                <a:spcPts val="600"/>
              </a:spcBef>
              <a:spcAft>
                <a:spcPts val="600"/>
              </a:spcAft>
            </a:pPr>
            <a:r>
              <a:rPr lang="en-CA" dirty="0"/>
              <a:t>A nation-wide initiative that provides support to First Nations, Inuit and Métis students during their work term with the federal public service. </a:t>
            </a:r>
          </a:p>
          <a:p>
            <a:pPr>
              <a:spcBef>
                <a:spcPts val="600"/>
              </a:spcBef>
              <a:spcAft>
                <a:spcPts val="600"/>
              </a:spcAft>
            </a:pPr>
            <a:r>
              <a:rPr lang="en-CA" dirty="0"/>
              <a:t>It features an onboarding process, training, mentoring and support services for both students and hiring managers.</a:t>
            </a:r>
          </a:p>
          <a:p>
            <a:pPr>
              <a:spcBef>
                <a:spcPts val="600"/>
              </a:spcBef>
              <a:spcAft>
                <a:spcPts val="600"/>
              </a:spcAft>
            </a:pPr>
            <a:r>
              <a:rPr lang="en-CA" dirty="0">
                <a:hlinkClick r:id="rId6"/>
              </a:rPr>
              <a:t>Registration</a:t>
            </a:r>
            <a:r>
              <a:rPr lang="en-CA" dirty="0"/>
              <a:t> is required, which can be done by the hiring manager, human resources specialists or students themselves</a:t>
            </a:r>
          </a:p>
          <a:p>
            <a:pPr>
              <a:spcBef>
                <a:spcPts val="600"/>
              </a:spcBef>
              <a:spcAft>
                <a:spcPts val="600"/>
              </a:spcAft>
            </a:pPr>
            <a:r>
              <a:rPr lang="en-CA" dirty="0"/>
              <a:t>Gateway to employment through the Indigenous Career Pathways</a:t>
            </a:r>
          </a:p>
          <a:p>
            <a:r>
              <a:rPr lang="en-CA" dirty="0"/>
              <a:t>More information</a:t>
            </a:r>
          </a:p>
          <a:p>
            <a:pPr lvl="1"/>
            <a:r>
              <a:rPr lang="en-CA" dirty="0">
                <a:hlinkClick r:id="rId7"/>
              </a:rPr>
              <a:t>Indigenous Student Employment Opportunity</a:t>
            </a:r>
            <a:endParaRPr lang="en-CA" dirty="0"/>
          </a:p>
          <a:p>
            <a:pPr lvl="1"/>
            <a:r>
              <a:rPr lang="en-CA" dirty="0">
                <a:hlinkClick r:id="rId8"/>
              </a:rPr>
              <a:t>Federal Student Work Experience Program - Information for managers</a:t>
            </a:r>
            <a:endParaRPr lang="en-CA" dirty="0"/>
          </a:p>
          <a:p>
            <a:endParaRPr lang="en-CA" dirty="0"/>
          </a:p>
        </p:txBody>
      </p:sp>
      <p:pic>
        <p:nvPicPr>
          <p:cNvPr id="5" name="Espace réservé du contenu 13" descr="an image with a young person smiling, wearing long pendant earrings">
            <a:extLst>
              <a:ext uri="{FF2B5EF4-FFF2-40B4-BE49-F238E27FC236}">
                <a16:creationId xmlns:a16="http://schemas.microsoft.com/office/drawing/2014/main" id="{61EF6149-D877-9039-E78E-12D4071584B0}"/>
              </a:ext>
            </a:extLst>
          </p:cNvPr>
          <p:cNvPicPr>
            <a:picLocks noGrp="1" noChangeAspect="1"/>
          </p:cNvPicPr>
          <p:nvPr>
            <p:ph sz="half" idx="2"/>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9080205" y="1825625"/>
            <a:ext cx="2719402" cy="3582584"/>
          </a:xfrm>
          <a:ln w="28575">
            <a:solidFill>
              <a:schemeClr val="accent2"/>
            </a:solidFill>
          </a:ln>
        </p:spPr>
      </p:pic>
      <p:sp>
        <p:nvSpPr>
          <p:cNvPr id="6" name="Espace réservé du numéro de diapositive 5">
            <a:extLst>
              <a:ext uri="{FF2B5EF4-FFF2-40B4-BE49-F238E27FC236}">
                <a16:creationId xmlns:a16="http://schemas.microsoft.com/office/drawing/2014/main" id="{367E3DF5-43AF-C7B5-8099-ED41CA918180}"/>
              </a:ext>
            </a:extLst>
          </p:cNvPr>
          <p:cNvSpPr>
            <a:spLocks noGrp="1"/>
          </p:cNvSpPr>
          <p:nvPr>
            <p:ph type="sldNum" sz="quarter" idx="12"/>
          </p:nvPr>
        </p:nvSpPr>
        <p:spPr>
          <a:xfrm>
            <a:off x="10782300" y="6418263"/>
            <a:ext cx="1219200" cy="365125"/>
          </a:xfrm>
        </p:spPr>
        <p:txBody>
          <a:bodyPr/>
          <a:lstStyle/>
          <a:p>
            <a:fld id="{A6B7788E-FFF9-48AE-A4E8-FC910F13E7EB}" type="slidenum">
              <a:rPr lang="fr-CA" smtClean="0"/>
              <a:pPr/>
              <a:t>9</a:t>
            </a:fld>
            <a:endParaRPr lang="fr-CA" dirty="0"/>
          </a:p>
        </p:txBody>
      </p:sp>
    </p:spTree>
    <p:extLst>
      <p:ext uri="{BB962C8B-B14F-4D97-AF65-F5344CB8AC3E}">
        <p14:creationId xmlns:p14="http://schemas.microsoft.com/office/powerpoint/2010/main" val="2216903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FP-PSC 2019">
  <a:themeElements>
    <a:clrScheme name="Custom 1">
      <a:dk1>
        <a:srgbClr val="54575A"/>
      </a:dk1>
      <a:lt1>
        <a:sysClr val="window" lastClr="FFFFFF"/>
      </a:lt1>
      <a:dk2>
        <a:srgbClr val="54575A"/>
      </a:dk2>
      <a:lt2>
        <a:srgbClr val="E7E6E6"/>
      </a:lt2>
      <a:accent1>
        <a:srgbClr val="D50057"/>
      </a:accent1>
      <a:accent2>
        <a:srgbClr val="5B315E"/>
      </a:accent2>
      <a:accent3>
        <a:srgbClr val="0099A8"/>
      </a:accent3>
      <a:accent4>
        <a:srgbClr val="FF5100"/>
      </a:accent4>
      <a:accent5>
        <a:srgbClr val="C2D500"/>
      </a:accent5>
      <a:accent6>
        <a:srgbClr val="F7BE00"/>
      </a:accent6>
      <a:hlink>
        <a:srgbClr val="0099A8"/>
      </a:hlink>
      <a:folHlink>
        <a:srgbClr val="A5A5A5"/>
      </a:folHlink>
    </a:clrScheme>
    <a:fontScheme name="Custom 2">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FP-PSC-2019.pptx" id="{9D78D0ED-9804-4852-9F30-0FF00345E837}" vid="{89A8395C-BF2D-4C66-801D-935BDCFD5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174</TotalTime>
  <Words>1604</Words>
  <Application>Microsoft Office PowerPoint</Application>
  <PresentationFormat>Widescreen</PresentationFormat>
  <Paragraphs>172</Paragraphs>
  <Slides>17</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Aptos</vt:lpstr>
      <vt:lpstr>Arial</vt:lpstr>
      <vt:lpstr>Calibri</vt:lpstr>
      <vt:lpstr>Segoe UI  </vt:lpstr>
      <vt:lpstr>Segoe UI Light</vt:lpstr>
      <vt:lpstr>Segoe UI Light (Headings)</vt:lpstr>
      <vt:lpstr>Segoe UI Semilight</vt:lpstr>
      <vt:lpstr>Segoe UI Semilight (Body)</vt:lpstr>
      <vt:lpstr>Söhne</vt:lpstr>
      <vt:lpstr>Times New Roman</vt:lpstr>
      <vt:lpstr>CFP-PSC 2019</vt:lpstr>
      <vt:lpstr>Public Service Commission Atlantic Regional Office and The Indigenous Centre of Expertise </vt:lpstr>
      <vt:lpstr>Q&amp;A’s</vt:lpstr>
      <vt:lpstr>Partner with the PSC to…</vt:lpstr>
      <vt:lpstr>Outreach expertise</vt:lpstr>
      <vt:lpstr>Do you have a specialized recruitment need?</vt:lpstr>
      <vt:lpstr>The PSC’s recruitment programs offer:</vt:lpstr>
      <vt:lpstr>Centres of Expertise</vt:lpstr>
      <vt:lpstr>Indigenous Centre of Expertise</vt:lpstr>
      <vt:lpstr>Indigenous Student Employment Opportunity</vt:lpstr>
      <vt:lpstr>Indigenous Career Pathways </vt:lpstr>
      <vt:lpstr>Indigenous Recruitment Toolbox</vt:lpstr>
      <vt:lpstr>Benefits of Engaging with ICoE</vt:lpstr>
      <vt:lpstr>Tell us about your needs</vt:lpstr>
      <vt:lpstr>ICoE Resources </vt:lpstr>
      <vt:lpstr>ICoE Resources </vt:lpstr>
      <vt:lpstr>Resources and tools for hiring managers</vt:lpstr>
      <vt:lpstr> Questions?  Thank you for your attention and participation.  We look forward to collaborating with you in the near future!</vt:lpstr>
    </vt:vector>
  </TitlesOfParts>
  <Company>CFP-PSC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Lorena Glen</dc:creator>
  <cp:lastModifiedBy>Natasha Agnew</cp:lastModifiedBy>
  <cp:revision>151</cp:revision>
  <cp:lastPrinted>2018-06-19T14:27:29Z</cp:lastPrinted>
  <dcterms:created xsi:type="dcterms:W3CDTF">2017-11-23T20:02:10Z</dcterms:created>
  <dcterms:modified xsi:type="dcterms:W3CDTF">2024-06-05T18:46:41Z</dcterms:modified>
</cp:coreProperties>
</file>