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64" r:id="rId5"/>
    <p:sldId id="257"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AEF45-5DBC-48F7-B3E8-59B398B6019D}" v="2" dt="2024-05-31T17:39:35.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Gray" userId="4f4f434e-1155-4a1d-93f6-5205c384d316" providerId="ADAL" clId="{A30AEF45-5DBC-48F7-B3E8-59B398B6019D}"/>
    <pc:docChg chg="custSel delSld modSld">
      <pc:chgData name="Joshua Gray" userId="4f4f434e-1155-4a1d-93f6-5205c384d316" providerId="ADAL" clId="{A30AEF45-5DBC-48F7-B3E8-59B398B6019D}" dt="2024-06-03T18:33:52.953" v="20" actId="47"/>
      <pc:docMkLst>
        <pc:docMk/>
      </pc:docMkLst>
      <pc:sldChg chg="del">
        <pc:chgData name="Joshua Gray" userId="4f4f434e-1155-4a1d-93f6-5205c384d316" providerId="ADAL" clId="{A30AEF45-5DBC-48F7-B3E8-59B398B6019D}" dt="2024-06-03T18:33:52.953" v="20" actId="47"/>
        <pc:sldMkLst>
          <pc:docMk/>
          <pc:sldMk cId="371351727" sldId="261"/>
        </pc:sldMkLst>
      </pc:sldChg>
      <pc:sldChg chg="modSp mod">
        <pc:chgData name="Joshua Gray" userId="4f4f434e-1155-4a1d-93f6-5205c384d316" providerId="ADAL" clId="{A30AEF45-5DBC-48F7-B3E8-59B398B6019D}" dt="2024-05-31T17:41:07.613" v="19" actId="20577"/>
        <pc:sldMkLst>
          <pc:docMk/>
          <pc:sldMk cId="2531887410" sldId="263"/>
        </pc:sldMkLst>
        <pc:spChg chg="mod">
          <ac:chgData name="Joshua Gray" userId="4f4f434e-1155-4a1d-93f6-5205c384d316" providerId="ADAL" clId="{A30AEF45-5DBC-48F7-B3E8-59B398B6019D}" dt="2024-05-31T17:40:40.158" v="15" actId="3626"/>
          <ac:spMkLst>
            <pc:docMk/>
            <pc:sldMk cId="2531887410" sldId="263"/>
            <ac:spMk id="2" creationId="{A27B880B-8AE9-17CE-E3B9-AC5B6B69E436}"/>
          </ac:spMkLst>
        </pc:spChg>
        <pc:spChg chg="mod">
          <ac:chgData name="Joshua Gray" userId="4f4f434e-1155-4a1d-93f6-5205c384d316" providerId="ADAL" clId="{A30AEF45-5DBC-48F7-B3E8-59B398B6019D}" dt="2024-05-31T17:41:07.613" v="19" actId="20577"/>
          <ac:spMkLst>
            <pc:docMk/>
            <pc:sldMk cId="2531887410" sldId="263"/>
            <ac:spMk id="3" creationId="{4F4B6CB1-3BFC-06AA-F8E6-43FBF70600C1}"/>
          </ac:spMkLst>
        </pc:spChg>
      </pc:sldChg>
      <pc:sldChg chg="modSp">
        <pc:chgData name="Joshua Gray" userId="4f4f434e-1155-4a1d-93f6-5205c384d316" providerId="ADAL" clId="{A30AEF45-5DBC-48F7-B3E8-59B398B6019D}" dt="2024-05-31T17:38:35.727" v="0"/>
        <pc:sldMkLst>
          <pc:docMk/>
          <pc:sldMk cId="3514038311" sldId="264"/>
        </pc:sldMkLst>
        <pc:picChg chg="mod">
          <ac:chgData name="Joshua Gray" userId="4f4f434e-1155-4a1d-93f6-5205c384d316" providerId="ADAL" clId="{A30AEF45-5DBC-48F7-B3E8-59B398B6019D}" dt="2024-05-31T17:38:35.727" v="0"/>
          <ac:picMkLst>
            <pc:docMk/>
            <pc:sldMk cId="3514038311" sldId="264"/>
            <ac:picMk id="2050" creationId="{DBEF128D-0B2B-C2D0-A100-8CE2B14F950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7FE1-73A8-EBF6-A59B-988B1F42C0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1EEE0C1-E534-DA26-EA32-2DD00DC3CD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B1373FE-F79F-001C-317C-28DF58BC9C1F}"/>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5" name="Footer Placeholder 4">
            <a:extLst>
              <a:ext uri="{FF2B5EF4-FFF2-40B4-BE49-F238E27FC236}">
                <a16:creationId xmlns:a16="http://schemas.microsoft.com/office/drawing/2014/main" id="{C1C93AB4-EE10-B294-D4DF-58FE666ECF3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AB9574F-4B80-5CFD-F7BC-C9C0FBFDE7CD}"/>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399039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A66C-CC19-5BCF-DF56-1E313A0041A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9BE85B8-082B-EF3C-5562-2E84BBEE8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2A8D71-4484-A45C-A0DB-CF9573C14C2B}"/>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5" name="Footer Placeholder 4">
            <a:extLst>
              <a:ext uri="{FF2B5EF4-FFF2-40B4-BE49-F238E27FC236}">
                <a16:creationId xmlns:a16="http://schemas.microsoft.com/office/drawing/2014/main" id="{0FB33034-2C02-E8B1-EE2C-A4AFFFC4CDD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D3997D6-1AD9-6952-01C5-AFC1457F7519}"/>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69144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F21A8F-6096-B822-6BA4-2BE8191336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39DD9C4-F445-A220-1ECA-D100EE111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05231E1-2A53-6400-211A-E967410B5AAB}"/>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5" name="Footer Placeholder 4">
            <a:extLst>
              <a:ext uri="{FF2B5EF4-FFF2-40B4-BE49-F238E27FC236}">
                <a16:creationId xmlns:a16="http://schemas.microsoft.com/office/drawing/2014/main" id="{4CF9A7F9-1389-17AC-27EA-97E6E72AEB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B30248-68E5-9DE4-60E4-C4F1E13BBE94}"/>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302487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559C-A73A-4AF6-B6D7-A4A586434BA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1BD9D5-138F-97A6-488A-74D5CD8E9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28AD08-BD23-7147-CEC1-1190263A5733}"/>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5" name="Footer Placeholder 4">
            <a:extLst>
              <a:ext uri="{FF2B5EF4-FFF2-40B4-BE49-F238E27FC236}">
                <a16:creationId xmlns:a16="http://schemas.microsoft.com/office/drawing/2014/main" id="{32FE1E0A-6390-E5FD-39FF-B97760C3FA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C8FB6F-0AE2-56D2-3DDF-02539B80E40E}"/>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422384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F0EB-C796-58E2-87A5-130272599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E35CEAA-EBDE-6E94-DF3C-EAEC06C02D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F566CF-5192-A061-2C53-55BF7BFFBF6A}"/>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5" name="Footer Placeholder 4">
            <a:extLst>
              <a:ext uri="{FF2B5EF4-FFF2-40B4-BE49-F238E27FC236}">
                <a16:creationId xmlns:a16="http://schemas.microsoft.com/office/drawing/2014/main" id="{75A52352-56B6-FDF7-482A-095E0799AD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E40BF6-411E-8E87-3C83-8A5032CC95E7}"/>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1217176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116D-25D8-4600-1DB4-440A45C6680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601E79-B1CA-273A-B435-F3FBF1128E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B106F5-0D7A-3A90-0B6A-B63BB32DD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BB9E891-6A13-6F80-4678-00614EA75860}"/>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6" name="Footer Placeholder 5">
            <a:extLst>
              <a:ext uri="{FF2B5EF4-FFF2-40B4-BE49-F238E27FC236}">
                <a16:creationId xmlns:a16="http://schemas.microsoft.com/office/drawing/2014/main" id="{35EF34DE-DA45-D8F5-E14E-6CB31E8ED88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0A4758-4C4A-3CF0-8D2F-85B3339023C6}"/>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299596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D5EB-0E6A-F846-855C-11A31D29FF9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AAC74FA-2438-14B5-F1F3-3263F4462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6FD2DA-F67B-4668-080D-A864605F4A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31D452-ED63-4A0B-1677-1F2E8ADD8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C56E6-56C2-2865-6F75-A1D6E88E5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947170-F413-A79B-6839-4E568C6D84BD}"/>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8" name="Footer Placeholder 7">
            <a:extLst>
              <a:ext uri="{FF2B5EF4-FFF2-40B4-BE49-F238E27FC236}">
                <a16:creationId xmlns:a16="http://schemas.microsoft.com/office/drawing/2014/main" id="{9E7E48E5-A8D5-B2FB-54D6-F6FC954616F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B7CFDEE-88AD-5582-0AF1-11F6C12765B6}"/>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305871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4ED6-D06F-B4EA-A516-84A215626EE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F9CB5F2-23BE-6DCC-7027-97B56EF97A14}"/>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4" name="Footer Placeholder 3">
            <a:extLst>
              <a:ext uri="{FF2B5EF4-FFF2-40B4-BE49-F238E27FC236}">
                <a16:creationId xmlns:a16="http://schemas.microsoft.com/office/drawing/2014/main" id="{7AF16A81-C041-0A05-C6FE-02A1ADFCC84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28CED49-9451-D76F-A37B-2CE705CF5549}"/>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87809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13F15-991F-75B9-BDF1-AED0DA79B10B}"/>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3" name="Footer Placeholder 2">
            <a:extLst>
              <a:ext uri="{FF2B5EF4-FFF2-40B4-BE49-F238E27FC236}">
                <a16:creationId xmlns:a16="http://schemas.microsoft.com/office/drawing/2014/main" id="{2C55553E-3E5F-20EF-F7BC-883A39C637C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084F45E-F40C-7165-A689-6BFE7CF007E8}"/>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304764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2D5A-3308-D853-976A-E4594FBC0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C78237B-BCFB-3EFD-D7A7-9818AB77F3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EE0A575-2C3A-69E9-DFCA-175C7A231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4F2FC-7E67-7153-8011-9486FD4031B4}"/>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6" name="Footer Placeholder 5">
            <a:extLst>
              <a:ext uri="{FF2B5EF4-FFF2-40B4-BE49-F238E27FC236}">
                <a16:creationId xmlns:a16="http://schemas.microsoft.com/office/drawing/2014/main" id="{3C521A2A-E683-2FA6-659F-18ABBA134CB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C8FE148-7D67-8E93-DE3C-76396C8260B2}"/>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283639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610BF-4F9E-9CAF-E070-52D78A7E6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B710E6D-527C-B01A-9B32-A4ACC651F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0B13448-2DAD-642E-8102-0E88CBF1E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A444DF-FF7C-3432-011A-518146AF7258}"/>
              </a:ext>
            </a:extLst>
          </p:cNvPr>
          <p:cNvSpPr>
            <a:spLocks noGrp="1"/>
          </p:cNvSpPr>
          <p:nvPr>
            <p:ph type="dt" sz="half" idx="10"/>
          </p:nvPr>
        </p:nvSpPr>
        <p:spPr/>
        <p:txBody>
          <a:bodyPr/>
          <a:lstStyle/>
          <a:p>
            <a:fld id="{255F6E10-F8B4-4842-8856-AADEAEAF5248}" type="datetimeFigureOut">
              <a:rPr lang="en-CA" smtClean="0"/>
              <a:t>2024-06-03</a:t>
            </a:fld>
            <a:endParaRPr lang="en-CA"/>
          </a:p>
        </p:txBody>
      </p:sp>
      <p:sp>
        <p:nvSpPr>
          <p:cNvPr id="6" name="Footer Placeholder 5">
            <a:extLst>
              <a:ext uri="{FF2B5EF4-FFF2-40B4-BE49-F238E27FC236}">
                <a16:creationId xmlns:a16="http://schemas.microsoft.com/office/drawing/2014/main" id="{A42E9227-878F-13C7-78D7-445FF7CE5BF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14D25FB-BA1B-D902-29E3-5E6256ABB54E}"/>
              </a:ext>
            </a:extLst>
          </p:cNvPr>
          <p:cNvSpPr>
            <a:spLocks noGrp="1"/>
          </p:cNvSpPr>
          <p:nvPr>
            <p:ph type="sldNum" sz="quarter" idx="12"/>
          </p:nvPr>
        </p:nvSpPr>
        <p:spPr/>
        <p:txBody>
          <a:bodyPr/>
          <a:lstStyle/>
          <a:p>
            <a:fld id="{8086B646-25BF-49A7-B5B4-AC4B9EC5CA73}" type="slidenum">
              <a:rPr lang="en-CA" smtClean="0"/>
              <a:t>‹#›</a:t>
            </a:fld>
            <a:endParaRPr lang="en-CA"/>
          </a:p>
        </p:txBody>
      </p:sp>
    </p:spTree>
    <p:extLst>
      <p:ext uri="{BB962C8B-B14F-4D97-AF65-F5344CB8AC3E}">
        <p14:creationId xmlns:p14="http://schemas.microsoft.com/office/powerpoint/2010/main" val="392564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79B30-4F46-9F02-E721-F7660EE93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1B58D8-1DAD-C517-5ADC-F3CCD6A6E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7FAC14-02CA-34DB-928A-66D022C41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5F6E10-F8B4-4842-8856-AADEAEAF5248}" type="datetimeFigureOut">
              <a:rPr lang="en-CA" smtClean="0"/>
              <a:t>2024-06-03</a:t>
            </a:fld>
            <a:endParaRPr lang="en-CA"/>
          </a:p>
        </p:txBody>
      </p:sp>
      <p:sp>
        <p:nvSpPr>
          <p:cNvPr id="5" name="Footer Placeholder 4">
            <a:extLst>
              <a:ext uri="{FF2B5EF4-FFF2-40B4-BE49-F238E27FC236}">
                <a16:creationId xmlns:a16="http://schemas.microsoft.com/office/drawing/2014/main" id="{9DAC14B3-7725-7A2B-0730-AE3A05D98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5732214B-3DDC-5966-6440-21AC927D3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86B646-25BF-49A7-B5B4-AC4B9EC5CA73}" type="slidenum">
              <a:rPr lang="en-CA" smtClean="0"/>
              <a:t>‹#›</a:t>
            </a:fld>
            <a:endParaRPr lang="en-CA"/>
          </a:p>
        </p:txBody>
      </p:sp>
    </p:spTree>
    <p:extLst>
      <p:ext uri="{BB962C8B-B14F-4D97-AF65-F5344CB8AC3E}">
        <p14:creationId xmlns:p14="http://schemas.microsoft.com/office/powerpoint/2010/main" val="1137109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veworkplay.ca/how-we-can-help-you/got-jobs/" TargetMode="Externa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eamworkcooperative.ca/" TargetMode="External"/><Relationship Id="rId1" Type="http://schemas.openxmlformats.org/officeDocument/2006/relationships/slideLayout" Target="../slideLayouts/slideLayout2.xml"/><Relationship Id="rId4" Type="http://schemas.openxmlformats.org/officeDocument/2006/relationships/hyperlink" Target="https://www.teamworkcooperative.ca/jobseek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iveworkplay.ca/canadian-networ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liveworkplay.ca/2024/02/02/fesg-gsf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veworkplay.ca/2024/02/02/fesg-gsfe/"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iveworkplay.ca/psc-case-study-202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pAqPsHxBTHE?start=12&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LiveWorkPlay's Bee logo, website address- liveworkplay.ca, and slogan - &quot;Where possibilities take flight&quot;.">
            <a:hlinkClick r:id="rId3"/>
            <a:extLst>
              <a:ext uri="{FF2B5EF4-FFF2-40B4-BE49-F238E27FC236}">
                <a16:creationId xmlns:a16="http://schemas.microsoft.com/office/drawing/2014/main" id="{335C8BF6-99F7-5646-36FC-FE2C88EC0EF8}"/>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33584" y="2281997"/>
            <a:ext cx="4411472" cy="1217373"/>
          </a:xfrm>
          <a:prstGeom prst="rect">
            <a:avLst/>
          </a:prstGeom>
        </p:spPr>
      </p:pic>
      <p:sp>
        <p:nvSpPr>
          <p:cNvPr id="12" name="TextBox 11">
            <a:extLst>
              <a:ext uri="{FF2B5EF4-FFF2-40B4-BE49-F238E27FC236}">
                <a16:creationId xmlns:a16="http://schemas.microsoft.com/office/drawing/2014/main" id="{26DB6BFE-0317-6084-B645-B70C62755561}"/>
              </a:ext>
            </a:extLst>
          </p:cNvPr>
          <p:cNvSpPr txBox="1"/>
          <p:nvPr/>
        </p:nvSpPr>
        <p:spPr>
          <a:xfrm>
            <a:off x="8200104" y="3627739"/>
            <a:ext cx="3048000" cy="369332"/>
          </a:xfrm>
          <a:prstGeom prst="rect">
            <a:avLst/>
          </a:prstGeom>
          <a:noFill/>
        </p:spPr>
        <p:txBody>
          <a:bodyPr wrap="square">
            <a:spAutoFit/>
          </a:bodyPr>
          <a:lstStyle/>
          <a:p>
            <a:r>
              <a:rPr lang="en-CA" dirty="0">
                <a:hlinkClick r:id="rId3"/>
              </a:rPr>
              <a:t>Got Jobs? – LiveWorkPlay</a:t>
            </a:r>
            <a:endParaRPr lang="en-CA" dirty="0"/>
          </a:p>
        </p:txBody>
      </p:sp>
      <p:sp>
        <p:nvSpPr>
          <p:cNvPr id="13" name="TextBox 12">
            <a:extLst>
              <a:ext uri="{FF2B5EF4-FFF2-40B4-BE49-F238E27FC236}">
                <a16:creationId xmlns:a16="http://schemas.microsoft.com/office/drawing/2014/main" id="{192CCEBA-AF44-F9E0-C348-335CF708F4E5}"/>
              </a:ext>
            </a:extLst>
          </p:cNvPr>
          <p:cNvSpPr txBox="1"/>
          <p:nvPr/>
        </p:nvSpPr>
        <p:spPr>
          <a:xfrm>
            <a:off x="746790" y="1198928"/>
            <a:ext cx="5020862" cy="1569660"/>
          </a:xfrm>
          <a:prstGeom prst="rect">
            <a:avLst/>
          </a:prstGeom>
          <a:noFill/>
        </p:spPr>
        <p:txBody>
          <a:bodyPr wrap="square" rtlCol="0">
            <a:spAutoFit/>
          </a:bodyPr>
          <a:lstStyle/>
          <a:p>
            <a:pPr algn="ctr"/>
            <a:r>
              <a:rPr lang="en-CA" sz="3200" dirty="0"/>
              <a:t>Thinking About a               Diverse and Inclusive Public Service Workplace?  </a:t>
            </a:r>
          </a:p>
        </p:txBody>
      </p:sp>
      <p:sp>
        <p:nvSpPr>
          <p:cNvPr id="14" name="TextBox 13">
            <a:extLst>
              <a:ext uri="{FF2B5EF4-FFF2-40B4-BE49-F238E27FC236}">
                <a16:creationId xmlns:a16="http://schemas.microsoft.com/office/drawing/2014/main" id="{857618B6-3841-9E56-BDC4-1189805C69AD}"/>
              </a:ext>
            </a:extLst>
          </p:cNvPr>
          <p:cNvSpPr txBox="1"/>
          <p:nvPr/>
        </p:nvSpPr>
        <p:spPr>
          <a:xfrm>
            <a:off x="746944" y="3174359"/>
            <a:ext cx="5486709" cy="2554545"/>
          </a:xfrm>
          <a:prstGeom prst="rect">
            <a:avLst/>
          </a:prstGeom>
          <a:noFill/>
        </p:spPr>
        <p:txBody>
          <a:bodyPr wrap="square" rtlCol="0">
            <a:spAutoFit/>
          </a:bodyPr>
          <a:lstStyle/>
          <a:p>
            <a:r>
              <a:rPr lang="en-CA" sz="2000" i="1" dirty="0"/>
              <a:t>LiveWorkPlay</a:t>
            </a:r>
            <a:r>
              <a:rPr lang="en-CA" sz="2000" dirty="0"/>
              <a:t> is a resource to assist you, as a manager, along with your team, with facilitation through the </a:t>
            </a:r>
            <a:r>
              <a:rPr lang="en-CA" sz="2000" u="sng" dirty="0"/>
              <a:t>recruitment</a:t>
            </a:r>
            <a:r>
              <a:rPr lang="en-CA" sz="2000" dirty="0"/>
              <a:t>, </a:t>
            </a:r>
            <a:r>
              <a:rPr lang="en-CA" sz="2000" u="sng" dirty="0"/>
              <a:t>hiring</a:t>
            </a:r>
            <a:r>
              <a:rPr lang="en-CA" sz="2000" dirty="0"/>
              <a:t>, </a:t>
            </a:r>
            <a:r>
              <a:rPr lang="en-CA" sz="2000" u="sng" dirty="0"/>
              <a:t>onboardin</a:t>
            </a:r>
            <a:r>
              <a:rPr lang="en-CA" sz="2000" dirty="0"/>
              <a:t>g, </a:t>
            </a:r>
            <a:r>
              <a:rPr lang="en-CA" sz="2000" u="sng" dirty="0"/>
              <a:t>retention,</a:t>
            </a:r>
            <a:r>
              <a:rPr lang="en-CA" sz="2000" dirty="0"/>
              <a:t> and </a:t>
            </a:r>
            <a:r>
              <a:rPr lang="en-CA" sz="2000" u="sng" dirty="0"/>
              <a:t>career advancement</a:t>
            </a:r>
            <a:r>
              <a:rPr lang="en-CA" sz="2000" dirty="0"/>
              <a:t> of individuals with intellectual disabilities and / or  autistic persons into the Public Service. </a:t>
            </a:r>
          </a:p>
          <a:p>
            <a:r>
              <a:rPr lang="en-CA" sz="2000" dirty="0"/>
              <a:t>Help us, help you create more diverse, inclusive, and welcoming workplace teams.</a:t>
            </a:r>
          </a:p>
        </p:txBody>
      </p:sp>
    </p:spTree>
    <p:extLst>
      <p:ext uri="{BB962C8B-B14F-4D97-AF65-F5344CB8AC3E}">
        <p14:creationId xmlns:p14="http://schemas.microsoft.com/office/powerpoint/2010/main" val="335991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880B-8AE9-17CE-E3B9-AC5B6B69E436}"/>
              </a:ext>
            </a:extLst>
          </p:cNvPr>
          <p:cNvSpPr>
            <a:spLocks noGrp="1"/>
          </p:cNvSpPr>
          <p:nvPr>
            <p:ph type="title"/>
          </p:nvPr>
        </p:nvSpPr>
        <p:spPr>
          <a:xfrm>
            <a:off x="5899356" y="1417177"/>
            <a:ext cx="5454444" cy="1325563"/>
          </a:xfrm>
        </p:spPr>
        <p:txBody>
          <a:bodyPr>
            <a:normAutofit fontScale="90000"/>
          </a:bodyPr>
          <a:lstStyle/>
          <a:p>
            <a:r>
              <a:rPr lang="en-CA" sz="2800" dirty="0"/>
              <a:t>The Canadian Network Supporting Inclusive Public Service Employment </a:t>
            </a:r>
            <a:r>
              <a:rPr lang="en-CA" sz="3600" dirty="0"/>
              <a:t>(CNSIPSE)</a:t>
            </a:r>
          </a:p>
        </p:txBody>
      </p:sp>
      <p:sp>
        <p:nvSpPr>
          <p:cNvPr id="3" name="Content Placeholder 2">
            <a:extLst>
              <a:ext uri="{FF2B5EF4-FFF2-40B4-BE49-F238E27FC236}">
                <a16:creationId xmlns:a16="http://schemas.microsoft.com/office/drawing/2014/main" id="{4F4B6CB1-3BFC-06AA-F8E6-43FBF70600C1}"/>
              </a:ext>
            </a:extLst>
          </p:cNvPr>
          <p:cNvSpPr>
            <a:spLocks noGrp="1"/>
          </p:cNvSpPr>
          <p:nvPr>
            <p:ph idx="1"/>
          </p:nvPr>
        </p:nvSpPr>
        <p:spPr>
          <a:xfrm>
            <a:off x="5899354" y="2973804"/>
            <a:ext cx="5454445" cy="2276622"/>
          </a:xfrm>
        </p:spPr>
        <p:txBody>
          <a:bodyPr>
            <a:normAutofit fontScale="92500" lnSpcReduction="20000"/>
          </a:bodyPr>
          <a:lstStyle/>
          <a:p>
            <a:r>
              <a:rPr lang="en-CA" sz="2000" i="1" dirty="0"/>
              <a:t>LiveWorkPlay</a:t>
            </a:r>
            <a:r>
              <a:rPr lang="en-CA" sz="2000" dirty="0"/>
              <a:t> </a:t>
            </a:r>
            <a:r>
              <a:rPr lang="en-CA" sz="2000"/>
              <a:t>created CNSIPSE </a:t>
            </a:r>
            <a:r>
              <a:rPr lang="en-CA" sz="2000" dirty="0"/>
              <a:t>to assist the Canadian Public Service with hiring, onboarding, and retaining individuals with an intellectual disability and / or autistic persons on a national scale.  CNSIPSE Partners are Employment Support Service Providers, like </a:t>
            </a:r>
            <a:r>
              <a:rPr lang="en-CA" sz="2000" i="1" dirty="0"/>
              <a:t>LiveWorkPlay,</a:t>
            </a:r>
            <a:r>
              <a:rPr lang="en-CA" sz="2000" dirty="0"/>
              <a:t> from across the country. </a:t>
            </a:r>
          </a:p>
          <a:p>
            <a:r>
              <a:rPr lang="en-CA" sz="2000" dirty="0"/>
              <a:t>The CNSIPSE Partner in Halifax, Nova Scotia is TEAM Work Cooperative.</a:t>
            </a:r>
          </a:p>
        </p:txBody>
      </p:sp>
      <p:pic>
        <p:nvPicPr>
          <p:cNvPr id="4" name="Picture 3" descr="A logo for a company&#10;&#10;Description automatically generated">
            <a:hlinkClick r:id="rId2"/>
            <a:extLst>
              <a:ext uri="{FF2B5EF4-FFF2-40B4-BE49-F238E27FC236}">
                <a16:creationId xmlns:a16="http://schemas.microsoft.com/office/drawing/2014/main" id="{9C6F8F24-3A0C-A8AF-6EC9-91CD7BEA5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720" y="1690688"/>
            <a:ext cx="2566009" cy="2566009"/>
          </a:xfrm>
          <a:prstGeom prst="rect">
            <a:avLst/>
          </a:prstGeom>
        </p:spPr>
      </p:pic>
      <p:sp>
        <p:nvSpPr>
          <p:cNvPr id="5" name="TextBox 4">
            <a:extLst>
              <a:ext uri="{FF2B5EF4-FFF2-40B4-BE49-F238E27FC236}">
                <a16:creationId xmlns:a16="http://schemas.microsoft.com/office/drawing/2014/main" id="{7487A77E-0A86-154B-AFF2-31D155C45CE5}"/>
              </a:ext>
            </a:extLst>
          </p:cNvPr>
          <p:cNvSpPr txBox="1"/>
          <p:nvPr/>
        </p:nvSpPr>
        <p:spPr>
          <a:xfrm>
            <a:off x="838200" y="4158562"/>
            <a:ext cx="4776019" cy="369332"/>
          </a:xfrm>
          <a:prstGeom prst="rect">
            <a:avLst/>
          </a:prstGeom>
          <a:noFill/>
        </p:spPr>
        <p:txBody>
          <a:bodyPr wrap="square">
            <a:spAutoFit/>
          </a:bodyPr>
          <a:lstStyle/>
          <a:p>
            <a:r>
              <a:rPr lang="en-US" dirty="0">
                <a:hlinkClick r:id="rId4"/>
              </a:rPr>
              <a:t>Job Seekers | TEAM Work Cooperative | Halifax</a:t>
            </a:r>
            <a:endParaRPr lang="en-CA" dirty="0"/>
          </a:p>
        </p:txBody>
      </p:sp>
    </p:spTree>
    <p:extLst>
      <p:ext uri="{BB962C8B-B14F-4D97-AF65-F5344CB8AC3E}">
        <p14:creationId xmlns:p14="http://schemas.microsoft.com/office/powerpoint/2010/main" val="253188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4633F-6819-1BBC-3076-A5B2FCD1670B}"/>
              </a:ext>
            </a:extLst>
          </p:cNvPr>
          <p:cNvSpPr>
            <a:spLocks noGrp="1"/>
          </p:cNvSpPr>
          <p:nvPr>
            <p:ph idx="1"/>
          </p:nvPr>
        </p:nvSpPr>
        <p:spPr>
          <a:xfrm>
            <a:off x="639096" y="2119722"/>
            <a:ext cx="6154994" cy="2618555"/>
          </a:xfrm>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prstClr val="black"/>
                </a:solidFill>
                <a:effectLst/>
                <a:uLnTx/>
                <a:uFillTx/>
                <a:latin typeface="Aptos" panose="02110004020202020204"/>
                <a:ea typeface="+mn-ea"/>
                <a:cs typeface="+mn-cs"/>
              </a:rPr>
              <a:t>Canadian Network Supporting Inclusive Public Service Employment (CNSIPSE)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Aptos" panose="02110004020202020204"/>
                <a:ea typeface="+mn-ea"/>
                <a:cs typeface="+mn-cs"/>
              </a:rPr>
              <a:t>Landing Page</a:t>
            </a:r>
            <a:r>
              <a:rPr kumimoji="0" lang="en-CA" sz="40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600" dirty="0">
                <a:hlinkClick r:id="rId2"/>
              </a:rPr>
              <a:t>Canadian Network </a:t>
            </a:r>
            <a:r>
              <a:rPr lang="fr-FR" sz="2600" dirty="0" err="1">
                <a:hlinkClick r:id="rId2"/>
              </a:rPr>
              <a:t>Supporting</a:t>
            </a:r>
            <a:r>
              <a:rPr lang="fr-FR" sz="2600" dirty="0">
                <a:hlinkClick r:id="rId2"/>
              </a:rPr>
              <a:t> Inclusive Public Service Employment (CNSIPSE) / Réseau canadien pour l’emploi inclusif dans la fonction publique (RCSEIFP) – LiveWorkPlay</a:t>
            </a:r>
            <a:endParaRPr kumimoji="0" lang="en-CA" sz="2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D7156B20-5F86-580A-6291-CFC2E9C7AAD2}"/>
              </a:ext>
            </a:extLst>
          </p:cNvPr>
          <p:cNvPicPr>
            <a:picLocks noChangeAspect="1"/>
          </p:cNvPicPr>
          <p:nvPr/>
        </p:nvPicPr>
        <p:blipFill>
          <a:blip r:embed="rId3"/>
          <a:stretch>
            <a:fillRect/>
          </a:stretch>
        </p:blipFill>
        <p:spPr>
          <a:xfrm>
            <a:off x="6469626" y="695504"/>
            <a:ext cx="5466992" cy="5466992"/>
          </a:xfrm>
          <a:prstGeom prst="rect">
            <a:avLst/>
          </a:prstGeom>
        </p:spPr>
      </p:pic>
    </p:spTree>
    <p:extLst>
      <p:ext uri="{BB962C8B-B14F-4D97-AF65-F5344CB8AC3E}">
        <p14:creationId xmlns:p14="http://schemas.microsoft.com/office/powerpoint/2010/main" val="135286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FEACC-880B-F362-C339-C5E324757463}"/>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n-CA" sz="4000" b="0" i="0" u="none" strike="noStrike" kern="1200" cap="none" spc="0" normalizeH="0" baseline="0" noProof="0" dirty="0">
                <a:ln>
                  <a:noFill/>
                </a:ln>
                <a:solidFill>
                  <a:prstClr val="black"/>
                </a:solidFill>
                <a:effectLst/>
                <a:uLnTx/>
                <a:uFillTx/>
                <a:latin typeface="Aptos" panose="02110004020202020204"/>
                <a:ea typeface="+mn-ea"/>
                <a:cs typeface="+mn-cs"/>
              </a:rPr>
              <a:t>The Federal Employment Strategy Group (FESG)</a:t>
            </a:r>
            <a:br>
              <a:rPr kumimoji="0" lang="en-CA" sz="4000" b="0" i="0" u="none" strike="noStrike" kern="1200" cap="none" spc="0" normalizeH="0" baseline="0" noProof="0" dirty="0">
                <a:ln>
                  <a:noFill/>
                </a:ln>
                <a:solidFill>
                  <a:prstClr val="black"/>
                </a:solidFill>
                <a:effectLst/>
                <a:uLnTx/>
                <a:uFillTx/>
                <a:latin typeface="Aptos" panose="02110004020202020204"/>
                <a:ea typeface="+mn-ea"/>
                <a:cs typeface="+mn-cs"/>
              </a:rPr>
            </a:br>
            <a:endParaRPr lang="en-CA" dirty="0"/>
          </a:p>
        </p:txBody>
      </p:sp>
      <p:sp>
        <p:nvSpPr>
          <p:cNvPr id="3" name="Content Placeholder 2">
            <a:extLst>
              <a:ext uri="{FF2B5EF4-FFF2-40B4-BE49-F238E27FC236}">
                <a16:creationId xmlns:a16="http://schemas.microsoft.com/office/drawing/2014/main" id="{3FF266BA-1AC8-411F-F135-D87B5E961F28}"/>
              </a:ext>
            </a:extLst>
          </p:cNvPr>
          <p:cNvSpPr>
            <a:spLocks noGrp="1"/>
          </p:cNvSpPr>
          <p:nvPr>
            <p:ph idx="1"/>
          </p:nvPr>
        </p:nvSpPr>
        <p:spPr>
          <a:xfrm>
            <a:off x="7315201" y="1917930"/>
            <a:ext cx="4038599" cy="4024568"/>
          </a:xfrm>
        </p:spPr>
        <p:txBody>
          <a:bodyPr>
            <a:normAutofit/>
          </a:bodyPr>
          <a:lstStyle/>
          <a:p>
            <a:pPr marL="0" indent="0">
              <a:buNone/>
            </a:pPr>
            <a:r>
              <a:rPr lang="en-US" sz="2000" dirty="0">
                <a:solidFill>
                  <a:srgbClr val="000000"/>
                </a:solidFill>
                <a:highlight>
                  <a:srgbClr val="FFFFFF"/>
                </a:highlight>
              </a:rPr>
              <a:t>The</a:t>
            </a:r>
            <a:r>
              <a:rPr lang="en-US" sz="2000" b="0" i="0" dirty="0">
                <a:solidFill>
                  <a:srgbClr val="000000"/>
                </a:solidFill>
                <a:effectLst/>
                <a:highlight>
                  <a:srgbClr val="FFFFFF"/>
                </a:highlight>
              </a:rPr>
              <a:t> FESG, created and managed by </a:t>
            </a:r>
            <a:r>
              <a:rPr lang="en-US" sz="2000" b="0" i="1" dirty="0">
                <a:solidFill>
                  <a:srgbClr val="000000"/>
                </a:solidFill>
                <a:effectLst/>
                <a:highlight>
                  <a:srgbClr val="FFFFFF"/>
                </a:highlight>
              </a:rPr>
              <a:t>LiveWorkPlay</a:t>
            </a:r>
            <a:r>
              <a:rPr lang="en-US" sz="2000" b="0" i="0" dirty="0">
                <a:solidFill>
                  <a:srgbClr val="000000"/>
                </a:solidFill>
                <a:effectLst/>
                <a:highlight>
                  <a:srgbClr val="FFFFFF"/>
                </a:highlight>
              </a:rPr>
              <a:t>, is comprised of representatives from multiple departments and agencies, representing varied positions across the Federal Public Service. The group comes together to share stories, collaborate on ideas, and discuss best practices in relation to welcoming individuals with intellectual disabilities and autistic people into the Federal Public Service by creating accessible and supportive workplaces. </a:t>
            </a:r>
            <a:endParaRPr lang="en-CA" sz="2000" dirty="0"/>
          </a:p>
        </p:txBody>
      </p:sp>
      <p:pic>
        <p:nvPicPr>
          <p:cNvPr id="2050" name="Picture 2" descr="A screenshot from the last FESG meeting in March 2024.  The photo shows engaged participants in their respective virtual squares on screen.">
            <a:hlinkClick r:id="rId2"/>
            <a:extLst>
              <a:ext uri="{FF2B5EF4-FFF2-40B4-BE49-F238E27FC236}">
                <a16:creationId xmlns:a16="http://schemas.microsoft.com/office/drawing/2014/main" id="{DBEF128D-0B2B-C2D0-A100-8CE2B14F9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16716"/>
            <a:ext cx="6216254" cy="502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03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758EC7-6FE8-5794-278B-D81B3D373071}"/>
              </a:ext>
            </a:extLst>
          </p:cNvPr>
          <p:cNvPicPr>
            <a:picLocks noChangeAspect="1"/>
          </p:cNvPicPr>
          <p:nvPr/>
        </p:nvPicPr>
        <p:blipFill>
          <a:blip r:embed="rId2"/>
          <a:stretch>
            <a:fillRect/>
          </a:stretch>
        </p:blipFill>
        <p:spPr>
          <a:xfrm>
            <a:off x="6926826" y="897192"/>
            <a:ext cx="5063613" cy="5063613"/>
          </a:xfrm>
          <a:prstGeom prst="rect">
            <a:avLst/>
          </a:prstGeom>
        </p:spPr>
      </p:pic>
      <p:sp>
        <p:nvSpPr>
          <p:cNvPr id="6" name="TextBox 5">
            <a:extLst>
              <a:ext uri="{FF2B5EF4-FFF2-40B4-BE49-F238E27FC236}">
                <a16:creationId xmlns:a16="http://schemas.microsoft.com/office/drawing/2014/main" id="{6AAB7424-9940-CA45-0F60-B74EC44E1E44}"/>
              </a:ext>
            </a:extLst>
          </p:cNvPr>
          <p:cNvSpPr txBox="1"/>
          <p:nvPr/>
        </p:nvSpPr>
        <p:spPr>
          <a:xfrm>
            <a:off x="575187" y="2136338"/>
            <a:ext cx="5063613" cy="2585323"/>
          </a:xfrm>
          <a:prstGeom prst="rect">
            <a:avLst/>
          </a:prstGeom>
          <a:noFill/>
        </p:spPr>
        <p:txBody>
          <a:bodyPr wrap="square" rtlCol="0">
            <a:spAutoFit/>
          </a:bodyPr>
          <a:lstStyle/>
          <a:p>
            <a:r>
              <a:rPr lang="en-CA" sz="4000" dirty="0"/>
              <a:t>Federal Employment </a:t>
            </a:r>
          </a:p>
          <a:p>
            <a:r>
              <a:rPr lang="en-CA" sz="4000" dirty="0"/>
              <a:t>Strategy Group (FESG)</a:t>
            </a:r>
          </a:p>
          <a:p>
            <a:r>
              <a:rPr lang="en-CA" sz="2800" dirty="0"/>
              <a:t>Landing Page</a:t>
            </a:r>
          </a:p>
          <a:p>
            <a:r>
              <a:rPr lang="en-CA" dirty="0">
                <a:hlinkClick r:id="rId3"/>
              </a:rPr>
              <a:t>Federal Employment Strategy Group (FESG) | Groupe de la </a:t>
            </a:r>
            <a:r>
              <a:rPr lang="en-CA" dirty="0" err="1">
                <a:hlinkClick r:id="rId3"/>
              </a:rPr>
              <a:t>stratégie</a:t>
            </a:r>
            <a:r>
              <a:rPr lang="en-CA" dirty="0">
                <a:hlinkClick r:id="rId3"/>
              </a:rPr>
              <a:t> </a:t>
            </a:r>
            <a:r>
              <a:rPr lang="en-CA" dirty="0" err="1">
                <a:hlinkClick r:id="rId3"/>
              </a:rPr>
              <a:t>fédérale</a:t>
            </a:r>
            <a:r>
              <a:rPr lang="en-CA" dirty="0">
                <a:hlinkClick r:id="rId3"/>
              </a:rPr>
              <a:t> sur </a:t>
            </a:r>
            <a:r>
              <a:rPr lang="en-CA" dirty="0" err="1">
                <a:hlinkClick r:id="rId3"/>
              </a:rPr>
              <a:t>l’emploi</a:t>
            </a:r>
            <a:r>
              <a:rPr lang="en-CA" dirty="0">
                <a:hlinkClick r:id="rId3"/>
              </a:rPr>
              <a:t> (GSFE) – LiveWorkPlay</a:t>
            </a:r>
            <a:endParaRPr lang="en-CA" dirty="0"/>
          </a:p>
        </p:txBody>
      </p:sp>
      <p:sp>
        <p:nvSpPr>
          <p:cNvPr id="7" name="AutoShape 4">
            <a:extLst>
              <a:ext uri="{FF2B5EF4-FFF2-40B4-BE49-F238E27FC236}">
                <a16:creationId xmlns:a16="http://schemas.microsoft.com/office/drawing/2014/main" id="{195972CA-4BE2-ED81-7878-1E9BFE7FE1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41298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B6D4-12DE-F519-817B-EDF79828C4E2}"/>
              </a:ext>
            </a:extLst>
          </p:cNvPr>
          <p:cNvSpPr>
            <a:spLocks noGrp="1"/>
          </p:cNvSpPr>
          <p:nvPr>
            <p:ph type="title"/>
          </p:nvPr>
        </p:nvSpPr>
        <p:spPr>
          <a:xfrm>
            <a:off x="838200" y="483112"/>
            <a:ext cx="10515600" cy="1325563"/>
          </a:xfrm>
        </p:spPr>
        <p:txBody>
          <a:bodyPr>
            <a:normAutofit fontScale="90000"/>
          </a:bodyPr>
          <a:lstStyle/>
          <a:p>
            <a:br>
              <a:rPr lang="en-CA" sz="2700" u="sng" kern="100" dirty="0">
                <a:solidFill>
                  <a:srgbClr val="0000FF"/>
                </a:solidFill>
                <a:effectLst/>
                <a:latin typeface="+mn-lt"/>
                <a:ea typeface="Calibri" panose="020F0502020204030204" pitchFamily="34" charset="0"/>
                <a:cs typeface="Times New Roman" panose="02020603050405020304" pitchFamily="18" charset="0"/>
                <a:hlinkClick r:id="rId2"/>
              </a:rPr>
            </a:br>
            <a:r>
              <a:rPr lang="en-US" sz="2700" b="1" i="0" dirty="0">
                <a:solidFill>
                  <a:srgbClr val="66513D"/>
                </a:solidFill>
                <a:effectLst/>
                <a:highlight>
                  <a:srgbClr val="FFFFFF"/>
                </a:highlight>
                <a:latin typeface="+mn-lt"/>
              </a:rPr>
              <a:t>Case Study</a:t>
            </a:r>
            <a:r>
              <a:rPr lang="en-US" sz="2700" i="0" dirty="0">
                <a:solidFill>
                  <a:srgbClr val="66513D"/>
                </a:solidFill>
                <a:effectLst/>
                <a:highlight>
                  <a:srgbClr val="FFFFFF"/>
                </a:highlight>
                <a:latin typeface="+mn-lt"/>
              </a:rPr>
              <a:t>: “Making employment within the Public Service of Canada accessible and successful for people with intellectual disabilities and autistic persons”</a:t>
            </a:r>
            <a:br>
              <a:rPr lang="en-CA" sz="2700" u="sng" kern="100" dirty="0">
                <a:solidFill>
                  <a:srgbClr val="96607D"/>
                </a:solidFill>
                <a:effectLst/>
                <a:latin typeface="+mn-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br>
            <a:r>
              <a:rPr lang="en-CA" sz="1800"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Case Study: “Making employment within the Public Service of Canada accessible and successful for people with intellectual disabilities and autistic persons” – LiveWorkPlay</a:t>
            </a:r>
            <a:br>
              <a:rPr lang="en-CA"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CA" dirty="0"/>
          </a:p>
        </p:txBody>
      </p:sp>
      <p:pic>
        <p:nvPicPr>
          <p:cNvPr id="4" name="Picture 3">
            <a:extLst>
              <a:ext uri="{FF2B5EF4-FFF2-40B4-BE49-F238E27FC236}">
                <a16:creationId xmlns:a16="http://schemas.microsoft.com/office/drawing/2014/main" id="{118CEAB4-B5AE-F251-608C-03D0DFB3DB35}"/>
              </a:ext>
            </a:extLst>
          </p:cNvPr>
          <p:cNvPicPr>
            <a:picLocks noChangeAspect="1"/>
          </p:cNvPicPr>
          <p:nvPr/>
        </p:nvPicPr>
        <p:blipFill>
          <a:blip r:embed="rId3"/>
          <a:stretch>
            <a:fillRect/>
          </a:stretch>
        </p:blipFill>
        <p:spPr>
          <a:xfrm>
            <a:off x="3729984" y="1768885"/>
            <a:ext cx="4732032" cy="4732032"/>
          </a:xfrm>
          <a:prstGeom prst="rect">
            <a:avLst/>
          </a:prstGeom>
        </p:spPr>
      </p:pic>
    </p:spTree>
    <p:extLst>
      <p:ext uri="{BB962C8B-B14F-4D97-AF65-F5344CB8AC3E}">
        <p14:creationId xmlns:p14="http://schemas.microsoft.com/office/powerpoint/2010/main" val="219718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3407-EA8A-0E6B-1DD2-FF5C8E03B5B5}"/>
              </a:ext>
            </a:extLst>
          </p:cNvPr>
          <p:cNvSpPr>
            <a:spLocks noGrp="1"/>
          </p:cNvSpPr>
          <p:nvPr>
            <p:ph type="title"/>
          </p:nvPr>
        </p:nvSpPr>
        <p:spPr/>
        <p:txBody>
          <a:bodyPr/>
          <a:lstStyle/>
          <a:p>
            <a:pPr algn="ctr"/>
            <a:r>
              <a:rPr lang="en-US" dirty="0"/>
              <a:t>LiveWorkPlay - Finance Canada </a:t>
            </a:r>
            <a:br>
              <a:rPr lang="en-US" dirty="0"/>
            </a:br>
            <a:r>
              <a:rPr lang="en-US" sz="2400" dirty="0"/>
              <a:t>Video in English with FRENCH Subtitles</a:t>
            </a:r>
            <a:endParaRPr lang="en-CA" sz="2400" dirty="0"/>
          </a:p>
        </p:txBody>
      </p:sp>
      <p:pic>
        <p:nvPicPr>
          <p:cNvPr id="4" name="Online Media 3" title="LiveWorkPlay - Finance Canada Conference Video English with FRENCH Subtitles">
            <a:hlinkClick r:id="" action="ppaction://media"/>
            <a:extLst>
              <a:ext uri="{FF2B5EF4-FFF2-40B4-BE49-F238E27FC236}">
                <a16:creationId xmlns:a16="http://schemas.microsoft.com/office/drawing/2014/main" id="{259E8333-E9E5-7E6E-9B96-5009BD7DED8C}"/>
              </a:ext>
            </a:extLst>
          </p:cNvPr>
          <p:cNvPicPr>
            <a:picLocks noGrp="1" noRot="1" noChangeAspect="1"/>
          </p:cNvPicPr>
          <p:nvPr>
            <p:ph idx="1"/>
            <a:videoFile r:link="rId1"/>
          </p:nvPr>
        </p:nvPicPr>
        <p:blipFill>
          <a:blip r:embed="rId3"/>
          <a:stretch>
            <a:fillRect/>
          </a:stretch>
        </p:blipFill>
        <p:spPr>
          <a:xfrm>
            <a:off x="2241550" y="1825625"/>
            <a:ext cx="7707313" cy="4351338"/>
          </a:xfrm>
          <a:prstGeom prst="rect">
            <a:avLst/>
          </a:prstGeom>
        </p:spPr>
      </p:pic>
    </p:spTree>
    <p:extLst>
      <p:ext uri="{BB962C8B-B14F-4D97-AF65-F5344CB8AC3E}">
        <p14:creationId xmlns:p14="http://schemas.microsoft.com/office/powerpoint/2010/main" val="77921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1408</TotalTime>
  <Words>363</Words>
  <Application>Microsoft Office PowerPoint</Application>
  <PresentationFormat>Widescreen</PresentationFormat>
  <Paragraphs>19</Paragraphs>
  <Slides>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PowerPoint Presentation</vt:lpstr>
      <vt:lpstr>The Canadian Network Supporting Inclusive Public Service Employment (CNSIPSE)</vt:lpstr>
      <vt:lpstr>PowerPoint Presentation</vt:lpstr>
      <vt:lpstr>The Federal Employment Strategy Group (FESG) </vt:lpstr>
      <vt:lpstr>PowerPoint Presentation</vt:lpstr>
      <vt:lpstr> Case Study: “Making employment within the Public Service of Canada accessible and successful for people with intellectual disabilities and autistic persons” Case Study: “Making employment within the Public Service of Canada accessible and successful for people with intellectual disabilities and autistic persons” – LiveWorkPlay </vt:lpstr>
      <vt:lpstr>LiveWorkPlay - Finance Canada  Video in English with FRENCH Subtitles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Gray</dc:creator>
  <cp:lastModifiedBy>Joshua Gray</cp:lastModifiedBy>
  <cp:revision>1</cp:revision>
  <dcterms:created xsi:type="dcterms:W3CDTF">2024-05-30T19:36:07Z</dcterms:created>
  <dcterms:modified xsi:type="dcterms:W3CDTF">2024-06-03T18:34:02Z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-490696707</vt:i4>
  </property>
  <property fmtid="{D5CDD505-2E9C-101B-9397-08002B2CF9AE}" pid="3" name="_NewReviewCycle">
    <vt:lpwstr/>
  </property>
  <property fmtid="{D5CDD505-2E9C-101B-9397-08002B2CF9AE}" pid="4" name="_EmailSubject">
    <vt:lpwstr>For 'Resources' section on Halifax agenda page: Info from LiveWorkPlay for Halifax NMC event</vt:lpwstr>
  </property>
  <property fmtid="{D5CDD505-2E9C-101B-9397-08002B2CF9AE}" pid="5" name="_AuthorEmail">
    <vt:lpwstr>marc.hamilton@csps-efpc.gc.ca</vt:lpwstr>
  </property>
  <property fmtid="{D5CDD505-2E9C-101B-9397-08002B2CF9AE}" pid="6" name="_AuthorEmailDisplayName">
    <vt:lpwstr>Marc Hamilton  (CSPS-EFPC)</vt:lpwstr>
  </property>
</Properties>
</file>