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3"/>
    <p:sldMasterId id="2147483660" r:id="rId4"/>
  </p:sldMasterIdLst>
  <p:notesMasterIdLst>
    <p:notesMasterId r:id="rId28"/>
  </p:notesMasterIdLst>
  <p:sldIdLst>
    <p:sldId id="256" r:id="rId5"/>
    <p:sldId id="376" r:id="rId6"/>
    <p:sldId id="370" r:id="rId7"/>
    <p:sldId id="368" r:id="rId8"/>
    <p:sldId id="373" r:id="rId9"/>
    <p:sldId id="344" r:id="rId10"/>
    <p:sldId id="343" r:id="rId11"/>
    <p:sldId id="345" r:id="rId12"/>
    <p:sldId id="347" r:id="rId13"/>
    <p:sldId id="340" r:id="rId14"/>
    <p:sldId id="377" r:id="rId15"/>
    <p:sldId id="372" r:id="rId16"/>
    <p:sldId id="352" r:id="rId17"/>
    <p:sldId id="381" r:id="rId18"/>
    <p:sldId id="349" r:id="rId19"/>
    <p:sldId id="351" r:id="rId20"/>
    <p:sldId id="353" r:id="rId21"/>
    <p:sldId id="354" r:id="rId22"/>
    <p:sldId id="374" r:id="rId23"/>
    <p:sldId id="355" r:id="rId24"/>
    <p:sldId id="375" r:id="rId25"/>
    <p:sldId id="356" r:id="rId26"/>
    <p:sldId id="363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D9FD32-05A4-A7C4-6401-B3068396E5BA}" name="Barbara Schneider (she¸ her / elle) (CSPS-EFPC)" initials="BS(h/e(E" userId="S::barbara.schneider@csps-efpc.gc.ca::900b2179-9e2c-48d0-bd98-63a677b0ad55" providerId="AD"/>
  <p188:author id="{A75A8658-40DE-A9DB-3E71-605D2395CB75}" name="Julie Wills (CSPS-EFPC)" initials="JW(E" userId="S::julie.wills@csps-efpc.gc.ca::ff4f9089-2aab-48b2-918d-198b5c767a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22C"/>
    <a:srgbClr val="B42D3B"/>
    <a:srgbClr val="CC0000"/>
    <a:srgbClr val="DF4203"/>
    <a:srgbClr val="BF3341"/>
    <a:srgbClr val="FA431E"/>
    <a:srgbClr val="D75E41"/>
    <a:srgbClr val="33BFB1"/>
    <a:srgbClr val="87BF33"/>
    <a:srgbClr val="6B3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A20E3-0023-4C3C-BEB2-D6CF5C3E4DAF}" v="10" dt="2024-04-26T15:58:10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2" autoAdjust="0"/>
    <p:restoredTop sz="95223" autoAdjust="0"/>
  </p:normalViewPr>
  <p:slideViewPr>
    <p:cSldViewPr snapToGrid="0">
      <p:cViewPr varScale="1">
        <p:scale>
          <a:sx n="76" d="100"/>
          <a:sy n="76" d="100"/>
        </p:scale>
        <p:origin x="12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5T13:39:56.0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FA5499-B291-4D67-9DF3-825956D3AB6F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7F3ED5-ACDA-4E8B-BBB8-66D1342FC2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714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0545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997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373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397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323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812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349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9530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933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579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495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9260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821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595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560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42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50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349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241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917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37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20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67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B780-6642-0DE1-3D5E-926387E66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3B239-E205-01A2-7E5A-A0B147C3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16F4A-353F-94C7-6255-EB7034D8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D2088-5494-8779-B5B9-801C352D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00F81-ABC3-F30F-BE40-CA78B4E4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128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ABF2-2517-2034-18E8-BB99E924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A61FF-DEB2-8181-EA19-58800067A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3FFD8-512B-1A7E-7163-D57000C2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2ABB2-0FE9-C44E-E8F8-E7CA853E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519C7-087C-2CB9-6775-2A454899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262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50CD5-7883-1C46-BA5C-EBAE128B1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D64D7-5829-5E52-92BB-2099B0D16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54F5F-936A-9920-1AE9-BE3B4CF6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F5D0D-02C2-BE0C-0819-8F471178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0B7CB-2475-B126-02F4-79C12FFE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8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8785-7BD1-BF42-A26B-CBB25101725A}" type="datetime1">
              <a:rPr lang="en-CA" smtClean="0"/>
              <a:t>2024-08-19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8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53E3-9811-EC4C-A5EE-39C432C314FE}" type="datetime1">
              <a:rPr lang="en-CA" smtClean="0"/>
              <a:t>2024-08-19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7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D7CD-281D-E24E-9545-56C3277710CC}" type="datetime1">
              <a:rPr lang="en-CA" smtClean="0"/>
              <a:t>2024-08-19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20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0419-0EF9-054A-873A-885635CE24E6}" type="datetime1">
              <a:rPr lang="en-CA" smtClean="0"/>
              <a:t>2024-08-19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25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7501-CB10-3345-A99E-2D73C3C3F189}" type="datetime1">
              <a:rPr lang="en-CA" smtClean="0"/>
              <a:t>2024-08-19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53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E1A4-6ACF-F24A-BB15-2FB29084847C}" type="datetime1">
              <a:rPr lang="en-CA" smtClean="0"/>
              <a:t>2024-08-19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5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206E-76B0-914F-896F-CDD6AE12F929}" type="datetime1">
              <a:rPr lang="en-CA" smtClean="0"/>
              <a:t>2024-08-19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3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B066-05DF-4B45-AAD2-76F959729222}" type="datetime1">
              <a:rPr lang="en-CA" smtClean="0"/>
              <a:t>2024-08-19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5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6EDB-DACA-06E2-E634-0400ADAD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4F28-BAF2-7755-9079-A9F0D77E0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3FC44-DAB8-8477-25B9-EF5D2A22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BCB5A-9AB2-4986-E570-E76F76F4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E4293-7B68-9181-A04A-D973AEB8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4042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8587-55B6-504D-AFC5-6EDD4F70743A}" type="datetime1">
              <a:rPr lang="en-CA" smtClean="0"/>
              <a:t>2024-08-19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23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E8D4-72BF-9349-9560-A5AAA75505FE}" type="datetime1">
              <a:rPr lang="en-CA" smtClean="0"/>
              <a:t>2024-08-19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02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324A-E666-7346-B818-7E61C2AF7859}" type="datetime1">
              <a:rPr lang="en-CA" smtClean="0"/>
              <a:t>2024-08-19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7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28CD-B9FE-1ADE-920D-96BA8F43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266CD-A803-75C5-7038-A0CBCA822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8E987-7CB9-9EC5-48BA-70775D26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27D7-9089-5CF9-15EE-51D7867C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94DD-74B5-1EE8-88B9-444F68B6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146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3317-BE67-06CC-E999-F8821BF4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C9E54-B2E3-674C-7420-10397C812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642AE-3EF3-E216-438D-F7ECE0554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4B3DE-72AF-8B10-35A7-93E78603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2E666-DEA8-B7BC-2468-A065F541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5A828-B9D3-E80A-1FBF-E656F7A8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238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BC70-3229-2CAE-DFCD-162759C2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732FE-0D4A-5A6F-240D-F6646F3F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AE13C-4ADC-E168-AFE0-A5DF1B4CF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74107-C39C-21FA-B215-AC34C6487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03662-D047-53E3-A2C7-B0D5BE95D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9631F-FBE9-C61F-E046-0035A42F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64733-ECBC-98D7-FBC4-F147745E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2B8D1E-3A33-8A7C-118B-9F38711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97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E947-49CA-AACC-D22C-6B9FD094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EB9E0-777D-2A34-292B-9ECE8C4B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697E2-926F-E1BE-EDB1-4AA11BB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63C4F-964B-A697-3316-DC588A54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30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16B95-8B1F-65E6-491C-0CC4F6E8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95B9-C414-F624-03DB-DA1756983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7416A-2E0A-1693-7683-1D5C9BD9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886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589C-4D59-696D-9DA4-7C2FB000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C18FF-9C33-AC73-B6B8-ED63057E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0F78E-1277-6B48-5616-8C726D97D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2F-F302-5608-2F4C-1AE7E851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8BD34-79CC-5294-8130-FE451F23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0C66A-7642-86AA-090F-EFDC98CF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02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3BE9-1ADD-869A-015A-E9C377CE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92855-B0B2-32DD-DC7B-569156D43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AD6A8-A4A7-3696-AA25-A6055633B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493A4-0A46-FAC7-D836-CC497999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37D36-C8D3-FE6C-D8DD-D99C9A29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6C7BF-D1CD-1631-0BAC-666A48D6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79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DDB88-9638-F71B-F3F6-D52CE57A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2F012-E2E1-8FB1-E40E-96EF195A3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FB5DC-E93E-CADC-CF6B-FD20F749B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AB9B-74D6-5FDD-CFC6-915B1D02A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7934E-E4FD-8679-B83A-74D58D1BD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333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6B11C-5F9C-F14B-B794-7F1D9FE44406}" type="datetime1">
              <a:rPr lang="en-CA" smtClean="0"/>
              <a:t>2024-08-19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3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atalogue.csps-efpc.gc.ca/product?catalog=TRN439&amp;cm_locale=en" TargetMode="External"/><Relationship Id="rId13" Type="http://schemas.openxmlformats.org/officeDocument/2006/relationships/hyperlink" Target="https://www.csps-efpc.gc.ca/tools/jobaids/grow-coaching-approach-eng.aspx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catalogue.csps-efpc.gc.ca/product?catalog=TRN402&amp;cm_locale=en" TargetMode="External"/><Relationship Id="rId12" Type="http://schemas.openxmlformats.org/officeDocument/2006/relationships/hyperlink" Target="https://www.csps-efpc.gc.ca/tools/jobaids/grow-model-approach-eng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noz3ViNZssk" TargetMode="External"/><Relationship Id="rId11" Type="http://schemas.openxmlformats.org/officeDocument/2006/relationships/hyperlink" Target="https://www.csps-efpc.gc.ca/tools/jobaids/coaching-topic-eng.aspx" TargetMode="External"/><Relationship Id="rId5" Type="http://schemas.openxmlformats.org/officeDocument/2006/relationships/hyperlink" Target="https://youtu.be/qg1s0CoRtT4" TargetMode="External"/><Relationship Id="rId10" Type="http://schemas.openxmlformats.org/officeDocument/2006/relationships/hyperlink" Target="https://www.csps-efpc.gc.ca/video/intro-coaching-eng.aspx" TargetMode="External"/><Relationship Id="rId4" Type="http://schemas.openxmlformats.org/officeDocument/2006/relationships/hyperlink" Target="https://youtu.be/H1ZNjTjEFZE" TargetMode="External"/><Relationship Id="rId9" Type="http://schemas.openxmlformats.org/officeDocument/2006/relationships/hyperlink" Target="https://catalogue.csps-efpc.gc.ca/product?catalog=TRN401&amp;cm_locale=en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hyperlink" Target="https://www.csps-efpc.gc.ca/partnerships/nmc-subscribe-fra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ps-efpc.gc.ca/partnerships/nmc-subscribe-eng.aspx" TargetMode="External"/><Relationship Id="rId5" Type="http://schemas.openxmlformats.org/officeDocument/2006/relationships/hyperlink" Target="https://articles.alpha.canada.ca/national-managers-community/fr/" TargetMode="External"/><Relationship Id="rId4" Type="http://schemas.openxmlformats.org/officeDocument/2006/relationships/hyperlink" Target="https://articles.alpha.canada.ca/national-managers-communit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Esh75mbmuc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hands shaking&#10;&#10;Description automatically generated with low confidence">
            <a:extLst>
              <a:ext uri="{FF2B5EF4-FFF2-40B4-BE49-F238E27FC236}">
                <a16:creationId xmlns:a16="http://schemas.microsoft.com/office/drawing/2014/main" id="{B7B42797-297F-699D-5CA2-A3D2D1221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D6BAF9-9FF7-1936-BA8C-A126ABEC4767}"/>
              </a:ext>
            </a:extLst>
          </p:cNvPr>
          <p:cNvSpPr txBox="1"/>
          <p:nvPr/>
        </p:nvSpPr>
        <p:spPr>
          <a:xfrm>
            <a:off x="0" y="3540760"/>
            <a:ext cx="4374850" cy="18582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Coaching Workshop </a:t>
            </a: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1: Coaching Techniques to </a:t>
            </a:r>
            <a:r>
              <a:rPr lang="en-CA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CA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 to Solutions</a:t>
            </a: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2: Peer Coaching for </a:t>
            </a:r>
            <a:r>
              <a:rPr lang="en-CA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Leadership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E69A2A-948E-71A7-EC02-EB05BFDA52C7}"/>
                  </a:ext>
                </a:extLst>
              </p14:cNvPr>
              <p14:cNvContentPartPr/>
              <p14:nvPr/>
            </p14:nvContentPartPr>
            <p14:xfrm>
              <a:off x="2929673" y="312530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E69A2A-948E-71A7-EC02-EB05BFDA52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1673" y="3017660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16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8" name="Text Box 22">
            <a:extLst>
              <a:ext uri="{FF2B5EF4-FFF2-40B4-BE49-F238E27FC236}">
                <a16:creationId xmlns:a16="http://schemas.microsoft.com/office/drawing/2014/main" id="{B7E00CBD-2467-2348-A217-33C583C173FE}"/>
              </a:ext>
            </a:extLst>
          </p:cNvPr>
          <p:cNvSpPr txBox="1"/>
          <p:nvPr/>
        </p:nvSpPr>
        <p:spPr>
          <a:xfrm>
            <a:off x="914400" y="393166"/>
            <a:ext cx="10251440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Debrief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9796E-56FC-25BE-A4D2-B8DB37A88720}"/>
              </a:ext>
            </a:extLst>
          </p:cNvPr>
          <p:cNvSpPr txBox="1"/>
          <p:nvPr/>
        </p:nvSpPr>
        <p:spPr>
          <a:xfrm>
            <a:off x="772160" y="1604933"/>
            <a:ext cx="10535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Century Gothic" panose="020B0502020202020204" pitchFamily="34" charset="0"/>
              </a:rPr>
              <a:t>Coaches: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latin typeface="Century Gothic" panose="020B0502020202020204" pitchFamily="34" charset="0"/>
              </a:rPr>
              <a:t>What was it like to ask questions?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Century Gothic" panose="020B0502020202020204" pitchFamily="34" charset="0"/>
              </a:rPr>
              <a:t>What did you notice about yourself?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>
              <a:latin typeface="Century Gothic" panose="020B0502020202020204" pitchFamily="34" charset="0"/>
            </a:endParaRPr>
          </a:p>
          <a:p>
            <a:r>
              <a:rPr lang="en-CA" sz="2800" b="1" dirty="0" err="1">
                <a:latin typeface="Century Gothic" panose="020B0502020202020204" pitchFamily="34" charset="0"/>
              </a:rPr>
              <a:t>Coachees</a:t>
            </a:r>
            <a:r>
              <a:rPr lang="en-CA" sz="2800" b="1" dirty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latin typeface="Century Gothic" panose="020B0502020202020204" pitchFamily="34" charset="0"/>
              </a:rPr>
              <a:t>What was it like to be listened to in this way?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Century Gothic" panose="020B0502020202020204" pitchFamily="34" charset="0"/>
              </a:rPr>
              <a:t>What did you notice about yourself? </a:t>
            </a:r>
          </a:p>
        </p:txBody>
      </p:sp>
    </p:spTree>
    <p:extLst>
      <p:ext uri="{BB962C8B-B14F-4D97-AF65-F5344CB8AC3E}">
        <p14:creationId xmlns:p14="http://schemas.microsoft.com/office/powerpoint/2010/main" val="89484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hands shaking&#10;&#10;Description automatically generated with low confidence">
            <a:extLst>
              <a:ext uri="{FF2B5EF4-FFF2-40B4-BE49-F238E27FC236}">
                <a16:creationId xmlns:a16="http://schemas.microsoft.com/office/drawing/2014/main" id="{B7B42797-297F-699D-5CA2-A3D2D1221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D6BAF9-9FF7-1936-BA8C-A126ABEC4767}"/>
              </a:ext>
            </a:extLst>
          </p:cNvPr>
          <p:cNvSpPr txBox="1"/>
          <p:nvPr/>
        </p:nvSpPr>
        <p:spPr>
          <a:xfrm>
            <a:off x="406400" y="3642300"/>
            <a:ext cx="4252930" cy="6364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36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CA" sz="36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 -</a:t>
            </a:r>
          </a:p>
        </p:txBody>
      </p:sp>
    </p:spTree>
    <p:extLst>
      <p:ext uri="{BB962C8B-B14F-4D97-AF65-F5344CB8AC3E}">
        <p14:creationId xmlns:p14="http://schemas.microsoft.com/office/powerpoint/2010/main" val="107958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5" name="Text Box 22">
            <a:extLst>
              <a:ext uri="{FF2B5EF4-FFF2-40B4-BE49-F238E27FC236}">
                <a16:creationId xmlns:a16="http://schemas.microsoft.com/office/drawing/2014/main" id="{44D6FC6E-1F7E-5C02-BF42-9129CCEBB5A6}"/>
              </a:ext>
            </a:extLst>
          </p:cNvPr>
          <p:cNvSpPr txBox="1"/>
          <p:nvPr/>
        </p:nvSpPr>
        <p:spPr>
          <a:xfrm>
            <a:off x="541218" y="202659"/>
            <a:ext cx="11109563" cy="1069203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What to Expect?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44E75-AA09-0245-2788-557CC5EDA55B}"/>
              </a:ext>
            </a:extLst>
          </p:cNvPr>
          <p:cNvSpPr txBox="1"/>
          <p:nvPr/>
        </p:nvSpPr>
        <p:spPr>
          <a:xfrm>
            <a:off x="1320800" y="1564920"/>
            <a:ext cx="10088880" cy="4928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RECAP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CA" sz="2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2: Peer Coaching for Effective Leadership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Peer Coaching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 &amp; Process in a Peer Coaching Circle</a:t>
            </a: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 Open-Ended Questions 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 of Peer Coaching Circle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Practice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Debrief &amp; Wrap-Up</a:t>
            </a:r>
          </a:p>
          <a:p>
            <a:r>
              <a:rPr lang="en-CA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55409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D1B304-E07D-3731-EE36-9BEB84A6DFF7}"/>
              </a:ext>
            </a:extLst>
          </p:cNvPr>
          <p:cNvSpPr txBox="1"/>
          <p:nvPr/>
        </p:nvSpPr>
        <p:spPr>
          <a:xfrm>
            <a:off x="1107440" y="2264290"/>
            <a:ext cx="9515025" cy="338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1800"/>
              </a:spcAft>
            </a:pPr>
            <a:r>
              <a:rPr lang="en-CA" sz="3200" dirty="0">
                <a:latin typeface="Century Gothic" panose="020B0502020202020204" pitchFamily="34" charset="0"/>
              </a:rPr>
              <a:t>Helping colleague managers to explore new possibilities and discover solutions to presented concerns/challenges/situations by remaining curious and asking open-ended questions.</a:t>
            </a:r>
          </a:p>
          <a:p>
            <a:pPr marL="1314450" lvl="1" indent="-8572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CA" sz="2800" dirty="0">
              <a:latin typeface="Century Gothic" panose="020B0502020202020204" pitchFamily="34" charset="0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D439D469-3B30-275F-3557-701F88F9375E}"/>
              </a:ext>
            </a:extLst>
          </p:cNvPr>
          <p:cNvSpPr txBox="1"/>
          <p:nvPr/>
        </p:nvSpPr>
        <p:spPr>
          <a:xfrm>
            <a:off x="1107440" y="401761"/>
            <a:ext cx="9515025" cy="1003352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What is Peer Coaching?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014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5" name="Text Box 22">
            <a:extLst>
              <a:ext uri="{FF2B5EF4-FFF2-40B4-BE49-F238E27FC236}">
                <a16:creationId xmlns:a16="http://schemas.microsoft.com/office/drawing/2014/main" id="{0185EDA1-9C82-4640-ABF5-2E7DE0D7E631}"/>
              </a:ext>
            </a:extLst>
          </p:cNvPr>
          <p:cNvSpPr txBox="1"/>
          <p:nvPr/>
        </p:nvSpPr>
        <p:spPr>
          <a:xfrm>
            <a:off x="615077" y="380526"/>
            <a:ext cx="10967323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Peer Coaching Circles Offer: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812BC6-2E23-9F34-D2E9-EF39F4A85A21}"/>
              </a:ext>
            </a:extLst>
          </p:cNvPr>
          <p:cNvSpPr txBox="1">
            <a:spLocks/>
          </p:cNvSpPr>
          <p:nvPr/>
        </p:nvSpPr>
        <p:spPr>
          <a:xfrm>
            <a:off x="838200" y="1612264"/>
            <a:ext cx="10744200" cy="4737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networking opportunity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practical, replicable, implementable tools to use in everyday conversations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chance to enhance peer relationships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safe, non-judgmental and confidential place to share experiences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opportunity to experience the power of open-ended questions whether you ask or answer them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way to learn coaching relevant practices by trying them out and practicing them with peers while tackling real issues in the workplace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exploration of ways and approaches to generate practical actions and 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7" name="Text Box 22">
            <a:extLst>
              <a:ext uri="{FF2B5EF4-FFF2-40B4-BE49-F238E27FC236}">
                <a16:creationId xmlns:a16="http://schemas.microsoft.com/office/drawing/2014/main" id="{D439D469-3B30-275F-3557-701F88F9375E}"/>
              </a:ext>
            </a:extLst>
          </p:cNvPr>
          <p:cNvSpPr txBox="1"/>
          <p:nvPr/>
        </p:nvSpPr>
        <p:spPr>
          <a:xfrm>
            <a:off x="1323975" y="777084"/>
            <a:ext cx="9144000" cy="555473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Roles	 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7BA554-5F6E-B4E1-DBFE-C5E3CEFA318A}"/>
              </a:ext>
            </a:extLst>
          </p:cNvPr>
          <p:cNvSpPr/>
          <p:nvPr/>
        </p:nvSpPr>
        <p:spPr>
          <a:xfrm>
            <a:off x="5784868" y="1746414"/>
            <a:ext cx="56927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err="1">
                <a:latin typeface="Century Gothic" panose="020B0502020202020204" pitchFamily="34" charset="0"/>
              </a:rPr>
              <a:t>Coachee</a:t>
            </a:r>
            <a:endParaRPr lang="en-CA" sz="2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Century Gothic" panose="020B0502020202020204" pitchFamily="34" charset="0"/>
              </a:rPr>
              <a:t>Presents their topic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2400" b="1" dirty="0">
                <a:latin typeface="Century Gothic" panose="020B0502020202020204" pitchFamily="34" charset="0"/>
              </a:rPr>
              <a:t>Members</a:t>
            </a:r>
            <a:endParaRPr lang="en-CA" sz="2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Century Gothic" panose="020B0502020202020204" pitchFamily="34" charset="0"/>
              </a:rPr>
              <a:t>Ask questions</a:t>
            </a:r>
          </a:p>
          <a:p>
            <a:pPr lvl="0"/>
            <a:endParaRPr lang="en-CA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2400" b="1" dirty="0">
                <a:latin typeface="Century Gothic" panose="020B0502020202020204" pitchFamily="34" charset="0"/>
              </a:rPr>
              <a:t>Facilitator</a:t>
            </a:r>
            <a:endParaRPr lang="en-CA" sz="2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Century Gothic" panose="020B0502020202020204" pitchFamily="34" charset="0"/>
              </a:rPr>
              <a:t>Moderates, supports and ensures that </a:t>
            </a:r>
            <a:r>
              <a:rPr lang="en-CA" sz="2400" dirty="0" err="1">
                <a:latin typeface="Century Gothic" panose="020B0502020202020204" pitchFamily="34" charset="0"/>
              </a:rPr>
              <a:t>coachee</a:t>
            </a:r>
            <a:r>
              <a:rPr lang="en-CA" sz="2400" dirty="0">
                <a:latin typeface="Century Gothic" panose="020B0502020202020204" pitchFamily="34" charset="0"/>
              </a:rPr>
              <a:t> is not overwhelmed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18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1800" dirty="0">
              <a:latin typeface="Optima" panose="0200050306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43B0354-F075-9AD3-FD9E-6CC9D30D1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6" y="1661177"/>
            <a:ext cx="4302761" cy="4235705"/>
          </a:xfrm>
          <a:prstGeom prst="rect">
            <a:avLst/>
          </a:prstGeom>
        </p:spPr>
      </p:pic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9C53922-32BC-4914-D514-D6D8A8D0A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52" y="148722"/>
            <a:ext cx="2000145" cy="6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66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7" name="Text Box 22">
            <a:extLst>
              <a:ext uri="{FF2B5EF4-FFF2-40B4-BE49-F238E27FC236}">
                <a16:creationId xmlns:a16="http://schemas.microsoft.com/office/drawing/2014/main" id="{D439D469-3B30-275F-3557-701F88F9375E}"/>
              </a:ext>
            </a:extLst>
          </p:cNvPr>
          <p:cNvSpPr txBox="1"/>
          <p:nvPr/>
        </p:nvSpPr>
        <p:spPr>
          <a:xfrm>
            <a:off x="1323975" y="798748"/>
            <a:ext cx="9144000" cy="1003352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 Process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3E24D61-F332-0C8E-96E4-C31AC76256A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3903" y="1925794"/>
            <a:ext cx="5011421" cy="455133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A7FF65A5-08BA-142C-2F93-41D65B8DD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84" y="170386"/>
            <a:ext cx="2000145" cy="6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1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7" name="Text Box 22">
            <a:extLst>
              <a:ext uri="{FF2B5EF4-FFF2-40B4-BE49-F238E27FC236}">
                <a16:creationId xmlns:a16="http://schemas.microsoft.com/office/drawing/2014/main" id="{D439D469-3B30-275F-3557-701F88F9375E}"/>
              </a:ext>
            </a:extLst>
          </p:cNvPr>
          <p:cNvSpPr txBox="1"/>
          <p:nvPr/>
        </p:nvSpPr>
        <p:spPr>
          <a:xfrm>
            <a:off x="782320" y="401761"/>
            <a:ext cx="10525759" cy="911788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Setting the Stage - Capacity Building</a:t>
            </a: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4D0905-D852-E313-19DE-AC3243BFE0C2}"/>
              </a:ext>
            </a:extLst>
          </p:cNvPr>
          <p:cNvSpPr/>
          <p:nvPr/>
        </p:nvSpPr>
        <p:spPr>
          <a:xfrm>
            <a:off x="853440" y="2279640"/>
            <a:ext cx="108915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3000" b="1" dirty="0">
                <a:latin typeface="Century Gothic" panose="020B0502020202020204" pitchFamily="34" charset="0"/>
              </a:rPr>
              <a:t>Asking open-ended questions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3000" dirty="0">
                <a:latin typeface="Century Gothic" panose="020B0502020202020204" pitchFamily="34" charset="0"/>
              </a:rPr>
              <a:t>Hint: they start with - </a:t>
            </a:r>
            <a:r>
              <a:rPr lang="en-CA" sz="3000" b="1" dirty="0">
                <a:latin typeface="Century Gothic" panose="020B0502020202020204" pitchFamily="34" charset="0"/>
              </a:rPr>
              <a:t>What, How, Where, When, Who </a:t>
            </a:r>
          </a:p>
          <a:p>
            <a:endParaRPr lang="en-CA" sz="300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CA" sz="3000" b="1" dirty="0">
                <a:latin typeface="Century Gothic" panose="020B0502020202020204" pitchFamily="34" charset="0"/>
              </a:rPr>
              <a:t>Keeping questions short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3000" dirty="0">
                <a:latin typeface="Century Gothic" panose="020B0502020202020204" pitchFamily="34" charset="0"/>
              </a:rPr>
              <a:t>Having less words allows for better clarity </a:t>
            </a:r>
          </a:p>
        </p:txBody>
      </p:sp>
    </p:spTree>
    <p:extLst>
      <p:ext uri="{BB962C8B-B14F-4D97-AF65-F5344CB8AC3E}">
        <p14:creationId xmlns:p14="http://schemas.microsoft.com/office/powerpoint/2010/main" val="252120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7" name="Text Box 22">
            <a:extLst>
              <a:ext uri="{FF2B5EF4-FFF2-40B4-BE49-F238E27FC236}">
                <a16:creationId xmlns:a16="http://schemas.microsoft.com/office/drawing/2014/main" id="{D439D469-3B30-275F-3557-701F88F9375E}"/>
              </a:ext>
            </a:extLst>
          </p:cNvPr>
          <p:cNvSpPr txBox="1"/>
          <p:nvPr/>
        </p:nvSpPr>
        <p:spPr>
          <a:xfrm>
            <a:off x="314960" y="921588"/>
            <a:ext cx="11064239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To Be Avoided	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E8071B-C3E2-323A-26EE-1797E26F07D1}"/>
              </a:ext>
            </a:extLst>
          </p:cNvPr>
          <p:cNvSpPr/>
          <p:nvPr/>
        </p:nvSpPr>
        <p:spPr>
          <a:xfrm>
            <a:off x="518160" y="2619040"/>
            <a:ext cx="78028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Closed Questions –</a:t>
            </a:r>
            <a:r>
              <a:rPr lang="en-CA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 illicit ‘yes’ or ‘no’ response</a:t>
            </a:r>
          </a:p>
          <a:p>
            <a:pPr marL="342900" lvl="0" indent="-342900">
              <a:buAutoNum type="arabicParenR"/>
            </a:pPr>
            <a:endParaRPr lang="en-CA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CA" sz="2400" b="1" dirty="0">
                <a:latin typeface="Century Gothic" panose="020B0502020202020204" pitchFamily="34" charset="0"/>
              </a:rPr>
              <a:t>Leading Questions – </a:t>
            </a:r>
            <a:r>
              <a:rPr lang="en-CA" sz="2400" dirty="0">
                <a:latin typeface="Century Gothic" panose="020B0502020202020204" pitchFamily="34" charset="0"/>
              </a:rPr>
              <a:t>“Have you tried…”</a:t>
            </a:r>
          </a:p>
          <a:p>
            <a:pPr lvl="0"/>
            <a:endParaRPr lang="en-CA" sz="2400" b="1" dirty="0">
              <a:latin typeface="Century Gothic" panose="020B0502020202020204" pitchFamily="34" charset="0"/>
            </a:endParaRPr>
          </a:p>
          <a:p>
            <a:pPr lvl="0"/>
            <a:r>
              <a:rPr lang="en-CA" sz="2400" b="1" dirty="0">
                <a:latin typeface="Century Gothic" panose="020B0502020202020204" pitchFamily="34" charset="0"/>
              </a:rPr>
              <a:t>Over-paraphrasing - </a:t>
            </a:r>
            <a:r>
              <a:rPr lang="en-CA" sz="2400" dirty="0">
                <a:latin typeface="Century Gothic" panose="020B0502020202020204" pitchFamily="34" charset="0"/>
              </a:rPr>
              <a:t>“So what I hear you say is….,” </a:t>
            </a:r>
          </a:p>
          <a:p>
            <a:pPr lvl="0"/>
            <a:endParaRPr lang="en-CA" dirty="0">
              <a:latin typeface="Optima" panose="02000503060000020004" pitchFamily="2" charset="0"/>
            </a:endParaRPr>
          </a:p>
          <a:p>
            <a:pPr lvl="0"/>
            <a:endParaRPr lang="en-CA" sz="1800" dirty="0">
              <a:latin typeface="Optima" panose="02000503060000020004" pitchFamily="2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33FF1F-832E-B621-2BF0-77933673E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689" y="2028763"/>
            <a:ext cx="2591370" cy="3657887"/>
          </a:xfrm>
          <a:prstGeom prst="rect">
            <a:avLst/>
          </a:prstGeom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7EEC919C-E7C9-6DFC-1116-FBF67B0A1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84" y="150320"/>
            <a:ext cx="2000145" cy="6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6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A9B8-83FD-6063-C3BC-8041131A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57175" indent="-228600" defTabSz="914400">
              <a:lnSpc>
                <a:spcPct val="90000"/>
              </a:lnSpc>
            </a:pPr>
            <a:br>
              <a:rPr lang="en-CA" sz="4800" dirty="0">
                <a:latin typeface="Optima" panose="02000503060000020004" pitchFamily="2" charset="0"/>
              </a:rPr>
            </a:br>
            <a:b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5996594"/>
            <a:ext cx="2912327" cy="6042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667E38-BD5E-832F-3D5F-5CF7269721FC}"/>
              </a:ext>
            </a:extLst>
          </p:cNvPr>
          <p:cNvSpPr txBox="1"/>
          <p:nvPr/>
        </p:nvSpPr>
        <p:spPr>
          <a:xfrm>
            <a:off x="1063956" y="1128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CA" dirty="0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CB341A0E-8344-80E5-2924-3B6D7AD34E28}"/>
              </a:ext>
            </a:extLst>
          </p:cNvPr>
          <p:cNvSpPr txBox="1"/>
          <p:nvPr/>
        </p:nvSpPr>
        <p:spPr>
          <a:xfrm>
            <a:off x="1474443" y="861406"/>
            <a:ext cx="9144000" cy="509820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REMINDER: 6-Pack Starter Kit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4F4F80C-C8DB-1C77-ED71-101E1E53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90" y="1345321"/>
            <a:ext cx="9697453" cy="46220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Coaches:</a:t>
            </a:r>
            <a:endParaRPr lang="en-CA" sz="2800" b="1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CA" sz="28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your </a:t>
            </a:r>
            <a:r>
              <a:rPr lang="en-CA" sz="2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coachee’s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situation (this is </a:t>
            </a:r>
            <a:r>
              <a:rPr lang="en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story)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CA" sz="1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you could ask: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</a:t>
            </a:r>
            <a:r>
              <a:rPr lang="en-CA" sz="28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you?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</a:t>
            </a:r>
            <a:r>
              <a:rPr lang="en-CA" sz="28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look like?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have you </a:t>
            </a:r>
            <a:r>
              <a:rPr lang="en-CA" sz="28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tried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one or two </a:t>
            </a:r>
            <a:r>
              <a:rPr lang="en-CA" sz="28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possibilities 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could explore?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one </a:t>
            </a:r>
            <a:r>
              <a:rPr lang="en-CA" sz="28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could take as a next step?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031BCDB4-6AD0-5486-80C4-0930F1FBA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84" y="150320"/>
            <a:ext cx="2000145" cy="6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5" name="Text Box 22">
            <a:extLst>
              <a:ext uri="{FF2B5EF4-FFF2-40B4-BE49-F238E27FC236}">
                <a16:creationId xmlns:a16="http://schemas.microsoft.com/office/drawing/2014/main" id="{44D6FC6E-1F7E-5C02-BF42-9129CCEBB5A6}"/>
              </a:ext>
            </a:extLst>
          </p:cNvPr>
          <p:cNvSpPr txBox="1"/>
          <p:nvPr/>
        </p:nvSpPr>
        <p:spPr>
          <a:xfrm>
            <a:off x="541218" y="202659"/>
            <a:ext cx="11109563" cy="677045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CA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What to Expect?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44E75-AA09-0245-2788-557CC5EDA55B}"/>
              </a:ext>
            </a:extLst>
          </p:cNvPr>
          <p:cNvSpPr txBox="1"/>
          <p:nvPr/>
        </p:nvSpPr>
        <p:spPr>
          <a:xfrm>
            <a:off x="1879599" y="1109223"/>
            <a:ext cx="8432800" cy="5574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1: Coaching Techniques to Move to Solutions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In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Environment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Coaching in this Context?</a:t>
            </a:r>
            <a:endParaRPr lang="en-CA" sz="1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 #1:</a:t>
            </a: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Conversation Model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 #2:</a:t>
            </a: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6-Pack Starter Kit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in Pairs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Debrief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2: Peer Coaching for Effective Leadership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 &amp; Process in a Peer Coaching Circle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 Open-Ended Questions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 of Peer Coaching Circle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Practice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Debrief &amp; Wrap-Up</a:t>
            </a:r>
          </a:p>
          <a:p>
            <a:r>
              <a:rPr lang="en-CA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874247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6F26628B-ABAA-950F-858D-87A6AB5CED99}"/>
              </a:ext>
            </a:extLst>
          </p:cNvPr>
          <p:cNvSpPr txBox="1"/>
          <p:nvPr/>
        </p:nvSpPr>
        <p:spPr>
          <a:xfrm>
            <a:off x="615077" y="380526"/>
            <a:ext cx="10967323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Wrap-Up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0F1DD-28B0-CB04-AF1C-94D0D9A6B3D4}"/>
              </a:ext>
            </a:extLst>
          </p:cNvPr>
          <p:cNvSpPr txBox="1"/>
          <p:nvPr/>
        </p:nvSpPr>
        <p:spPr>
          <a:xfrm>
            <a:off x="1391920" y="1908779"/>
            <a:ext cx="9306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2800" dirty="0">
                <a:latin typeface="Century Gothic" panose="020B0502020202020204" pitchFamily="34" charset="0"/>
              </a:rPr>
              <a:t>What did you learn about yourself through the Peer Coaching Circle process?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2800" dirty="0">
                <a:latin typeface="Century Gothic" panose="020B0502020202020204" pitchFamily="34" charset="0"/>
              </a:rPr>
              <a:t>What is one takeaway that you will practise in the workplace going forward?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33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5" name="Text Box 22">
            <a:extLst>
              <a:ext uri="{FF2B5EF4-FFF2-40B4-BE49-F238E27FC236}">
                <a16:creationId xmlns:a16="http://schemas.microsoft.com/office/drawing/2014/main" id="{0185EDA1-9C82-4640-ABF5-2E7DE0D7E631}"/>
              </a:ext>
            </a:extLst>
          </p:cNvPr>
          <p:cNvSpPr txBox="1"/>
          <p:nvPr/>
        </p:nvSpPr>
        <p:spPr>
          <a:xfrm>
            <a:off x="615077" y="380526"/>
            <a:ext cx="10967323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Peer Coaching Circles Offer: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812BC6-2E23-9F34-D2E9-EF39F4A85A21}"/>
              </a:ext>
            </a:extLst>
          </p:cNvPr>
          <p:cNvSpPr txBox="1">
            <a:spLocks/>
          </p:cNvSpPr>
          <p:nvPr/>
        </p:nvSpPr>
        <p:spPr>
          <a:xfrm>
            <a:off x="838200" y="1612264"/>
            <a:ext cx="10744200" cy="4737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networking opportunity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practical, replicable, implementable tools to use in everyday conversations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chance to enhance peer relationships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safe, non-judgmental and confidential place to share experiences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opportunity to experience the power of open-ended questions whether you ask or answer them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way to learn coaching relevant practices by trying them out and practicing them with peers while tackling real issues in the workplace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exploration of ways and approaches to generate practical actions and 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0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6F26628B-ABAA-950F-858D-87A6AB5CED99}"/>
              </a:ext>
            </a:extLst>
          </p:cNvPr>
          <p:cNvSpPr txBox="1"/>
          <p:nvPr/>
        </p:nvSpPr>
        <p:spPr>
          <a:xfrm>
            <a:off x="615077" y="380526"/>
            <a:ext cx="10967323" cy="494687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Coaching Resources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9720F-61AF-1DD4-649A-107256C6F8F0}"/>
              </a:ext>
            </a:extLst>
          </p:cNvPr>
          <p:cNvSpPr txBox="1"/>
          <p:nvPr/>
        </p:nvSpPr>
        <p:spPr>
          <a:xfrm>
            <a:off x="1097280" y="1040145"/>
            <a:ext cx="10485120" cy="476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700" b="1" dirty="0">
                <a:latin typeface="Century Gothic" panose="020B0502020202020204" pitchFamily="34" charset="0"/>
              </a:rPr>
              <a:t>Video resources: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CA" sz="1700" dirty="0">
                <a:latin typeface="Century Gothic" panose="020B0502020202020204" pitchFamily="34" charset="0"/>
              </a:rPr>
              <a:t>Joining a Peer Coaching Circle? What to Expect: </a:t>
            </a:r>
            <a:r>
              <a:rPr lang="en-CA" sz="1700" dirty="0">
                <a:solidFill>
                  <a:srgbClr val="7F7F7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r>
              <a:rPr lang="en-CA" sz="17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https://youtu.be/H1ZNjTjEFZE</a:t>
            </a:r>
            <a:endParaRPr lang="en-CA" sz="17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CA" sz="1700" dirty="0">
                <a:latin typeface="Century Gothic" panose="020B0502020202020204" pitchFamily="34" charset="0"/>
              </a:rPr>
              <a:t>Selecting a Coaching Topic: </a:t>
            </a:r>
            <a:r>
              <a:rPr lang="en-CA" sz="1700" u="sng" dirty="0">
                <a:solidFill>
                  <a:srgbClr val="0000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https://youtu.be/qg1s0CoRtT4</a:t>
            </a:r>
            <a:endParaRPr lang="en-CA" sz="1700" u="sng" dirty="0">
              <a:solidFill>
                <a:srgbClr val="0000FF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CA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Feedback Model Video:  </a:t>
            </a:r>
            <a:r>
              <a:rPr lang="en-CA" sz="17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https://youtu.be/noz3ViNZssk</a:t>
            </a:r>
            <a:endParaRPr lang="en-CA" sz="1700" u="sng" dirty="0">
              <a:solidFill>
                <a:srgbClr val="0000FF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CA" sz="1700" i="1" u="sng" dirty="0">
              <a:solidFill>
                <a:srgbClr val="0000FF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CA" sz="1700" b="1" dirty="0">
                <a:latin typeface="Century Gothic" panose="020B0502020202020204" pitchFamily="34" charset="0"/>
              </a:rPr>
              <a:t>Canada School of Public Service coaching courses and job aids: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CA" sz="1700" b="0" i="0" u="sng" dirty="0">
                <a:solidFill>
                  <a:srgbClr val="284162"/>
                </a:solidFill>
                <a:effectLst/>
                <a:latin typeface="Century Gothic" panose="020B0502020202020204" pitchFamily="34" charset="0"/>
                <a:hlinkClick r:id="rId7"/>
              </a:rPr>
              <a:t>Coaching for Effective Leadership (TRN402)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 (3-hour virtual course)(prerequisite for TRN401)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CA" sz="1700" b="0" i="0" u="sng" dirty="0">
                <a:solidFill>
                  <a:srgbClr val="284162"/>
                </a:solidFill>
                <a:effectLst/>
                <a:latin typeface="Century Gothic" panose="020B0502020202020204" pitchFamily="34" charset="0"/>
                <a:hlinkClick r:id="rId8"/>
              </a:rPr>
              <a:t>Developing Successful Coaching Relationships (TRN439)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(1-hour online self-paced course)</a:t>
            </a: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CA" sz="1700" u="sng" dirty="0">
                <a:solidFill>
                  <a:srgbClr val="284162"/>
                </a:solidFill>
                <a:latin typeface="Century Gothic" panose="020B0502020202020204" pitchFamily="34" charset="0"/>
                <a:hlinkClick r:id="rId9"/>
              </a:rPr>
              <a:t>Introduction to Peer Coaching (TRN401)</a:t>
            </a:r>
            <a:r>
              <a:rPr lang="en-CA" sz="1700" dirty="0">
                <a:latin typeface="Century Gothic" panose="020B0502020202020204" pitchFamily="34" charset="0"/>
              </a:rPr>
              <a:t> (3-hour virtual course)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CA" sz="17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hlinkClick r:id="rId10"/>
              </a:rPr>
              <a:t>Introduction to Coaching (TRN4-V21) </a:t>
            </a: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(micro-video)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hlinkClick r:id="rId11"/>
              </a:rPr>
              <a:t>Selecting and Sharing a Coaching Topic (TRN4-J37)</a:t>
            </a: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(job aid)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hlinkClick r:id="rId12"/>
              </a:rPr>
              <a:t>Using the GROW Model in a Coaching Approach (TRN4-J31)</a:t>
            </a: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(job aid)</a:t>
            </a:r>
            <a:endParaRPr lang="en-CA" sz="1700" i="0" dirty="0">
              <a:solidFill>
                <a:srgbClr val="333333"/>
              </a:solidFill>
              <a:effectLst/>
              <a:latin typeface="Century Gothic" panose="020B0502020202020204" pitchFamily="34" charset="0"/>
              <a:hlinkClick r:id="rId13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hlinkClick r:id="rId13"/>
              </a:rPr>
              <a:t>Peer Coaching Process: Using the GROW Model Approach (TRN4-J32)</a:t>
            </a: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(job aid)</a:t>
            </a:r>
            <a:endParaRPr lang="en-CA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94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A9B8-83FD-6063-C3BC-8041131A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81" y="1845176"/>
            <a:ext cx="10515600" cy="1325563"/>
          </a:xfrm>
        </p:spPr>
        <p:txBody>
          <a:bodyPr>
            <a:normAutofit fontScale="90000"/>
          </a:bodyPr>
          <a:lstStyle/>
          <a:p>
            <a:pPr marL="257175" indent="-228600" defTabSz="914400">
              <a:lnSpc>
                <a:spcPct val="90000"/>
              </a:lnSpc>
            </a:pPr>
            <a:br>
              <a:rPr lang="en-CA" sz="4800" dirty="0">
                <a:latin typeface="Optima" panose="02000503060000020004" pitchFamily="2" charset="0"/>
              </a:rPr>
            </a:br>
            <a:b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4C8C30-F992-8681-6675-29704866F158}"/>
              </a:ext>
            </a:extLst>
          </p:cNvPr>
          <p:cNvSpPr txBox="1"/>
          <p:nvPr/>
        </p:nvSpPr>
        <p:spPr>
          <a:xfrm>
            <a:off x="527119" y="2715979"/>
            <a:ext cx="95208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et merci!</a:t>
            </a:r>
          </a:p>
          <a:p>
            <a:pPr algn="ctr"/>
            <a:endParaRPr lang="en-CA" sz="12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CA" sz="3200" b="1" dirty="0">
                <a:hlinkClick r:id="rId4"/>
              </a:rPr>
              <a:t>National Managers’ Community</a:t>
            </a:r>
            <a:endParaRPr lang="en-CA" sz="3200" b="1" dirty="0"/>
          </a:p>
          <a:p>
            <a:pPr algn="ctr"/>
            <a:r>
              <a:rPr lang="en-CA" sz="3200" b="1" dirty="0">
                <a:hlinkClick r:id="rId5"/>
              </a:rPr>
              <a:t>Communauté </a:t>
            </a:r>
            <a:r>
              <a:rPr lang="en-CA" sz="3200" b="1" dirty="0" err="1">
                <a:hlinkClick r:id="rId5"/>
              </a:rPr>
              <a:t>nationale</a:t>
            </a:r>
            <a:r>
              <a:rPr lang="en-CA" sz="3200" b="1" dirty="0">
                <a:hlinkClick r:id="rId5"/>
              </a:rPr>
              <a:t> des </a:t>
            </a:r>
            <a:r>
              <a:rPr lang="en-CA" sz="3200" b="1" dirty="0" err="1">
                <a:hlinkClick r:id="rId5"/>
              </a:rPr>
              <a:t>gestionnaires</a:t>
            </a:r>
            <a:endParaRPr lang="en-CA" sz="3200" b="1" dirty="0"/>
          </a:p>
          <a:p>
            <a:pPr algn="ctr"/>
            <a:endParaRPr lang="en-CA" sz="3200" dirty="0"/>
          </a:p>
          <a:p>
            <a:pPr algn="ctr"/>
            <a:r>
              <a:rPr lang="en-CA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Subscribe to the NMC News</a:t>
            </a:r>
            <a:endParaRPr lang="en-CA" sz="2400" b="1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S'abonner aux nouvelles de la CNG</a:t>
            </a:r>
            <a:endParaRPr lang="en-CA" sz="2400" b="1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F17BE-2777-3389-E5D7-BBF16490E93C}"/>
              </a:ext>
            </a:extLst>
          </p:cNvPr>
          <p:cNvSpPr txBox="1"/>
          <p:nvPr/>
        </p:nvSpPr>
        <p:spPr>
          <a:xfrm>
            <a:off x="8127739" y="1816301"/>
            <a:ext cx="353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QR code for the evaluation form</a:t>
            </a:r>
          </a:p>
        </p:txBody>
      </p:sp>
      <p:pic>
        <p:nvPicPr>
          <p:cNvPr id="5" name="Picture 4" descr="A qr code with dots&#10;&#10;Description automatically generated with low confidence">
            <a:extLst>
              <a:ext uri="{FF2B5EF4-FFF2-40B4-BE49-F238E27FC236}">
                <a16:creationId xmlns:a16="http://schemas.microsoft.com/office/drawing/2014/main" id="{4BB42A8D-B233-4BB3-6784-2543A1987F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82" y="384697"/>
            <a:ext cx="1982915" cy="1982915"/>
          </a:xfrm>
          <a:prstGeom prst="rect">
            <a:avLst/>
          </a:prstGeom>
        </p:spPr>
      </p:pic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05D1954D-0977-EF27-7CBC-1C45AE6D66E0}"/>
              </a:ext>
            </a:extLst>
          </p:cNvPr>
          <p:cNvSpPr/>
          <p:nvPr/>
        </p:nvSpPr>
        <p:spPr>
          <a:xfrm rot="16200000">
            <a:off x="8389963" y="414670"/>
            <a:ext cx="1179830" cy="14325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C475C-D0D0-EA9D-64FD-2E23C275269E}"/>
              </a:ext>
            </a:extLst>
          </p:cNvPr>
          <p:cNvSpPr txBox="1"/>
          <p:nvPr/>
        </p:nvSpPr>
        <p:spPr>
          <a:xfrm>
            <a:off x="307733" y="199644"/>
            <a:ext cx="609934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let us know what you thought of the day: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2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B4DC46-2607-F778-5C70-6E1652191AF4}"/>
              </a:ext>
            </a:extLst>
          </p:cNvPr>
          <p:cNvSpPr txBox="1"/>
          <p:nvPr/>
        </p:nvSpPr>
        <p:spPr>
          <a:xfrm>
            <a:off x="1348159" y="1874728"/>
            <a:ext cx="92326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dirty="0">
                <a:latin typeface="Century Gothic" panose="020B0502020202020204" pitchFamily="34" charset="0"/>
              </a:rPr>
              <a:t>	</a:t>
            </a:r>
          </a:p>
          <a:p>
            <a:r>
              <a:rPr lang="en-CA" sz="2800" dirty="0">
                <a:latin typeface="Century Gothic" panose="020B0502020202020204" pitchFamily="34" charset="0"/>
              </a:rPr>
              <a:t>What two words would describe you best right now?</a:t>
            </a:r>
          </a:p>
          <a:p>
            <a:endParaRPr lang="en-CA" sz="2800" dirty="0">
              <a:latin typeface="Century Gothic" panose="020B0502020202020204" pitchFamily="34" charset="0"/>
            </a:endParaRPr>
          </a:p>
          <a:p>
            <a:r>
              <a:rPr lang="en-CA" sz="2800" dirty="0">
                <a:latin typeface="Century Gothic" panose="020B0502020202020204" pitchFamily="34" charset="0"/>
              </a:rPr>
              <a:t>In three words, what is the biggest challenge facing public servant managers right now?</a:t>
            </a: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6F26628B-ABAA-950F-858D-87A6AB5CED99}"/>
              </a:ext>
            </a:extLst>
          </p:cNvPr>
          <p:cNvSpPr txBox="1"/>
          <p:nvPr/>
        </p:nvSpPr>
        <p:spPr>
          <a:xfrm>
            <a:off x="615077" y="380526"/>
            <a:ext cx="9968889" cy="1069203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Check In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A9B8-83FD-6063-C3BC-8041131A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57175" indent="-228600" defTabSz="914400">
              <a:lnSpc>
                <a:spcPct val="90000"/>
              </a:lnSpc>
            </a:pPr>
            <a:br>
              <a:rPr lang="en-CA" sz="4800" dirty="0">
                <a:latin typeface="Optima" panose="02000503060000020004" pitchFamily="2" charset="0"/>
              </a:rPr>
            </a:br>
            <a:b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667E38-BD5E-832F-3D5F-5CF7269721FC}"/>
              </a:ext>
            </a:extLst>
          </p:cNvPr>
          <p:cNvSpPr txBox="1"/>
          <p:nvPr/>
        </p:nvSpPr>
        <p:spPr>
          <a:xfrm>
            <a:off x="1063956" y="1128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CA" dirty="0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CB341A0E-8344-80E5-2924-3B6D7AD34E28}"/>
              </a:ext>
            </a:extLst>
          </p:cNvPr>
          <p:cNvSpPr txBox="1"/>
          <p:nvPr/>
        </p:nvSpPr>
        <p:spPr>
          <a:xfrm>
            <a:off x="1248687" y="262598"/>
            <a:ext cx="9835323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Managing People – a Dance of Skills  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A group of colorful footprints&#10;&#10;Description automatically generated">
            <a:extLst>
              <a:ext uri="{FF2B5EF4-FFF2-40B4-BE49-F238E27FC236}">
                <a16:creationId xmlns:a16="http://schemas.microsoft.com/office/drawing/2014/main" id="{82C60E30-44AF-1DEF-D4BB-9D29C73E5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26" y="-615821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A9B8-83FD-6063-C3BC-8041131A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57175" indent="-228600" defTabSz="914400">
              <a:lnSpc>
                <a:spcPct val="90000"/>
              </a:lnSpc>
            </a:pPr>
            <a:br>
              <a:rPr lang="en-CA" sz="4800" dirty="0">
                <a:latin typeface="Optima" panose="02000503060000020004" pitchFamily="2" charset="0"/>
              </a:rPr>
            </a:br>
            <a:b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667E38-BD5E-832F-3D5F-5CF7269721FC}"/>
              </a:ext>
            </a:extLst>
          </p:cNvPr>
          <p:cNvSpPr txBox="1"/>
          <p:nvPr/>
        </p:nvSpPr>
        <p:spPr>
          <a:xfrm>
            <a:off x="1063956" y="1128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CA" dirty="0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CB341A0E-8344-80E5-2924-3B6D7AD34E28}"/>
              </a:ext>
            </a:extLst>
          </p:cNvPr>
          <p:cNvSpPr txBox="1"/>
          <p:nvPr/>
        </p:nvSpPr>
        <p:spPr>
          <a:xfrm>
            <a:off x="1178338" y="277887"/>
            <a:ext cx="9835323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What is Coaching?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2CC9C-0633-5549-2E7C-63B78A1565B5}"/>
              </a:ext>
            </a:extLst>
          </p:cNvPr>
          <p:cNvSpPr txBox="1"/>
          <p:nvPr/>
        </p:nvSpPr>
        <p:spPr>
          <a:xfrm>
            <a:off x="1956323" y="5900057"/>
            <a:ext cx="620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4"/>
              </a:rPr>
              <a:t>What coaching is</a:t>
            </a:r>
            <a:r>
              <a:rPr lang="en-CA" dirty="0"/>
              <a:t>  (</a:t>
            </a:r>
            <a:r>
              <a:rPr lang="en-CA" dirty="0">
                <a:hlinkClick r:id="rId4"/>
              </a:rPr>
              <a:t>https://www.youtube.com/watch?v=Esh75mbmucY</a:t>
            </a:r>
            <a:r>
              <a:rPr lang="en-CA" dirty="0"/>
              <a:t> 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1D2429-652E-7454-3C8C-1CC209346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191" y="1574806"/>
            <a:ext cx="7158761" cy="38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1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pic>
        <p:nvPicPr>
          <p:cNvPr id="7" name="Picture 6" descr="Diagram">
            <a:extLst>
              <a:ext uri="{FF2B5EF4-FFF2-40B4-BE49-F238E27FC236}">
                <a16:creationId xmlns:a16="http://schemas.microsoft.com/office/drawing/2014/main" id="{D422075A-1333-0576-A848-EAD6B0BDD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3" y="1124333"/>
            <a:ext cx="4817067" cy="5167084"/>
          </a:xfrm>
          <a:prstGeom prst="rect">
            <a:avLst/>
          </a:prstGeom>
        </p:spPr>
      </p:pic>
      <p:sp>
        <p:nvSpPr>
          <p:cNvPr id="13" name="Text Box 22">
            <a:extLst>
              <a:ext uri="{FF2B5EF4-FFF2-40B4-BE49-F238E27FC236}">
                <a16:creationId xmlns:a16="http://schemas.microsoft.com/office/drawing/2014/main" id="{001C7E64-9B17-7E65-2DB1-7356127D7E07}"/>
              </a:ext>
            </a:extLst>
          </p:cNvPr>
          <p:cNvSpPr txBox="1"/>
          <p:nvPr/>
        </p:nvSpPr>
        <p:spPr>
          <a:xfrm>
            <a:off x="1588183" y="825190"/>
            <a:ext cx="9144000" cy="1022203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1050" dirty="0">
              <a:solidFill>
                <a:schemeClr val="bg1"/>
              </a:solidFill>
              <a:latin typeface="Optima" panose="02000503060000020004" pitchFamily="2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Conversation Model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105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74BAE2B9-E3A9-EA82-A114-C367DC131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855" y="110453"/>
            <a:ext cx="2000145" cy="628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053185-941E-D732-E433-31F28C61C50C}"/>
              </a:ext>
            </a:extLst>
          </p:cNvPr>
          <p:cNvSpPr txBox="1"/>
          <p:nvPr/>
        </p:nvSpPr>
        <p:spPr>
          <a:xfrm>
            <a:off x="5923280" y="2415408"/>
            <a:ext cx="6268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86222C"/>
                </a:solidFill>
                <a:latin typeface="Century Gothic" panose="020B0502020202020204" pitchFamily="34" charset="0"/>
              </a:rPr>
              <a:t>Lack of confidence in relationship/trust in 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86222C"/>
                </a:solidFill>
                <a:latin typeface="Century Gothic" panose="020B0502020202020204" pitchFamily="34" charset="0"/>
              </a:rPr>
              <a:t>Not ready to share personal details</a:t>
            </a:r>
          </a:p>
          <a:p>
            <a:endParaRPr lang="en-CA" dirty="0">
              <a:solidFill>
                <a:srgbClr val="86222C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86222C"/>
                </a:solidFill>
                <a:latin typeface="Century Gothic" panose="020B0502020202020204" pitchFamily="34" charset="0"/>
              </a:rPr>
              <a:t>Stuck in anger or frustration at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86222C"/>
                </a:solidFill>
                <a:latin typeface="Century Gothic" panose="020B0502020202020204" pitchFamily="34" charset="0"/>
              </a:rPr>
              <a:t>Not willing to decide/too committed to the complaint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86222C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86222C"/>
                </a:solidFill>
                <a:latin typeface="Century Gothic" panose="020B0502020202020204" pitchFamily="34" charset="0"/>
              </a:rPr>
              <a:t>Too soon to take action/ move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86222C"/>
                </a:solidFill>
                <a:latin typeface="Century Gothic" panose="020B0502020202020204" pitchFamily="34" charset="0"/>
              </a:rPr>
              <a:t>Afraid to implement an action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5286AF4-6EFB-6456-8D1C-1EEDFA22BA02}"/>
              </a:ext>
            </a:extLst>
          </p:cNvPr>
          <p:cNvSpPr/>
          <p:nvPr/>
        </p:nvSpPr>
        <p:spPr>
          <a:xfrm>
            <a:off x="5646840" y="2501783"/>
            <a:ext cx="276440" cy="25853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245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A9B8-83FD-6063-C3BC-8041131A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57175" indent="-228600" defTabSz="914400">
              <a:lnSpc>
                <a:spcPct val="90000"/>
              </a:lnSpc>
            </a:pPr>
            <a:br>
              <a:rPr lang="en-CA" sz="4800" dirty="0">
                <a:latin typeface="Optima" panose="02000503060000020004" pitchFamily="2" charset="0"/>
              </a:rPr>
            </a:br>
            <a:b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667E38-BD5E-832F-3D5F-5CF7269721FC}"/>
              </a:ext>
            </a:extLst>
          </p:cNvPr>
          <p:cNvSpPr txBox="1"/>
          <p:nvPr/>
        </p:nvSpPr>
        <p:spPr>
          <a:xfrm>
            <a:off x="1063956" y="1128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CA" dirty="0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CB341A0E-8344-80E5-2924-3B6D7AD34E28}"/>
              </a:ext>
            </a:extLst>
          </p:cNvPr>
          <p:cNvSpPr txBox="1"/>
          <p:nvPr/>
        </p:nvSpPr>
        <p:spPr>
          <a:xfrm>
            <a:off x="838201" y="604189"/>
            <a:ext cx="10165080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Coaching Through Working with Complaints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13BD6-2259-6214-2D06-6358AE8E3F61}"/>
              </a:ext>
            </a:extLst>
          </p:cNvPr>
          <p:cNvSpPr txBox="1"/>
          <p:nvPr/>
        </p:nvSpPr>
        <p:spPr>
          <a:xfrm>
            <a:off x="838199" y="2232788"/>
            <a:ext cx="11044455" cy="332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3100" dirty="0">
                <a:latin typeface="Century Gothic" panose="020B0502020202020204" pitchFamily="34" charset="0"/>
              </a:rPr>
              <a:t>In every complaint, we are stuck and committed to something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CA" sz="3100" dirty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100" dirty="0">
                <a:latin typeface="Century Gothic" panose="020B0502020202020204" pitchFamily="34" charset="0"/>
              </a:rPr>
              <a:t>In this exercise, you will practice: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CA" sz="3100" dirty="0">
                <a:latin typeface="Century Gothic" panose="020B0502020202020204" pitchFamily="34" charset="0"/>
              </a:rPr>
              <a:t>to uncover what in the complaint has you stuck, and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CA" sz="3100" dirty="0">
                <a:latin typeface="Century Gothic" panose="020B0502020202020204" pitchFamily="34" charset="0"/>
              </a:rPr>
              <a:t>to begin to explore possibilities and solutions</a:t>
            </a:r>
            <a:endParaRPr lang="en-CA" sz="31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A9B8-83FD-6063-C3BC-8041131A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57175" indent="-228600" defTabSz="914400">
              <a:lnSpc>
                <a:spcPct val="90000"/>
              </a:lnSpc>
            </a:pPr>
            <a:br>
              <a:rPr lang="en-CA" sz="4800" dirty="0">
                <a:latin typeface="Optima" panose="02000503060000020004" pitchFamily="2" charset="0"/>
              </a:rPr>
            </a:br>
            <a:b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667E38-BD5E-832F-3D5F-5CF7269721FC}"/>
              </a:ext>
            </a:extLst>
          </p:cNvPr>
          <p:cNvSpPr txBox="1"/>
          <p:nvPr/>
        </p:nvSpPr>
        <p:spPr>
          <a:xfrm>
            <a:off x="1063956" y="1128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CA" dirty="0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CB341A0E-8344-80E5-2924-3B6D7AD34E28}"/>
              </a:ext>
            </a:extLst>
          </p:cNvPr>
          <p:cNvSpPr txBox="1"/>
          <p:nvPr/>
        </p:nvSpPr>
        <p:spPr>
          <a:xfrm>
            <a:off x="1478465" y="779322"/>
            <a:ext cx="9144000" cy="509820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6-Pack Starter Kit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4F4F80C-C8DB-1C77-ED71-101E1E53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347" y="1426534"/>
            <a:ext cx="9697453" cy="46220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Coaches:</a:t>
            </a:r>
            <a:endParaRPr lang="en-CA" sz="2800" b="1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CA" sz="28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your </a:t>
            </a:r>
            <a:r>
              <a:rPr lang="en-CA" sz="2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coachee’s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complaint (this is </a:t>
            </a:r>
            <a:r>
              <a:rPr lang="en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story)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CA" sz="1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your </a:t>
            </a:r>
            <a:r>
              <a:rPr lang="en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coachee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</a:t>
            </a:r>
            <a:r>
              <a:rPr lang="en-CA" sz="28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you?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</a:t>
            </a:r>
            <a:r>
              <a:rPr lang="en-CA" sz="28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look like?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have you </a:t>
            </a:r>
            <a:r>
              <a:rPr lang="en-CA" sz="28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tried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one or two </a:t>
            </a:r>
            <a:r>
              <a:rPr lang="en-CA" sz="28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possibilities 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could explore?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one </a:t>
            </a:r>
            <a:r>
              <a:rPr lang="en-CA" sz="28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could take as a next step?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A7C37162-02B6-57A2-A9AB-97C696093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728" y="62683"/>
            <a:ext cx="2000145" cy="6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2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13" name="Text Box 22">
            <a:extLst>
              <a:ext uri="{FF2B5EF4-FFF2-40B4-BE49-F238E27FC236}">
                <a16:creationId xmlns:a16="http://schemas.microsoft.com/office/drawing/2014/main" id="{001C7E64-9B17-7E65-2DB1-7356127D7E07}"/>
              </a:ext>
            </a:extLst>
          </p:cNvPr>
          <p:cNvSpPr txBox="1"/>
          <p:nvPr/>
        </p:nvSpPr>
        <p:spPr>
          <a:xfrm>
            <a:off x="1318597" y="766256"/>
            <a:ext cx="9144000" cy="94179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800" dirty="0">
                <a:solidFill>
                  <a:schemeClr val="bg1"/>
                </a:solidFill>
                <a:latin typeface="Optima" panose="02000503060000020004" pitchFamily="2" charset="0"/>
              </a:rPr>
              <a:t>	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The Locker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18D53B-4077-4B2A-BADB-0328C7205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772" y="1834678"/>
            <a:ext cx="3501390" cy="4257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A180A9-C572-2FBE-3160-324AE4C1D346}"/>
              </a:ext>
            </a:extLst>
          </p:cNvPr>
          <p:cNvSpPr txBox="1"/>
          <p:nvPr/>
        </p:nvSpPr>
        <p:spPr>
          <a:xfrm>
            <a:off x="5760720" y="3307397"/>
            <a:ext cx="14630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Corbel" panose="020B0503020204020204" pitchFamily="34" charset="0"/>
              </a:rPr>
              <a:t>No advice giving</a:t>
            </a:r>
          </a:p>
          <a:p>
            <a:endParaRPr lang="en-US" sz="20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latin typeface="Corbel" panose="020B0503020204020204" pitchFamily="34" charset="0"/>
              </a:rPr>
              <a:t>No advice asking</a:t>
            </a:r>
          </a:p>
          <a:p>
            <a:endParaRPr lang="en-US" sz="20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latin typeface="Corbel" panose="020B0503020204020204" pitchFamily="34" charset="0"/>
              </a:rPr>
              <a:t>…for today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B4C7CF8A-8D53-2456-13E4-0D5BDCBE0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30" y="137894"/>
            <a:ext cx="2000145" cy="6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hanges entres gestionnaires FR _PPT template" id="{9EDE6ACC-7DF4-461A-9B19-74DC87096C73}" vid="{7C9A7779-ED87-4865-8860-18F41D33092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B8DB837B0644081CA4CA35114FED4" ma:contentTypeVersion="9" ma:contentTypeDescription="Create a new document." ma:contentTypeScope="" ma:versionID="74986dfba4c8736c8a07084ae161321f">
  <xsd:schema xmlns:xsd="http://www.w3.org/2001/XMLSchema" xmlns:xs="http://www.w3.org/2001/XMLSchema" xmlns:p="http://schemas.microsoft.com/office/2006/metadata/properties" xmlns:ns2="eeed65a0-1a42-4e09-8728-e04497c9c8c7" xmlns:ns3="e85c1d6e-7f1d-4bd4-88c2-f55b7c493ae4" targetNamespace="http://schemas.microsoft.com/office/2006/metadata/properties" ma:root="true" ma:fieldsID="bb2587a5ac85623a65667bd75768c308" ns2:_="" ns3:_="">
    <xsd:import namespace="eeed65a0-1a42-4e09-8728-e04497c9c8c7"/>
    <xsd:import namespace="e85c1d6e-7f1d-4bd4-88c2-f55b7c493a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d65a0-1a42-4e09-8728-e04497c9c8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c1d6e-7f1d-4bd4-88c2-f55b7c493ae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5C5F0B-4FAA-4D15-9EC8-BA4480E09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ed65a0-1a42-4e09-8728-e04497c9c8c7"/>
    <ds:schemaRef ds:uri="e85c1d6e-7f1d-4bd4-88c2-f55b7c493a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099B8F-EF9F-47B0-A2BA-97BD54FD16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Echanges entres gestionnaires FR _PPT template</Template>
  <TotalTime>5615</TotalTime>
  <Words>1023</Words>
  <Application>Microsoft Office PowerPoint</Application>
  <PresentationFormat>Widescreen</PresentationFormat>
  <Paragraphs>206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Corbel</vt:lpstr>
      <vt:lpstr>Optima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   </vt:lpstr>
      <vt:lpstr>   </vt:lpstr>
      <vt:lpstr>PowerPoint Presentation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   </vt:lpstr>
    </vt:vector>
  </TitlesOfParts>
  <Company>Government of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Genevieve Quevillon (CSPS-EFPC)</dc:creator>
  <cp:lastModifiedBy>Julie Wills (CSPS-EFPC)</cp:lastModifiedBy>
  <cp:revision>118</cp:revision>
  <cp:lastPrinted>2023-10-31T19:29:22Z</cp:lastPrinted>
  <dcterms:created xsi:type="dcterms:W3CDTF">2023-06-27T19:53:32Z</dcterms:created>
  <dcterms:modified xsi:type="dcterms:W3CDTF">2024-08-19T18:14:59Z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-1103755560</vt:i4>
  </property>
  <property fmtid="{D5CDD505-2E9C-101B-9397-08002B2CF9AE}" pid="4" name="_EmailSubject">
    <vt:lpwstr>Workshop deck, in either language</vt:lpwstr>
  </property>
  <property fmtid="{D5CDD505-2E9C-101B-9397-08002B2CF9AE}" pid="5" name="_AuthorEmail">
    <vt:lpwstr>Julie.Wills@csps-efpc.gc.ca</vt:lpwstr>
  </property>
  <property fmtid="{D5CDD505-2E9C-101B-9397-08002B2CF9AE}" pid="6" name="_AuthorEmailDisplayName">
    <vt:lpwstr>Julie Wills (CSPS-EFPC)</vt:lpwstr>
  </property>
</Properties>
</file>