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60" r:id="rId4"/>
  </p:sldMasterIdLst>
  <p:notesMasterIdLst>
    <p:notesMasterId r:id="rId28"/>
  </p:notesMasterIdLst>
  <p:sldIdLst>
    <p:sldId id="256" r:id="rId5"/>
    <p:sldId id="374" r:id="rId6"/>
    <p:sldId id="342" r:id="rId7"/>
    <p:sldId id="369" r:id="rId8"/>
    <p:sldId id="373" r:id="rId9"/>
    <p:sldId id="344" r:id="rId10"/>
    <p:sldId id="343" r:id="rId11"/>
    <p:sldId id="346" r:id="rId12"/>
    <p:sldId id="347" r:id="rId13"/>
    <p:sldId id="340" r:id="rId14"/>
    <p:sldId id="376" r:id="rId15"/>
    <p:sldId id="375" r:id="rId16"/>
    <p:sldId id="352" r:id="rId17"/>
    <p:sldId id="380" r:id="rId18"/>
    <p:sldId id="350" r:id="rId19"/>
    <p:sldId id="379" r:id="rId20"/>
    <p:sldId id="353" r:id="rId21"/>
    <p:sldId id="354" r:id="rId22"/>
    <p:sldId id="377" r:id="rId23"/>
    <p:sldId id="355" r:id="rId24"/>
    <p:sldId id="378" r:id="rId25"/>
    <p:sldId id="357" r:id="rId26"/>
    <p:sldId id="36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D9FD32-05A4-A7C4-6401-B3068396E5BA}" name="Barbara Schneider (she¸ her / elle) (CSPS-EFPC)" initials="BS(h/e(E" userId="S::barbara.schneider@csps-efpc.gc.ca::900b2179-9e2c-48d0-bd98-63a677b0ad55" providerId="AD"/>
  <p188:author id="{A75A8658-40DE-A9DB-3E71-605D2395CB75}" name="Julie Wills (CSPS-EFPC)" initials="JW(E" userId="S::julie.wills@csps-efpc.gc.ca::ff4f9089-2aab-48b2-918d-198b5c767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203"/>
    <a:srgbClr val="B42D3B"/>
    <a:srgbClr val="BF3341"/>
    <a:srgbClr val="FA431E"/>
    <a:srgbClr val="D75E41"/>
    <a:srgbClr val="33BFB1"/>
    <a:srgbClr val="87BF33"/>
    <a:srgbClr val="6B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892" autoAdjust="0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FA5499-B291-4D67-9DF3-825956D3AB6F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F3ED5-ACDA-4E8B-BBB8-66D1342FC2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14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4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99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05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52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32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67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33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2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933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57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8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036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82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669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734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42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0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49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41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17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37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92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F3ED5-ACDA-4E8B-BBB8-66D1342FC27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67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B780-6642-0DE1-3D5E-926387E66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3B239-E205-01A2-7E5A-A0B147C3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6F4A-353F-94C7-6255-EB7034D8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2088-5494-8779-B5B9-801C352D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00F81-ABC3-F30F-BE40-CA78B4E4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2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ABF2-2517-2034-18E8-BB99E924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A61FF-DEB2-8181-EA19-58800067A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FFD8-512B-1A7E-7163-D57000C2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ABB2-0FE9-C44E-E8F8-E7CA853E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19C7-087C-2CB9-6775-2A45489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6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50CD5-7883-1C46-BA5C-EBAE128B1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D64D7-5829-5E52-92BB-2099B0D1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4F5F-936A-9920-1AE9-BE3B4CF6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5D0D-02C2-BE0C-0819-8F47117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B7CB-2475-B126-02F4-79C12FFE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8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785-7BD1-BF42-A26B-CBB25101725A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8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53E3-9811-EC4C-A5EE-39C432C314FE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D7CD-281D-E24E-9545-56C3277710CC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0419-0EF9-054A-873A-885635CE24E6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501-CB10-3345-A99E-2D73C3C3F189}" type="datetime1">
              <a:rPr lang="en-CA" smtClean="0"/>
              <a:t>2024-08-19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E1A4-6ACF-F24A-BB15-2FB29084847C}" type="datetime1">
              <a:rPr lang="en-CA" smtClean="0"/>
              <a:t>2024-08-19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206E-76B0-914F-896F-CDD6AE12F929}" type="datetime1">
              <a:rPr lang="en-CA" smtClean="0"/>
              <a:t>2024-08-19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B066-05DF-4B45-AAD2-76F959729222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EDB-DACA-06E2-E634-0400ADAD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4F28-BAF2-7755-9079-A9F0D77E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FC44-DAB8-8477-25B9-EF5D2A22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CB5A-9AB2-4986-E570-E76F76F4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E4293-7B68-9181-A04A-D973AEB8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04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8587-55B6-504D-AFC5-6EDD4F70743A}" type="datetime1">
              <a:rPr lang="en-CA" smtClean="0"/>
              <a:t>2024-08-19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E8D4-72BF-9349-9560-A5AAA75505FE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2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324A-E666-7346-B818-7E61C2AF7859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28CD-B9FE-1ADE-920D-96BA8F43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266CD-A803-75C5-7038-A0CBCA82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E987-7CB9-9EC5-48BA-70775D26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27D7-9089-5CF9-15EE-51D7867C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94DD-74B5-1EE8-88B9-444F68B6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46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3317-BE67-06CC-E999-F8821BF4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9E54-B2E3-674C-7420-10397C812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642AE-3EF3-E216-438D-F7ECE0554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4B3DE-72AF-8B10-35A7-93E78603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2E666-DEA8-B7BC-2468-A065F541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5A828-B9D3-E80A-1FBF-E656F7A8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38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BC70-3229-2CAE-DFCD-162759C2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732FE-0D4A-5A6F-240D-F6646F3F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AE13C-4ADC-E168-AFE0-A5DF1B4CF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74107-C39C-21FA-B215-AC34C6487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03662-D047-53E3-A2C7-B0D5BE95D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9631F-FBE9-C61F-E046-0035A42F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64733-ECBC-98D7-FBC4-F147745E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B8D1E-3A33-8A7C-118B-9F38711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97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E947-49CA-AACC-D22C-6B9FD094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EB9E0-777D-2A34-292B-9ECE8C4B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697E2-926F-E1BE-EDB1-4AA11BB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63C4F-964B-A697-3316-DC588A54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16B95-8B1F-65E6-491C-0CC4F6E8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95B9-C414-F624-03DB-DA175698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416A-2E0A-1693-7683-1D5C9BD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8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589C-4D59-696D-9DA4-7C2FB000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18FF-9C33-AC73-B6B8-ED63057E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0F78E-1277-6B48-5616-8C726D97D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2F-F302-5608-2F4C-1AE7E851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8BD34-79CC-5294-8130-FE451F23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0C66A-7642-86AA-090F-EFDC98CF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02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3BE9-1ADD-869A-015A-E9C377CE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92855-B0B2-32DD-DC7B-569156D4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AD6A8-A4A7-3696-AA25-A6055633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493A4-0A46-FAC7-D836-CC497999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37D36-C8D3-FE6C-D8DD-D99C9A29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C7BF-D1CD-1631-0BAC-666A48D6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7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DDB88-9638-F71B-F3F6-D52CE57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2F012-E2E1-8FB1-E40E-96EF195A3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B5DC-E93E-CADC-CF6B-FD20F749B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ADBC-A524-4F34-9793-602986FEBF67}" type="datetimeFigureOut">
              <a:rPr lang="en-CA" smtClean="0"/>
              <a:t>2024-08-19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AB9B-74D6-5FDD-CFC6-915B1D02A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934E-E4FD-8679-B83A-74D58D1BD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52AB-4481-4845-A0D9-44B4FC6B8F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3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11C-5F9C-F14B-B794-7F1D9FE44406}" type="datetime1">
              <a:rPr lang="en-CA" smtClean="0"/>
              <a:t>2024-08-19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5E16-84EB-4041-A919-09CC0A00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ue.csps-efpc.gc.ca/product?catalog=TRN439&amp;cm_locale=fr" TargetMode="External"/><Relationship Id="rId13" Type="http://schemas.openxmlformats.org/officeDocument/2006/relationships/hyperlink" Target="https://www.csps-efpc.gc.ca/tools/jobaids/grow-coaching-approach-eng.aspx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atalogue.csps-efpc.gc.ca/product?catalog=TRN402&amp;cm_locale=fr" TargetMode="External"/><Relationship Id="rId12" Type="http://schemas.openxmlformats.org/officeDocument/2006/relationships/hyperlink" Target="https://www.csps-efpc.gc.ca/tools/jobaids/grow-model-approach-fra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noz3ViNZssk" TargetMode="External"/><Relationship Id="rId11" Type="http://schemas.openxmlformats.org/officeDocument/2006/relationships/hyperlink" Target="https://www.csps-efpc.gc.ca/tools/jobaids/coaching-topic-fra.aspx" TargetMode="External"/><Relationship Id="rId5" Type="http://schemas.openxmlformats.org/officeDocument/2006/relationships/hyperlink" Target="https://youtu.be/qg1s0CoRtT4" TargetMode="External"/><Relationship Id="rId10" Type="http://schemas.openxmlformats.org/officeDocument/2006/relationships/hyperlink" Target="https://www.csps-efpc.gc.ca/video/intro-coaching-fra.aspx" TargetMode="External"/><Relationship Id="rId4" Type="http://schemas.openxmlformats.org/officeDocument/2006/relationships/hyperlink" Target="https://youtu.be/H1ZNjTjEFZE" TargetMode="External"/><Relationship Id="rId9" Type="http://schemas.openxmlformats.org/officeDocument/2006/relationships/hyperlink" Target="https://catalogue.csps-efpc.gc.ca/product?catalog=TRN401&amp;cm_locale=fr" TargetMode="External"/><Relationship Id="rId14" Type="http://schemas.openxmlformats.org/officeDocument/2006/relationships/hyperlink" Target="https://www.csps-efpc.gc.ca/tools/jobaids/grow-coaching-approach-fra.asp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csps-efpc.gc.ca/partnerships/nmc-subscribe-fra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ps-efpc.gc.ca/partnerships/nmc-subscribe-eng.aspx" TargetMode="External"/><Relationship Id="rId5" Type="http://schemas.openxmlformats.org/officeDocument/2006/relationships/hyperlink" Target="https://articles.alpha.canada.ca/national-managers-community/fr/" TargetMode="External"/><Relationship Id="rId4" Type="http://schemas.openxmlformats.org/officeDocument/2006/relationships/hyperlink" Target="https://articles.alpha.canada.ca/national-managers-commun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Esh75mbmuc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B7B42797-297F-699D-5CA2-A3D2D122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22A59-BAB3-E022-0D2C-3E8E5E0C444B}"/>
              </a:ext>
            </a:extLst>
          </p:cNvPr>
          <p:cNvSpPr txBox="1"/>
          <p:nvPr/>
        </p:nvSpPr>
        <p:spPr>
          <a:xfrm>
            <a:off x="148527" y="2242926"/>
            <a:ext cx="524861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CA" sz="3300" b="1" dirty="0"/>
              <a:t>ÉCHANGES ENTRE GESTIONNAIRES DE LA CNG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020AB-0AFF-2780-3DA5-97603C826B13}"/>
              </a:ext>
            </a:extLst>
          </p:cNvPr>
          <p:cNvSpPr txBox="1"/>
          <p:nvPr/>
        </p:nvSpPr>
        <p:spPr>
          <a:xfrm>
            <a:off x="148527" y="3320144"/>
            <a:ext cx="4376057" cy="1858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 de coaching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</a:t>
            </a: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coaching pour passer aux solutions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</a:t>
            </a:r>
            <a:r>
              <a:rPr lang="en-CA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fr-FR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coaching par les pairs pour un leadership efficace </a:t>
            </a:r>
            <a:endParaRPr lang="fr-FR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B7E00CBD-2467-2348-A217-33C583C173FE}"/>
              </a:ext>
            </a:extLst>
          </p:cNvPr>
          <p:cNvSpPr txBox="1"/>
          <p:nvPr/>
        </p:nvSpPr>
        <p:spPr>
          <a:xfrm>
            <a:off x="522515" y="438440"/>
            <a:ext cx="10236925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Débreffage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9796E-56FC-25BE-A4D2-B8DB37A88720}"/>
              </a:ext>
            </a:extLst>
          </p:cNvPr>
          <p:cNvSpPr txBox="1"/>
          <p:nvPr/>
        </p:nvSpPr>
        <p:spPr>
          <a:xfrm>
            <a:off x="522515" y="1825564"/>
            <a:ext cx="95685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>
                <a:latin typeface="Century Gothic" panose="020B0502020202020204" pitchFamily="34" charset="0"/>
              </a:rPr>
              <a:t>Coachs</a:t>
            </a:r>
            <a:r>
              <a:rPr lang="en-CA" sz="2800" b="1" dirty="0">
                <a:latin typeface="Century Gothic" panose="020B0502020202020204" pitchFamily="34" charset="0"/>
              </a:rPr>
              <a:t> 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Comment s'est passé le fait de poser des questions ? </a:t>
            </a:r>
            <a:endParaRPr lang="en-CA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err="1">
                <a:latin typeface="Century Gothic" panose="020B0502020202020204" pitchFamily="34" charset="0"/>
              </a:rPr>
              <a:t>Qu'avez-vous</a:t>
            </a:r>
            <a:r>
              <a:rPr lang="en-CA" sz="2800" dirty="0"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latin typeface="Century Gothic" panose="020B0502020202020204" pitchFamily="34" charset="0"/>
              </a:rPr>
              <a:t>remarqué</a:t>
            </a:r>
            <a:r>
              <a:rPr lang="en-CA" sz="2800" dirty="0">
                <a:latin typeface="Century Gothic" panose="020B0502020202020204" pitchFamily="34" charset="0"/>
              </a:rPr>
              <a:t> sur </a:t>
            </a:r>
            <a:r>
              <a:rPr lang="en-CA" sz="2800" dirty="0" err="1">
                <a:latin typeface="Century Gothic" panose="020B0502020202020204" pitchFamily="34" charset="0"/>
              </a:rPr>
              <a:t>vous-même</a:t>
            </a:r>
            <a:r>
              <a:rPr lang="en-CA" sz="2800" dirty="0">
                <a:latin typeface="Century Gothic" panose="020B0502020202020204" pitchFamily="34" charset="0"/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>
              <a:latin typeface="Century Gothic" panose="020B0502020202020204" pitchFamily="34" charset="0"/>
            </a:endParaRPr>
          </a:p>
          <a:p>
            <a:r>
              <a:rPr lang="en-CA" sz="2800" b="1" dirty="0" err="1">
                <a:latin typeface="Century Gothic" panose="020B0502020202020204" pitchFamily="34" charset="0"/>
              </a:rPr>
              <a:t>Coaché</a:t>
            </a:r>
            <a:r>
              <a:rPr lang="en-CA" sz="2800" b="1" dirty="0">
                <a:latin typeface="Century Gothic" panose="020B0502020202020204" pitchFamily="34" charset="0"/>
              </a:rPr>
              <a:t>(e)s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Qu'est-ce que cela vous a fait d'être écouté de cette façon ?</a:t>
            </a:r>
            <a:endParaRPr lang="en-CA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err="1">
                <a:latin typeface="Century Gothic" panose="020B0502020202020204" pitchFamily="34" charset="0"/>
              </a:rPr>
              <a:t>Qu'avez-vous</a:t>
            </a:r>
            <a:r>
              <a:rPr lang="en-CA" sz="2800" dirty="0"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latin typeface="Century Gothic" panose="020B0502020202020204" pitchFamily="34" charset="0"/>
              </a:rPr>
              <a:t>remarqué</a:t>
            </a:r>
            <a:r>
              <a:rPr lang="en-CA" sz="2800" dirty="0">
                <a:latin typeface="Century Gothic" panose="020B0502020202020204" pitchFamily="34" charset="0"/>
              </a:rPr>
              <a:t> sur </a:t>
            </a:r>
            <a:r>
              <a:rPr lang="en-CA" sz="2800" dirty="0" err="1">
                <a:latin typeface="Century Gothic" panose="020B0502020202020204" pitchFamily="34" charset="0"/>
              </a:rPr>
              <a:t>vous-même</a:t>
            </a:r>
            <a:r>
              <a:rPr lang="en-CA" sz="2800" dirty="0">
                <a:latin typeface="Century Gothic" panose="020B0502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9484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B7B42797-297F-699D-5CA2-A3D2D122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22A59-BAB3-E022-0D2C-3E8E5E0C444B}"/>
              </a:ext>
            </a:extLst>
          </p:cNvPr>
          <p:cNvSpPr txBox="1"/>
          <p:nvPr/>
        </p:nvSpPr>
        <p:spPr>
          <a:xfrm>
            <a:off x="115870" y="2264227"/>
            <a:ext cx="524861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CA" sz="3200" b="1" dirty="0"/>
              <a:t>ÉCHANGES ENTRE GESTIONNAIRES DE LA CNG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020AB-0AFF-2780-3DA5-97603C826B13}"/>
              </a:ext>
            </a:extLst>
          </p:cNvPr>
          <p:cNvSpPr txBox="1"/>
          <p:nvPr/>
        </p:nvSpPr>
        <p:spPr>
          <a:xfrm>
            <a:off x="115870" y="3689276"/>
            <a:ext cx="4374850" cy="636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3600" b="1" i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CA" dirty="0"/>
              <a:t>- PAUSE -</a:t>
            </a:r>
          </a:p>
        </p:txBody>
      </p:sp>
    </p:spTree>
    <p:extLst>
      <p:ext uri="{BB962C8B-B14F-4D97-AF65-F5344CB8AC3E}">
        <p14:creationId xmlns:p14="http://schemas.microsoft.com/office/powerpoint/2010/main" val="152347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44D6FC6E-1F7E-5C02-BF42-9129CCEBB5A6}"/>
              </a:ext>
            </a:extLst>
          </p:cNvPr>
          <p:cNvSpPr txBox="1"/>
          <p:nvPr/>
        </p:nvSpPr>
        <p:spPr>
          <a:xfrm>
            <a:off x="541218" y="202659"/>
            <a:ext cx="11109563" cy="1069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À quoi </a:t>
            </a:r>
            <a:r>
              <a:rPr lang="en-CA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s'attendre</a:t>
            </a: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4E75-AA09-0245-2788-557CC5EDA55B}"/>
              </a:ext>
            </a:extLst>
          </p:cNvPr>
          <p:cNvSpPr txBox="1"/>
          <p:nvPr/>
        </p:nvSpPr>
        <p:spPr>
          <a:xfrm>
            <a:off x="642256" y="1478314"/>
            <a:ext cx="11109562" cy="436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b="1" cap="all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Récapitulation</a:t>
            </a:r>
            <a:r>
              <a:rPr lang="en-CA" sz="2800" b="1" cap="all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19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</a:t>
            </a:r>
            <a:r>
              <a:rPr lang="en-CA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fr-FR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coaching par les pairs pour un leadership efficace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le coaching par les pairs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Rôles et processus dans un cercle de coaching par les pairs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Poser des questions ouvertes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</a:t>
            </a: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d'un cercle de coaching par les pairs</a:t>
            </a:r>
            <a:endParaRPr lang="en-CA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 en </a:t>
            </a:r>
            <a:r>
              <a:rPr lang="en-CA" sz="2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</a:t>
            </a:r>
            <a:endParaRPr lang="en-CA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2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Débreffage</a:t>
            </a:r>
            <a:r>
              <a:rPr lang="en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résum</a:t>
            </a:r>
            <a:r>
              <a:rPr lang="en-CA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CA" sz="2800" dirty="0">
                <a:latin typeface="Century Gothic" panose="020B0502020202020204" pitchFamily="34" charset="0"/>
              </a:rPr>
              <a:t>	</a:t>
            </a:r>
            <a:r>
              <a:rPr lang="en-CA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0005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1B304-E07D-3731-EE36-9BEB84A6DFF7}"/>
              </a:ext>
            </a:extLst>
          </p:cNvPr>
          <p:cNvSpPr txBox="1"/>
          <p:nvPr/>
        </p:nvSpPr>
        <p:spPr>
          <a:xfrm>
            <a:off x="422031" y="2287183"/>
            <a:ext cx="11023042" cy="21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FR" sz="3200" dirty="0">
                <a:latin typeface="Century Gothic" panose="020B0502020202020204" pitchFamily="34" charset="0"/>
              </a:rPr>
              <a:t>Aider les collègues gestionnaires à explorer de nouvelles possibilités et à découvrir des solutions aux préoccupations/défis/situations présentés en restant curieux et en posant des questions ouvertes.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664029" y="401761"/>
            <a:ext cx="10472057" cy="1003352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Qu'est-ce que le coaching par les pairs 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 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4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2338" y="257175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Les cercles de coaching par les pairs offrent :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2F7D94-25E8-C153-17B0-6194EEBFE623}"/>
              </a:ext>
            </a:extLst>
          </p:cNvPr>
          <p:cNvSpPr txBox="1">
            <a:spLocks/>
          </p:cNvSpPr>
          <p:nvPr/>
        </p:nvSpPr>
        <p:spPr>
          <a:xfrm>
            <a:off x="489857" y="1317172"/>
            <a:ext cx="11092543" cy="5032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opportunité de mise en réseau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outils pratiques, reproductibles et applicables à utiliser dans les conversations quotidiennes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occasion de renforcer les relations entre pairs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espace sûr, sans jugement et confidentiel pour partager des expériences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occasion d'expérimenter le pouvoir des questions ouvertes, que vous les posiez ou que vous y répondiez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moyen d'apprendre des pratiques de coaching pertinentes en les essayant et en les pratiquant avec des pairs, tout en s'attaquant à des problèmes réels dans l’environnement de travail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exploration des moyens et des approches pour générer des actions pratiques et des étapes suivantes.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1345746" y="805399"/>
            <a:ext cx="10111467" cy="55547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Les </a:t>
            </a:r>
            <a:r>
              <a:rPr lang="en-CA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rôles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58825-6F97-D9E6-0FBE-E6C20ACC09DD}"/>
              </a:ext>
            </a:extLst>
          </p:cNvPr>
          <p:cNvSpPr/>
          <p:nvPr/>
        </p:nvSpPr>
        <p:spPr>
          <a:xfrm>
            <a:off x="5572388" y="2068608"/>
            <a:ext cx="5884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>
                <a:latin typeface="Century Gothic" panose="020B0502020202020204" pitchFamily="34" charset="0"/>
              </a:rPr>
              <a:t>Coaché</a:t>
            </a:r>
            <a:r>
              <a:rPr lang="en-CA" sz="2400" b="1" dirty="0">
                <a:latin typeface="Century Gothic" panose="020B0502020202020204" pitchFamily="34" charset="0"/>
              </a:rPr>
              <a:t>(e) 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Century Gothic" panose="020B0502020202020204" pitchFamily="34" charset="0"/>
              </a:rPr>
              <a:t>partage son </a:t>
            </a:r>
            <a:r>
              <a:rPr lang="en-CA" sz="2400" dirty="0" err="1">
                <a:latin typeface="Century Gothic" panose="020B0502020202020204" pitchFamily="34" charset="0"/>
              </a:rPr>
              <a:t>sujet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 err="1">
                <a:latin typeface="Century Gothic" panose="020B0502020202020204" pitchFamily="34" charset="0"/>
              </a:rPr>
              <a:t>Membres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err="1">
                <a:latin typeface="Century Gothic" panose="020B0502020202020204" pitchFamily="34" charset="0"/>
              </a:rPr>
              <a:t>posent</a:t>
            </a:r>
            <a:r>
              <a:rPr lang="en-CA" sz="2400" dirty="0">
                <a:latin typeface="Century Gothic" panose="020B0502020202020204" pitchFamily="34" charset="0"/>
              </a:rPr>
              <a:t> des questions</a:t>
            </a:r>
          </a:p>
          <a:p>
            <a:pPr lvl="0"/>
            <a:endParaRPr lang="en-CA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b="1" dirty="0" err="1">
                <a:latin typeface="Century Gothic" panose="020B0502020202020204" pitchFamily="34" charset="0"/>
              </a:rPr>
              <a:t>Facilitateur</a:t>
            </a:r>
            <a:r>
              <a:rPr lang="en-CA" sz="2400" b="1" dirty="0">
                <a:latin typeface="Century Gothic" panose="020B0502020202020204" pitchFamily="34" charset="0"/>
              </a:rPr>
              <a:t>/trice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 err="1">
                <a:latin typeface="Century Gothic" panose="020B0502020202020204" pitchFamily="34" charset="0"/>
              </a:rPr>
              <a:t>modère</a:t>
            </a:r>
            <a:r>
              <a:rPr lang="en-CA" sz="2400" dirty="0">
                <a:latin typeface="Century Gothic" panose="020B0502020202020204" pitchFamily="34" charset="0"/>
              </a:rPr>
              <a:t>, </a:t>
            </a:r>
            <a:r>
              <a:rPr lang="en-CA" sz="2400" dirty="0" err="1">
                <a:latin typeface="Century Gothic" panose="020B0502020202020204" pitchFamily="34" charset="0"/>
              </a:rPr>
              <a:t>appuie</a:t>
            </a:r>
            <a:r>
              <a:rPr lang="en-CA" sz="2400" dirty="0">
                <a:latin typeface="Century Gothic" panose="020B0502020202020204" pitchFamily="34" charset="0"/>
              </a:rPr>
              <a:t> et </a:t>
            </a:r>
            <a:r>
              <a:rPr lang="en-CA" sz="2400" dirty="0" err="1">
                <a:latin typeface="Century Gothic" panose="020B0502020202020204" pitchFamily="34" charset="0"/>
              </a:rPr>
              <a:t>s’assure</a:t>
            </a:r>
            <a:r>
              <a:rPr lang="en-CA" sz="2400" dirty="0">
                <a:latin typeface="Century Gothic" panose="020B0502020202020204" pitchFamily="34" charset="0"/>
              </a:rPr>
              <a:t> que le </a:t>
            </a:r>
            <a:r>
              <a:rPr lang="en-CA" sz="2400" dirty="0" err="1">
                <a:latin typeface="Century Gothic" panose="020B0502020202020204" pitchFamily="34" charset="0"/>
              </a:rPr>
              <a:t>coaché</a:t>
            </a:r>
            <a:r>
              <a:rPr lang="en-CA" sz="2400" dirty="0">
                <a:latin typeface="Century Gothic" panose="020B0502020202020204" pitchFamily="34" charset="0"/>
              </a:rPr>
              <a:t> </a:t>
            </a:r>
            <a:r>
              <a:rPr lang="en-CA" sz="2400" dirty="0" err="1">
                <a:latin typeface="Century Gothic" panose="020B0502020202020204" pitchFamily="34" charset="0"/>
              </a:rPr>
              <a:t>n’est</a:t>
            </a:r>
            <a:r>
              <a:rPr lang="en-CA" sz="2400" dirty="0">
                <a:latin typeface="Century Gothic" panose="020B0502020202020204" pitchFamily="34" charset="0"/>
              </a:rPr>
              <a:t> pas </a:t>
            </a:r>
            <a:r>
              <a:rPr lang="en-CA" sz="2400" dirty="0" err="1">
                <a:latin typeface="Century Gothic" panose="020B0502020202020204" pitchFamily="34" charset="0"/>
              </a:rPr>
              <a:t>débordé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800" dirty="0">
              <a:latin typeface="Optima" panose="0200050306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14856-63AC-047F-CB17-779B0813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00" y="1781942"/>
            <a:ext cx="3888027" cy="376031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9B2FDD6-FE2C-DB0D-64D2-AAFF63C41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44" y="73578"/>
            <a:ext cx="1929113" cy="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1088571" y="816028"/>
            <a:ext cx="10308772" cy="1003352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Le </a:t>
            </a:r>
            <a:r>
              <a:rPr lang="en-CA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processus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3E24D61-F332-0C8E-96E4-C31AC762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033" y="2051604"/>
            <a:ext cx="4902766" cy="454922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E247D02-DCEF-8BDA-7572-AB9F97EAA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01" y="149003"/>
            <a:ext cx="1929113" cy="643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A296C-64C6-9002-6F0F-3E3F1440CCA4}"/>
              </a:ext>
            </a:extLst>
          </p:cNvPr>
          <p:cNvSpPr txBox="1"/>
          <p:nvPr/>
        </p:nvSpPr>
        <p:spPr>
          <a:xfrm>
            <a:off x="4740205" y="3680593"/>
            <a:ext cx="24164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 err="1">
                <a:solidFill>
                  <a:schemeClr val="accent6">
                    <a:lumMod val="75000"/>
                  </a:schemeClr>
                </a:solidFill>
              </a:rPr>
              <a:t>Développement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</a:rPr>
              <a:t> des </a:t>
            </a:r>
            <a:r>
              <a:rPr lang="en-CA" sz="2400" b="1" dirty="0" err="1">
                <a:solidFill>
                  <a:schemeClr val="accent6">
                    <a:lumMod val="75000"/>
                  </a:schemeClr>
                </a:solidFill>
              </a:rPr>
              <a:t>compétences</a:t>
            </a:r>
            <a:endParaRPr lang="en-C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E771B-0E1D-E375-D9CF-2714994B87E1}"/>
              </a:ext>
            </a:extLst>
          </p:cNvPr>
          <p:cNvSpPr txBox="1"/>
          <p:nvPr/>
        </p:nvSpPr>
        <p:spPr>
          <a:xfrm rot="2709142">
            <a:off x="6722556" y="3028204"/>
            <a:ext cx="12320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1. </a:t>
            </a:r>
            <a:r>
              <a:rPr lang="en-CA" sz="2400" b="1" dirty="0" err="1">
                <a:solidFill>
                  <a:schemeClr val="bg1"/>
                </a:solidFill>
              </a:rPr>
              <a:t>Sujet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8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664028" y="401761"/>
            <a:ext cx="11030131" cy="911788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fr-FR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Préparer le terrain - Développement des compétences</a:t>
            </a: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D0905-D852-E313-19DE-AC3243BFE0C2}"/>
              </a:ext>
            </a:extLst>
          </p:cNvPr>
          <p:cNvSpPr/>
          <p:nvPr/>
        </p:nvSpPr>
        <p:spPr>
          <a:xfrm>
            <a:off x="925286" y="2123611"/>
            <a:ext cx="1076887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3000" b="1" dirty="0">
                <a:latin typeface="Century Gothic" panose="020B0502020202020204" pitchFamily="34" charset="0"/>
              </a:rPr>
              <a:t>Poser des questions ouvertes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000" dirty="0">
                <a:latin typeface="Century Gothic" panose="020B0502020202020204" pitchFamily="34" charset="0"/>
              </a:rPr>
              <a:t>Indice : elles commencent par - </a:t>
            </a:r>
            <a:r>
              <a:rPr lang="fr-FR" sz="3000" b="1" dirty="0">
                <a:latin typeface="Century Gothic" panose="020B0502020202020204" pitchFamily="34" charset="0"/>
              </a:rPr>
              <a:t>Quoi, Comment, Où,</a:t>
            </a:r>
          </a:p>
          <a:p>
            <a:r>
              <a:rPr lang="fr-FR" sz="3000" b="1" dirty="0">
                <a:latin typeface="Century Gothic" panose="020B0502020202020204" pitchFamily="34" charset="0"/>
              </a:rPr>
              <a:t>                  Quand, Qui</a:t>
            </a:r>
            <a:endParaRPr lang="en-CA" sz="3000" b="1" dirty="0">
              <a:latin typeface="Century Gothic" panose="020B0502020202020204" pitchFamily="34" charset="0"/>
            </a:endParaRPr>
          </a:p>
          <a:p>
            <a:endParaRPr lang="en-CA" sz="3000" dirty="0">
              <a:latin typeface="Century Gothic" panose="020B0502020202020204" pitchFamily="34" charset="0"/>
            </a:endParaRPr>
          </a:p>
          <a:p>
            <a:r>
              <a:rPr lang="fr-FR" sz="3000" b="1" dirty="0">
                <a:latin typeface="Century Gothic" panose="020B0502020202020204" pitchFamily="34" charset="0"/>
              </a:rPr>
              <a:t>Poser des questions courtes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000" dirty="0">
                <a:latin typeface="Century Gothic" panose="020B0502020202020204" pitchFamily="34" charset="0"/>
              </a:rPr>
              <a:t>Moins de mots, c'est plus de clarté</a:t>
            </a:r>
            <a:endParaRPr lang="en-CA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D439D469-3B30-275F-3557-701F88F9375E}"/>
              </a:ext>
            </a:extLst>
          </p:cNvPr>
          <p:cNvSpPr txBox="1"/>
          <p:nvPr/>
        </p:nvSpPr>
        <p:spPr>
          <a:xfrm>
            <a:off x="533400" y="862659"/>
            <a:ext cx="1078126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À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éviter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33FF1F-832E-B621-2BF0-77933673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631" y="1939475"/>
            <a:ext cx="2835116" cy="4001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69AE97-5934-D8F7-7852-C38E320EB71D}"/>
              </a:ext>
            </a:extLst>
          </p:cNvPr>
          <p:cNvSpPr txBox="1"/>
          <p:nvPr/>
        </p:nvSpPr>
        <p:spPr>
          <a:xfrm>
            <a:off x="533400" y="2136338"/>
            <a:ext cx="748937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fermées </a:t>
            </a:r>
            <a:r>
              <a:rPr lang="fr-CA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fr-CA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génèrent « oui » ou « non » comme réponses</a:t>
            </a:r>
            <a:r>
              <a:rPr lang="fr-CA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CA" sz="24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suggestives </a:t>
            </a:r>
            <a:r>
              <a:rPr lang="fr-CA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fr-CA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Avez-vous essayé... »</a:t>
            </a:r>
          </a:p>
          <a:p>
            <a:endParaRPr lang="fr-CA" sz="2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avec paraphrases excessives </a:t>
            </a:r>
            <a:r>
              <a:rPr lang="fr-CA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fr-CA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Ce que je vous entends dire est... » </a:t>
            </a:r>
            <a:endParaRPr lang="en-CA" sz="2400" dirty="0">
              <a:latin typeface="Century Gothic" panose="020B0502020202020204" pitchFamily="34" charset="0"/>
            </a:endParaRPr>
          </a:p>
          <a:p>
            <a:endParaRPr lang="en-C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5CD5EB6-79BC-B9C5-F102-32055399D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01" y="80242"/>
            <a:ext cx="1929113" cy="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478971" y="707172"/>
            <a:ext cx="11397343" cy="509820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RAPPEL: Trousse de 6 questions de base pour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commencer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27E5BE3-D9D5-A38D-9ECE-79FBDA6E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1" y="1268440"/>
            <a:ext cx="11281285" cy="4780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Coachs</a:t>
            </a:r>
            <a:r>
              <a:rPr lang="en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2600" b="1" i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Écoutez</a:t>
            </a:r>
            <a:r>
              <a:rPr lang="fr-CA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situation de votre coaché(e)(Ceci est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histoire)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fr-C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questions que vous pourriez poser 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qui est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vous 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quoi ressemblerait le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succès 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vous avez </a:t>
            </a:r>
            <a:r>
              <a:rPr lang="en-CA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essayé</a:t>
            </a:r>
            <a:r>
              <a:rPr lang="en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seraient une ou deux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possibilités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vous pourriez explorer 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FR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une </a:t>
            </a:r>
            <a:r>
              <a:rPr lang="fr-FR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fr-FR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vous pourriez prendre comme prochaine étape ?</a:t>
            </a:r>
            <a:endParaRPr lang="en-CA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99B8100-5A30-11D3-C6EA-E4D4840D9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43" y="64135"/>
            <a:ext cx="1929113" cy="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44D6FC6E-1F7E-5C02-BF42-9129CCEBB5A6}"/>
              </a:ext>
            </a:extLst>
          </p:cNvPr>
          <p:cNvSpPr txBox="1"/>
          <p:nvPr/>
        </p:nvSpPr>
        <p:spPr>
          <a:xfrm>
            <a:off x="541218" y="202659"/>
            <a:ext cx="11109563" cy="677045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À quoi </a:t>
            </a:r>
            <a:r>
              <a:rPr lang="en-CA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s'attendre</a:t>
            </a: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4E75-AA09-0245-2788-557CC5EDA55B}"/>
              </a:ext>
            </a:extLst>
          </p:cNvPr>
          <p:cNvSpPr txBox="1"/>
          <p:nvPr/>
        </p:nvSpPr>
        <p:spPr>
          <a:xfrm>
            <a:off x="925286" y="1109223"/>
            <a:ext cx="10003971" cy="499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1 : Techniques de coaching pour passer aux solutions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le </a:t>
            </a:r>
            <a:r>
              <a:rPr lang="en-CA" sz="1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pouls</a:t>
            </a:r>
            <a:endParaRPr lang="en-CA" sz="1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Environnement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d’apprentissage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quoi le coaching dans </a:t>
            </a:r>
            <a:r>
              <a:rPr lang="en-CA" sz="1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contexte</a:t>
            </a: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#1: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Modèle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conversation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#2: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Trousse de 6 questions de base pour commencer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 en </a:t>
            </a: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paires</a:t>
            </a:r>
            <a:endParaRPr lang="en-CA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Débreffage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9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</a:t>
            </a:r>
            <a:r>
              <a:rPr lang="en-CA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fr-FR" sz="19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coaching par les pairs pour un leadership efficace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Rôles et processus dans un cercle de coaching par les pairs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Poser des questions ouvertes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d'un cercle de coaching par les pairs</a:t>
            </a:r>
            <a:endParaRPr lang="en-CA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 en </a:t>
            </a: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</a:t>
            </a:r>
            <a:endParaRPr lang="en-CA" sz="1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Débreffage</a:t>
            </a:r>
            <a:r>
              <a:rPr lang="en-CA" sz="19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résum</a:t>
            </a:r>
            <a:r>
              <a:rPr lang="en-CA" sz="1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CA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5018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Résumé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0F1DD-28B0-CB04-AF1C-94D0D9A6B3D4}"/>
              </a:ext>
            </a:extLst>
          </p:cNvPr>
          <p:cNvSpPr txBox="1"/>
          <p:nvPr/>
        </p:nvSpPr>
        <p:spPr>
          <a:xfrm>
            <a:off x="615077" y="1789762"/>
            <a:ext cx="11058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Qu'avez-vous appris sur vous-même grâce au processus du cercle de coaching par les pairs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Century Gothic" panose="020B0502020202020204" pitchFamily="34" charset="0"/>
              </a:rPr>
              <a:t>Quel est le point à retenir que vous mettrez en pratique dans votre milieu de travail à l'avenir ? </a:t>
            </a:r>
            <a:endParaRPr lang="en-CA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2338" y="257175"/>
            <a:ext cx="10967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Les cercles de coaching par les pairs offrent :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2F7D94-25E8-C153-17B0-6194EEBFE623}"/>
              </a:ext>
            </a:extLst>
          </p:cNvPr>
          <p:cNvSpPr txBox="1">
            <a:spLocks/>
          </p:cNvSpPr>
          <p:nvPr/>
        </p:nvSpPr>
        <p:spPr>
          <a:xfrm>
            <a:off x="489857" y="1317172"/>
            <a:ext cx="11092543" cy="5032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opportunité de mise en réseau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outils pratiques, reproductibles et applicables à utiliser dans les conversations quotidiennes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occasion de renforcer les relations entre pairs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espace sûr, sans jugement et confidentiel pour partager des expériences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occasion d'expérimenter le pouvoir des questions ouvertes, que vous les posiez ou que vous y répondiez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moyen d'apprendre des pratiques de coaching pertinentes en les essayant et en les pratiquant avec des pairs, tout en s'attaquant à des problèmes réels dans l’environnement de travail</a:t>
            </a:r>
          </a:p>
          <a:p>
            <a:pPr marL="457200" indent="-457200" fontAlgn="t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3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exploration des moyens et des approches pour générer des actions pratiques et des étapes suivantes.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10967323" cy="494687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Ressources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pour le coaching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9720F-61AF-1DD4-649A-107256C6F8F0}"/>
              </a:ext>
            </a:extLst>
          </p:cNvPr>
          <p:cNvSpPr txBox="1"/>
          <p:nvPr/>
        </p:nvSpPr>
        <p:spPr>
          <a:xfrm>
            <a:off x="396240" y="1040145"/>
            <a:ext cx="11562080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700" b="1" dirty="0" err="1">
                <a:latin typeface="Century Gothic" panose="020B0502020202020204" pitchFamily="34" charset="0"/>
              </a:rPr>
              <a:t>Ressources</a:t>
            </a:r>
            <a:r>
              <a:rPr lang="en-CA" sz="1700" b="1" dirty="0">
                <a:latin typeface="Century Gothic" panose="020B0502020202020204" pitchFamily="34" charset="0"/>
              </a:rPr>
              <a:t> </a:t>
            </a:r>
            <a:r>
              <a:rPr lang="en-CA" sz="1700" b="1" dirty="0" err="1">
                <a:latin typeface="Century Gothic" panose="020B0502020202020204" pitchFamily="34" charset="0"/>
              </a:rPr>
              <a:t>vidéos</a:t>
            </a:r>
            <a:r>
              <a:rPr lang="en-CA" sz="1700" b="1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Century Gothic" panose="020B0502020202020204" pitchFamily="34" charset="0"/>
              </a:rPr>
              <a:t>Se joindre à un cercle de coaching par les pairs ? A quoi s'attendre 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(en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anglais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seulement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r>
              <a:rPr lang="fr-FR" sz="1700" dirty="0">
                <a:latin typeface="Century Gothic" panose="020B0502020202020204" pitchFamily="34" charset="0"/>
              </a:rPr>
              <a:t> </a:t>
            </a:r>
            <a:r>
              <a:rPr lang="en-CA" sz="17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https://youtu.be/H1ZNjTjEFZE</a:t>
            </a:r>
            <a:endParaRPr lang="en-CA" sz="17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700" dirty="0">
                <a:latin typeface="Century Gothic" panose="020B0502020202020204" pitchFamily="34" charset="0"/>
              </a:rPr>
              <a:t>Comment </a:t>
            </a:r>
            <a:r>
              <a:rPr lang="en-CA" sz="1700" dirty="0" err="1">
                <a:latin typeface="Century Gothic" panose="020B0502020202020204" pitchFamily="34" charset="0"/>
              </a:rPr>
              <a:t>sélectionner</a:t>
            </a:r>
            <a:r>
              <a:rPr lang="en-CA" sz="1700" dirty="0">
                <a:latin typeface="Century Gothic" panose="020B0502020202020204" pitchFamily="34" charset="0"/>
              </a:rPr>
              <a:t> un </a:t>
            </a:r>
            <a:r>
              <a:rPr lang="en-CA" sz="1700" dirty="0" err="1">
                <a:latin typeface="Century Gothic" panose="020B0502020202020204" pitchFamily="34" charset="0"/>
              </a:rPr>
              <a:t>sujet</a:t>
            </a:r>
            <a:r>
              <a:rPr lang="en-CA" sz="1700" dirty="0">
                <a:latin typeface="Century Gothic" panose="020B0502020202020204" pitchFamily="34" charset="0"/>
              </a:rPr>
              <a:t> pour le coaching 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(en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anglais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seulement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</a:t>
            </a:r>
            <a:r>
              <a:rPr lang="en-CA" sz="1700" dirty="0">
                <a:latin typeface="Century Gothic" panose="020B0502020202020204" pitchFamily="34" charset="0"/>
              </a:rPr>
              <a:t> </a:t>
            </a:r>
            <a:r>
              <a:rPr lang="en-CA" sz="1700" u="sng" dirty="0">
                <a:solidFill>
                  <a:srgbClr val="000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https://youtu.be/qg1s0CoRtT4</a:t>
            </a:r>
            <a:endParaRPr lang="en-CA" sz="1700" u="sng" dirty="0">
              <a:solidFill>
                <a:srgbClr val="0000FF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Vidéo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Le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modèle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feedback (en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anglais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17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seulement</a:t>
            </a:r>
            <a:r>
              <a:rPr lang="en-CA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 </a:t>
            </a:r>
            <a:r>
              <a:rPr lang="en-CA" sz="17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https://youtu.be/noz3ViNZssk</a:t>
            </a:r>
            <a:endParaRPr lang="en-CA" sz="1700" u="sng" dirty="0">
              <a:solidFill>
                <a:srgbClr val="0000F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1700" i="1" u="sng" dirty="0">
              <a:solidFill>
                <a:srgbClr val="0000FF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1700" b="1" dirty="0">
                <a:latin typeface="Century Gothic" panose="020B0502020202020204" pitchFamily="34" charset="0"/>
              </a:rPr>
              <a:t>Cours et outils de travail de coaching de l'École de la fonction publique du Canada :</a:t>
            </a:r>
            <a:endParaRPr lang="en-CA" sz="1700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700" b="0" i="0" u="sng" dirty="0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7"/>
              </a:rPr>
              <a:t>Coaching pour un leadership </a:t>
            </a:r>
            <a:r>
              <a:rPr lang="en-CA" sz="1700" b="0" i="0" u="sng" dirty="0" err="1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7"/>
              </a:rPr>
              <a:t>efficace</a:t>
            </a:r>
            <a:r>
              <a:rPr lang="en-CA" sz="1700" b="0" i="0" u="sng" dirty="0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7"/>
              </a:rPr>
              <a:t> (TRN402)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 (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classe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virtuelle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3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heures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)(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préalable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pour TRN401)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b="0" i="0" u="sng" dirty="0">
                <a:solidFill>
                  <a:srgbClr val="284162"/>
                </a:solidFill>
                <a:effectLst/>
                <a:latin typeface="Century Gothic" panose="020B0502020202020204" pitchFamily="34" charset="0"/>
                <a:hlinkClick r:id="rId8"/>
              </a:rPr>
              <a:t>Développer des relations de coaching efficaces (TRN439)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(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cours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à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rythme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libre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d’une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heure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u="sng" dirty="0">
                <a:solidFill>
                  <a:srgbClr val="284162"/>
                </a:solidFill>
                <a:latin typeface="Century Gothic" panose="020B0502020202020204" pitchFamily="34" charset="0"/>
                <a:hlinkClick r:id="rId9"/>
              </a:rPr>
              <a:t>Introduction au coaching avec des pairs (TRN401)</a:t>
            </a:r>
            <a:r>
              <a:rPr lang="en-CA" sz="1700" dirty="0">
                <a:latin typeface="Century Gothic" panose="020B0502020202020204" pitchFamily="34" charset="0"/>
              </a:rPr>
              <a:t> 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classe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virtuelle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3 </a:t>
            </a:r>
            <a:r>
              <a:rPr lang="en-CA" sz="17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heures</a:t>
            </a:r>
            <a:r>
              <a:rPr lang="en-CA" sz="17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CA" sz="1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0"/>
              </a:rPr>
              <a:t>Une introduction au coaching (TRN4-V21)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(micro-</a:t>
            </a:r>
            <a:r>
              <a:rPr lang="en-CA" sz="170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vidéo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1"/>
              </a:rPr>
              <a:t>Choisir et communiquer un sujet de coaching (TRN4-J37)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CA" sz="170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outil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de travail)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2"/>
              </a:rPr>
              <a:t>Utilisation du modèle BROV (GROW) dans le cadre d'une approche de coaching (TRN4-J31)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CA" sz="170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outil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de travail)</a:t>
            </a:r>
            <a:endParaRPr lang="en-CA" sz="1700" i="0" dirty="0">
              <a:solidFill>
                <a:srgbClr val="333333"/>
              </a:solidFill>
              <a:effectLst/>
              <a:latin typeface="Century Gothic" panose="020B0502020202020204" pitchFamily="34" charset="0"/>
              <a:hlinkClick r:id="rId13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4"/>
              </a:rPr>
              <a:t>Processus de coaching avec des pairs : utilisation du modèle BROV (GROW) (TRN4-J32)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hlinkClick r:id="rId13"/>
              </a:rPr>
              <a:t> 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CA" sz="170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outil</a:t>
            </a:r>
            <a:r>
              <a:rPr lang="en-CA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de travail)</a:t>
            </a:r>
            <a:endParaRPr lang="en-CA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4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81" y="1845176"/>
            <a:ext cx="10515600" cy="1325563"/>
          </a:xfrm>
        </p:spPr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C8C30-F992-8681-6675-29704866F158}"/>
              </a:ext>
            </a:extLst>
          </p:cNvPr>
          <p:cNvSpPr txBox="1"/>
          <p:nvPr/>
        </p:nvSpPr>
        <p:spPr>
          <a:xfrm>
            <a:off x="369037" y="2713792"/>
            <a:ext cx="87972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et merci!</a:t>
            </a:r>
          </a:p>
          <a:p>
            <a:pPr algn="ctr"/>
            <a:endParaRPr lang="en-CA" sz="1200" b="1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3200" b="1">
                <a:hlinkClick r:id="rId4"/>
              </a:rPr>
              <a:t>National Managers’ Community</a:t>
            </a:r>
            <a:endParaRPr lang="en-CA" sz="3200" b="1"/>
          </a:p>
          <a:p>
            <a:pPr algn="ctr"/>
            <a:r>
              <a:rPr lang="en-CA" sz="3200" b="1">
                <a:hlinkClick r:id="rId5"/>
              </a:rPr>
              <a:t>Communauté nationale des gestionnaires</a:t>
            </a:r>
            <a:endParaRPr lang="en-CA" sz="3200" b="1"/>
          </a:p>
          <a:p>
            <a:pPr algn="ctr"/>
            <a:endParaRPr lang="en-CA" sz="3200"/>
          </a:p>
          <a:p>
            <a:pPr algn="ctr"/>
            <a:r>
              <a:rPr lang="en-CA" sz="2400" b="1" u="sng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Subscribe to the NMC News</a:t>
            </a:r>
            <a:endParaRPr lang="en-CA" sz="2400" b="1" u="sng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u="sng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S'abonner aux nouvelles de la CNG</a:t>
            </a:r>
            <a:endParaRPr lang="en-CA" sz="2400" b="1" u="sng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7BE-2777-3389-E5D7-BBF16490E93C}"/>
              </a:ext>
            </a:extLst>
          </p:cNvPr>
          <p:cNvSpPr txBox="1"/>
          <p:nvPr/>
        </p:nvSpPr>
        <p:spPr>
          <a:xfrm>
            <a:off x="7557493" y="1956319"/>
            <a:ext cx="321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Code QR pour le </a:t>
            </a:r>
            <a:r>
              <a:rPr lang="en-CA" b="1" dirty="0" err="1"/>
              <a:t>formulaire</a:t>
            </a:r>
            <a:r>
              <a:rPr lang="en-CA" b="1" dirty="0"/>
              <a:t> de retroaction de a CNG </a:t>
            </a:r>
          </a:p>
        </p:txBody>
      </p:sp>
      <p:pic>
        <p:nvPicPr>
          <p:cNvPr id="5" name="Picture 4" descr="A qr code with dots&#10;&#10;Description automatically generated with low confidence">
            <a:extLst>
              <a:ext uri="{FF2B5EF4-FFF2-40B4-BE49-F238E27FC236}">
                <a16:creationId xmlns:a16="http://schemas.microsoft.com/office/drawing/2014/main" id="{4BB42A8D-B233-4BB3-6784-2543A1987F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72" y="660722"/>
            <a:ext cx="2013700" cy="2013700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A9220017-FD24-7C0B-DA2F-A93644AA45EE}"/>
              </a:ext>
            </a:extLst>
          </p:cNvPr>
          <p:cNvSpPr/>
          <p:nvPr/>
        </p:nvSpPr>
        <p:spPr>
          <a:xfrm rot="16200000">
            <a:off x="7860105" y="631026"/>
            <a:ext cx="1179830" cy="14325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5A43F-09C1-7EDB-A544-5E40F6964678}"/>
              </a:ext>
            </a:extLst>
          </p:cNvPr>
          <p:cNvSpPr txBox="1"/>
          <p:nvPr/>
        </p:nvSpPr>
        <p:spPr>
          <a:xfrm>
            <a:off x="369037" y="226539"/>
            <a:ext cx="609934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Laissez-nous savoir vos commentaires à propos de la journée :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2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EDB0F-7455-817A-1F0B-31A93B472761}"/>
              </a:ext>
            </a:extLst>
          </p:cNvPr>
          <p:cNvSpPr txBox="1"/>
          <p:nvPr/>
        </p:nvSpPr>
        <p:spPr>
          <a:xfrm>
            <a:off x="615078" y="2158298"/>
            <a:ext cx="10438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Quels deux mots vous décriraient le mieux en ce moment ?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2800" dirty="0">
                <a:latin typeface="Century Gothic" panose="020B0502020202020204" pitchFamily="34" charset="0"/>
              </a:rPr>
              <a:t>En trois mots, quel est le plus grand défi auquel sont confrontés les gestionnaires de la fonction publique à l'heure actuelle ?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6F26628B-ABAA-950F-858D-87A6AB5CED99}"/>
              </a:ext>
            </a:extLst>
          </p:cNvPr>
          <p:cNvSpPr txBox="1"/>
          <p:nvPr/>
        </p:nvSpPr>
        <p:spPr>
          <a:xfrm>
            <a:off x="615077" y="380526"/>
            <a:ext cx="9968889" cy="1069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Prendre le </a:t>
            </a:r>
            <a:r>
              <a:rPr lang="en-CA" sz="3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pouls</a:t>
            </a:r>
            <a:endParaRPr lang="en-CA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914400" y="262598"/>
            <a:ext cx="10353039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Gérer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les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personnes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–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danse de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compétences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group of colorful footprints&#10;&#10;Description automatically generated">
            <a:extLst>
              <a:ext uri="{FF2B5EF4-FFF2-40B4-BE49-F238E27FC236}">
                <a16:creationId xmlns:a16="http://schemas.microsoft.com/office/drawing/2014/main" id="{7B720399-63D7-4ED7-3BE9-50BE8AB88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02" y="-365125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156321" y="386899"/>
            <a:ext cx="9835323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C’est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quoi le coaching ?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2CC9C-0633-5549-2E7C-63B78A1565B5}"/>
              </a:ext>
            </a:extLst>
          </p:cNvPr>
          <p:cNvSpPr txBox="1"/>
          <p:nvPr/>
        </p:nvSpPr>
        <p:spPr>
          <a:xfrm>
            <a:off x="1063956" y="5900057"/>
            <a:ext cx="710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What coaching is</a:t>
            </a:r>
            <a:r>
              <a:rPr lang="en-CA" dirty="0"/>
              <a:t> (</a:t>
            </a:r>
            <a:r>
              <a:rPr lang="en-CA" dirty="0" err="1"/>
              <a:t>Vidéo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, avec choix de sous-titres en </a:t>
            </a:r>
            <a:r>
              <a:rPr lang="en-CA" dirty="0" err="1"/>
              <a:t>français</a:t>
            </a:r>
            <a:r>
              <a:rPr lang="en-CA" dirty="0"/>
              <a:t> (</a:t>
            </a:r>
            <a:r>
              <a:rPr lang="en-CA" dirty="0">
                <a:hlinkClick r:id="rId4"/>
              </a:rPr>
              <a:t>https://www.youtube.com/watch?v=Esh75mbmucY</a:t>
            </a:r>
            <a:r>
              <a:rPr lang="en-CA" dirty="0"/>
              <a:t> 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1D2429-652E-7454-3C8C-1CC209346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91" y="1745125"/>
            <a:ext cx="7134937" cy="37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7DA8C-E9CE-D047-AEB7-C346CF60D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8" y="892554"/>
            <a:ext cx="4736478" cy="4996617"/>
          </a:xfrm>
          <a:prstGeom prst="rect">
            <a:avLst/>
          </a:prstGeom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001C7E64-9B17-7E65-2DB1-7356127D7E07}"/>
              </a:ext>
            </a:extLst>
          </p:cNvPr>
          <p:cNvSpPr txBox="1"/>
          <p:nvPr/>
        </p:nvSpPr>
        <p:spPr>
          <a:xfrm>
            <a:off x="1524000" y="874790"/>
            <a:ext cx="9144000" cy="997517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Modèle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de conversation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105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398987-A835-D7BE-6D7E-82F89D73C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01" y="149003"/>
            <a:ext cx="1929113" cy="643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52145C-BC2E-E8E4-7D00-585F980323A8}"/>
              </a:ext>
            </a:extLst>
          </p:cNvPr>
          <p:cNvSpPr txBox="1"/>
          <p:nvPr/>
        </p:nvSpPr>
        <p:spPr>
          <a:xfrm>
            <a:off x="5956828" y="2395717"/>
            <a:ext cx="599117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Manque de confiance dans la relation/ confiance dans le/la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Pas prêt(e) à partager des détails personnels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solidFill>
                <a:srgbClr val="86222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Blocage par la colère ou la frustration face à la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Pas prêt(e) à prendre une décision/trop engagé dans la plainte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solidFill>
                <a:srgbClr val="86222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Trop tôt pour prendre des mesures ou aller de l'avant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86222C"/>
                </a:solidFill>
                <a:latin typeface="Century Gothic" panose="020B0502020202020204" pitchFamily="34" charset="0"/>
              </a:rPr>
              <a:t>Peur de mettre en œuvre une action</a:t>
            </a:r>
            <a:endParaRPr lang="en-CA" sz="1700" dirty="0">
              <a:solidFill>
                <a:srgbClr val="8622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08B5B46-E537-EFA0-9FF2-DB8F7DEF0BF0}"/>
              </a:ext>
            </a:extLst>
          </p:cNvPr>
          <p:cNvSpPr/>
          <p:nvPr/>
        </p:nvSpPr>
        <p:spPr>
          <a:xfrm>
            <a:off x="5507475" y="2477740"/>
            <a:ext cx="316382" cy="2790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45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838201" y="604189"/>
            <a:ext cx="10741356" cy="937436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Coaching dans le cadre du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traitement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des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plaintes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13BD6-2259-6214-2D06-6358AE8E3F61}"/>
              </a:ext>
            </a:extLst>
          </p:cNvPr>
          <p:cNvSpPr txBox="1"/>
          <p:nvPr/>
        </p:nvSpPr>
        <p:spPr>
          <a:xfrm>
            <a:off x="762001" y="1867078"/>
            <a:ext cx="10863942" cy="352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3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chaque plainte, nous sommes bloqués et engagés dans quelque chose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r-FR" sz="3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 exercice, vous vous pratiquerez 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3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découvrir ce qui, dans la plainte, vous bloque, et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3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commencer à explorer les possibilités et les solutions</a:t>
            </a:r>
            <a:endParaRPr lang="en-CA" sz="3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A9B8-83FD-6063-C3BC-8041131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7175" indent="-228600" defTabSz="914400">
              <a:lnSpc>
                <a:spcPct val="90000"/>
              </a:lnSpc>
            </a:pPr>
            <a:br>
              <a:rPr lang="en-CA" sz="4800" dirty="0">
                <a:latin typeface="Optima" panose="02000503060000020004" pitchFamily="2" charset="0"/>
              </a:rPr>
            </a:br>
            <a:b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6048594"/>
            <a:ext cx="2912327" cy="5522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67E38-BD5E-832F-3D5F-5CF7269721FC}"/>
              </a:ext>
            </a:extLst>
          </p:cNvPr>
          <p:cNvSpPr txBox="1"/>
          <p:nvPr/>
        </p:nvSpPr>
        <p:spPr>
          <a:xfrm>
            <a:off x="1063956" y="112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CB341A0E-8344-80E5-2924-3B6D7AD34E28}"/>
              </a:ext>
            </a:extLst>
          </p:cNvPr>
          <p:cNvSpPr txBox="1"/>
          <p:nvPr/>
        </p:nvSpPr>
        <p:spPr>
          <a:xfrm>
            <a:off x="1063956" y="688442"/>
            <a:ext cx="10197601" cy="509820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Trousse de 6 questions de base pour</a:t>
            </a: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commencer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27E5BE3-D9D5-A38D-9ECE-79FBDA6E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6" y="1268440"/>
            <a:ext cx="10297461" cy="4780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Coachs</a:t>
            </a:r>
            <a:r>
              <a:rPr lang="en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2600" b="1" i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Écoutez</a:t>
            </a:r>
            <a:r>
              <a:rPr lang="fr-CA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plainte de votre coaché(e)(Ceci est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histoire)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fr-CA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Demandez à votre coaché(e) 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qui est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vous 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quoi ressemblerait le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succès 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vous avez </a:t>
            </a:r>
            <a:r>
              <a:rPr lang="en-CA" sz="2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essayé</a:t>
            </a:r>
            <a:r>
              <a:rPr lang="en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seraient une ou deux </a:t>
            </a:r>
            <a:r>
              <a:rPr lang="fr-CA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possibilités</a:t>
            </a:r>
            <a:r>
              <a:rPr lang="fr-CA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vous pourriez explorer 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fr-FR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une </a:t>
            </a:r>
            <a:r>
              <a:rPr lang="fr-FR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fr-FR" sz="2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vous pourriez prendre comme prochaine étape ?</a:t>
            </a:r>
            <a:endParaRPr lang="en-CA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99B8100-5A30-11D3-C6EA-E4D4840D9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44" y="10316"/>
            <a:ext cx="1929113" cy="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">
            <a:extLst>
              <a:ext uri="{FF2B5EF4-FFF2-40B4-BE49-F238E27FC236}">
                <a16:creationId xmlns:a16="http://schemas.microsoft.com/office/drawing/2014/main" id="{BBC94C3A-219D-3B35-C130-F6B3597A3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41" y="1464697"/>
            <a:ext cx="4524151" cy="4925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E91108-46EC-7D37-8421-C6136C2B2750}"/>
              </a:ext>
            </a:extLst>
          </p:cNvPr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gradFill flip="none" rotWithShape="1">
            <a:gsLst>
              <a:gs pos="50000">
                <a:srgbClr val="BF3341">
                  <a:alpha val="93000"/>
                </a:srgbClr>
              </a:gs>
              <a:gs pos="67000">
                <a:srgbClr val="33BFB1">
                  <a:alpha val="80000"/>
                </a:srgbClr>
              </a:gs>
              <a:gs pos="79000">
                <a:srgbClr val="6B33BF">
                  <a:alpha val="80000"/>
                </a:srgbClr>
              </a:gs>
              <a:gs pos="95000">
                <a:srgbClr val="87BF33">
                  <a:alpha val="78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7655247-CCA2-6DCB-C705-0B6DE258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0" y="6032810"/>
            <a:ext cx="2995570" cy="568015"/>
          </a:xfrm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001C7E64-9B17-7E65-2DB1-7356127D7E07}"/>
              </a:ext>
            </a:extLst>
          </p:cNvPr>
          <p:cNvSpPr txBox="1"/>
          <p:nvPr/>
        </p:nvSpPr>
        <p:spPr>
          <a:xfrm>
            <a:off x="1306872" y="696419"/>
            <a:ext cx="9144000" cy="1022203"/>
          </a:xfrm>
          <a:prstGeom prst="rect">
            <a:avLst/>
          </a:prstGeom>
          <a:gradFill>
            <a:gsLst>
              <a:gs pos="75000">
                <a:schemeClr val="accent5">
                  <a:lumMod val="50000"/>
                </a:schemeClr>
              </a:gs>
              <a:gs pos="100000">
                <a:schemeClr val="bg1"/>
              </a:gs>
              <a:gs pos="25000">
                <a:schemeClr val="accent5">
                  <a:lumMod val="5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bg1"/>
              </a:gs>
            </a:gsLst>
            <a:lin ang="21594000" scaled="0"/>
          </a:gradFill>
          <a:ln>
            <a:noFill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CA" sz="105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Le </a:t>
            </a:r>
            <a:r>
              <a:rPr lang="en-CA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casier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105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16679E-A470-A13C-B9C6-DB9D48CF4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44" y="10316"/>
            <a:ext cx="1929113" cy="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hanges entres gestionnaires FR _PPT template" id="{9EDE6ACC-7DF4-461A-9B19-74DC87096C73}" vid="{7C9A7779-ED87-4865-8860-18F41D3309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B8DB837B0644081CA4CA35114FED4" ma:contentTypeVersion="9" ma:contentTypeDescription="Create a new document." ma:contentTypeScope="" ma:versionID="74986dfba4c8736c8a07084ae161321f">
  <xsd:schema xmlns:xsd="http://www.w3.org/2001/XMLSchema" xmlns:xs="http://www.w3.org/2001/XMLSchema" xmlns:p="http://schemas.microsoft.com/office/2006/metadata/properties" xmlns:ns2="eeed65a0-1a42-4e09-8728-e04497c9c8c7" xmlns:ns3="e85c1d6e-7f1d-4bd4-88c2-f55b7c493ae4" targetNamespace="http://schemas.microsoft.com/office/2006/metadata/properties" ma:root="true" ma:fieldsID="bb2587a5ac85623a65667bd75768c308" ns2:_="" ns3:_="">
    <xsd:import namespace="eeed65a0-1a42-4e09-8728-e04497c9c8c7"/>
    <xsd:import namespace="e85c1d6e-7f1d-4bd4-88c2-f55b7c493a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d65a0-1a42-4e09-8728-e04497c9c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1d6e-7f1d-4bd4-88c2-f55b7c493a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99B8F-EF9F-47B0-A2BA-97BD54FD1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C5F0B-4FAA-4D15-9EC8-BA4480E09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d65a0-1a42-4e09-8728-e04497c9c8c7"/>
    <ds:schemaRef ds:uri="e85c1d6e-7f1d-4bd4-88c2-f55b7c493a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Echanges entres gestionnaires FR _PPT template</Template>
  <TotalTime>4172</TotalTime>
  <Words>1300</Words>
  <Application>Microsoft Office PowerPoint</Application>
  <PresentationFormat>Widescreen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Optima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   </vt:lpstr>
    </vt:vector>
  </TitlesOfParts>
  <Company>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Quevillon (CSPS-EFPC)</dc:creator>
  <cp:lastModifiedBy>Julie Wills (CSPS-EFPC)</cp:lastModifiedBy>
  <cp:revision>92</cp:revision>
  <cp:lastPrinted>2024-04-29T20:18:30Z</cp:lastPrinted>
  <dcterms:created xsi:type="dcterms:W3CDTF">2023-06-27T19:53:32Z</dcterms:created>
  <dcterms:modified xsi:type="dcterms:W3CDTF">2024-08-19T18:21:27Z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800260746</vt:i4>
  </property>
  <property fmtid="{D5CDD505-2E9C-101B-9397-08002B2CF9AE}" pid="3" name="_NewReviewCycle">
    <vt:lpwstr/>
  </property>
  <property fmtid="{D5CDD505-2E9C-101B-9397-08002B2CF9AE}" pid="4" name="_EmailSubject">
    <vt:lpwstr>latest agenda</vt:lpwstr>
  </property>
  <property fmtid="{D5CDD505-2E9C-101B-9397-08002B2CF9AE}" pid="5" name="_AuthorEmail">
    <vt:lpwstr>Barbara.Schneider@csps-efpc.gc.ca</vt:lpwstr>
  </property>
  <property fmtid="{D5CDD505-2E9C-101B-9397-08002B2CF9AE}" pid="6" name="_AuthorEmailDisplayName">
    <vt:lpwstr>Barbara Schneider (she¸ her / elle) (CSPS-EFPC)</vt:lpwstr>
  </property>
  <property fmtid="{D5CDD505-2E9C-101B-9397-08002B2CF9AE}" pid="7" name="_PreviousAdHocReviewCycleID">
    <vt:i4>-794871110</vt:i4>
  </property>
</Properties>
</file>