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 id="2147483699" r:id="rId6"/>
    <p:sldMasterId id="2147483684" r:id="rId7"/>
    <p:sldMasterId id="2147483798" r:id="rId8"/>
  </p:sldMasterIdLst>
  <p:notesMasterIdLst>
    <p:notesMasterId r:id="rId28"/>
  </p:notesMasterIdLst>
  <p:sldIdLst>
    <p:sldId id="2147308928" r:id="rId9"/>
    <p:sldId id="2147308952" r:id="rId10"/>
    <p:sldId id="2147308975" r:id="rId11"/>
    <p:sldId id="2147308768" r:id="rId12"/>
    <p:sldId id="2147308958" r:id="rId13"/>
    <p:sldId id="2147308959" r:id="rId14"/>
    <p:sldId id="2147308960" r:id="rId15"/>
    <p:sldId id="2147308971" r:id="rId16"/>
    <p:sldId id="2147308961" r:id="rId17"/>
    <p:sldId id="2147308962" r:id="rId18"/>
    <p:sldId id="2147308978" r:id="rId19"/>
    <p:sldId id="2147308977" r:id="rId20"/>
    <p:sldId id="2147308979" r:id="rId21"/>
    <p:sldId id="2147308980" r:id="rId22"/>
    <p:sldId id="2147308953" r:id="rId23"/>
    <p:sldId id="2147308951" r:id="rId24"/>
    <p:sldId id="2147308970" r:id="rId25"/>
    <p:sldId id="2147308969" r:id="rId26"/>
    <p:sldId id="214730895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7C7D5A-EA49-5660-C8D4-B2C7687F60CD}" name="McKeown, Liz" initials="ML" userId="S::lmckeown@tbs-sct.gc.ca::a4cfc850-2c0e-4597-9774-751b650c8d40" providerId="AD"/>
  <p188:author id="{10C8E65A-BEB0-65CB-FF0E-2CDE67B7FED4}" name="Saint-Germain, Anouk" initials="SA" userId="S::asaintg@tbs-sct.gc.ca::1e0407a6-b35b-4b70-a46b-3e2c7986f53d" providerId="AD"/>
  <p188:author id="{C264C285-2733-2E8B-3B9B-5F2C2088FEA2}" name="Murphy, Lauren" initials="ML" userId="S::LMURPHY@tbs-sct.gc.ca::52e8ceae-f8e6-4aff-9904-cc25d5202fe1" providerId="AD"/>
  <p188:author id="{E72F2899-F658-1965-97A7-AC5C04C4C3F9}" name="Kearney, Thomas (he/they, il/ils)" initials="Ki" userId="S::thomas.kearney_tbs-sct.gc.ca#ext#@gcxgce.onmicrosoft.com::2708d547-b867-49ae-9bd0-17de95bd62e3" providerId="AD"/>
  <p188:author id="{CC1703A0-DA0A-7973-B124-C0197033ECA5}" name="Wong, Anna" initials="WA" userId="S::ANNAWONG@tbs-sct.gc.ca::b858ca7e-f115-435d-b00c-da9c52aa96c4" providerId="AD"/>
  <p188:author id="{0F0A9EB9-68E9-E224-4CB8-EED408E0951B}" name="Kearney, Thomas (he/they, il/ils)" initials="TK" userId="S::TKEARNEY@tbs-sct.gc.ca::a4c91a33-c62f-4424-a5d1-908e92642070" providerId="AD"/>
  <p188:author id="{44A26ACB-9038-C07F-B41C-75A93A5C348C}" name="Evans, Ashley" initials="EA" userId="S::ALEVANS@tbs-sct.gc.ca::c5959615-6057-4e45-b323-e65a04309e86" providerId="AD"/>
  <p188:author id="{D84558E4-FB9E-5ED7-E4C4-62137F42338D}" name="Murphy, Lauren" initials="ML" userId="S::lmurphy@tbs-sct.gc.ca::52e8ceae-f8e6-4aff-9904-cc25d5202fe1" providerId="AD"/>
  <p188:author id="{6A24D9E4-1CAE-BA46-8FCE-2F29AFC80FAB}" name="Daigle, Madeleine" initials="MD" userId="S::MDAIGLE@tbs-sct.gc.ca::57d39dad-34ff-4b0d-83d3-0e2ab865f1e9" providerId="AD"/>
  <p188:author id="{B8311DFC-5AB6-84F8-6E65-FCC52FBAF2AB}" name="Wong, Anna" initials="WA" userId="S::annawong@tbs-sct.gc.ca::b858ca7e-f115-435d-b00c-da9c52aa96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8E"/>
    <a:srgbClr val="DEF2F0"/>
    <a:srgbClr val="D1F4D7"/>
    <a:srgbClr val="FFBF00"/>
    <a:srgbClr val="288401"/>
    <a:srgbClr val="EF9B99"/>
    <a:srgbClr val="3095B4"/>
    <a:srgbClr val="EC8A88"/>
    <a:srgbClr val="4F3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69F3F-90C7-4157-966E-65CC72841367}" v="27" dt="2024-09-09T15:49:32.393"/>
    <p1510:client id="{7C941621-CFE7-6B12-2484-EBCD3D4853A3}" v="301" dt="2024-09-09T13:53:07.491"/>
    <p1510:client id="{B735A498-B98F-BC8E-BA70-873FE3950DB4}" v="29" dt="2024-09-10T12:18:16.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12" autoAdjust="0"/>
  </p:normalViewPr>
  <p:slideViewPr>
    <p:cSldViewPr snapToGrid="0">
      <p:cViewPr>
        <p:scale>
          <a:sx n="100" d="100"/>
          <a:sy n="100" d="100"/>
        </p:scale>
        <p:origin x="222" y="258"/>
      </p:cViewPr>
      <p:guideLst/>
    </p:cSldViewPr>
  </p:slideViewPr>
  <p:outlineViewPr>
    <p:cViewPr>
      <p:scale>
        <a:sx n="33" d="100"/>
        <a:sy n="33" d="100"/>
      </p:scale>
      <p:origin x="0" y="-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A421A-4577-4EE0-ABA1-BCC6B5E95666}" type="datetimeFigureOut">
              <a:rPr lang="en-CA" smtClean="0"/>
              <a:t>2024-09-10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BF0F9-D64B-4C8D-BB8A-0FF5C33F0F4E}" type="slidenum">
              <a:rPr lang="en-CA" smtClean="0"/>
              <a:t>‹#›</a:t>
            </a:fld>
            <a:endParaRPr lang="en-CA"/>
          </a:p>
        </p:txBody>
      </p:sp>
    </p:spTree>
    <p:extLst>
      <p:ext uri="{BB962C8B-B14F-4D97-AF65-F5344CB8AC3E}">
        <p14:creationId xmlns:p14="http://schemas.microsoft.com/office/powerpoint/2010/main" val="216748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02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27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BF0F9-D64B-4C8D-BB8A-0FF5C33F0F4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66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085C4-0B72-7DA1-862B-FEEAC0C1A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45612-E44C-1924-C36A-5FE3FEE37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DF613-6B52-DB5D-40DF-5BB9124F3F9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CD72B310-E854-6C8E-8D97-71B05F7E6D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83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BF0F9-D64B-4C8D-BB8A-0FF5C33F0F4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92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10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9E0C-AC13-48EE-C1E0-135785E1A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84684-9536-0A2C-37E7-19137E56F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5C878-BD61-B03F-0830-0B069378D16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C615A472-E9AA-D1BA-4304-0A1057E954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35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4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80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Subtile slide for engagement deck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BF0F9-D64B-4C8D-BB8A-0FF5C33F0F4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6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BF0F9-D64B-4C8D-BB8A-0FF5C33F0F4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7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AD037-D270-7589-B12A-361B7715E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5D436-95D9-5346-35CD-956A0A594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C9095-870A-D926-2704-1B9D71305636}"/>
              </a:ext>
            </a:extLst>
          </p:cNvPr>
          <p:cNvSpPr>
            <a:spLocks noGrp="1"/>
          </p:cNvSpPr>
          <p:nvPr>
            <p:ph type="body" idx="1"/>
          </p:nvPr>
        </p:nvSpPr>
        <p:spPr/>
        <p:txBody>
          <a:bodyPr/>
          <a:lstStyle/>
          <a:p>
            <a:endParaRPr lang="fr-FR" b="1" u="sng" dirty="0">
              <a:ea typeface="Calibri"/>
              <a:cs typeface="Calibri"/>
            </a:endParaRPr>
          </a:p>
        </p:txBody>
      </p:sp>
      <p:sp>
        <p:nvSpPr>
          <p:cNvPr id="4" name="Slide Number Placeholder 3">
            <a:extLst>
              <a:ext uri="{FF2B5EF4-FFF2-40B4-BE49-F238E27FC236}">
                <a16:creationId xmlns:a16="http://schemas.microsoft.com/office/drawing/2014/main" id="{DEF7EAAD-0699-5CEC-A05A-DDE7DF7EDE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BF0F9-D64B-4C8D-BB8A-0FF5C33F0F4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41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37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57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74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7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61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81CD-9F41-AA45-AF3B-26FCE9B30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35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2379AD-E3E6-93F8-A082-39101F52D958}"/>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657B15F-6E2C-93FD-CFB1-150905E97CEA}"/>
              </a:ext>
            </a:extLst>
          </p:cNvPr>
          <p:cNvSpPr>
            <a:spLocks noGrp="1"/>
          </p:cNvSpPr>
          <p:nvPr>
            <p:ph type="pic" sz="quarter" idx="13" hasCustomPrompt="1"/>
          </p:nvPr>
        </p:nvSpPr>
        <p:spPr>
          <a:xfrm>
            <a:off x="4816475" y="599732"/>
            <a:ext cx="7375525" cy="5602631"/>
          </a:xfrm>
        </p:spPr>
        <p:txBody>
          <a:bodyPr/>
          <a:lstStyle>
            <a:lvl1pPr>
              <a:defRPr/>
            </a:lvl1pPr>
          </a:lstStyle>
          <a:p>
            <a:r>
              <a:rPr lang="en-US"/>
              <a:t>Click to add a photo</a:t>
            </a:r>
          </a:p>
        </p:txBody>
      </p:sp>
      <p:sp>
        <p:nvSpPr>
          <p:cNvPr id="9" name="Title 8">
            <a:extLst>
              <a:ext uri="{FF2B5EF4-FFF2-40B4-BE49-F238E27FC236}">
                <a16:creationId xmlns:a16="http://schemas.microsoft.com/office/drawing/2014/main" id="{B6689AAE-7884-30BA-B783-FFE69E3D6C4A}"/>
              </a:ext>
            </a:extLst>
          </p:cNvPr>
          <p:cNvSpPr>
            <a:spLocks noGrp="1"/>
          </p:cNvSpPr>
          <p:nvPr>
            <p:ph type="title"/>
          </p:nvPr>
        </p:nvSpPr>
        <p:spPr>
          <a:xfrm>
            <a:off x="838200" y="1456931"/>
            <a:ext cx="4597400" cy="3944137"/>
          </a:xfrm>
        </p:spPr>
        <p:txBody>
          <a:bodyPr/>
          <a:lstStyle/>
          <a:p>
            <a:r>
              <a:rPr lang="en-US"/>
              <a:t>Click to edit Master title style</a:t>
            </a:r>
          </a:p>
        </p:txBody>
      </p:sp>
      <p:pic>
        <p:nvPicPr>
          <p:cNvPr id="11" name="Picture 10">
            <a:extLst>
              <a:ext uri="{FF2B5EF4-FFF2-40B4-BE49-F238E27FC236}">
                <a16:creationId xmlns:a16="http://schemas.microsoft.com/office/drawing/2014/main" id="{21B804F8-D9B8-5128-1ACC-FF655F84AA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8" name="Date Placeholder 3">
            <a:extLst>
              <a:ext uri="{FF2B5EF4-FFF2-40B4-BE49-F238E27FC236}">
                <a16:creationId xmlns:a16="http://schemas.microsoft.com/office/drawing/2014/main" id="{D9899D50-ECCD-4301-43FA-7FDE6C561F15}"/>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12717E27-284E-4213-39DC-FE902F69217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58938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B8F384-3B09-7DEC-7690-8ADA2F5C815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81148E4-F430-65A6-997F-743787D60D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EF44D594-9040-31E4-8084-C40FA334A060}"/>
              </a:ext>
            </a:extLst>
          </p:cNvPr>
          <p:cNvSpPr>
            <a:spLocks noGrp="1"/>
          </p:cNvSpPr>
          <p:nvPr>
            <p:ph type="title" hasCustomPrompt="1"/>
          </p:nvPr>
        </p:nvSpPr>
        <p:spPr>
          <a:xfrm>
            <a:off x="838200" y="2592130"/>
            <a:ext cx="10515600" cy="1673740"/>
          </a:xfrm>
        </p:spPr>
        <p:txBody>
          <a:bodyPr/>
          <a:lstStyle/>
          <a:p>
            <a:r>
              <a:rPr lang="en-US"/>
              <a:t>Heading: Open sans 60pts</a:t>
            </a:r>
          </a:p>
        </p:txBody>
      </p:sp>
      <p:pic>
        <p:nvPicPr>
          <p:cNvPr id="7" name="Picture 6">
            <a:extLst>
              <a:ext uri="{FF2B5EF4-FFF2-40B4-BE49-F238E27FC236}">
                <a16:creationId xmlns:a16="http://schemas.microsoft.com/office/drawing/2014/main" id="{2AD68B44-899C-F65D-BC33-5B6C6524472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19600" y="0"/>
            <a:ext cx="7772400" cy="2061788"/>
          </a:xfrm>
          <a:prstGeom prst="rect">
            <a:avLst/>
          </a:prstGeom>
        </p:spPr>
      </p:pic>
      <p:sp>
        <p:nvSpPr>
          <p:cNvPr id="6" name="Date Placeholder 3">
            <a:extLst>
              <a:ext uri="{FF2B5EF4-FFF2-40B4-BE49-F238E27FC236}">
                <a16:creationId xmlns:a16="http://schemas.microsoft.com/office/drawing/2014/main" id="{B36FB59D-30F1-004D-0E3F-F11B3D076510}"/>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4B9397DD-2E43-2921-5B2E-E0C2DFFA6B72}"/>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53361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3841-35D6-CE38-63CA-15B2524C9E10}"/>
              </a:ext>
            </a:extLst>
          </p:cNvPr>
          <p:cNvSpPr>
            <a:spLocks noGrp="1"/>
          </p:cNvSpPr>
          <p:nvPr>
            <p:ph type="title" hasCustomPrompt="1"/>
          </p:nvPr>
        </p:nvSpPr>
        <p:spPr>
          <a:xfrm>
            <a:off x="838200" y="605867"/>
            <a:ext cx="10515600" cy="1138266"/>
          </a:xfrm>
        </p:spPr>
        <p:txBody>
          <a:bodyPr/>
          <a:lstStyle>
            <a:lvl1pPr>
              <a:defRPr sz="4800"/>
            </a:lvl1pPr>
          </a:lstStyle>
          <a:p>
            <a:r>
              <a:rPr lang="en-US"/>
              <a:t>Heading: Open sans 48 pts</a:t>
            </a:r>
          </a:p>
        </p:txBody>
      </p:sp>
      <p:pic>
        <p:nvPicPr>
          <p:cNvPr id="7" name="Picture 6">
            <a:extLst>
              <a:ext uri="{FF2B5EF4-FFF2-40B4-BE49-F238E27FC236}">
                <a16:creationId xmlns:a16="http://schemas.microsoft.com/office/drawing/2014/main" id="{A7A71E40-BEB6-AEA9-CFE5-39D3F3195F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987940"/>
            <a:ext cx="12192000" cy="139451"/>
          </a:xfrm>
          <a:prstGeom prst="rect">
            <a:avLst/>
          </a:prstGeom>
        </p:spPr>
      </p:pic>
      <p:sp>
        <p:nvSpPr>
          <p:cNvPr id="5" name="Text Placeholder 4">
            <a:extLst>
              <a:ext uri="{FF2B5EF4-FFF2-40B4-BE49-F238E27FC236}">
                <a16:creationId xmlns:a16="http://schemas.microsoft.com/office/drawing/2014/main" id="{42741CC7-8ED3-FCD0-D04C-42D8B4C7E86A}"/>
              </a:ext>
            </a:extLst>
          </p:cNvPr>
          <p:cNvSpPr>
            <a:spLocks noGrp="1"/>
          </p:cNvSpPr>
          <p:nvPr>
            <p:ph type="body" sz="quarter" idx="10" hasCustomPrompt="1"/>
          </p:nvPr>
        </p:nvSpPr>
        <p:spPr>
          <a:xfrm>
            <a:off x="838200" y="2373314"/>
            <a:ext cx="10515600" cy="3878820"/>
          </a:xfrm>
        </p:spPr>
        <p:txBody>
          <a:bodyPr>
            <a:normAutofit/>
          </a:bodyPr>
          <a:lstStyle>
            <a:lvl1pPr>
              <a:defRPr sz="12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Sample copy</a:t>
            </a:r>
          </a:p>
        </p:txBody>
      </p:sp>
      <p:sp>
        <p:nvSpPr>
          <p:cNvPr id="6" name="Rectangle 5">
            <a:extLst>
              <a:ext uri="{FF2B5EF4-FFF2-40B4-BE49-F238E27FC236}">
                <a16:creationId xmlns:a16="http://schemas.microsoft.com/office/drawing/2014/main" id="{A54046DF-F89F-A9EA-BFE9-CDD9C3CC81AA}"/>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Working in #GCDigital | Travailler en #GCNumérique">
            <a:extLst>
              <a:ext uri="{FF2B5EF4-FFF2-40B4-BE49-F238E27FC236}">
                <a16:creationId xmlns:a16="http://schemas.microsoft.com/office/drawing/2014/main" id="{917E2F75-67B8-3BFA-A208-157CE9E46A4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617050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3B7-9E98-8359-9ADC-36540487D278}"/>
              </a:ext>
            </a:extLst>
          </p:cNvPr>
          <p:cNvSpPr>
            <a:spLocks noGrp="1"/>
          </p:cNvSpPr>
          <p:nvPr>
            <p:ph type="title" hasCustomPrompt="1"/>
          </p:nvPr>
        </p:nvSpPr>
        <p:spPr/>
        <p:txBody>
          <a:bodyPr/>
          <a:lstStyle>
            <a:lvl1pPr>
              <a:defRPr sz="4800"/>
            </a:lvl1pPr>
          </a:lstStyle>
          <a:p>
            <a:pPr lvl="0"/>
            <a:r>
              <a:rPr lang="en-US"/>
              <a:t>Click to edit Master text styles</a:t>
            </a:r>
          </a:p>
        </p:txBody>
      </p:sp>
      <p:sp>
        <p:nvSpPr>
          <p:cNvPr id="3" name="Content Placeholder 2">
            <a:extLst>
              <a:ext uri="{FF2B5EF4-FFF2-40B4-BE49-F238E27FC236}">
                <a16:creationId xmlns:a16="http://schemas.microsoft.com/office/drawing/2014/main" id="{3F792D68-9EE7-22B3-B62D-C2435C3C33B3}"/>
              </a:ext>
            </a:extLst>
          </p:cNvPr>
          <p:cNvSpPr>
            <a:spLocks noGrp="1"/>
          </p:cNvSpPr>
          <p:nvPr>
            <p:ph sz="half" idx="1" hasCustomPrompt="1"/>
          </p:nvPr>
        </p:nvSpPr>
        <p:spPr>
          <a:xfrm>
            <a:off x="965200" y="2354774"/>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886AC0A-85DA-3DD0-36E8-1A9C31C79ECE}"/>
              </a:ext>
            </a:extLst>
          </p:cNvPr>
          <p:cNvCxnSpPr>
            <a:cxnSpLocks/>
          </p:cNvCxnSpPr>
          <p:nvPr userDrawn="1"/>
        </p:nvCxnSpPr>
        <p:spPr>
          <a:xfrm>
            <a:off x="855132" y="2354774"/>
            <a:ext cx="0" cy="3738294"/>
          </a:xfrm>
          <a:prstGeom prst="line">
            <a:avLst/>
          </a:prstGeom>
          <a:ln w="63500">
            <a:solidFill>
              <a:srgbClr val="F3B24D"/>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8097B4C-7B36-F229-22C4-8C599FD43E68}"/>
              </a:ext>
            </a:extLst>
          </p:cNvPr>
          <p:cNvSpPr>
            <a:spLocks noGrp="1"/>
          </p:cNvSpPr>
          <p:nvPr>
            <p:ph sz="half" idx="10" hasCustomPrompt="1"/>
          </p:nvPr>
        </p:nvSpPr>
        <p:spPr>
          <a:xfrm>
            <a:off x="4533901" y="2354774"/>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904FA69-52D5-FA64-2A58-81F96BDB0982}"/>
              </a:ext>
            </a:extLst>
          </p:cNvPr>
          <p:cNvCxnSpPr>
            <a:cxnSpLocks/>
          </p:cNvCxnSpPr>
          <p:nvPr userDrawn="1"/>
        </p:nvCxnSpPr>
        <p:spPr>
          <a:xfrm>
            <a:off x="4423833" y="2354774"/>
            <a:ext cx="0" cy="373829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B1915C0-E86F-DD85-CAEA-D586F5891EE1}"/>
              </a:ext>
            </a:extLst>
          </p:cNvPr>
          <p:cNvSpPr>
            <a:spLocks noGrp="1"/>
          </p:cNvSpPr>
          <p:nvPr>
            <p:ph sz="half" idx="11" hasCustomPrompt="1"/>
          </p:nvPr>
        </p:nvSpPr>
        <p:spPr>
          <a:xfrm>
            <a:off x="8094135" y="2354775"/>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D442BB9A-C81F-8BDB-B8F3-5B4669A80D87}"/>
              </a:ext>
            </a:extLst>
          </p:cNvPr>
          <p:cNvCxnSpPr>
            <a:cxnSpLocks/>
          </p:cNvCxnSpPr>
          <p:nvPr userDrawn="1"/>
        </p:nvCxnSpPr>
        <p:spPr>
          <a:xfrm>
            <a:off x="7984067" y="2354775"/>
            <a:ext cx="0" cy="373829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B425FF-1DF6-4142-EC1A-4FDABB48010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14991F8-E4DB-8F1F-9EF7-911EC371913C}"/>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644604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AEA4-7896-C46B-84BB-1E75D08DA3D8}"/>
              </a:ext>
            </a:extLst>
          </p:cNvPr>
          <p:cNvSpPr>
            <a:spLocks noGrp="1"/>
          </p:cNvSpPr>
          <p:nvPr>
            <p:ph type="title"/>
          </p:nvPr>
        </p:nvSpPr>
        <p:spPr>
          <a:xfrm>
            <a:off x="839788" y="365125"/>
            <a:ext cx="10515600" cy="1325563"/>
          </a:xfrm>
        </p:spPr>
        <p:txBody>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EC0FC328-3464-6AC2-4480-C2C6E47E9E26}"/>
              </a:ext>
            </a:extLst>
          </p:cNvPr>
          <p:cNvSpPr>
            <a:spLocks noGrp="1"/>
          </p:cNvSpPr>
          <p:nvPr>
            <p:ph type="body" idx="1"/>
          </p:nvPr>
        </p:nvSpPr>
        <p:spPr>
          <a:xfrm>
            <a:off x="1037960" y="1863196"/>
            <a:ext cx="4815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9083D-AFE0-98D0-F2F8-864A24A48E6C}"/>
              </a:ext>
            </a:extLst>
          </p:cNvPr>
          <p:cNvSpPr>
            <a:spLocks noGrp="1"/>
          </p:cNvSpPr>
          <p:nvPr>
            <p:ph sz="half" idx="2" hasCustomPrompt="1"/>
          </p:nvPr>
        </p:nvSpPr>
        <p:spPr>
          <a:xfrm>
            <a:off x="1037960" y="2687108"/>
            <a:ext cx="4815945" cy="3458715"/>
          </a:xfrm>
        </p:spPr>
        <p:txBody>
          <a:bodyPr/>
          <a:lstStyle/>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CD7EEC8-0D60-A69B-8D11-952D5465583F}"/>
              </a:ext>
              <a:ext uri="{C183D7F6-B498-43B3-948B-1728B52AA6E4}">
                <adec:decorative xmlns:adec="http://schemas.microsoft.com/office/drawing/2017/decorative" val="1"/>
              </a:ext>
            </a:extLst>
          </p:cNvPr>
          <p:cNvCxnSpPr>
            <a:cxnSpLocks/>
          </p:cNvCxnSpPr>
          <p:nvPr userDrawn="1"/>
        </p:nvCxnSpPr>
        <p:spPr>
          <a:xfrm>
            <a:off x="833966" y="1872721"/>
            <a:ext cx="0" cy="4273102"/>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FCE43A9-9DE8-6A87-1290-A0EE72042793}"/>
              </a:ext>
            </a:extLst>
          </p:cNvPr>
          <p:cNvSpPr>
            <a:spLocks noGrp="1"/>
          </p:cNvSpPr>
          <p:nvPr>
            <p:ph type="body" idx="10"/>
          </p:nvPr>
        </p:nvSpPr>
        <p:spPr>
          <a:xfrm>
            <a:off x="6575160" y="1863196"/>
            <a:ext cx="4815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AFF4014-3699-8145-99D5-B6C736CE1A4F}"/>
              </a:ext>
            </a:extLst>
          </p:cNvPr>
          <p:cNvSpPr>
            <a:spLocks noGrp="1"/>
          </p:cNvSpPr>
          <p:nvPr>
            <p:ph sz="half" idx="11" hasCustomPrompt="1"/>
          </p:nvPr>
        </p:nvSpPr>
        <p:spPr>
          <a:xfrm>
            <a:off x="6575160" y="2687108"/>
            <a:ext cx="4815945" cy="3458715"/>
          </a:xfrm>
        </p:spPr>
        <p:txBody>
          <a:bodyPr/>
          <a:lstStyle/>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10D7CC37-D66B-BD74-3049-95FCF63D16A0}"/>
              </a:ext>
              <a:ext uri="{C183D7F6-B498-43B3-948B-1728B52AA6E4}">
                <adec:decorative xmlns:adec="http://schemas.microsoft.com/office/drawing/2017/decorative" val="1"/>
              </a:ext>
            </a:extLst>
          </p:cNvPr>
          <p:cNvCxnSpPr>
            <a:cxnSpLocks/>
          </p:cNvCxnSpPr>
          <p:nvPr userDrawn="1"/>
        </p:nvCxnSpPr>
        <p:spPr>
          <a:xfrm>
            <a:off x="6371166" y="1872721"/>
            <a:ext cx="0" cy="427310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585DF8F-A42B-7DFF-B966-9945BD6F029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Working in #GCDigital | Travailler en #GCNumérique">
            <a:extLst>
              <a:ext uri="{FF2B5EF4-FFF2-40B4-BE49-F238E27FC236}">
                <a16:creationId xmlns:a16="http://schemas.microsoft.com/office/drawing/2014/main" id="{906E023A-96DC-557A-3C0C-203116FBFC46}"/>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69708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15993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15993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15993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15993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5993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6EB8-A8AF-3F05-E645-7AFF229F9AB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1B32492-EE76-53F7-8730-FC0C8CE4B43E}"/>
              </a:ext>
            </a:extLst>
          </p:cNvPr>
          <p:cNvSpPr>
            <a:spLocks noGrp="1"/>
          </p:cNvSpPr>
          <p:nvPr>
            <p:ph idx="1" hasCustomPrompt="1"/>
          </p:nvPr>
        </p:nvSpPr>
        <p:spPr>
          <a:xfrm>
            <a:off x="391633" y="1858678"/>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239135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5165782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377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7038-9BC8-DC43-E025-7188D26E686F}"/>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843110E-16B1-E3A3-AA10-9F486555ADB8}"/>
              </a:ext>
              <a:ext uri="{C183D7F6-B498-43B3-948B-1728B52AA6E4}">
                <adec:decorative xmlns:adec="http://schemas.microsoft.com/office/drawing/2017/decorative" val="1"/>
              </a:ext>
            </a:extLst>
          </p:cNvPr>
          <p:cNvPicPr>
            <a:picLocks noChangeAspect="1"/>
          </p:cNvPicPr>
          <p:nvPr userDrawn="1"/>
        </p:nvPicPr>
        <p:blipFill rotWithShape="1">
          <a:blip r:embed="rId2"/>
          <a:srcRect l="50407" t="24562" b="30027"/>
          <a:stretch/>
        </p:blipFill>
        <p:spPr>
          <a:xfrm>
            <a:off x="9261986" y="1684939"/>
            <a:ext cx="2930013" cy="4647035"/>
          </a:xfrm>
          <a:prstGeom prst="rect">
            <a:avLst/>
          </a:prstGeom>
        </p:spPr>
      </p:pic>
      <p:sp>
        <p:nvSpPr>
          <p:cNvPr id="5" name="Text Placeholder 2">
            <a:extLst>
              <a:ext uri="{FF2B5EF4-FFF2-40B4-BE49-F238E27FC236}">
                <a16:creationId xmlns:a16="http://schemas.microsoft.com/office/drawing/2014/main" id="{AC79B4E2-F0C8-A922-EE27-4CA90B4E4AB4}"/>
              </a:ext>
            </a:extLst>
          </p:cNvPr>
          <p:cNvSpPr>
            <a:spLocks noGrp="1"/>
          </p:cNvSpPr>
          <p:nvPr>
            <p:ph idx="1" hasCustomPrompt="1"/>
          </p:nvPr>
        </p:nvSpPr>
        <p:spPr>
          <a:xfrm>
            <a:off x="391633" y="1884032"/>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86717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813870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211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7038-9BC8-DC43-E025-7188D26E686F}"/>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843110E-16B1-E3A3-AA10-9F486555ADB8}"/>
              </a:ext>
              <a:ext uri="{C183D7F6-B498-43B3-948B-1728B52AA6E4}">
                <adec:decorative xmlns:adec="http://schemas.microsoft.com/office/drawing/2017/decorative" val="1"/>
              </a:ext>
            </a:extLst>
          </p:cNvPr>
          <p:cNvPicPr>
            <a:picLocks noChangeAspect="1"/>
          </p:cNvPicPr>
          <p:nvPr userDrawn="1"/>
        </p:nvPicPr>
        <p:blipFill rotWithShape="1">
          <a:blip r:embed="rId2"/>
          <a:srcRect l="50407" t="24562" b="30027"/>
          <a:stretch/>
        </p:blipFill>
        <p:spPr>
          <a:xfrm>
            <a:off x="9261986" y="1684939"/>
            <a:ext cx="2930013" cy="4647035"/>
          </a:xfrm>
          <a:prstGeom prst="rect">
            <a:avLst/>
          </a:prstGeom>
        </p:spPr>
      </p:pic>
      <p:sp>
        <p:nvSpPr>
          <p:cNvPr id="5" name="Text Placeholder 2">
            <a:extLst>
              <a:ext uri="{FF2B5EF4-FFF2-40B4-BE49-F238E27FC236}">
                <a16:creationId xmlns:a16="http://schemas.microsoft.com/office/drawing/2014/main" id="{AC79B4E2-F0C8-A922-EE27-4CA90B4E4AB4}"/>
              </a:ext>
            </a:extLst>
          </p:cNvPr>
          <p:cNvSpPr>
            <a:spLocks noGrp="1"/>
          </p:cNvSpPr>
          <p:nvPr>
            <p:ph idx="1" hasCustomPrompt="1"/>
          </p:nvPr>
        </p:nvSpPr>
        <p:spPr>
          <a:xfrm>
            <a:off x="391633" y="1884032"/>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270945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6EB8-A8AF-3F05-E645-7AFF229F9AB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1B32492-EE76-53F7-8730-FC0C8CE4B43E}"/>
              </a:ext>
            </a:extLst>
          </p:cNvPr>
          <p:cNvSpPr>
            <a:spLocks noGrp="1"/>
          </p:cNvSpPr>
          <p:nvPr>
            <p:ph idx="1" hasCustomPrompt="1"/>
          </p:nvPr>
        </p:nvSpPr>
        <p:spPr>
          <a:xfrm>
            <a:off x="391633" y="1858678"/>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2400269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1559449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1559449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2379AD-E3E6-93F8-A082-39101F52D958}"/>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657B15F-6E2C-93FD-CFB1-150905E97CEA}"/>
              </a:ext>
            </a:extLst>
          </p:cNvPr>
          <p:cNvSpPr>
            <a:spLocks noGrp="1"/>
          </p:cNvSpPr>
          <p:nvPr>
            <p:ph type="pic" sz="quarter" idx="13" hasCustomPrompt="1"/>
          </p:nvPr>
        </p:nvSpPr>
        <p:spPr>
          <a:xfrm>
            <a:off x="4816475" y="599732"/>
            <a:ext cx="7375525" cy="5602631"/>
          </a:xfrm>
        </p:spPr>
        <p:txBody>
          <a:bodyPr/>
          <a:lstStyle>
            <a:lvl1pPr>
              <a:defRPr/>
            </a:lvl1pPr>
          </a:lstStyle>
          <a:p>
            <a:r>
              <a:rPr lang="en-US"/>
              <a:t>Click to add a photo</a:t>
            </a:r>
          </a:p>
        </p:txBody>
      </p:sp>
      <p:sp>
        <p:nvSpPr>
          <p:cNvPr id="9" name="Title 8">
            <a:extLst>
              <a:ext uri="{FF2B5EF4-FFF2-40B4-BE49-F238E27FC236}">
                <a16:creationId xmlns:a16="http://schemas.microsoft.com/office/drawing/2014/main" id="{B6689AAE-7884-30BA-B783-FFE69E3D6C4A}"/>
              </a:ext>
            </a:extLst>
          </p:cNvPr>
          <p:cNvSpPr>
            <a:spLocks noGrp="1"/>
          </p:cNvSpPr>
          <p:nvPr>
            <p:ph type="title"/>
          </p:nvPr>
        </p:nvSpPr>
        <p:spPr>
          <a:xfrm>
            <a:off x="838200" y="1456931"/>
            <a:ext cx="4597400" cy="3944137"/>
          </a:xfrm>
        </p:spPr>
        <p:txBody>
          <a:bodyPr/>
          <a:lstStyle/>
          <a:p>
            <a:r>
              <a:rPr lang="en-US"/>
              <a:t>Click to edit Master title style</a:t>
            </a:r>
          </a:p>
        </p:txBody>
      </p:sp>
      <p:pic>
        <p:nvPicPr>
          <p:cNvPr id="11" name="Picture 10">
            <a:extLst>
              <a:ext uri="{FF2B5EF4-FFF2-40B4-BE49-F238E27FC236}">
                <a16:creationId xmlns:a16="http://schemas.microsoft.com/office/drawing/2014/main" id="{21B804F8-D9B8-5128-1ACC-FF655F84AA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8" name="Date Placeholder 3">
            <a:extLst>
              <a:ext uri="{FF2B5EF4-FFF2-40B4-BE49-F238E27FC236}">
                <a16:creationId xmlns:a16="http://schemas.microsoft.com/office/drawing/2014/main" id="{D9899D50-ECCD-4301-43FA-7FDE6C561F15}"/>
              </a:ext>
            </a:extLst>
          </p:cNvPr>
          <p:cNvSpPr>
            <a:spLocks noGrp="1"/>
          </p:cNvSpPr>
          <p:nvPr>
            <p:ph type="dt" sz="half" idx="10"/>
          </p:nvPr>
        </p:nvSpPr>
        <p:spPr>
          <a:xfrm>
            <a:off x="785868" y="6417131"/>
            <a:ext cx="2743200" cy="365125"/>
          </a:xfrm>
        </p:spPr>
        <p:txBody>
          <a:bodyPr/>
          <a:lstStyle/>
          <a:p>
            <a:r>
              <a:rPr lang="en-US"/>
              <a:t>Mm/dd/</a:t>
            </a:r>
            <a:r>
              <a:rPr lang="en-US" err="1"/>
              <a:t>yyyy</a:t>
            </a:r>
            <a:endParaRPr lang="en-US"/>
          </a:p>
        </p:txBody>
      </p:sp>
      <p:sp>
        <p:nvSpPr>
          <p:cNvPr id="10" name="TextBox 9" descr="Working in #GCDigital | Travailler en #GCNumérique">
            <a:extLst>
              <a:ext uri="{FF2B5EF4-FFF2-40B4-BE49-F238E27FC236}">
                <a16:creationId xmlns:a16="http://schemas.microsoft.com/office/drawing/2014/main" id="{12717E27-284E-4213-39DC-FE902F69217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34218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652284" y="6235327"/>
            <a:ext cx="2844800" cy="365125"/>
          </a:xfrm>
        </p:spPr>
        <p:txBody>
          <a:bodyPr/>
          <a:lstStyle/>
          <a:p>
            <a:fld id="{32D4B517-E49B-41B6-9DBC-23634E0F1CDC}" type="slidenum">
              <a:rPr lang="en-CA" smtClean="0"/>
              <a:t>‹#›</a:t>
            </a:fld>
            <a:endParaRPr lang="en-CA"/>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descr="A text box for the slide title is included at the top of the slide."/>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a:p>
        </p:txBody>
      </p:sp>
    </p:spTree>
    <p:extLst>
      <p:ext uri="{BB962C8B-B14F-4D97-AF65-F5344CB8AC3E}">
        <p14:creationId xmlns:p14="http://schemas.microsoft.com/office/powerpoint/2010/main" val="11713045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5165782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B8F384-3B09-7DEC-7690-8ADA2F5C815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81148E4-F430-65A6-997F-743787D60D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EF44D594-9040-31E4-8084-C40FA334A060}"/>
              </a:ext>
            </a:extLst>
          </p:cNvPr>
          <p:cNvSpPr>
            <a:spLocks noGrp="1"/>
          </p:cNvSpPr>
          <p:nvPr>
            <p:ph type="title" hasCustomPrompt="1"/>
          </p:nvPr>
        </p:nvSpPr>
        <p:spPr>
          <a:xfrm>
            <a:off x="838200" y="2592130"/>
            <a:ext cx="10515600" cy="1673740"/>
          </a:xfrm>
        </p:spPr>
        <p:txBody>
          <a:bodyPr/>
          <a:lstStyle/>
          <a:p>
            <a:r>
              <a:rPr lang="en-US"/>
              <a:t>Heading: Open sans 60pts</a:t>
            </a:r>
          </a:p>
        </p:txBody>
      </p:sp>
      <p:pic>
        <p:nvPicPr>
          <p:cNvPr id="7" name="Picture 6">
            <a:extLst>
              <a:ext uri="{FF2B5EF4-FFF2-40B4-BE49-F238E27FC236}">
                <a16:creationId xmlns:a16="http://schemas.microsoft.com/office/drawing/2014/main" id="{2AD68B44-899C-F65D-BC33-5B6C6524472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19600" y="0"/>
            <a:ext cx="7772400" cy="2061788"/>
          </a:xfrm>
          <a:prstGeom prst="rect">
            <a:avLst/>
          </a:prstGeom>
        </p:spPr>
      </p:pic>
      <p:sp>
        <p:nvSpPr>
          <p:cNvPr id="6" name="Date Placeholder 3">
            <a:extLst>
              <a:ext uri="{FF2B5EF4-FFF2-40B4-BE49-F238E27FC236}">
                <a16:creationId xmlns:a16="http://schemas.microsoft.com/office/drawing/2014/main" id="{B36FB59D-30F1-004D-0E3F-F11B3D076510}"/>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4B9397DD-2E43-2921-5B2E-E0C2DFFA6B72}"/>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94714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44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620A2B6-77AF-4B57-BAD6-5CD05AA37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83" y="11507"/>
            <a:ext cx="12184237" cy="6858000"/>
          </a:xfrm>
          <a:prstGeom prst="rect">
            <a:avLst/>
          </a:prstGeom>
        </p:spPr>
      </p:pic>
      <p:sp>
        <p:nvSpPr>
          <p:cNvPr id="5" name="Rectangle 4">
            <a:extLst>
              <a:ext uri="{FF2B5EF4-FFF2-40B4-BE49-F238E27FC236}">
                <a16:creationId xmlns:a16="http://schemas.microsoft.com/office/drawing/2014/main" id="{4D76D584-D29F-D0AD-AA4E-7278D969DCF2}"/>
              </a:ext>
            </a:extLst>
          </p:cNvPr>
          <p:cNvSpPr/>
          <p:nvPr userDrawn="1"/>
        </p:nvSpPr>
        <p:spPr>
          <a:xfrm>
            <a:off x="31075" y="418849"/>
            <a:ext cx="12184237" cy="565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73B5B1C0-4EA3-45ED-A954-3E08C9C18D12}"/>
              </a:ext>
            </a:extLst>
          </p:cNvPr>
          <p:cNvSpPr>
            <a:spLocks noGrp="1"/>
          </p:cNvSpPr>
          <p:nvPr>
            <p:ph type="body" sz="quarter" idx="10"/>
          </p:nvPr>
        </p:nvSpPr>
        <p:spPr>
          <a:xfrm>
            <a:off x="587375" y="1357313"/>
            <a:ext cx="11047413" cy="4348162"/>
          </a:xfrm>
        </p:spPr>
        <p:txBody>
          <a:bodyPr/>
          <a:lstStyle>
            <a:lvl1pPr marL="357188" indent="-357188">
              <a:defRPr/>
            </a:lvl1pPr>
            <a:lvl2pPr marL="719138" indent="-361950">
              <a:buFont typeface="Courier New" panose="02070309020205020404" pitchFamily="49" charset="0"/>
              <a:buChar char="o"/>
              <a:defRPr/>
            </a:lvl2pPr>
            <a:lvl3pPr marL="1074738" indent="-338138">
              <a:buFont typeface="Wingdings" panose="05000000000000000000" pitchFamily="2" charset="2"/>
              <a:buChar char="§"/>
              <a:defRPr/>
            </a:lvl3pPr>
            <a:lvl4pPr marL="1438275" indent="-346075">
              <a:buFont typeface="Wingdings" panose="05000000000000000000" pitchFamily="2" charset="2"/>
              <a:buChar char="Ø"/>
              <a:defRPr/>
            </a:lvl4pPr>
            <a:lvl5pPr marL="1701800" indent="-2635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itle 17">
            <a:extLst>
              <a:ext uri="{FF2B5EF4-FFF2-40B4-BE49-F238E27FC236}">
                <a16:creationId xmlns:a16="http://schemas.microsoft.com/office/drawing/2014/main" id="{2738DDDE-FF76-4D3D-961B-2D4462C33430}"/>
              </a:ext>
            </a:extLst>
          </p:cNvPr>
          <p:cNvSpPr>
            <a:spLocks noGrp="1"/>
          </p:cNvSpPr>
          <p:nvPr>
            <p:ph type="title"/>
          </p:nvPr>
        </p:nvSpPr>
        <p:spPr>
          <a:xfrm>
            <a:off x="587375" y="365126"/>
            <a:ext cx="11047413" cy="992188"/>
          </a:xfrm>
        </p:spPr>
        <p:txBody>
          <a:bodyPr>
            <a:normAutofit/>
          </a:bodyPr>
          <a:lstStyle>
            <a:lvl1pPr>
              <a:defRPr sz="4000" b="1">
                <a:solidFill>
                  <a:srgbClr val="343560"/>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2" name="Date Placeholder 1">
            <a:extLst>
              <a:ext uri="{FF2B5EF4-FFF2-40B4-BE49-F238E27FC236}">
                <a16:creationId xmlns:a16="http://schemas.microsoft.com/office/drawing/2014/main" id="{AB43D766-ED2A-416A-85F0-28AAC522D27D}"/>
              </a:ext>
            </a:extLst>
          </p:cNvPr>
          <p:cNvSpPr>
            <a:spLocks noGrp="1"/>
          </p:cNvSpPr>
          <p:nvPr>
            <p:ph type="dt" sz="half" idx="11"/>
          </p:nvPr>
        </p:nvSpPr>
        <p:spPr>
          <a:xfrm>
            <a:off x="205596" y="6306120"/>
            <a:ext cx="2743200" cy="365125"/>
          </a:xfrm>
        </p:spPr>
        <p:txBody>
          <a:bodyPr/>
          <a:lstStyle/>
          <a:p>
            <a:fld id="{FB74F3E4-AF52-460B-8574-E1C1C5FC95F2}" type="datetime1">
              <a:rPr lang="en-CA" smtClean="0"/>
              <a:t>2024-09-10</a:t>
            </a:fld>
            <a:endParaRPr lang="fr-CA"/>
          </a:p>
        </p:txBody>
      </p:sp>
      <p:sp>
        <p:nvSpPr>
          <p:cNvPr id="4" name="Slide Number Placeholder 3">
            <a:extLst>
              <a:ext uri="{FF2B5EF4-FFF2-40B4-BE49-F238E27FC236}">
                <a16:creationId xmlns:a16="http://schemas.microsoft.com/office/drawing/2014/main" id="{00BE07F2-6D62-4689-BDB9-CE05580AEFA6}"/>
              </a:ext>
            </a:extLst>
          </p:cNvPr>
          <p:cNvSpPr>
            <a:spLocks noGrp="1"/>
          </p:cNvSpPr>
          <p:nvPr>
            <p:ph type="sldNum" sz="quarter" idx="13"/>
          </p:nvPr>
        </p:nvSpPr>
        <p:spPr>
          <a:xfrm>
            <a:off x="9323724" y="47603"/>
            <a:ext cx="2743200" cy="365125"/>
          </a:xfrm>
          <a:noFill/>
        </p:spPr>
        <p:txBody>
          <a:bodyPr/>
          <a:lstStyle>
            <a:lvl1pPr>
              <a:defRPr b="1">
                <a:solidFill>
                  <a:schemeClr val="bg1"/>
                </a:solidFill>
              </a:defRPr>
            </a:lvl1pPr>
          </a:lstStyle>
          <a:p>
            <a:fld id="{2A7EFBFD-4FEB-4EF5-8B3E-5BFD0516AE64}" type="slidenum">
              <a:rPr lang="fr-CA" smtClean="0"/>
              <a:pPr/>
              <a:t>‹#›</a:t>
            </a:fld>
            <a:endParaRPr lang="fr-CA"/>
          </a:p>
        </p:txBody>
      </p:sp>
    </p:spTree>
    <p:extLst>
      <p:ext uri="{BB962C8B-B14F-4D97-AF65-F5344CB8AC3E}">
        <p14:creationId xmlns:p14="http://schemas.microsoft.com/office/powerpoint/2010/main" val="341082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9340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1431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652318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11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B8F384-3B09-7DEC-7690-8ADA2F5C815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81148E4-F430-65A6-997F-743787D60D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EF44D594-9040-31E4-8084-C40FA334A060}"/>
              </a:ext>
            </a:extLst>
          </p:cNvPr>
          <p:cNvSpPr>
            <a:spLocks noGrp="1"/>
          </p:cNvSpPr>
          <p:nvPr>
            <p:ph type="title" hasCustomPrompt="1"/>
          </p:nvPr>
        </p:nvSpPr>
        <p:spPr>
          <a:xfrm>
            <a:off x="838200" y="2592130"/>
            <a:ext cx="10515600" cy="1673740"/>
          </a:xfrm>
        </p:spPr>
        <p:txBody>
          <a:bodyPr/>
          <a:lstStyle/>
          <a:p>
            <a:r>
              <a:rPr lang="en-US"/>
              <a:t>Heading: Open sans 60pts</a:t>
            </a:r>
          </a:p>
        </p:txBody>
      </p:sp>
      <p:pic>
        <p:nvPicPr>
          <p:cNvPr id="7" name="Picture 6">
            <a:extLst>
              <a:ext uri="{FF2B5EF4-FFF2-40B4-BE49-F238E27FC236}">
                <a16:creationId xmlns:a16="http://schemas.microsoft.com/office/drawing/2014/main" id="{2AD68B44-899C-F65D-BC33-5B6C6524472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19600" y="0"/>
            <a:ext cx="7772400" cy="2061788"/>
          </a:xfrm>
          <a:prstGeom prst="rect">
            <a:avLst/>
          </a:prstGeom>
        </p:spPr>
      </p:pic>
      <p:sp>
        <p:nvSpPr>
          <p:cNvPr id="6" name="Date Placeholder 3">
            <a:extLst>
              <a:ext uri="{FF2B5EF4-FFF2-40B4-BE49-F238E27FC236}">
                <a16:creationId xmlns:a16="http://schemas.microsoft.com/office/drawing/2014/main" id="{B36FB59D-30F1-004D-0E3F-F11B3D076510}"/>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4B9397DD-2E43-2921-5B2E-E0C2DFFA6B72}"/>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928370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652284" y="6235327"/>
            <a:ext cx="2844800" cy="365125"/>
          </a:xfrm>
        </p:spPr>
        <p:txBody>
          <a:bodyPr/>
          <a:lstStyle/>
          <a:p>
            <a:fld id="{32D4B517-E49B-41B6-9DBC-23634E0F1CDC}" type="slidenum">
              <a:rPr lang="en-CA" smtClean="0"/>
              <a:t>‹#›</a:t>
            </a:fld>
            <a:endParaRPr lang="en-CA"/>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descr="A text box for the slide title is included at the top of the slide."/>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a:p>
        </p:txBody>
      </p:sp>
    </p:spTree>
    <p:extLst>
      <p:ext uri="{BB962C8B-B14F-4D97-AF65-F5344CB8AC3E}">
        <p14:creationId xmlns:p14="http://schemas.microsoft.com/office/powerpoint/2010/main" val="234136447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6EB8-A8AF-3F05-E645-7AFF229F9AB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1B32492-EE76-53F7-8730-FC0C8CE4B43E}"/>
              </a:ext>
            </a:extLst>
          </p:cNvPr>
          <p:cNvSpPr>
            <a:spLocks noGrp="1"/>
          </p:cNvSpPr>
          <p:nvPr>
            <p:ph idx="1" hasCustomPrompt="1"/>
          </p:nvPr>
        </p:nvSpPr>
        <p:spPr>
          <a:xfrm>
            <a:off x="391633" y="1858678"/>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344583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5165782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2379AD-E3E6-93F8-A082-39101F52D958}"/>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657B15F-6E2C-93FD-CFB1-150905E97CEA}"/>
              </a:ext>
            </a:extLst>
          </p:cNvPr>
          <p:cNvSpPr>
            <a:spLocks noGrp="1"/>
          </p:cNvSpPr>
          <p:nvPr>
            <p:ph type="pic" sz="quarter" idx="13" hasCustomPrompt="1"/>
          </p:nvPr>
        </p:nvSpPr>
        <p:spPr>
          <a:xfrm>
            <a:off x="4816475" y="599732"/>
            <a:ext cx="7375525" cy="5602631"/>
          </a:xfrm>
        </p:spPr>
        <p:txBody>
          <a:bodyPr/>
          <a:lstStyle>
            <a:lvl1pPr>
              <a:defRPr/>
            </a:lvl1pPr>
          </a:lstStyle>
          <a:p>
            <a:r>
              <a:rPr lang="en-US"/>
              <a:t>Click to add a photo</a:t>
            </a:r>
          </a:p>
        </p:txBody>
      </p:sp>
      <p:sp>
        <p:nvSpPr>
          <p:cNvPr id="9" name="Title 8">
            <a:extLst>
              <a:ext uri="{FF2B5EF4-FFF2-40B4-BE49-F238E27FC236}">
                <a16:creationId xmlns:a16="http://schemas.microsoft.com/office/drawing/2014/main" id="{B6689AAE-7884-30BA-B783-FFE69E3D6C4A}"/>
              </a:ext>
            </a:extLst>
          </p:cNvPr>
          <p:cNvSpPr>
            <a:spLocks noGrp="1"/>
          </p:cNvSpPr>
          <p:nvPr>
            <p:ph type="title"/>
          </p:nvPr>
        </p:nvSpPr>
        <p:spPr>
          <a:xfrm>
            <a:off x="838200" y="1456931"/>
            <a:ext cx="4597400" cy="3944137"/>
          </a:xfrm>
        </p:spPr>
        <p:txBody>
          <a:bodyPr/>
          <a:lstStyle/>
          <a:p>
            <a:r>
              <a:rPr lang="en-US"/>
              <a:t>Click to edit Master title style</a:t>
            </a:r>
          </a:p>
        </p:txBody>
      </p:sp>
      <p:pic>
        <p:nvPicPr>
          <p:cNvPr id="11" name="Picture 10">
            <a:extLst>
              <a:ext uri="{FF2B5EF4-FFF2-40B4-BE49-F238E27FC236}">
                <a16:creationId xmlns:a16="http://schemas.microsoft.com/office/drawing/2014/main" id="{21B804F8-D9B8-5128-1ACC-FF655F84AA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8" name="Date Placeholder 3">
            <a:extLst>
              <a:ext uri="{FF2B5EF4-FFF2-40B4-BE49-F238E27FC236}">
                <a16:creationId xmlns:a16="http://schemas.microsoft.com/office/drawing/2014/main" id="{D9899D50-ECCD-4301-43FA-7FDE6C561F15}"/>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12717E27-284E-4213-39DC-FE902F69217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697870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7038-9BC8-DC43-E025-7188D26E686F}"/>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843110E-16B1-E3A3-AA10-9F486555ADB8}"/>
              </a:ext>
              <a:ext uri="{C183D7F6-B498-43B3-948B-1728B52AA6E4}">
                <adec:decorative xmlns:adec="http://schemas.microsoft.com/office/drawing/2017/decorative" val="1"/>
              </a:ext>
            </a:extLst>
          </p:cNvPr>
          <p:cNvPicPr>
            <a:picLocks noChangeAspect="1"/>
          </p:cNvPicPr>
          <p:nvPr userDrawn="1"/>
        </p:nvPicPr>
        <p:blipFill rotWithShape="1">
          <a:blip r:embed="rId2"/>
          <a:srcRect l="50407" t="24562" b="30027"/>
          <a:stretch/>
        </p:blipFill>
        <p:spPr>
          <a:xfrm>
            <a:off x="9261986" y="1684939"/>
            <a:ext cx="2930013" cy="4647035"/>
          </a:xfrm>
          <a:prstGeom prst="rect">
            <a:avLst/>
          </a:prstGeom>
        </p:spPr>
      </p:pic>
      <p:sp>
        <p:nvSpPr>
          <p:cNvPr id="5" name="Text Placeholder 2">
            <a:extLst>
              <a:ext uri="{FF2B5EF4-FFF2-40B4-BE49-F238E27FC236}">
                <a16:creationId xmlns:a16="http://schemas.microsoft.com/office/drawing/2014/main" id="{AC79B4E2-F0C8-A922-EE27-4CA90B4E4AB4}"/>
              </a:ext>
            </a:extLst>
          </p:cNvPr>
          <p:cNvSpPr>
            <a:spLocks noGrp="1"/>
          </p:cNvSpPr>
          <p:nvPr>
            <p:ph idx="1" hasCustomPrompt="1"/>
          </p:nvPr>
        </p:nvSpPr>
        <p:spPr>
          <a:xfrm>
            <a:off x="391633" y="1884032"/>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3391050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2379AD-E3E6-93F8-A082-39101F52D958}"/>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657B15F-6E2C-93FD-CFB1-150905E97CEA}"/>
              </a:ext>
            </a:extLst>
          </p:cNvPr>
          <p:cNvSpPr>
            <a:spLocks noGrp="1"/>
          </p:cNvSpPr>
          <p:nvPr>
            <p:ph type="pic" sz="quarter" idx="13" hasCustomPrompt="1"/>
          </p:nvPr>
        </p:nvSpPr>
        <p:spPr>
          <a:xfrm>
            <a:off x="4816475" y="599732"/>
            <a:ext cx="7375525" cy="5602631"/>
          </a:xfrm>
        </p:spPr>
        <p:txBody>
          <a:bodyPr/>
          <a:lstStyle>
            <a:lvl1pPr>
              <a:defRPr/>
            </a:lvl1pPr>
          </a:lstStyle>
          <a:p>
            <a:r>
              <a:rPr lang="en-US"/>
              <a:t>Click to add a photo</a:t>
            </a:r>
          </a:p>
        </p:txBody>
      </p:sp>
      <p:sp>
        <p:nvSpPr>
          <p:cNvPr id="9" name="Title 8">
            <a:extLst>
              <a:ext uri="{FF2B5EF4-FFF2-40B4-BE49-F238E27FC236}">
                <a16:creationId xmlns:a16="http://schemas.microsoft.com/office/drawing/2014/main" id="{B6689AAE-7884-30BA-B783-FFE69E3D6C4A}"/>
              </a:ext>
            </a:extLst>
          </p:cNvPr>
          <p:cNvSpPr>
            <a:spLocks noGrp="1"/>
          </p:cNvSpPr>
          <p:nvPr>
            <p:ph type="title"/>
          </p:nvPr>
        </p:nvSpPr>
        <p:spPr>
          <a:xfrm>
            <a:off x="838200" y="1456931"/>
            <a:ext cx="4597400" cy="3944137"/>
          </a:xfrm>
        </p:spPr>
        <p:txBody>
          <a:bodyPr/>
          <a:lstStyle/>
          <a:p>
            <a:r>
              <a:rPr lang="en-US"/>
              <a:t>Click to edit Master title style</a:t>
            </a:r>
          </a:p>
        </p:txBody>
      </p:sp>
      <p:pic>
        <p:nvPicPr>
          <p:cNvPr id="11" name="Picture 10">
            <a:extLst>
              <a:ext uri="{FF2B5EF4-FFF2-40B4-BE49-F238E27FC236}">
                <a16:creationId xmlns:a16="http://schemas.microsoft.com/office/drawing/2014/main" id="{21B804F8-D9B8-5128-1ACC-FF655F84AA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8" name="Date Placeholder 3">
            <a:extLst>
              <a:ext uri="{FF2B5EF4-FFF2-40B4-BE49-F238E27FC236}">
                <a16:creationId xmlns:a16="http://schemas.microsoft.com/office/drawing/2014/main" id="{D9899D50-ECCD-4301-43FA-7FDE6C561F15}"/>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12717E27-284E-4213-39DC-FE902F69217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94330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677133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544660137"/>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66757339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3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28211445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4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34857229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5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95147948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6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0897120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51657829"/>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7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77094381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8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55160869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9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6558289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0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12939915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1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427540437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2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10585554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3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64233379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4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96715022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5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80820344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6_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10505699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51657829"/>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with rainbow ba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C91561-973B-F99D-FA48-C333B5520007}"/>
              </a:ext>
            </a:extLst>
          </p:cNvPr>
          <p:cNvSpPr>
            <a:spLocks noGrp="1"/>
          </p:cNvSpPr>
          <p:nvPr>
            <p:ph type="body" idx="1" hasCustomPrompt="1"/>
          </p:nvPr>
        </p:nvSpPr>
        <p:spPr>
          <a:xfrm>
            <a:off x="831850" y="4530834"/>
            <a:ext cx="10515600" cy="1285176"/>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 Open sans regular 24pts</a:t>
            </a:r>
          </a:p>
        </p:txBody>
      </p:sp>
      <p:grpSp>
        <p:nvGrpSpPr>
          <p:cNvPr id="15" name="Group 14">
            <a:extLst>
              <a:ext uri="{FF2B5EF4-FFF2-40B4-BE49-F238E27FC236}">
                <a16:creationId xmlns:a16="http://schemas.microsoft.com/office/drawing/2014/main" id="{FA847AFF-A509-A81B-FFA3-7A92D205BF9F}"/>
              </a:ext>
              <a:ext uri="{C183D7F6-B498-43B3-948B-1728B52AA6E4}">
                <adec:decorative xmlns:adec="http://schemas.microsoft.com/office/drawing/2017/decorative" val="1"/>
              </a:ext>
            </a:extLst>
          </p:cNvPr>
          <p:cNvGrpSpPr/>
          <p:nvPr userDrawn="1"/>
        </p:nvGrpSpPr>
        <p:grpSpPr>
          <a:xfrm>
            <a:off x="223283" y="256060"/>
            <a:ext cx="11737736" cy="6356208"/>
            <a:chOff x="223283" y="256060"/>
            <a:chExt cx="11737736" cy="6356208"/>
          </a:xfrm>
        </p:grpSpPr>
        <p:pic>
          <p:nvPicPr>
            <p:cNvPr id="11" name="Picture 10">
              <a:extLst>
                <a:ext uri="{FF2B5EF4-FFF2-40B4-BE49-F238E27FC236}">
                  <a16:creationId xmlns:a16="http://schemas.microsoft.com/office/drawing/2014/main" id="{5586E626-96A1-DF3B-AD6E-16E0E58FE30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0980" y="6478101"/>
              <a:ext cx="11730039" cy="134167"/>
            </a:xfrm>
            <a:prstGeom prst="rect">
              <a:avLst/>
            </a:prstGeom>
          </p:spPr>
        </p:pic>
        <p:pic>
          <p:nvPicPr>
            <p:cNvPr id="12" name="Picture 11">
              <a:extLst>
                <a:ext uri="{FF2B5EF4-FFF2-40B4-BE49-F238E27FC236}">
                  <a16:creationId xmlns:a16="http://schemas.microsoft.com/office/drawing/2014/main" id="{43EA7331-5680-5C29-67BA-7398B4C796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230980" y="256060"/>
              <a:ext cx="11730039" cy="134167"/>
            </a:xfrm>
            <a:prstGeom prst="rect">
              <a:avLst/>
            </a:prstGeom>
          </p:spPr>
        </p:pic>
        <p:pic>
          <p:nvPicPr>
            <p:cNvPr id="13" name="Picture 12">
              <a:extLst>
                <a:ext uri="{FF2B5EF4-FFF2-40B4-BE49-F238E27FC236}">
                  <a16:creationId xmlns:a16="http://schemas.microsoft.com/office/drawing/2014/main" id="{2987CE15-A101-40BB-24A9-6D0346DE76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8723084" y="3374332"/>
              <a:ext cx="6348887" cy="126982"/>
            </a:xfrm>
            <a:prstGeom prst="rect">
              <a:avLst/>
            </a:prstGeom>
          </p:spPr>
        </p:pic>
        <p:pic>
          <p:nvPicPr>
            <p:cNvPr id="14" name="Picture 13">
              <a:extLst>
                <a:ext uri="{FF2B5EF4-FFF2-40B4-BE49-F238E27FC236}">
                  <a16:creationId xmlns:a16="http://schemas.microsoft.com/office/drawing/2014/main" id="{38BD3579-A4DB-7454-0165-131DBD0E71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6200000">
              <a:off x="-2887670" y="3374333"/>
              <a:ext cx="6348887" cy="126982"/>
            </a:xfrm>
            <a:prstGeom prst="rect">
              <a:avLst/>
            </a:prstGeom>
          </p:spPr>
        </p:pic>
      </p:grpSp>
      <p:sp>
        <p:nvSpPr>
          <p:cNvPr id="10" name="Title 9">
            <a:extLst>
              <a:ext uri="{FF2B5EF4-FFF2-40B4-BE49-F238E27FC236}">
                <a16:creationId xmlns:a16="http://schemas.microsoft.com/office/drawing/2014/main" id="{AFF2D84A-5859-DBCB-385E-E5511823560F}"/>
              </a:ext>
            </a:extLst>
          </p:cNvPr>
          <p:cNvSpPr>
            <a:spLocks noGrp="1"/>
          </p:cNvSpPr>
          <p:nvPr>
            <p:ph type="title" hasCustomPrompt="1"/>
          </p:nvPr>
        </p:nvSpPr>
        <p:spPr>
          <a:xfrm>
            <a:off x="838200" y="2608705"/>
            <a:ext cx="10515600" cy="1673740"/>
          </a:xfrm>
        </p:spPr>
        <p:txBody>
          <a:bodyPr/>
          <a:lstStyle/>
          <a:p>
            <a:r>
              <a:rPr lang="en-US"/>
              <a:t>Heading: Open sans extra bold 60pts</a:t>
            </a:r>
          </a:p>
        </p:txBody>
      </p:sp>
      <p:pic>
        <p:nvPicPr>
          <p:cNvPr id="16" name="Picture 15">
            <a:extLst>
              <a:ext uri="{FF2B5EF4-FFF2-40B4-BE49-F238E27FC236}">
                <a16:creationId xmlns:a16="http://schemas.microsoft.com/office/drawing/2014/main" id="{9AD86A3B-93BF-45BA-C7C5-A56EE0E66E9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61636" y="397548"/>
            <a:ext cx="7772400" cy="2061788"/>
          </a:xfrm>
          <a:prstGeom prst="rect">
            <a:avLst/>
          </a:prstGeom>
        </p:spPr>
      </p:pic>
      <p:sp>
        <p:nvSpPr>
          <p:cNvPr id="2" name="Date Placeholder 3">
            <a:extLst>
              <a:ext uri="{FF2B5EF4-FFF2-40B4-BE49-F238E27FC236}">
                <a16:creationId xmlns:a16="http://schemas.microsoft.com/office/drawing/2014/main" id="{ABE7E6B9-2030-CA9F-0109-A8E8AA873682}"/>
              </a:ext>
            </a:extLst>
          </p:cNvPr>
          <p:cNvSpPr>
            <a:spLocks noGrp="1"/>
          </p:cNvSpPr>
          <p:nvPr>
            <p:ph type="dt" sz="half" idx="10"/>
          </p:nvPr>
        </p:nvSpPr>
        <p:spPr>
          <a:xfrm>
            <a:off x="830501" y="5979330"/>
            <a:ext cx="2743200" cy="365125"/>
          </a:xfrm>
        </p:spPr>
        <p:txBody>
          <a:bodyPr/>
          <a:lstStyle/>
          <a:p>
            <a:r>
              <a:rPr lang="en-US"/>
              <a:t>Mm/dd/yyyy</a:t>
            </a:r>
          </a:p>
        </p:txBody>
      </p:sp>
      <p:sp>
        <p:nvSpPr>
          <p:cNvPr id="4" name="TextBox 3" descr="Working in #GCDigital | Travailler en #GCNumérique">
            <a:extLst>
              <a:ext uri="{FF2B5EF4-FFF2-40B4-BE49-F238E27FC236}">
                <a16:creationId xmlns:a16="http://schemas.microsoft.com/office/drawing/2014/main" id="{EEFE9184-7766-E1CE-99D4-35B6D01054EB}"/>
              </a:ext>
            </a:extLst>
          </p:cNvPr>
          <p:cNvSpPr txBox="1"/>
          <p:nvPr userDrawn="1"/>
        </p:nvSpPr>
        <p:spPr>
          <a:xfrm>
            <a:off x="5371092" y="6070658"/>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062891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B8F384-3B09-7DEC-7690-8ADA2F5C815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81148E4-F430-65A6-997F-743787D60D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EF44D594-9040-31E4-8084-C40FA334A060}"/>
              </a:ext>
            </a:extLst>
          </p:cNvPr>
          <p:cNvSpPr>
            <a:spLocks noGrp="1"/>
          </p:cNvSpPr>
          <p:nvPr>
            <p:ph type="title" hasCustomPrompt="1"/>
          </p:nvPr>
        </p:nvSpPr>
        <p:spPr>
          <a:xfrm>
            <a:off x="838200" y="2592130"/>
            <a:ext cx="10515600" cy="1673740"/>
          </a:xfrm>
        </p:spPr>
        <p:txBody>
          <a:bodyPr/>
          <a:lstStyle/>
          <a:p>
            <a:r>
              <a:rPr lang="en-US"/>
              <a:t>Heading: Open sans 60pts</a:t>
            </a:r>
          </a:p>
        </p:txBody>
      </p:sp>
      <p:pic>
        <p:nvPicPr>
          <p:cNvPr id="7" name="Picture 6">
            <a:extLst>
              <a:ext uri="{FF2B5EF4-FFF2-40B4-BE49-F238E27FC236}">
                <a16:creationId xmlns:a16="http://schemas.microsoft.com/office/drawing/2014/main" id="{2AD68B44-899C-F65D-BC33-5B6C6524472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9600" y="0"/>
            <a:ext cx="7772400" cy="2061788"/>
          </a:xfrm>
          <a:prstGeom prst="rect">
            <a:avLst/>
          </a:prstGeom>
        </p:spPr>
      </p:pic>
      <p:sp>
        <p:nvSpPr>
          <p:cNvPr id="6" name="Date Placeholder 3">
            <a:extLst>
              <a:ext uri="{FF2B5EF4-FFF2-40B4-BE49-F238E27FC236}">
                <a16:creationId xmlns:a16="http://schemas.microsoft.com/office/drawing/2014/main" id="{B36FB59D-30F1-004D-0E3F-F11B3D076510}"/>
              </a:ext>
            </a:extLst>
          </p:cNvPr>
          <p:cNvSpPr>
            <a:spLocks noGrp="1"/>
          </p:cNvSpPr>
          <p:nvPr>
            <p:ph type="dt" sz="half" idx="10"/>
          </p:nvPr>
        </p:nvSpPr>
        <p:spPr>
          <a:xfrm>
            <a:off x="785868" y="6417131"/>
            <a:ext cx="2743200" cy="365125"/>
          </a:xfrm>
        </p:spPr>
        <p:txBody>
          <a:bodyPr/>
          <a:lstStyle/>
          <a:p>
            <a:r>
              <a:rPr lang="en-US"/>
              <a:t>Mm/dd/yyyy</a:t>
            </a:r>
          </a:p>
        </p:txBody>
      </p:sp>
      <p:sp>
        <p:nvSpPr>
          <p:cNvPr id="10" name="TextBox 9" descr="Working in #GCDigital | Travailler en #GCNumérique">
            <a:extLst>
              <a:ext uri="{FF2B5EF4-FFF2-40B4-BE49-F238E27FC236}">
                <a16:creationId xmlns:a16="http://schemas.microsoft.com/office/drawing/2014/main" id="{4B9397DD-2E43-2921-5B2E-E0C2DFFA6B72}"/>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726467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3841-35D6-CE38-63CA-15B2524C9E10}"/>
              </a:ext>
            </a:extLst>
          </p:cNvPr>
          <p:cNvSpPr>
            <a:spLocks noGrp="1"/>
          </p:cNvSpPr>
          <p:nvPr>
            <p:ph type="title" hasCustomPrompt="1"/>
          </p:nvPr>
        </p:nvSpPr>
        <p:spPr>
          <a:xfrm>
            <a:off x="838200" y="605867"/>
            <a:ext cx="10515600" cy="1138266"/>
          </a:xfrm>
        </p:spPr>
        <p:txBody>
          <a:bodyPr/>
          <a:lstStyle>
            <a:lvl1pPr>
              <a:defRPr sz="4800"/>
            </a:lvl1pPr>
          </a:lstStyle>
          <a:p>
            <a:r>
              <a:rPr lang="en-US"/>
              <a:t>Heading: Open sans 48 pts</a:t>
            </a:r>
          </a:p>
        </p:txBody>
      </p:sp>
      <p:pic>
        <p:nvPicPr>
          <p:cNvPr id="7" name="Picture 6">
            <a:extLst>
              <a:ext uri="{FF2B5EF4-FFF2-40B4-BE49-F238E27FC236}">
                <a16:creationId xmlns:a16="http://schemas.microsoft.com/office/drawing/2014/main" id="{A7A71E40-BEB6-AEA9-CFE5-39D3F3195F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987940"/>
            <a:ext cx="12192000" cy="139451"/>
          </a:xfrm>
          <a:prstGeom prst="rect">
            <a:avLst/>
          </a:prstGeom>
        </p:spPr>
      </p:pic>
      <p:sp>
        <p:nvSpPr>
          <p:cNvPr id="5" name="Text Placeholder 4">
            <a:extLst>
              <a:ext uri="{FF2B5EF4-FFF2-40B4-BE49-F238E27FC236}">
                <a16:creationId xmlns:a16="http://schemas.microsoft.com/office/drawing/2014/main" id="{42741CC7-8ED3-FCD0-D04C-42D8B4C7E86A}"/>
              </a:ext>
            </a:extLst>
          </p:cNvPr>
          <p:cNvSpPr>
            <a:spLocks noGrp="1"/>
          </p:cNvSpPr>
          <p:nvPr>
            <p:ph type="body" sz="quarter" idx="10" hasCustomPrompt="1"/>
          </p:nvPr>
        </p:nvSpPr>
        <p:spPr>
          <a:xfrm>
            <a:off x="838200" y="2373314"/>
            <a:ext cx="10515600" cy="3878820"/>
          </a:xfrm>
        </p:spPr>
        <p:txBody>
          <a:bodyPr>
            <a:normAutofit/>
          </a:bodyPr>
          <a:lstStyle>
            <a:lvl1pPr>
              <a:defRPr sz="12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Sample copy</a:t>
            </a:r>
          </a:p>
        </p:txBody>
      </p:sp>
      <p:sp>
        <p:nvSpPr>
          <p:cNvPr id="6" name="Rectangle 5">
            <a:extLst>
              <a:ext uri="{FF2B5EF4-FFF2-40B4-BE49-F238E27FC236}">
                <a16:creationId xmlns:a16="http://schemas.microsoft.com/office/drawing/2014/main" id="{A54046DF-F89F-A9EA-BFE9-CDD9C3CC81AA}"/>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Working in #GCDigital | Travailler en #GCNumérique">
            <a:extLst>
              <a:ext uri="{FF2B5EF4-FFF2-40B4-BE49-F238E27FC236}">
                <a16:creationId xmlns:a16="http://schemas.microsoft.com/office/drawing/2014/main" id="{917E2F75-67B8-3BFA-A208-157CE9E46A48}"/>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473915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3B7-9E98-8359-9ADC-36540487D278}"/>
              </a:ext>
            </a:extLst>
          </p:cNvPr>
          <p:cNvSpPr>
            <a:spLocks noGrp="1"/>
          </p:cNvSpPr>
          <p:nvPr>
            <p:ph type="title" hasCustomPrompt="1"/>
          </p:nvPr>
        </p:nvSpPr>
        <p:spPr/>
        <p:txBody>
          <a:bodyPr/>
          <a:lstStyle>
            <a:lvl1pPr>
              <a:defRPr sz="4800"/>
            </a:lvl1pPr>
          </a:lstStyle>
          <a:p>
            <a:pPr lvl="0"/>
            <a:r>
              <a:rPr lang="en-US"/>
              <a:t>Click to edit Master text styles</a:t>
            </a:r>
          </a:p>
        </p:txBody>
      </p:sp>
      <p:sp>
        <p:nvSpPr>
          <p:cNvPr id="3" name="Content Placeholder 2">
            <a:extLst>
              <a:ext uri="{FF2B5EF4-FFF2-40B4-BE49-F238E27FC236}">
                <a16:creationId xmlns:a16="http://schemas.microsoft.com/office/drawing/2014/main" id="{3F792D68-9EE7-22B3-B62D-C2435C3C33B3}"/>
              </a:ext>
            </a:extLst>
          </p:cNvPr>
          <p:cNvSpPr>
            <a:spLocks noGrp="1"/>
          </p:cNvSpPr>
          <p:nvPr>
            <p:ph sz="half" idx="1" hasCustomPrompt="1"/>
          </p:nvPr>
        </p:nvSpPr>
        <p:spPr>
          <a:xfrm>
            <a:off x="965200" y="2354774"/>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886AC0A-85DA-3DD0-36E8-1A9C31C79ECE}"/>
              </a:ext>
            </a:extLst>
          </p:cNvPr>
          <p:cNvCxnSpPr>
            <a:cxnSpLocks/>
          </p:cNvCxnSpPr>
          <p:nvPr userDrawn="1"/>
        </p:nvCxnSpPr>
        <p:spPr>
          <a:xfrm>
            <a:off x="855132" y="2354774"/>
            <a:ext cx="0" cy="3738294"/>
          </a:xfrm>
          <a:prstGeom prst="line">
            <a:avLst/>
          </a:prstGeom>
          <a:ln w="63500">
            <a:solidFill>
              <a:srgbClr val="F3B24D"/>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8097B4C-7B36-F229-22C4-8C599FD43E68}"/>
              </a:ext>
            </a:extLst>
          </p:cNvPr>
          <p:cNvSpPr>
            <a:spLocks noGrp="1"/>
          </p:cNvSpPr>
          <p:nvPr>
            <p:ph sz="half" idx="10" hasCustomPrompt="1"/>
          </p:nvPr>
        </p:nvSpPr>
        <p:spPr>
          <a:xfrm>
            <a:off x="4533901" y="2354774"/>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904FA69-52D5-FA64-2A58-81F96BDB0982}"/>
              </a:ext>
            </a:extLst>
          </p:cNvPr>
          <p:cNvCxnSpPr>
            <a:cxnSpLocks/>
          </p:cNvCxnSpPr>
          <p:nvPr userDrawn="1"/>
        </p:nvCxnSpPr>
        <p:spPr>
          <a:xfrm>
            <a:off x="4423833" y="2354774"/>
            <a:ext cx="0" cy="373829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B1915C0-E86F-DD85-CAEA-D586F5891EE1}"/>
              </a:ext>
            </a:extLst>
          </p:cNvPr>
          <p:cNvSpPr>
            <a:spLocks noGrp="1"/>
          </p:cNvSpPr>
          <p:nvPr>
            <p:ph sz="half" idx="11" hasCustomPrompt="1"/>
          </p:nvPr>
        </p:nvSpPr>
        <p:spPr>
          <a:xfrm>
            <a:off x="8094135" y="2354775"/>
            <a:ext cx="3259665" cy="3738295"/>
          </a:xfrm>
        </p:spPr>
        <p:txBody>
          <a:bodyPr/>
          <a:lstStyle>
            <a:lvl3pPr algn="l">
              <a:defRPr/>
            </a:lvl3pPr>
            <a:lvl4pPr algn="l">
              <a:defRPr/>
            </a:lvl4pPr>
            <a:lvl5pPr algn="l">
              <a:defRPr/>
            </a:lvl5pPr>
          </a:lstStyle>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D442BB9A-C81F-8BDB-B8F3-5B4669A80D87}"/>
              </a:ext>
            </a:extLst>
          </p:cNvPr>
          <p:cNvCxnSpPr>
            <a:cxnSpLocks/>
          </p:cNvCxnSpPr>
          <p:nvPr userDrawn="1"/>
        </p:nvCxnSpPr>
        <p:spPr>
          <a:xfrm>
            <a:off x="7984067" y="2354775"/>
            <a:ext cx="0" cy="373829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B425FF-1DF6-4142-EC1A-4FDABB48010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14991F8-E4DB-8F1F-9EF7-911EC371913C}"/>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458703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dark m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AEA4-7896-C46B-84BB-1E75D08DA3D8}"/>
              </a:ext>
            </a:extLst>
          </p:cNvPr>
          <p:cNvSpPr>
            <a:spLocks noGrp="1"/>
          </p:cNvSpPr>
          <p:nvPr>
            <p:ph type="title"/>
          </p:nvPr>
        </p:nvSpPr>
        <p:spPr>
          <a:xfrm>
            <a:off x="839788" y="365125"/>
            <a:ext cx="10515600" cy="1325563"/>
          </a:xfrm>
        </p:spPr>
        <p:txBody>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EC0FC328-3464-6AC2-4480-C2C6E47E9E26}"/>
              </a:ext>
            </a:extLst>
          </p:cNvPr>
          <p:cNvSpPr>
            <a:spLocks noGrp="1"/>
          </p:cNvSpPr>
          <p:nvPr>
            <p:ph type="body" idx="1"/>
          </p:nvPr>
        </p:nvSpPr>
        <p:spPr>
          <a:xfrm>
            <a:off x="1037960" y="1863196"/>
            <a:ext cx="4815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9083D-AFE0-98D0-F2F8-864A24A48E6C}"/>
              </a:ext>
            </a:extLst>
          </p:cNvPr>
          <p:cNvSpPr>
            <a:spLocks noGrp="1"/>
          </p:cNvSpPr>
          <p:nvPr>
            <p:ph sz="half" idx="2" hasCustomPrompt="1"/>
          </p:nvPr>
        </p:nvSpPr>
        <p:spPr>
          <a:xfrm>
            <a:off x="1037960" y="2687108"/>
            <a:ext cx="4815945" cy="3458715"/>
          </a:xfrm>
        </p:spPr>
        <p:txBody>
          <a:bodyPr/>
          <a:lstStyle/>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CD7EEC8-0D60-A69B-8D11-952D5465583F}"/>
              </a:ext>
              <a:ext uri="{C183D7F6-B498-43B3-948B-1728B52AA6E4}">
                <adec:decorative xmlns:adec="http://schemas.microsoft.com/office/drawing/2017/decorative" val="1"/>
              </a:ext>
            </a:extLst>
          </p:cNvPr>
          <p:cNvCxnSpPr>
            <a:cxnSpLocks/>
          </p:cNvCxnSpPr>
          <p:nvPr userDrawn="1"/>
        </p:nvCxnSpPr>
        <p:spPr>
          <a:xfrm>
            <a:off x="833966" y="1872721"/>
            <a:ext cx="0" cy="4273102"/>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FCE43A9-9DE8-6A87-1290-A0EE72042793}"/>
              </a:ext>
            </a:extLst>
          </p:cNvPr>
          <p:cNvSpPr>
            <a:spLocks noGrp="1"/>
          </p:cNvSpPr>
          <p:nvPr>
            <p:ph type="body" idx="10"/>
          </p:nvPr>
        </p:nvSpPr>
        <p:spPr>
          <a:xfrm>
            <a:off x="6575160" y="1863196"/>
            <a:ext cx="4815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AFF4014-3699-8145-99D5-B6C736CE1A4F}"/>
              </a:ext>
            </a:extLst>
          </p:cNvPr>
          <p:cNvSpPr>
            <a:spLocks noGrp="1"/>
          </p:cNvSpPr>
          <p:nvPr>
            <p:ph sz="half" idx="11" hasCustomPrompt="1"/>
          </p:nvPr>
        </p:nvSpPr>
        <p:spPr>
          <a:xfrm>
            <a:off x="6575160" y="2687108"/>
            <a:ext cx="4815945" cy="3458715"/>
          </a:xfrm>
        </p:spPr>
        <p:txBody>
          <a:bodyPr/>
          <a:lstStyle/>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10D7CC37-D66B-BD74-3049-95FCF63D16A0}"/>
              </a:ext>
              <a:ext uri="{C183D7F6-B498-43B3-948B-1728B52AA6E4}">
                <adec:decorative xmlns:adec="http://schemas.microsoft.com/office/drawing/2017/decorative" val="1"/>
              </a:ext>
            </a:extLst>
          </p:cNvPr>
          <p:cNvCxnSpPr>
            <a:cxnSpLocks/>
          </p:cNvCxnSpPr>
          <p:nvPr userDrawn="1"/>
        </p:nvCxnSpPr>
        <p:spPr>
          <a:xfrm>
            <a:off x="6371166" y="1872721"/>
            <a:ext cx="0" cy="427310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585DF8F-A42B-7DFF-B966-9945BD6F029C}"/>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Working in #GCDigital | Travailler en #GCNumérique">
            <a:extLst>
              <a:ext uri="{FF2B5EF4-FFF2-40B4-BE49-F238E27FC236}">
                <a16:creationId xmlns:a16="http://schemas.microsoft.com/office/drawing/2014/main" id="{906E023A-96DC-557A-3C0C-203116FBFC46}"/>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873048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508325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6EB8-A8AF-3F05-E645-7AFF229F9AB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1B32492-EE76-53F7-8730-FC0C8CE4B43E}"/>
              </a:ext>
            </a:extLst>
          </p:cNvPr>
          <p:cNvSpPr>
            <a:spLocks noGrp="1"/>
          </p:cNvSpPr>
          <p:nvPr>
            <p:ph idx="1" hasCustomPrompt="1"/>
          </p:nvPr>
        </p:nvSpPr>
        <p:spPr>
          <a:xfrm>
            <a:off x="391633" y="1858678"/>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3462850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517461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934488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76449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a:t>
            </a:r>
            <a:r>
              <a:rPr lang="en-US" err="1"/>
              <a:t>yyyy</a:t>
            </a:r>
            <a:endParaRPr lang="en-US"/>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091178459"/>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538739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80530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237442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333665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283630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221035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9229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848523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610537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194809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with graphic">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4E1E9-9F8D-F662-467B-D002E4911186}"/>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97599B-FA2B-ECEA-060D-E91B0C59E0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201937"/>
            <a:ext cx="12192000" cy="139451"/>
          </a:xfrm>
          <a:prstGeom prst="rect">
            <a:avLst/>
          </a:prstGeom>
        </p:spPr>
      </p:pic>
      <p:sp>
        <p:nvSpPr>
          <p:cNvPr id="2" name="Title 1">
            <a:extLst>
              <a:ext uri="{FF2B5EF4-FFF2-40B4-BE49-F238E27FC236}">
                <a16:creationId xmlns:a16="http://schemas.microsoft.com/office/drawing/2014/main" id="{6C11EEDB-0C24-F6B5-959A-94FD2ABA349A}"/>
              </a:ext>
            </a:extLst>
          </p:cNvPr>
          <p:cNvSpPr>
            <a:spLocks noGrp="1"/>
          </p:cNvSpPr>
          <p:nvPr>
            <p:ph type="ctrTitle" hasCustomPrompt="1"/>
          </p:nvPr>
        </p:nvSpPr>
        <p:spPr>
          <a:xfrm>
            <a:off x="838200" y="1676893"/>
            <a:ext cx="9144000" cy="2387600"/>
          </a:xfrm>
        </p:spPr>
        <p:txBody>
          <a:bodyPr anchor="b"/>
          <a:lstStyle>
            <a:lvl1pPr algn="l">
              <a:defRPr sz="6000"/>
            </a:lvl1pPr>
          </a:lstStyle>
          <a:p>
            <a:r>
              <a:rPr lang="en-US"/>
              <a:t>Heading: Open sans extra bold 60pts</a:t>
            </a:r>
          </a:p>
        </p:txBody>
      </p:sp>
      <p:sp>
        <p:nvSpPr>
          <p:cNvPr id="3" name="Subtitle 2">
            <a:extLst>
              <a:ext uri="{FF2B5EF4-FFF2-40B4-BE49-F238E27FC236}">
                <a16:creationId xmlns:a16="http://schemas.microsoft.com/office/drawing/2014/main" id="{DED350B7-AE6F-9A9D-24EF-23B7EF545D0E}"/>
              </a:ext>
            </a:extLst>
          </p:cNvPr>
          <p:cNvSpPr>
            <a:spLocks noGrp="1"/>
          </p:cNvSpPr>
          <p:nvPr>
            <p:ph type="subTitle" idx="1" hasCustomPrompt="1"/>
          </p:nvPr>
        </p:nvSpPr>
        <p:spPr>
          <a:xfrm>
            <a:off x="838200" y="4156568"/>
            <a:ext cx="9144000" cy="1655762"/>
          </a:xfrm>
        </p:spPr>
        <p:txBody>
          <a:bodyPr/>
          <a:lstStyle>
            <a:lvl1pPr marL="0" indent="0" algn="l">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Open sans regular 24pts</a:t>
            </a:r>
          </a:p>
        </p:txBody>
      </p:sp>
      <p:pic>
        <p:nvPicPr>
          <p:cNvPr id="10" name="Graphic 9">
            <a:extLst>
              <a:ext uri="{FF2B5EF4-FFF2-40B4-BE49-F238E27FC236}">
                <a16:creationId xmlns:a16="http://schemas.microsoft.com/office/drawing/2014/main" id="{AF967E1D-BB9D-C01B-E987-D981B613B8C5}"/>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5127" t="26782"/>
          <a:stretch/>
        </p:blipFill>
        <p:spPr>
          <a:xfrm rot="3600000">
            <a:off x="4767771" y="-1298289"/>
            <a:ext cx="8174006" cy="9258682"/>
          </a:xfrm>
          <a:prstGeom prst="rect">
            <a:avLst/>
          </a:prstGeom>
        </p:spPr>
      </p:pic>
      <p:sp>
        <p:nvSpPr>
          <p:cNvPr id="9" name="Date Placeholder 3">
            <a:extLst>
              <a:ext uri="{FF2B5EF4-FFF2-40B4-BE49-F238E27FC236}">
                <a16:creationId xmlns:a16="http://schemas.microsoft.com/office/drawing/2014/main" id="{C0F276D9-4DB7-284F-0628-2B526F7EDA57}"/>
              </a:ext>
            </a:extLst>
          </p:cNvPr>
          <p:cNvSpPr>
            <a:spLocks noGrp="1"/>
          </p:cNvSpPr>
          <p:nvPr>
            <p:ph type="dt" sz="half" idx="10"/>
          </p:nvPr>
        </p:nvSpPr>
        <p:spPr>
          <a:xfrm>
            <a:off x="785868" y="6417131"/>
            <a:ext cx="2743200" cy="365125"/>
          </a:xfrm>
        </p:spPr>
        <p:txBody>
          <a:bodyPr/>
          <a:lstStyle/>
          <a:p>
            <a:r>
              <a:rPr lang="en-US"/>
              <a:t>Mm/dd/yyyy</a:t>
            </a:r>
          </a:p>
        </p:txBody>
      </p:sp>
      <p:sp>
        <p:nvSpPr>
          <p:cNvPr id="11" name="TextBox 10" descr="Working in #GCDigital | Travailler en #GCNumérique">
            <a:extLst>
              <a:ext uri="{FF2B5EF4-FFF2-40B4-BE49-F238E27FC236}">
                <a16:creationId xmlns:a16="http://schemas.microsoft.com/office/drawing/2014/main" id="{BFE7C10F-5669-D408-F209-5B8CA18FA9D7}"/>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478145438"/>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762384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3954278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le and content with graphic (dark mo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C652571-12FA-7E65-2562-DCF4A33C1BC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236" t="41043" r="8664"/>
          <a:stretch/>
        </p:blipFill>
        <p:spPr>
          <a:xfrm rot="5400000">
            <a:off x="4341017" y="-992979"/>
            <a:ext cx="6858001" cy="8843965"/>
          </a:xfrm>
          <a:prstGeom prst="rect">
            <a:avLst/>
          </a:prstGeom>
        </p:spPr>
      </p:pic>
      <p:sp>
        <p:nvSpPr>
          <p:cNvPr id="2" name="Title 1">
            <a:extLst>
              <a:ext uri="{FF2B5EF4-FFF2-40B4-BE49-F238E27FC236}">
                <a16:creationId xmlns:a16="http://schemas.microsoft.com/office/drawing/2014/main" id="{D79365F3-DB53-D69E-078D-8EB2704AA092}"/>
              </a:ext>
            </a:extLst>
          </p:cNvPr>
          <p:cNvSpPr>
            <a:spLocks noGrp="1"/>
          </p:cNvSpPr>
          <p:nvPr>
            <p:ph type="title"/>
          </p:nvPr>
        </p:nvSpPr>
        <p:spPr>
          <a:xfrm>
            <a:off x="839788" y="457200"/>
            <a:ext cx="7609945" cy="147529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69DAF0-A857-9123-2EB3-C9FD74038EE3}"/>
              </a:ext>
            </a:extLst>
          </p:cNvPr>
          <p:cNvSpPr>
            <a:spLocks noGrp="1"/>
          </p:cNvSpPr>
          <p:nvPr>
            <p:ph type="body" sz="half" idx="2"/>
          </p:nvPr>
        </p:nvSpPr>
        <p:spPr>
          <a:xfrm>
            <a:off x="839788" y="2309567"/>
            <a:ext cx="7609945" cy="3677995"/>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696303D-A50C-F034-0C1F-13652619E5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flipV="1">
            <a:off x="839787" y="2041795"/>
            <a:ext cx="7609945" cy="87042"/>
          </a:xfrm>
          <a:prstGeom prst="rect">
            <a:avLst/>
          </a:prstGeom>
        </p:spPr>
      </p:pic>
      <p:sp>
        <p:nvSpPr>
          <p:cNvPr id="3" name="Rectangle 2">
            <a:extLst>
              <a:ext uri="{FF2B5EF4-FFF2-40B4-BE49-F238E27FC236}">
                <a16:creationId xmlns:a16="http://schemas.microsoft.com/office/drawing/2014/main" id="{DB70E2BC-28B2-EE2C-227A-0446DBB72994}"/>
              </a:ext>
              <a:ext uri="{C183D7F6-B498-43B3-948B-1728B52AA6E4}">
                <adec:decorative xmlns:adec="http://schemas.microsoft.com/office/drawing/2017/decorative" val="1"/>
              </a:ext>
            </a:extLst>
          </p:cNvPr>
          <p:cNvSpPr/>
          <p:nvPr userDrawn="1"/>
        </p:nvSpPr>
        <p:spPr>
          <a:xfrm>
            <a:off x="0" y="6341388"/>
            <a:ext cx="12192000" cy="516612"/>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Working in #GCDigital | Travailler en #GCNumérique">
            <a:extLst>
              <a:ext uri="{FF2B5EF4-FFF2-40B4-BE49-F238E27FC236}">
                <a16:creationId xmlns:a16="http://schemas.microsoft.com/office/drawing/2014/main" id="{8DA9EEDD-BBF4-A1E9-93CB-569A16D5E7DF}"/>
              </a:ext>
            </a:extLst>
          </p:cNvPr>
          <p:cNvSpPr txBox="1"/>
          <p:nvPr userDrawn="1"/>
        </p:nvSpPr>
        <p:spPr>
          <a:xfrm>
            <a:off x="5882640" y="6454934"/>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Travailler en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p>
        </p:txBody>
      </p:sp>
    </p:spTree>
    <p:extLst>
      <p:ext uri="{BB962C8B-B14F-4D97-AF65-F5344CB8AC3E}">
        <p14:creationId xmlns:p14="http://schemas.microsoft.com/office/powerpoint/2010/main" val="2389556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7526-EB09-9491-7750-664FA16180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74893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7038-9BC8-DC43-E025-7188D26E686F}"/>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843110E-16B1-E3A3-AA10-9F486555ADB8}"/>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61986" y="1684939"/>
            <a:ext cx="2930013" cy="4647035"/>
          </a:xfrm>
          <a:prstGeom prst="rect">
            <a:avLst/>
          </a:prstGeom>
        </p:spPr>
      </p:pic>
      <p:sp>
        <p:nvSpPr>
          <p:cNvPr id="5" name="Text Placeholder 2">
            <a:extLst>
              <a:ext uri="{FF2B5EF4-FFF2-40B4-BE49-F238E27FC236}">
                <a16:creationId xmlns:a16="http://schemas.microsoft.com/office/drawing/2014/main" id="{AC79B4E2-F0C8-A922-EE27-4CA90B4E4AB4}"/>
              </a:ext>
            </a:extLst>
          </p:cNvPr>
          <p:cNvSpPr>
            <a:spLocks noGrp="1"/>
          </p:cNvSpPr>
          <p:nvPr>
            <p:ph idx="1" hasCustomPrompt="1"/>
          </p:nvPr>
        </p:nvSpPr>
        <p:spPr>
          <a:xfrm>
            <a:off x="391633" y="1884032"/>
            <a:ext cx="9486014" cy="4248847"/>
          </a:xfrm>
          <a:prstGeom prst="rect">
            <a:avLst/>
          </a:prstGeom>
        </p:spPr>
        <p:txBody>
          <a:bodyPr vert="horz" lIns="91440" tIns="45720" rIns="91440" bIns="45720" rtlCol="0">
            <a:normAutofit/>
          </a:bodyPr>
          <a:lstStyle/>
          <a:p>
            <a:pPr lvl="0"/>
            <a:r>
              <a:rPr lang="en-US"/>
              <a:t>Heading 1</a:t>
            </a:r>
          </a:p>
        </p:txBody>
      </p:sp>
    </p:spTree>
    <p:extLst>
      <p:ext uri="{BB962C8B-B14F-4D97-AF65-F5344CB8AC3E}">
        <p14:creationId xmlns:p14="http://schemas.microsoft.com/office/powerpoint/2010/main" val="428622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rainbow ba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C91561-973B-F99D-FA48-C333B5520007}"/>
              </a:ext>
            </a:extLst>
          </p:cNvPr>
          <p:cNvSpPr>
            <a:spLocks noGrp="1"/>
          </p:cNvSpPr>
          <p:nvPr>
            <p:ph type="body" idx="1" hasCustomPrompt="1"/>
          </p:nvPr>
        </p:nvSpPr>
        <p:spPr>
          <a:xfrm>
            <a:off x="831850" y="4530834"/>
            <a:ext cx="10515600" cy="1285176"/>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 Open sans regular 24pts</a:t>
            </a:r>
          </a:p>
        </p:txBody>
      </p:sp>
      <p:grpSp>
        <p:nvGrpSpPr>
          <p:cNvPr id="15" name="Group 14">
            <a:extLst>
              <a:ext uri="{FF2B5EF4-FFF2-40B4-BE49-F238E27FC236}">
                <a16:creationId xmlns:a16="http://schemas.microsoft.com/office/drawing/2014/main" id="{FA847AFF-A509-A81B-FFA3-7A92D205BF9F}"/>
              </a:ext>
              <a:ext uri="{C183D7F6-B498-43B3-948B-1728B52AA6E4}">
                <adec:decorative xmlns:adec="http://schemas.microsoft.com/office/drawing/2017/decorative" val="1"/>
              </a:ext>
            </a:extLst>
          </p:cNvPr>
          <p:cNvGrpSpPr/>
          <p:nvPr userDrawn="1"/>
        </p:nvGrpSpPr>
        <p:grpSpPr>
          <a:xfrm>
            <a:off x="223283" y="256060"/>
            <a:ext cx="11737736" cy="6356208"/>
            <a:chOff x="223283" y="256060"/>
            <a:chExt cx="11737736" cy="6356208"/>
          </a:xfrm>
        </p:grpSpPr>
        <p:pic>
          <p:nvPicPr>
            <p:cNvPr id="11" name="Picture 10">
              <a:extLst>
                <a:ext uri="{FF2B5EF4-FFF2-40B4-BE49-F238E27FC236}">
                  <a16:creationId xmlns:a16="http://schemas.microsoft.com/office/drawing/2014/main" id="{5586E626-96A1-DF3B-AD6E-16E0E58FE30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0980" y="6478101"/>
              <a:ext cx="11730039" cy="134167"/>
            </a:xfrm>
            <a:prstGeom prst="rect">
              <a:avLst/>
            </a:prstGeom>
          </p:spPr>
        </p:pic>
        <p:pic>
          <p:nvPicPr>
            <p:cNvPr id="12" name="Picture 11">
              <a:extLst>
                <a:ext uri="{FF2B5EF4-FFF2-40B4-BE49-F238E27FC236}">
                  <a16:creationId xmlns:a16="http://schemas.microsoft.com/office/drawing/2014/main" id="{43EA7331-5680-5C29-67BA-7398B4C796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230980" y="256060"/>
              <a:ext cx="11730039" cy="134167"/>
            </a:xfrm>
            <a:prstGeom prst="rect">
              <a:avLst/>
            </a:prstGeom>
          </p:spPr>
        </p:pic>
        <p:pic>
          <p:nvPicPr>
            <p:cNvPr id="13" name="Picture 12">
              <a:extLst>
                <a:ext uri="{FF2B5EF4-FFF2-40B4-BE49-F238E27FC236}">
                  <a16:creationId xmlns:a16="http://schemas.microsoft.com/office/drawing/2014/main" id="{2987CE15-A101-40BB-24A9-6D0346DE76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8723084" y="3374332"/>
              <a:ext cx="6348887" cy="126982"/>
            </a:xfrm>
            <a:prstGeom prst="rect">
              <a:avLst/>
            </a:prstGeom>
          </p:spPr>
        </p:pic>
        <p:pic>
          <p:nvPicPr>
            <p:cNvPr id="14" name="Picture 13">
              <a:extLst>
                <a:ext uri="{FF2B5EF4-FFF2-40B4-BE49-F238E27FC236}">
                  <a16:creationId xmlns:a16="http://schemas.microsoft.com/office/drawing/2014/main" id="{38BD3579-A4DB-7454-0165-131DBD0E71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6200000">
              <a:off x="-2887670" y="3374333"/>
              <a:ext cx="6348887" cy="126982"/>
            </a:xfrm>
            <a:prstGeom prst="rect">
              <a:avLst/>
            </a:prstGeom>
          </p:spPr>
        </p:pic>
      </p:grpSp>
      <p:sp>
        <p:nvSpPr>
          <p:cNvPr id="10" name="Title 9">
            <a:extLst>
              <a:ext uri="{FF2B5EF4-FFF2-40B4-BE49-F238E27FC236}">
                <a16:creationId xmlns:a16="http://schemas.microsoft.com/office/drawing/2014/main" id="{AFF2D84A-5859-DBCB-385E-E5511823560F}"/>
              </a:ext>
            </a:extLst>
          </p:cNvPr>
          <p:cNvSpPr>
            <a:spLocks noGrp="1"/>
          </p:cNvSpPr>
          <p:nvPr>
            <p:ph type="title" hasCustomPrompt="1"/>
          </p:nvPr>
        </p:nvSpPr>
        <p:spPr>
          <a:xfrm>
            <a:off x="838200" y="2608705"/>
            <a:ext cx="10515600" cy="1673740"/>
          </a:xfrm>
        </p:spPr>
        <p:txBody>
          <a:bodyPr/>
          <a:lstStyle/>
          <a:p>
            <a:r>
              <a:rPr lang="en-US"/>
              <a:t>Heading: Open sans extra bold 60pts</a:t>
            </a:r>
          </a:p>
        </p:txBody>
      </p:sp>
      <p:pic>
        <p:nvPicPr>
          <p:cNvPr id="16" name="Picture 15">
            <a:extLst>
              <a:ext uri="{FF2B5EF4-FFF2-40B4-BE49-F238E27FC236}">
                <a16:creationId xmlns:a16="http://schemas.microsoft.com/office/drawing/2014/main" id="{9AD86A3B-93BF-45BA-C7C5-A56EE0E66E9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61636" y="397548"/>
            <a:ext cx="7772400" cy="2061788"/>
          </a:xfrm>
          <a:prstGeom prst="rect">
            <a:avLst/>
          </a:prstGeom>
        </p:spPr>
      </p:pic>
      <p:sp>
        <p:nvSpPr>
          <p:cNvPr id="2" name="Date Placeholder 3">
            <a:extLst>
              <a:ext uri="{FF2B5EF4-FFF2-40B4-BE49-F238E27FC236}">
                <a16:creationId xmlns:a16="http://schemas.microsoft.com/office/drawing/2014/main" id="{ABE7E6B9-2030-CA9F-0109-A8E8AA873682}"/>
              </a:ext>
            </a:extLst>
          </p:cNvPr>
          <p:cNvSpPr>
            <a:spLocks noGrp="1"/>
          </p:cNvSpPr>
          <p:nvPr>
            <p:ph type="dt" sz="half" idx="10"/>
          </p:nvPr>
        </p:nvSpPr>
        <p:spPr>
          <a:xfrm>
            <a:off x="830501" y="5979330"/>
            <a:ext cx="2743200" cy="365125"/>
          </a:xfrm>
        </p:spPr>
        <p:txBody>
          <a:bodyPr/>
          <a:lstStyle/>
          <a:p>
            <a:r>
              <a:rPr lang="en-US"/>
              <a:t>Mm/dd/yyyy</a:t>
            </a:r>
          </a:p>
        </p:txBody>
      </p:sp>
      <p:sp>
        <p:nvSpPr>
          <p:cNvPr id="4" name="TextBox 3" descr="Working in #GCDigital | Travailler en #GCNumérique">
            <a:extLst>
              <a:ext uri="{FF2B5EF4-FFF2-40B4-BE49-F238E27FC236}">
                <a16:creationId xmlns:a16="http://schemas.microsoft.com/office/drawing/2014/main" id="{EEFE9184-7766-E1CE-99D4-35B6D01054EB}"/>
              </a:ext>
            </a:extLst>
          </p:cNvPr>
          <p:cNvSpPr txBox="1"/>
          <p:nvPr userDrawn="1"/>
        </p:nvSpPr>
        <p:spPr>
          <a:xfrm>
            <a:off x="5371092" y="6070658"/>
            <a:ext cx="6035040" cy="276999"/>
          </a:xfrm>
          <a:prstGeom prst="rect">
            <a:avLst/>
          </a:prstGeom>
          <a:noFill/>
        </p:spPr>
        <p:txBody>
          <a:bodyPr wrap="square" rtlCol="0">
            <a:spAutoFit/>
          </a:bodyPr>
          <a:lstStyle/>
          <a:p>
            <a:pPr algn="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tx1"/>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1" i="0" err="1">
                <a:solidFill>
                  <a:srgbClr val="232323"/>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4212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38EA9-7028-56E2-1941-7C8133C009FE}"/>
              </a:ext>
            </a:extLst>
          </p:cNvPr>
          <p:cNvSpPr>
            <a:spLocks noGrp="1"/>
          </p:cNvSpPr>
          <p:nvPr>
            <p:ph type="title"/>
          </p:nvPr>
        </p:nvSpPr>
        <p:spPr>
          <a:xfrm>
            <a:off x="838200" y="605867"/>
            <a:ext cx="10515600" cy="1673740"/>
          </a:xfrm>
          <a:prstGeom prst="rect">
            <a:avLst/>
          </a:prstGeom>
        </p:spPr>
        <p:txBody>
          <a:bodyPr vert="horz" lIns="91440" tIns="45720" rIns="91440" bIns="45720" rtlCol="0" anchor="ctr">
            <a:noAutofit/>
          </a:bodyPr>
          <a:lstStyle/>
          <a:p>
            <a:r>
              <a:rPr lang="en-US"/>
              <a:t>Display</a:t>
            </a:r>
          </a:p>
        </p:txBody>
      </p:sp>
      <p:sp>
        <p:nvSpPr>
          <p:cNvPr id="3" name="Text Placeholder 2">
            <a:extLst>
              <a:ext uri="{FF2B5EF4-FFF2-40B4-BE49-F238E27FC236}">
                <a16:creationId xmlns:a16="http://schemas.microsoft.com/office/drawing/2014/main" id="{EB4E5CB5-D514-3E5B-47C2-2A5CE19161EE}"/>
              </a:ext>
            </a:extLst>
          </p:cNvPr>
          <p:cNvSpPr>
            <a:spLocks noGrp="1"/>
          </p:cNvSpPr>
          <p:nvPr>
            <p:ph type="body" idx="1"/>
          </p:nvPr>
        </p:nvSpPr>
        <p:spPr>
          <a:xfrm>
            <a:off x="838200" y="2496065"/>
            <a:ext cx="10515600" cy="3680898"/>
          </a:xfrm>
          <a:prstGeom prst="rect">
            <a:avLst/>
          </a:prstGeom>
        </p:spPr>
        <p:txBody>
          <a:bodyPr vert="horz" lIns="91440" tIns="45720" rIns="91440" bIns="45720" rtlCol="0">
            <a:normAutofit/>
          </a:bodyPr>
          <a:lstStyle/>
          <a:p>
            <a:pPr lvl="0"/>
            <a:r>
              <a:rPr lang="en-US"/>
              <a:t>Heading 1</a:t>
            </a:r>
          </a:p>
          <a:p>
            <a:pPr lvl="1"/>
            <a:r>
              <a:rPr lang="en-US"/>
              <a:t>Heading 2</a:t>
            </a:r>
          </a:p>
          <a:p>
            <a:pPr lvl="2"/>
            <a:r>
              <a:rPr lang="en-US"/>
              <a:t>Heading 3</a:t>
            </a:r>
          </a:p>
          <a:p>
            <a:pPr lvl="3"/>
            <a:r>
              <a:rPr lang="en-US"/>
              <a:t>Heading 4</a:t>
            </a:r>
          </a:p>
        </p:txBody>
      </p:sp>
      <p:sp>
        <p:nvSpPr>
          <p:cNvPr id="4" name="Date Placeholder 3">
            <a:extLst>
              <a:ext uri="{FF2B5EF4-FFF2-40B4-BE49-F238E27FC236}">
                <a16:creationId xmlns:a16="http://schemas.microsoft.com/office/drawing/2014/main" id="{995AB4FB-1C32-418C-E154-7244DA897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itchFamily="2" charset="0"/>
                <a:ea typeface="Open Sans Light" pitchFamily="2" charset="0"/>
                <a:cs typeface="Open Sans Light" pitchFamily="2" charset="0"/>
              </a:defRPr>
            </a:lvl1pPr>
          </a:lstStyle>
          <a:p>
            <a:fld id="{760A1C03-8244-F349-A762-D3C0F7524180}" type="datetimeFigureOut">
              <a:rPr lang="en-US" smtClean="0"/>
              <a:pPr/>
              <a:t>9/10/2024</a:t>
            </a:fld>
            <a:endParaRPr lang="en-US"/>
          </a:p>
        </p:txBody>
      </p:sp>
      <p:sp>
        <p:nvSpPr>
          <p:cNvPr id="5" name="Footer Placeholder 4">
            <a:extLst>
              <a:ext uri="{FF2B5EF4-FFF2-40B4-BE49-F238E27FC236}">
                <a16:creationId xmlns:a16="http://schemas.microsoft.com/office/drawing/2014/main" id="{8F3D1DA0-5194-2BAA-59BD-3BCF4A6AC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itchFamily="2" charset="0"/>
                <a:ea typeface="Open Sans Light" pitchFamily="2" charset="0"/>
                <a:cs typeface="Open Sans Light" pitchFamily="2" charset="0"/>
              </a:defRPr>
            </a:lvl1pPr>
          </a:lstStyle>
          <a:p>
            <a:endParaRPr lang="en-US"/>
          </a:p>
        </p:txBody>
      </p:sp>
      <p:sp>
        <p:nvSpPr>
          <p:cNvPr id="6" name="Slide Number Placeholder 5">
            <a:extLst>
              <a:ext uri="{FF2B5EF4-FFF2-40B4-BE49-F238E27FC236}">
                <a16:creationId xmlns:a16="http://schemas.microsoft.com/office/drawing/2014/main" id="{59CDCAAC-047C-4A1B-3C76-A0CAA9FCE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ea typeface="Open Sans Light" pitchFamily="2" charset="0"/>
                <a:cs typeface="Open Sans Light" pitchFamily="2" charset="0"/>
              </a:defRPr>
            </a:lvl1pPr>
          </a:lstStyle>
          <a:p>
            <a:fld id="{997E6560-C12F-2942-BB66-5EED78F3C652}" type="slidenum">
              <a:rPr lang="en-US" smtClean="0"/>
              <a:pPr/>
              <a:t>‹#›</a:t>
            </a:fld>
            <a:endParaRPr lang="en-US"/>
          </a:p>
        </p:txBody>
      </p:sp>
      <p:sp>
        <p:nvSpPr>
          <p:cNvPr id="7"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A8BA5C0F-E954-F648-B012-80C4B261BBC5}"/>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1229600380"/>
      </p:ext>
    </p:extLst>
  </p:cSld>
  <p:clrMap bg1="dk1" tx1="lt1" bg2="dk2" tx2="lt2" accent1="accent1" accent2="accent2" accent3="accent3" accent4="accent4" accent5="accent5" accent6="accent6" hlink="hlink" folHlink="folHlink"/>
  <p:sldLayoutIdLst>
    <p:sldLayoutId id="2147483691" r:id="rId1"/>
    <p:sldLayoutId id="2147483796" r:id="rId2"/>
    <p:sldLayoutId id="2147483794" r:id="rId3"/>
    <p:sldLayoutId id="2147483792" r:id="rId4"/>
    <p:sldLayoutId id="2147483790" r:id="rId5"/>
    <p:sldLayoutId id="2147483677" r:id="rId6"/>
    <p:sldLayoutId id="2147483649" r:id="rId7"/>
    <p:sldLayoutId id="2147483692" r:id="rId8"/>
    <p:sldLayoutId id="2147483693" r:id="rId9"/>
    <p:sldLayoutId id="2147483694" r:id="rId10"/>
    <p:sldLayoutId id="2147483695" r:id="rId11"/>
    <p:sldLayoutId id="2147483696" r:id="rId12"/>
    <p:sldLayoutId id="2147483697" r:id="rId13"/>
    <p:sldLayoutId id="2147483797" r:id="rId14"/>
    <p:sldLayoutId id="2147483795" r:id="rId15"/>
    <p:sldLayoutId id="2147483793" r:id="rId16"/>
    <p:sldLayoutId id="2147483791" r:id="rId17"/>
    <p:sldLayoutId id="2147483683" r:id="rId18"/>
    <p:sldLayoutId id="2147483712" r:id="rId19"/>
    <p:sldLayoutId id="2147483713" r:id="rId20"/>
    <p:sldLayoutId id="2147483718" r:id="rId21"/>
    <p:sldLayoutId id="2147483657" r:id="rId22"/>
    <p:sldLayoutId id="2147483698" r:id="rId23"/>
  </p:sldLayoutIdLst>
  <p:txStyles>
    <p:titleStyle>
      <a:lvl1pPr algn="l" defTabSz="914400" rtl="0" eaLnBrk="1" latinLnBrk="0" hangingPunct="1">
        <a:lnSpc>
          <a:spcPct val="90000"/>
        </a:lnSpc>
        <a:spcBef>
          <a:spcPct val="0"/>
        </a:spcBef>
        <a:buNone/>
        <a:defRPr sz="60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53E009-0EE5-9461-C9AF-C5AB1CC4D688}"/>
              </a:ext>
              <a:ext uri="{C183D7F6-B498-43B3-948B-1728B52AA6E4}">
                <adec:decorative xmlns:adec="http://schemas.microsoft.com/office/drawing/2017/decorative" val="1"/>
              </a:ext>
            </a:extLst>
          </p:cNvPr>
          <p:cNvSpPr/>
          <p:nvPr userDrawn="1"/>
        </p:nvSpPr>
        <p:spPr>
          <a:xfrm>
            <a:off x="0" y="0"/>
            <a:ext cx="12192000" cy="1552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8C7E38A-8E9E-6BCA-3F18-3B846B18FE0B}"/>
              </a:ext>
            </a:extLst>
          </p:cNvPr>
          <p:cNvSpPr>
            <a:spLocks noGrp="1"/>
          </p:cNvSpPr>
          <p:nvPr>
            <p:ph type="title"/>
          </p:nvPr>
        </p:nvSpPr>
        <p:spPr>
          <a:xfrm>
            <a:off x="391633" y="22679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F9D7F-72EF-D9C8-DFEC-CFCCC2BB147B}"/>
              </a:ext>
            </a:extLst>
          </p:cNvPr>
          <p:cNvSpPr>
            <a:spLocks noGrp="1"/>
          </p:cNvSpPr>
          <p:nvPr>
            <p:ph type="body" idx="1"/>
          </p:nvPr>
        </p:nvSpPr>
        <p:spPr>
          <a:xfrm>
            <a:off x="391633" y="2013730"/>
            <a:ext cx="10515600" cy="3885420"/>
          </a:xfrm>
          <a:prstGeom prst="rect">
            <a:avLst/>
          </a:prstGeom>
        </p:spPr>
        <p:txBody>
          <a:bodyPr vert="horz" lIns="91440" tIns="45720" rIns="91440" bIns="45720" rtlCol="0">
            <a:normAutofit/>
          </a:bodyPr>
          <a:lstStyle/>
          <a:p>
            <a:pPr lvl="0"/>
            <a:r>
              <a:rPr lang="en-US"/>
              <a:t>Body copy</a:t>
            </a:r>
          </a:p>
        </p:txBody>
      </p:sp>
      <p:pic>
        <p:nvPicPr>
          <p:cNvPr id="7" name="Picture 6">
            <a:extLst>
              <a:ext uri="{FF2B5EF4-FFF2-40B4-BE49-F238E27FC236}">
                <a16:creationId xmlns:a16="http://schemas.microsoft.com/office/drawing/2014/main" id="{C84647D9-C0B5-B8E5-6CF9-63BDDC75133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0" y="1552353"/>
            <a:ext cx="12192000" cy="139451"/>
          </a:xfrm>
          <a:prstGeom prst="rect">
            <a:avLst/>
          </a:prstGeom>
        </p:spPr>
      </p:pic>
      <p:sp>
        <p:nvSpPr>
          <p:cNvPr id="4" name="Rectangle 3">
            <a:extLst>
              <a:ext uri="{FF2B5EF4-FFF2-40B4-BE49-F238E27FC236}">
                <a16:creationId xmlns:a16="http://schemas.microsoft.com/office/drawing/2014/main" id="{399A0505-E57B-F3E4-47F6-F7929688D2D7}"/>
              </a:ext>
              <a:ext uri="{C183D7F6-B498-43B3-948B-1728B52AA6E4}">
                <adec:decorative xmlns:adec="http://schemas.microsoft.com/office/drawing/2017/decorative" val="1"/>
              </a:ext>
            </a:extLst>
          </p:cNvPr>
          <p:cNvSpPr/>
          <p:nvPr userDrawn="1"/>
        </p:nvSpPr>
        <p:spPr>
          <a:xfrm>
            <a:off x="0" y="6341388"/>
            <a:ext cx="12192000" cy="52644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Working in #GCDigital | Travailler en #GCNumérique">
            <a:extLst>
              <a:ext uri="{FF2B5EF4-FFF2-40B4-BE49-F238E27FC236}">
                <a16:creationId xmlns:a16="http://schemas.microsoft.com/office/drawing/2014/main" id="{FCDBE90B-F8A0-CCEA-16A5-C981351E24B4}"/>
              </a:ext>
            </a:extLst>
          </p:cNvPr>
          <p:cNvSpPr txBox="1"/>
          <p:nvPr userDrawn="1"/>
        </p:nvSpPr>
        <p:spPr>
          <a:xfrm>
            <a:off x="7781192" y="6454934"/>
            <a:ext cx="4136488" cy="276999"/>
          </a:xfrm>
          <a:prstGeom prst="rect">
            <a:avLst/>
          </a:prstGeom>
          <a:noFill/>
        </p:spPr>
        <p:txBody>
          <a:bodyPr wrap="square" rtlCol="0">
            <a:spAutoFit/>
          </a:bodyPr>
          <a:lstStyle/>
          <a:p>
            <a:pPr algn="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F9F9F9"/>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rgbClr val="F9F9F9"/>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2A9F13F4-FD31-CACB-C322-08CCB94A5E5F}"/>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40909279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23" r:id="rId3"/>
    <p:sldLayoutId id="2147483703" r:id="rId4"/>
    <p:sldLayoutId id="2147483704" r:id="rId5"/>
    <p:sldLayoutId id="2147483707" r:id="rId6"/>
    <p:sldLayoutId id="2147483710" r:id="rId7"/>
    <p:sldLayoutId id="2147483755" r:id="rId8"/>
    <p:sldLayoutId id="2147483715" r:id="rId9"/>
    <p:sldLayoutId id="2147483709" r:id="rId10"/>
    <p:sldLayoutId id="2147483717" r:id="rId11"/>
    <p:sldLayoutId id="2147483756" r:id="rId12"/>
  </p:sldLayoutIdLst>
  <p:txStyles>
    <p:titleStyle>
      <a:lvl1pPr algn="l" defTabSz="914400" rtl="0" eaLnBrk="1" latinLnBrk="0" hangingPunct="1">
        <a:lnSpc>
          <a:spcPct val="90000"/>
        </a:lnSpc>
        <a:spcBef>
          <a:spcPct val="0"/>
        </a:spcBef>
        <a:buNone/>
        <a:defRPr sz="4800" b="1" i="0" kern="120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53E009-0EE5-9461-C9AF-C5AB1CC4D688}"/>
              </a:ext>
              <a:ext uri="{C183D7F6-B498-43B3-948B-1728B52AA6E4}">
                <adec:decorative xmlns:adec="http://schemas.microsoft.com/office/drawing/2017/decorative" val="1"/>
              </a:ext>
            </a:extLst>
          </p:cNvPr>
          <p:cNvSpPr/>
          <p:nvPr userDrawn="1"/>
        </p:nvSpPr>
        <p:spPr>
          <a:xfrm>
            <a:off x="0" y="0"/>
            <a:ext cx="12192000" cy="11376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8C7E38A-8E9E-6BCA-3F18-3B846B18FE0B}"/>
              </a:ext>
            </a:extLst>
          </p:cNvPr>
          <p:cNvSpPr>
            <a:spLocks noGrp="1"/>
          </p:cNvSpPr>
          <p:nvPr>
            <p:ph type="title"/>
          </p:nvPr>
        </p:nvSpPr>
        <p:spPr>
          <a:xfrm>
            <a:off x="391633" y="358445"/>
            <a:ext cx="10515600" cy="524058"/>
          </a:xfrm>
          <a:prstGeom prst="rect">
            <a:avLst/>
          </a:prstGeom>
        </p:spPr>
        <p:txBody>
          <a:bodyPr vert="horz" lIns="91440" tIns="45720" rIns="91440" bIns="45720" rtlCol="0" anchor="ctr">
            <a:normAutofit/>
          </a:bodyPr>
          <a:lstStyle/>
          <a:p>
            <a:r>
              <a:rPr lang="en-US"/>
              <a:t>Click to edit Master title style</a:t>
            </a:r>
          </a:p>
        </p:txBody>
      </p:sp>
      <p:pic>
        <p:nvPicPr>
          <p:cNvPr id="7" name="Picture 6">
            <a:extLst>
              <a:ext uri="{FF2B5EF4-FFF2-40B4-BE49-F238E27FC236}">
                <a16:creationId xmlns:a16="http://schemas.microsoft.com/office/drawing/2014/main" id="{C84647D9-C0B5-B8E5-6CF9-63BDDC75133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0" y="1137684"/>
            <a:ext cx="12192000" cy="139451"/>
          </a:xfrm>
          <a:prstGeom prst="rect">
            <a:avLst/>
          </a:prstGeom>
        </p:spPr>
      </p:pic>
      <p:sp>
        <p:nvSpPr>
          <p:cNvPr id="5" name="Rectangle 4">
            <a:extLst>
              <a:ext uri="{FF2B5EF4-FFF2-40B4-BE49-F238E27FC236}">
                <a16:creationId xmlns:a16="http://schemas.microsoft.com/office/drawing/2014/main" id="{AE0411A2-59B7-C509-F13C-4B182801C682}"/>
              </a:ext>
              <a:ext uri="{C183D7F6-B498-43B3-948B-1728B52AA6E4}">
                <adec:decorative xmlns:adec="http://schemas.microsoft.com/office/drawing/2017/decorative" val="1"/>
              </a:ext>
            </a:extLst>
          </p:cNvPr>
          <p:cNvSpPr/>
          <p:nvPr userDrawn="1"/>
        </p:nvSpPr>
        <p:spPr>
          <a:xfrm>
            <a:off x="0" y="6341388"/>
            <a:ext cx="12192000" cy="52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Working in #GCDigital | Travailler en #GCNumérique">
            <a:extLst>
              <a:ext uri="{FF2B5EF4-FFF2-40B4-BE49-F238E27FC236}">
                <a16:creationId xmlns:a16="http://schemas.microsoft.com/office/drawing/2014/main" id="{50067459-039A-7BD8-262B-DE0D01A06156}"/>
              </a:ext>
            </a:extLst>
          </p:cNvPr>
          <p:cNvSpPr txBox="1"/>
          <p:nvPr userDrawn="1"/>
        </p:nvSpPr>
        <p:spPr>
          <a:xfrm>
            <a:off x="7781192" y="6454934"/>
            <a:ext cx="4136488" cy="276999"/>
          </a:xfrm>
          <a:prstGeom prst="rect">
            <a:avLst/>
          </a:prstGeom>
          <a:noFill/>
        </p:spPr>
        <p:txBody>
          <a:bodyPr wrap="square" rtlCol="0">
            <a:spAutoFit/>
          </a:bodyPr>
          <a:lstStyle/>
          <a:p>
            <a:pPr algn="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Working in </a:t>
            </a:r>
            <a:r>
              <a:rPr lang="en-US" sz="1200" b="0"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0"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0"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Digital</a:t>
            </a:r>
            <a:r>
              <a:rPr lang="en-US" sz="1200" b="0"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1200" b="0" i="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Travailler</a:t>
            </a: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b="0" i="0" err="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en</a:t>
            </a:r>
            <a:r>
              <a:rPr lang="en-US" sz="1200" b="0" i="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200" b="1"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GC</a:t>
            </a:r>
            <a:r>
              <a:rPr lang="en-US" sz="300" b="0" i="0" err="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i</a:t>
            </a:r>
            <a:r>
              <a:rPr lang="en-US" sz="1200" b="1" i="0" err="1">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Numérique</a:t>
            </a:r>
            <a:endParaRPr lang="en-US" sz="1200" b="1" i="0">
              <a:solidFill>
                <a:schemeClr val="accent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59D71423-FA92-AB9E-D22B-88D5BA7F434B}"/>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2878882728"/>
      </p:ext>
    </p:extLst>
  </p:cSld>
  <p:clrMap bg1="lt1" tx1="dk1" bg2="lt2" tx2="dk2" accent1="accent1" accent2="accent2" accent3="accent3" accent4="accent4" accent5="accent5" accent6="accent6" hlink="hlink" folHlink="folHlink"/>
  <p:sldLayoutIdLst>
    <p:sldLayoutId id="2147483685" r:id="rId1"/>
    <p:sldLayoutId id="2147483705" r:id="rId2"/>
    <p:sldLayoutId id="2147483706" r:id="rId3"/>
    <p:sldLayoutId id="2147483708" r:id="rId4"/>
    <p:sldLayoutId id="2147483741" r:id="rId5"/>
    <p:sldLayoutId id="2147483842" r:id="rId6"/>
  </p:sldLayoutIdLst>
  <p:txStyles>
    <p:titleStyle>
      <a:lvl1pPr algn="l" defTabSz="914400" rtl="0" eaLnBrk="1" latinLnBrk="0" hangingPunct="1">
        <a:lnSpc>
          <a:spcPct val="90000"/>
        </a:lnSpc>
        <a:spcBef>
          <a:spcPct val="0"/>
        </a:spcBef>
        <a:buNone/>
        <a:defRPr sz="2400" b="1" i="0" kern="120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38EA9-7028-56E2-1941-7C8133C009FE}"/>
              </a:ext>
            </a:extLst>
          </p:cNvPr>
          <p:cNvSpPr>
            <a:spLocks noGrp="1"/>
          </p:cNvSpPr>
          <p:nvPr>
            <p:ph type="title"/>
          </p:nvPr>
        </p:nvSpPr>
        <p:spPr>
          <a:xfrm>
            <a:off x="838200" y="605867"/>
            <a:ext cx="10515600" cy="1673740"/>
          </a:xfrm>
          <a:prstGeom prst="rect">
            <a:avLst/>
          </a:prstGeom>
        </p:spPr>
        <p:txBody>
          <a:bodyPr vert="horz" lIns="91440" tIns="45720" rIns="91440" bIns="45720" rtlCol="0" anchor="ctr">
            <a:noAutofit/>
          </a:bodyPr>
          <a:lstStyle/>
          <a:p>
            <a:r>
              <a:rPr lang="en-US"/>
              <a:t>Display</a:t>
            </a:r>
          </a:p>
        </p:txBody>
      </p:sp>
      <p:sp>
        <p:nvSpPr>
          <p:cNvPr id="3" name="Text Placeholder 2">
            <a:extLst>
              <a:ext uri="{FF2B5EF4-FFF2-40B4-BE49-F238E27FC236}">
                <a16:creationId xmlns:a16="http://schemas.microsoft.com/office/drawing/2014/main" id="{EB4E5CB5-D514-3E5B-47C2-2A5CE19161EE}"/>
              </a:ext>
            </a:extLst>
          </p:cNvPr>
          <p:cNvSpPr>
            <a:spLocks noGrp="1"/>
          </p:cNvSpPr>
          <p:nvPr>
            <p:ph type="body" idx="1"/>
          </p:nvPr>
        </p:nvSpPr>
        <p:spPr>
          <a:xfrm>
            <a:off x="838200" y="2496065"/>
            <a:ext cx="10515600" cy="3680898"/>
          </a:xfrm>
          <a:prstGeom prst="rect">
            <a:avLst/>
          </a:prstGeom>
        </p:spPr>
        <p:txBody>
          <a:bodyPr vert="horz" lIns="91440" tIns="45720" rIns="91440" bIns="45720" rtlCol="0">
            <a:normAutofit/>
          </a:bodyPr>
          <a:lstStyle/>
          <a:p>
            <a:pPr lvl="0"/>
            <a:r>
              <a:rPr lang="en-US"/>
              <a:t>Heading 1</a:t>
            </a:r>
          </a:p>
          <a:p>
            <a:pPr lvl="1"/>
            <a:r>
              <a:rPr lang="en-US"/>
              <a:t>Heading 2</a:t>
            </a:r>
          </a:p>
          <a:p>
            <a:pPr lvl="2"/>
            <a:r>
              <a:rPr lang="en-US"/>
              <a:t>Heading 3</a:t>
            </a:r>
          </a:p>
          <a:p>
            <a:pPr lvl="3"/>
            <a:r>
              <a:rPr lang="en-US"/>
              <a:t>Heading 4</a:t>
            </a:r>
          </a:p>
        </p:txBody>
      </p:sp>
      <p:sp>
        <p:nvSpPr>
          <p:cNvPr id="4" name="Date Placeholder 3">
            <a:extLst>
              <a:ext uri="{FF2B5EF4-FFF2-40B4-BE49-F238E27FC236}">
                <a16:creationId xmlns:a16="http://schemas.microsoft.com/office/drawing/2014/main" id="{995AB4FB-1C32-418C-E154-7244DA897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itchFamily="2" charset="0"/>
                <a:ea typeface="Open Sans Light" pitchFamily="2" charset="0"/>
                <a:cs typeface="Open Sans Light" pitchFamily="2" charset="0"/>
              </a:defRPr>
            </a:lvl1pPr>
          </a:lstStyle>
          <a:p>
            <a:fld id="{760A1C03-8244-F349-A762-D3C0F7524180}" type="datetimeFigureOut">
              <a:rPr lang="en-US" smtClean="0"/>
              <a:pPr/>
              <a:t>9/10/2024</a:t>
            </a:fld>
            <a:endParaRPr lang="en-US"/>
          </a:p>
        </p:txBody>
      </p:sp>
      <p:sp>
        <p:nvSpPr>
          <p:cNvPr id="5" name="Footer Placeholder 4">
            <a:extLst>
              <a:ext uri="{FF2B5EF4-FFF2-40B4-BE49-F238E27FC236}">
                <a16:creationId xmlns:a16="http://schemas.microsoft.com/office/drawing/2014/main" id="{8F3D1DA0-5194-2BAA-59BD-3BCF4A6AC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itchFamily="2" charset="0"/>
                <a:ea typeface="Open Sans Light" pitchFamily="2" charset="0"/>
                <a:cs typeface="Open Sans Light" pitchFamily="2" charset="0"/>
              </a:defRPr>
            </a:lvl1pPr>
          </a:lstStyle>
          <a:p>
            <a:endParaRPr lang="en-US"/>
          </a:p>
        </p:txBody>
      </p:sp>
      <p:sp>
        <p:nvSpPr>
          <p:cNvPr id="6" name="Slide Number Placeholder 5">
            <a:extLst>
              <a:ext uri="{FF2B5EF4-FFF2-40B4-BE49-F238E27FC236}">
                <a16:creationId xmlns:a16="http://schemas.microsoft.com/office/drawing/2014/main" id="{59CDCAAC-047C-4A1B-3C76-A0CAA9FCE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ea typeface="Open Sans Light" pitchFamily="2" charset="0"/>
                <a:cs typeface="Open Sans Light" pitchFamily="2" charset="0"/>
              </a:defRPr>
            </a:lvl1pPr>
          </a:lstStyle>
          <a:p>
            <a:fld id="{997E6560-C12F-2942-BB66-5EED78F3C652}" type="slidenum">
              <a:rPr lang="en-US" smtClean="0"/>
              <a:pPr/>
              <a:t>‹#›</a:t>
            </a:fld>
            <a:endParaRPr lang="en-US"/>
          </a:p>
        </p:txBody>
      </p:sp>
      <p:sp>
        <p:nvSpPr>
          <p:cNvPr id="7"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A8BA5C0F-E954-F648-B012-80C4B261BBC5}"/>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405755131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 id="2147483836" r:id="rId38"/>
    <p:sldLayoutId id="2147483837" r:id="rId39"/>
    <p:sldLayoutId id="2147483838" r:id="rId40"/>
    <p:sldLayoutId id="2147483839" r:id="rId41"/>
    <p:sldLayoutId id="2147483840" r:id="rId42"/>
    <p:sldLayoutId id="2147483841" r:id="rId43"/>
  </p:sldLayoutIdLst>
  <p:txStyles>
    <p:titleStyle>
      <a:lvl1pPr algn="l" defTabSz="914400" rtl="0" eaLnBrk="1" latinLnBrk="0" hangingPunct="1">
        <a:lnSpc>
          <a:spcPct val="90000"/>
        </a:lnSpc>
        <a:spcBef>
          <a:spcPct val="0"/>
        </a:spcBef>
        <a:buNone/>
        <a:defRPr sz="60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hyperlink" Target="https://gcxgce.sharepoint.com/:u:/r/teams/10001173/SitePages/Guide-sur-competences-numeriques.aspx?csf=1&amp;web=1&amp;share=Ec-o6pdN5m9MiQg-QOX8tywBT88Jzh7gNPQBA7hbuzO6aQ&amp;e=axYwDR" TargetMode="Externa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18.sv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21" Type="http://schemas.openxmlformats.org/officeDocument/2006/relationships/tags" Target="../tags/tag22.xml"/><Relationship Id="rId34" Type="http://schemas.openxmlformats.org/officeDocument/2006/relationships/image" Target="../media/image4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45.png"/><Relationship Id="rId38" Type="http://schemas.openxmlformats.org/officeDocument/2006/relationships/image" Target="../media/image50.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44.svg"/><Relationship Id="rId37" Type="http://schemas.openxmlformats.org/officeDocument/2006/relationships/image" Target="../media/image49.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48.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4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notesSlide" Target="../notesSlides/notesSlide17.xml"/><Relationship Id="rId35" Type="http://schemas.openxmlformats.org/officeDocument/2006/relationships/image" Target="../media/image47.png"/><Relationship Id="rId8" Type="http://schemas.openxmlformats.org/officeDocument/2006/relationships/tags" Target="../tags/tag9.xml"/><Relationship Id="rId3"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hyperlink" Target="https://gcxgce.sharepoint.com/teams/10001173/SitePages/PS-Competency-Framework.aspx"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gcxgce.sharepoint.com/:u:/r/teams/10001173/SitePages/Guide-sur-competences-numeriques.aspx?csf=1&amp;web=1&amp;share=Ec-o6pdN5m9MiQg-QOX8tywBT88Jzh7gNPQBA7hbuzO6aQ&amp;e=axYwD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5A0E7-C663-8CE6-91E3-7B22AAC4296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1" y="129309"/>
            <a:ext cx="5828283" cy="748285"/>
          </a:xfrm>
          <a:prstGeom prst="rect">
            <a:avLst/>
          </a:prstGeom>
        </p:spPr>
      </p:pic>
      <p:pic>
        <p:nvPicPr>
          <p:cNvPr id="7" name="Picture 6">
            <a:extLst>
              <a:ext uri="{FF2B5EF4-FFF2-40B4-BE49-F238E27FC236}">
                <a16:creationId xmlns:a16="http://schemas.microsoft.com/office/drawing/2014/main" id="{A09E518F-5BFC-0567-1E68-05EF987AEE2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99186"/>
            <a:ext cx="2599185" cy="808530"/>
          </a:xfrm>
          <a:prstGeom prst="rect">
            <a:avLst/>
          </a:prstGeom>
        </p:spPr>
      </p:pic>
      <p:sp>
        <p:nvSpPr>
          <p:cNvPr id="4" name="Rectangle 3">
            <a:extLst>
              <a:ext uri="{FF2B5EF4-FFF2-40B4-BE49-F238E27FC236}">
                <a16:creationId xmlns:a16="http://schemas.microsoft.com/office/drawing/2014/main" id="{C2BD0F2B-01CB-0216-E886-ADF61927A177}"/>
              </a:ext>
              <a:ext uri="{C183D7F6-B498-43B3-948B-1728B52AA6E4}">
                <adec:decorative xmlns:adec="http://schemas.microsoft.com/office/drawing/2017/decorative" val="1"/>
              </a:ext>
            </a:extLst>
          </p:cNvPr>
          <p:cNvSpPr/>
          <p:nvPr/>
        </p:nvSpPr>
        <p:spPr>
          <a:xfrm>
            <a:off x="1051314" y="1467815"/>
            <a:ext cx="147483" cy="1884516"/>
          </a:xfrm>
          <a:prstGeom prst="rect">
            <a:avLst/>
          </a:prstGeom>
          <a:solidFill>
            <a:srgbClr val="35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2" name="Title 1">
            <a:extLst>
              <a:ext uri="{FF2B5EF4-FFF2-40B4-BE49-F238E27FC236}">
                <a16:creationId xmlns:a16="http://schemas.microsoft.com/office/drawing/2014/main" id="{E9169B4C-7659-0EE0-3E82-C05ED4F07279}"/>
              </a:ext>
            </a:extLst>
          </p:cNvPr>
          <p:cNvSpPr>
            <a:spLocks noGrp="1"/>
          </p:cNvSpPr>
          <p:nvPr>
            <p:ph type="ctrTitle"/>
          </p:nvPr>
        </p:nvSpPr>
        <p:spPr>
          <a:xfrm>
            <a:off x="1301737" y="1366274"/>
            <a:ext cx="9842729" cy="1986057"/>
          </a:xfrm>
        </p:spPr>
        <p:txBody>
          <a:bodyPr/>
          <a:lstStyle/>
          <a:p>
            <a:r>
              <a:rPr lang="fr-CA" sz="2800" dirty="0">
                <a:solidFill>
                  <a:schemeClr val="accent6">
                    <a:lumMod val="75000"/>
                  </a:schemeClr>
                </a:solidFill>
                <a:latin typeface="Arial"/>
                <a:ea typeface="맑은 고딕"/>
                <a:cs typeface="Calibri"/>
              </a:rPr>
              <a:t>Top 3 choses que les gestionnaires devraient savoir sur</a:t>
            </a:r>
            <a:br>
              <a:rPr lang="fr-CA" sz="5000" dirty="0">
                <a:latin typeface="Arial"/>
                <a:ea typeface="맑은 고딕"/>
                <a:cs typeface="Calibri"/>
              </a:rPr>
            </a:br>
            <a:r>
              <a:rPr lang="fr-CA" sz="5000" dirty="0">
                <a:latin typeface="Arial"/>
                <a:ea typeface="맑은 고딕"/>
                <a:cs typeface="Calibri"/>
              </a:rPr>
              <a:t>les Compétences </a:t>
            </a:r>
            <a:r>
              <a:rPr lang="fr-CA" sz="5000" dirty="0">
                <a:latin typeface="Arial"/>
                <a:ea typeface="맑은 고딕"/>
                <a:cs typeface="Arial"/>
              </a:rPr>
              <a:t>numériques pour </a:t>
            </a:r>
            <a:r>
              <a:rPr lang="fr-CA" sz="5000" dirty="0">
                <a:latin typeface="Arial"/>
                <a:ea typeface="맑은 고딕"/>
                <a:cs typeface="Calibri"/>
              </a:rPr>
              <a:t>tous les fonctionnaires </a:t>
            </a:r>
          </a:p>
        </p:txBody>
      </p:sp>
      <p:sp>
        <p:nvSpPr>
          <p:cNvPr id="3" name="TextBox 2">
            <a:extLst>
              <a:ext uri="{FF2B5EF4-FFF2-40B4-BE49-F238E27FC236}">
                <a16:creationId xmlns:a16="http://schemas.microsoft.com/office/drawing/2014/main" id="{11540250-7BF9-CAC9-7B92-2290E15D6E97}"/>
              </a:ext>
            </a:extLst>
          </p:cNvPr>
          <p:cNvSpPr txBox="1"/>
          <p:nvPr/>
        </p:nvSpPr>
        <p:spPr>
          <a:xfrm>
            <a:off x="1446362" y="3545456"/>
            <a:ext cx="68838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Open Sans"/>
                <a:ea typeface="Open Sans"/>
                <a:cs typeface="Open Sans"/>
              </a:rPr>
              <a:t>Communauté</a:t>
            </a:r>
            <a:r>
              <a:rPr lang="en-US" dirty="0">
                <a:latin typeface="Open Sans"/>
                <a:ea typeface="Open Sans"/>
                <a:cs typeface="Open Sans"/>
              </a:rPr>
              <a:t> </a:t>
            </a:r>
            <a:r>
              <a:rPr lang="en-US" dirty="0" err="1">
                <a:latin typeface="Open Sans"/>
                <a:ea typeface="Open Sans"/>
                <a:cs typeface="Open Sans"/>
              </a:rPr>
              <a:t>nationale</a:t>
            </a:r>
            <a:r>
              <a:rPr lang="en-US" dirty="0">
                <a:latin typeface="Open Sans"/>
                <a:ea typeface="Open Sans"/>
                <a:cs typeface="Open Sans"/>
              </a:rPr>
              <a:t> des </a:t>
            </a:r>
            <a:r>
              <a:rPr lang="en-US" dirty="0" err="1">
                <a:latin typeface="Open Sans"/>
                <a:ea typeface="Open Sans"/>
                <a:cs typeface="Open Sans"/>
              </a:rPr>
              <a:t>gestionnaires</a:t>
            </a:r>
            <a:endParaRPr lang="fr-FR" dirty="0">
              <a:latin typeface="Open Sans"/>
              <a:ea typeface="Open Sans"/>
              <a:cs typeface="Open Sans"/>
            </a:endParaRPr>
          </a:p>
          <a:p>
            <a:r>
              <a:rPr lang="fr-FR" dirty="0">
                <a:latin typeface="Open Sans"/>
                <a:ea typeface="Open Sans"/>
                <a:cs typeface="Open Sans"/>
              </a:rPr>
              <a:t>17 septembre 2024</a:t>
            </a:r>
            <a:r>
              <a:rPr lang="en-US" dirty="0">
                <a:latin typeface="Open Sans"/>
                <a:ea typeface="Open Sans"/>
                <a:cs typeface="Open Sans"/>
              </a:rPr>
              <a:t>​</a:t>
            </a:r>
          </a:p>
          <a:p>
            <a:r>
              <a:rPr lang="fr-FR" dirty="0">
                <a:latin typeface="Open Sans"/>
                <a:ea typeface="Open Sans"/>
                <a:cs typeface="Open Sans"/>
              </a:rPr>
              <a:t>Bureau du Dirigeant principal de l'information</a:t>
            </a:r>
            <a:r>
              <a:rPr lang="fr-CA" dirty="0">
                <a:latin typeface="Open Sans"/>
                <a:ea typeface="Open Sans"/>
                <a:cs typeface="Open Sans"/>
              </a:rPr>
              <a:t>​</a:t>
            </a:r>
          </a:p>
        </p:txBody>
      </p:sp>
    </p:spTree>
    <p:extLst>
      <p:ext uri="{BB962C8B-B14F-4D97-AF65-F5344CB8AC3E}">
        <p14:creationId xmlns:p14="http://schemas.microsoft.com/office/powerpoint/2010/main" val="272404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297516"/>
            <a:ext cx="9144860" cy="524058"/>
          </a:xfrm>
        </p:spPr>
        <p:txBody>
          <a:bodyPr>
            <a:noAutofit/>
          </a:bodyPr>
          <a:lstStyle/>
          <a:p>
            <a:r>
              <a:rPr lang="fr-CA" sz="3600" b="0">
                <a:latin typeface="Open Sans Extrabold"/>
                <a:ea typeface="Open Sans Extrabold"/>
                <a:cs typeface="Open Sans Extrabold"/>
              </a:rPr>
              <a:t>Interactions inclusives    </a:t>
            </a:r>
            <a:endParaRPr lang="fr-CA"/>
          </a:p>
        </p:txBody>
      </p:sp>
      <p:sp>
        <p:nvSpPr>
          <p:cNvPr id="10" name="TextBox 9">
            <a:extLst>
              <a:ext uri="{FF2B5EF4-FFF2-40B4-BE49-F238E27FC236}">
                <a16:creationId xmlns:a16="http://schemas.microsoft.com/office/drawing/2014/main" id="{ECC043D3-2426-39B2-6C83-9ACB7F5727D7}"/>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271544" y="1481084"/>
            <a:ext cx="10402113" cy="9760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Open Sans"/>
                <a:ea typeface="+mn-lt"/>
                <a:cs typeface="Calibri" panose="020F0502020204030204"/>
              </a:rPr>
              <a:t>Veiller à ce que les documents, les communications et les interactions soient accessibles, inclusifs, équitables et utilisables par tous, quel que soit le contexte.</a:t>
            </a:r>
          </a:p>
          <a:p>
            <a:pPr marL="0" marR="0" lvl="0" indent="0" algn="l" defTabSz="914400" rtl="0" eaLnBrk="1" fontAlgn="auto" latinLnBrk="0" hangingPunct="1">
              <a:lnSpc>
                <a:spcPct val="130130"/>
              </a:lnSpc>
              <a:spcBef>
                <a:spcPts val="0"/>
              </a:spcBef>
              <a:spcAft>
                <a:spcPts val="0"/>
              </a:spcAft>
              <a:buClrTx/>
              <a:buSzTx/>
              <a:buFontTx/>
              <a:buNone/>
              <a:tabLst/>
              <a:defRPr/>
            </a:pPr>
            <a:endParaRPr kumimoji="0" lang="fr-CA"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B926642-50B6-9A9E-5321-FF77B3C5ECA8}"/>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40614" y="2958476"/>
            <a:ext cx="6392265" cy="1931298"/>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Prioriser les approches de communication adaptatives.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Utiliser un langage inclusif et des plateformes numériques accessibles.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Comprendre que l'expérience vécue a un impact direct sur les valeurs, les croyances et les comportements.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Faire preuve de perspicacité dans notre propre comportement et l'effet qu'il peut avoir sur les autres en identifiant les croyances, les préjugés ou les opinions préjudiciables et en prenant des mesures pour les modifier.</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881BA5-A90E-113A-41A2-C29076571A28}"/>
              </a:ext>
            </a:extLst>
          </p:cNvPr>
          <p:cNvSpPr txBox="1"/>
          <p:nvPr/>
        </p:nvSpPr>
        <p:spPr>
          <a:xfrm>
            <a:off x="343734" y="5057091"/>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Compétences, connaissances et attributs clés :</a:t>
            </a:r>
            <a:endParaRPr kumimoji="0" lang="fr-CA" sz="1800" b="1"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2" name="Rectangle: Rounded Corners 11">
            <a:extLst>
              <a:ext uri="{FF2B5EF4-FFF2-40B4-BE49-F238E27FC236}">
                <a16:creationId xmlns:a16="http://schemas.microsoft.com/office/drawing/2014/main" id="{E3F5D724-0E8C-72E3-7189-D87D09422430}"/>
              </a:ext>
            </a:extLst>
          </p:cNvPr>
          <p:cNvSpPr/>
          <p:nvPr/>
        </p:nvSpPr>
        <p:spPr>
          <a:xfrm>
            <a:off x="349186" y="5438025"/>
            <a:ext cx="2625565"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Sensibilisation à la diversité  </a:t>
            </a: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3083266" y="5438025"/>
            <a:ext cx="1323641"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Empathie  </a:t>
            </a: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4468003" y="5438025"/>
            <a:ext cx="1661225"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Communication  </a:t>
            </a:r>
          </a:p>
        </p:txBody>
      </p:sp>
      <p:sp>
        <p:nvSpPr>
          <p:cNvPr id="8" name="Rectangle: Rounded Corners 7">
            <a:extLst>
              <a:ext uri="{FF2B5EF4-FFF2-40B4-BE49-F238E27FC236}">
                <a16:creationId xmlns:a16="http://schemas.microsoft.com/office/drawing/2014/main" id="{B464804F-F1F7-F430-02FC-75E97F02FE8A}"/>
              </a:ext>
            </a:extLst>
          </p:cNvPr>
          <p:cNvSpPr/>
          <p:nvPr/>
        </p:nvSpPr>
        <p:spPr>
          <a:xfrm>
            <a:off x="343734" y="5854619"/>
            <a:ext cx="2758869"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Reconnaissance des préjugés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A62989C1-1648-0F7D-F050-8F7EDBC7DBA1}"/>
              </a:ext>
            </a:extLst>
          </p:cNvPr>
          <p:cNvSpPr/>
          <p:nvPr/>
        </p:nvSpPr>
        <p:spPr>
          <a:xfrm>
            <a:off x="3193144" y="5854619"/>
            <a:ext cx="2602944"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Orientation vers le service  </a:t>
            </a:r>
          </a:p>
        </p:txBody>
      </p:sp>
      <p:sp>
        <p:nvSpPr>
          <p:cNvPr id="16" name="Rectangle: Rounded Corners 15">
            <a:extLst>
              <a:ext uri="{FF2B5EF4-FFF2-40B4-BE49-F238E27FC236}">
                <a16:creationId xmlns:a16="http://schemas.microsoft.com/office/drawing/2014/main" id="{1C35068D-32BA-13B8-BC14-C906DA691184}"/>
              </a:ext>
            </a:extLst>
          </p:cNvPr>
          <p:cNvSpPr/>
          <p:nvPr/>
        </p:nvSpPr>
        <p:spPr>
          <a:xfrm>
            <a:off x="5885645" y="5866680"/>
            <a:ext cx="1125060"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L'écoute </a:t>
            </a:r>
          </a:p>
        </p:txBody>
      </p:sp>
      <p:sp>
        <p:nvSpPr>
          <p:cNvPr id="17" name="TextBox 16">
            <a:extLst>
              <a:ext uri="{FF2B5EF4-FFF2-40B4-BE49-F238E27FC236}">
                <a16:creationId xmlns:a16="http://schemas.microsoft.com/office/drawing/2014/main" id="{D78C4231-39DB-6736-FE91-A3C17AEA2BBE}"/>
              </a:ext>
            </a:extLst>
          </p:cNvPr>
          <p:cNvSpPr txBox="1"/>
          <p:nvPr/>
        </p:nvSpPr>
        <p:spPr>
          <a:xfrm>
            <a:off x="7759058" y="3189902"/>
            <a:ext cx="4146113"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lumMod val="75000"/>
                  </a:srgbClr>
                </a:solidFill>
                <a:effectLst/>
                <a:uLnTx/>
                <a:uFillTx/>
                <a:latin typeface="Calibri" panose="020F0502020204030204"/>
                <a:ea typeface="+mn-lt"/>
                <a:cs typeface="Calibri" panose="020F0502020204030204"/>
              </a:rPr>
              <a:t>Inspecteur de la sécurité maritime</a:t>
            </a:r>
            <a:endParaRPr kumimoji="0" lang="fr-CA" sz="1800" b="1" i="0" u="none" strike="noStrike" kern="1200" cap="none" spc="0" normalizeH="0" baseline="0" noProof="0">
              <a:ln>
                <a:noFill/>
              </a:ln>
              <a:solidFill>
                <a:srgbClr val="8D4BF6">
                  <a:lumMod val="75000"/>
                </a:srgbClr>
              </a:solidFill>
              <a:effectLst/>
              <a:uLnTx/>
              <a:uFillTx/>
              <a:latin typeface="Calibri" panose="020F0502020204030204"/>
              <a:ea typeface="+mn-ea"/>
              <a:cs typeface="Calibri"/>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185269" y="2649590"/>
            <a:ext cx="4662997" cy="3203434"/>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21" name="TextBox 16">
            <a:extLst>
              <a:ext uri="{FF2B5EF4-FFF2-40B4-BE49-F238E27FC236}">
                <a16:creationId xmlns:a16="http://schemas.microsoft.com/office/drawing/2014/main" id="{BB13F4B4-D8BC-A6C8-8AF9-5D1905BE5F30}"/>
              </a:ext>
            </a:extLst>
          </p:cNvPr>
          <p:cNvSpPr txBox="1"/>
          <p:nvPr/>
        </p:nvSpPr>
        <p:spPr>
          <a:xfrm>
            <a:off x="7452677" y="3589938"/>
            <a:ext cx="4403544"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00000"/>
                </a:solidFill>
                <a:effectLst/>
                <a:uLnTx/>
                <a:uFillTx/>
                <a:latin typeface="Open Sans"/>
                <a:ea typeface="Open Sans"/>
                <a:cs typeface="Open Sans"/>
              </a:rPr>
              <a:t>Lors des inspections, il faut s'adapter aux personnes avec lesquelles ou pour lesquelles on travaille. Certaines personnes n'ont pas de téléphone ou d'internet. Elles peuvent avoir un handicap. Vous devez être en mesure de leur montrer comment faire certaines choses (signature numérique, par exemple). Les personnes peuvent également avoir des difficultés à s'exprimer en français ou en anglais, et vous devez donc vous adapter à diverses situations.</a:t>
            </a:r>
          </a:p>
        </p:txBody>
      </p:sp>
      <p:pic>
        <p:nvPicPr>
          <p:cNvPr id="3" name="Graphic 2">
            <a:extLst>
              <a:ext uri="{FF2B5EF4-FFF2-40B4-BE49-F238E27FC236}">
                <a16:creationId xmlns:a16="http://schemas.microsoft.com/office/drawing/2014/main" id="{D4098959-E5A6-E3A5-0235-E4320D32F49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5026" y="1520106"/>
            <a:ext cx="683510" cy="683510"/>
          </a:xfrm>
          <a:prstGeom prst="rect">
            <a:avLst/>
          </a:prstGeom>
        </p:spPr>
      </p:pic>
      <p:pic>
        <p:nvPicPr>
          <p:cNvPr id="11" name="Graphic 10">
            <a:extLst>
              <a:ext uri="{FF2B5EF4-FFF2-40B4-BE49-F238E27FC236}">
                <a16:creationId xmlns:a16="http://schemas.microsoft.com/office/drawing/2014/main" id="{0D3F5CE6-E60B-6A09-AED3-C8CE20FA63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22390" y="3457050"/>
            <a:ext cx="914400" cy="914400"/>
          </a:xfrm>
          <a:prstGeom prst="rect">
            <a:avLst/>
          </a:prstGeom>
        </p:spPr>
      </p:pic>
      <p:pic>
        <p:nvPicPr>
          <p:cNvPr id="14" name="Picture 13">
            <a:extLst>
              <a:ext uri="{FF2B5EF4-FFF2-40B4-BE49-F238E27FC236}">
                <a16:creationId xmlns:a16="http://schemas.microsoft.com/office/drawing/2014/main" id="{4C36A0BA-2A0E-49AD-41F5-E0533FFB261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6450" y="2301342"/>
            <a:ext cx="941410" cy="786756"/>
          </a:xfrm>
          <a:prstGeom prst="rect">
            <a:avLst/>
          </a:prstGeom>
        </p:spPr>
      </p:pic>
      <p:sp>
        <p:nvSpPr>
          <p:cNvPr id="4" name="TextBox 3">
            <a:extLst>
              <a:ext uri="{FF2B5EF4-FFF2-40B4-BE49-F238E27FC236}">
                <a16:creationId xmlns:a16="http://schemas.microsoft.com/office/drawing/2014/main" id="{088F7E3F-C062-8D5A-62F6-D525E765A9C2}"/>
              </a:ext>
            </a:extLst>
          </p:cNvPr>
          <p:cNvSpPr txBox="1"/>
          <p:nvPr/>
        </p:nvSpPr>
        <p:spPr>
          <a:xfrm>
            <a:off x="132520" y="6400800"/>
            <a:ext cx="39932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10</a:t>
            </a:r>
          </a:p>
        </p:txBody>
      </p:sp>
    </p:spTree>
    <p:extLst>
      <p:ext uri="{BB962C8B-B14F-4D97-AF65-F5344CB8AC3E}">
        <p14:creationId xmlns:p14="http://schemas.microsoft.com/office/powerpoint/2010/main" val="137037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7C52-B046-68FB-45CD-9EE1831E3C5B}"/>
              </a:ext>
            </a:extLst>
          </p:cNvPr>
          <p:cNvSpPr>
            <a:spLocks noGrp="1"/>
          </p:cNvSpPr>
          <p:nvPr>
            <p:ph type="title"/>
          </p:nvPr>
        </p:nvSpPr>
        <p:spPr>
          <a:xfrm>
            <a:off x="360742" y="134114"/>
            <a:ext cx="9207843" cy="1325563"/>
          </a:xfrm>
        </p:spPr>
        <p:txBody>
          <a:bodyPr>
            <a:normAutofit/>
          </a:bodyPr>
          <a:lstStyle/>
          <a:p>
            <a:r>
              <a:rPr lang="fr-CA" sz="2800" dirty="0">
                <a:latin typeface="Open Sans Extrabold"/>
                <a:ea typeface="Open Sans Extrabold"/>
                <a:cs typeface="Open Sans Extrabold"/>
              </a:rPr>
              <a:t>Comment puis-je les développer?</a:t>
            </a:r>
            <a:endParaRPr lang="fr-CA" sz="2800" dirty="0"/>
          </a:p>
        </p:txBody>
      </p:sp>
      <p:sp>
        <p:nvSpPr>
          <p:cNvPr id="7" name="Content Placeholder 2">
            <a:extLst>
              <a:ext uri="{FF2B5EF4-FFF2-40B4-BE49-F238E27FC236}">
                <a16:creationId xmlns:a16="http://schemas.microsoft.com/office/drawing/2014/main" id="{32939098-7D88-4730-6D17-84E1074C2A74}"/>
              </a:ext>
            </a:extLst>
          </p:cNvPr>
          <p:cNvSpPr>
            <a:spLocks noGrp="1"/>
          </p:cNvSpPr>
          <p:nvPr>
            <p:ph idx="1"/>
          </p:nvPr>
        </p:nvSpPr>
        <p:spPr>
          <a:xfrm>
            <a:off x="1049338" y="1811252"/>
            <a:ext cx="9625098" cy="600075"/>
          </a:xfrm>
        </p:spPr>
        <p:txBody>
          <a:bodyPr vert="horz" lIns="91440" tIns="45720" rIns="91440" bIns="45720" rtlCol="0" anchor="t">
            <a:normAutofit/>
          </a:bodyPr>
          <a:lstStyle/>
          <a:p>
            <a:pPr algn="l" rtl="0" fontAlgn="base">
              <a:lnSpc>
                <a:spcPct val="150000"/>
              </a:lnSpc>
            </a:pPr>
            <a:r>
              <a:rPr lang="fr-FR" sz="2000" b="0" dirty="0">
                <a:solidFill>
                  <a:srgbClr val="000000"/>
                </a:solidFill>
                <a:latin typeface="Open Sans"/>
                <a:ea typeface="Open Sans"/>
                <a:cs typeface="Open Sans"/>
              </a:rPr>
              <a:t>Réfléchissez aux comportements attendus pour chaque compétence.</a:t>
            </a:r>
            <a:endParaRPr lang="en-US" sz="2000" dirty="0">
              <a:latin typeface="Open Sans"/>
              <a:ea typeface="Open Sans"/>
              <a:cs typeface="Open Sans"/>
            </a:endParaRPr>
          </a:p>
          <a:p>
            <a:pPr marL="914400" indent="-515620" fontAlgn="base">
              <a:lnSpc>
                <a:spcPct val="150000"/>
              </a:lnSpc>
              <a:buFont typeface="Arial" panose="020B0604020202020204" pitchFamily="34" charset="0"/>
              <a:buChar char="•"/>
            </a:pPr>
            <a:endParaRPr lang="fr-FR" sz="2000" b="0" u="none" strike="noStrike" dirty="0">
              <a:solidFill>
                <a:srgbClr val="000000"/>
              </a:solidFill>
              <a:latin typeface="Open Sans"/>
              <a:ea typeface="Open Sans"/>
              <a:cs typeface="Open Sans"/>
            </a:endParaRPr>
          </a:p>
        </p:txBody>
      </p:sp>
      <p:cxnSp>
        <p:nvCxnSpPr>
          <p:cNvPr id="3" name="Straight Connector 2">
            <a:extLst>
              <a:ext uri="{FF2B5EF4-FFF2-40B4-BE49-F238E27FC236}">
                <a16:creationId xmlns:a16="http://schemas.microsoft.com/office/drawing/2014/main" id="{5852CF52-C0B9-5E0B-3851-3B16882CF60D}"/>
              </a:ext>
              <a:ext uri="{C183D7F6-B498-43B3-948B-1728B52AA6E4}">
                <adec:decorative xmlns:adec="http://schemas.microsoft.com/office/drawing/2017/decorative" val="1"/>
              </a:ext>
            </a:extLst>
          </p:cNvPr>
          <p:cNvCxnSpPr>
            <a:cxnSpLocks/>
          </p:cNvCxnSpPr>
          <p:nvPr/>
        </p:nvCxnSpPr>
        <p:spPr>
          <a:xfrm>
            <a:off x="762288" y="1809590"/>
            <a:ext cx="0" cy="5970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7DF4086-F885-DE36-B090-59D082D35862}"/>
              </a:ext>
              <a:ext uri="{C183D7F6-B498-43B3-948B-1728B52AA6E4}">
                <adec:decorative xmlns:adec="http://schemas.microsoft.com/office/drawing/2017/decorative" val="1"/>
              </a:ext>
            </a:extLst>
          </p:cNvPr>
          <p:cNvCxnSpPr>
            <a:cxnSpLocks/>
          </p:cNvCxnSpPr>
          <p:nvPr/>
        </p:nvCxnSpPr>
        <p:spPr>
          <a:xfrm>
            <a:off x="762288" y="2536077"/>
            <a:ext cx="0" cy="59706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85EF9B-7108-5F11-248D-1CF15A8E111E}"/>
              </a:ext>
              <a:ext uri="{C183D7F6-B498-43B3-948B-1728B52AA6E4}">
                <adec:decorative xmlns:adec="http://schemas.microsoft.com/office/drawing/2017/decorative" val="1"/>
              </a:ext>
            </a:extLst>
          </p:cNvPr>
          <p:cNvCxnSpPr>
            <a:cxnSpLocks/>
          </p:cNvCxnSpPr>
          <p:nvPr/>
        </p:nvCxnSpPr>
        <p:spPr>
          <a:xfrm>
            <a:off x="762288" y="3277083"/>
            <a:ext cx="0" cy="59706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9E4CBE-53CC-63B5-3565-C45D5E5A3FA3}"/>
              </a:ext>
              <a:ext uri="{C183D7F6-B498-43B3-948B-1728B52AA6E4}">
                <adec:decorative xmlns:adec="http://schemas.microsoft.com/office/drawing/2017/decorative" val="1"/>
              </a:ext>
            </a:extLst>
          </p:cNvPr>
          <p:cNvCxnSpPr>
            <a:cxnSpLocks/>
          </p:cNvCxnSpPr>
          <p:nvPr/>
        </p:nvCxnSpPr>
        <p:spPr>
          <a:xfrm>
            <a:off x="762576" y="4087892"/>
            <a:ext cx="0" cy="84471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4B678A-D104-9418-65DF-E812CB8E9D14}"/>
              </a:ext>
              <a:ext uri="{C183D7F6-B498-43B3-948B-1728B52AA6E4}">
                <adec:decorative xmlns:adec="http://schemas.microsoft.com/office/drawing/2017/decorative" val="1"/>
              </a:ext>
            </a:extLst>
          </p:cNvPr>
          <p:cNvCxnSpPr>
            <a:cxnSpLocks/>
          </p:cNvCxnSpPr>
          <p:nvPr/>
        </p:nvCxnSpPr>
        <p:spPr>
          <a:xfrm>
            <a:off x="762288" y="5069088"/>
            <a:ext cx="0" cy="59706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EB445E-DC1E-8B18-D1BB-C816C630AE65}"/>
              </a:ext>
            </a:extLst>
          </p:cNvPr>
          <p:cNvSpPr txBox="1"/>
          <p:nvPr/>
        </p:nvSpPr>
        <p:spPr>
          <a:xfrm>
            <a:off x="1047750" y="2647950"/>
            <a:ext cx="85153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Open Sans"/>
              </a:rPr>
              <a:t>Quels sont ceux que vous devez renforcer le plus?</a:t>
            </a:r>
            <a:r>
              <a:rPr lang="en-US" sz="2000">
                <a:latin typeface="Open Sans"/>
              </a:rPr>
              <a:t>​</a:t>
            </a:r>
            <a:r>
              <a:rPr lang="en-US" sz="2000">
                <a:latin typeface="Open Sans"/>
                <a:ea typeface="Open Sans"/>
                <a:cs typeface="Open Sans"/>
              </a:rPr>
              <a:t>​</a:t>
            </a:r>
            <a:endParaRPr lang="en-US" sz="2000"/>
          </a:p>
        </p:txBody>
      </p:sp>
      <p:sp>
        <p:nvSpPr>
          <p:cNvPr id="12" name="TextBox 11">
            <a:extLst>
              <a:ext uri="{FF2B5EF4-FFF2-40B4-BE49-F238E27FC236}">
                <a16:creationId xmlns:a16="http://schemas.microsoft.com/office/drawing/2014/main" id="{F6C62608-0331-0B91-593E-8FB9DAB07FAD}"/>
              </a:ext>
            </a:extLst>
          </p:cNvPr>
          <p:cNvSpPr txBox="1"/>
          <p:nvPr/>
        </p:nvSpPr>
        <p:spPr>
          <a:xfrm>
            <a:off x="1047750" y="3390900"/>
            <a:ext cx="86010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Open Sans"/>
              </a:rPr>
              <a:t>Identifiez les formations recommandées pertinentes à suivre.</a:t>
            </a:r>
            <a:r>
              <a:rPr lang="en-US" sz="2000">
                <a:latin typeface="Open Sans"/>
              </a:rPr>
              <a:t>​​</a:t>
            </a:r>
            <a:endParaRPr lang="en-US" sz="2000"/>
          </a:p>
        </p:txBody>
      </p:sp>
      <p:sp>
        <p:nvSpPr>
          <p:cNvPr id="13" name="TextBox 12">
            <a:extLst>
              <a:ext uri="{FF2B5EF4-FFF2-40B4-BE49-F238E27FC236}">
                <a16:creationId xmlns:a16="http://schemas.microsoft.com/office/drawing/2014/main" id="{37D384EE-861B-6108-F8EF-13D266782803}"/>
              </a:ext>
            </a:extLst>
          </p:cNvPr>
          <p:cNvSpPr txBox="1"/>
          <p:nvPr/>
        </p:nvSpPr>
        <p:spPr>
          <a:xfrm>
            <a:off x="1047750" y="4162425"/>
            <a:ext cx="96297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Open Sans"/>
                <a:cs typeface="Segoe UI"/>
              </a:rPr>
              <a:t>​</a:t>
            </a:r>
            <a:r>
              <a:rPr lang="fr-FR" sz="2000" dirty="0">
                <a:latin typeface="Open Sans"/>
                <a:cs typeface="Arial"/>
              </a:rPr>
              <a:t>Expérimentez de nouvelles méthodes de travail et de nouveaux outils, tels que le Planner.</a:t>
            </a:r>
            <a:r>
              <a:rPr lang="en-US" sz="2000" dirty="0">
                <a:latin typeface="Open Sans"/>
                <a:cs typeface="Arial"/>
              </a:rPr>
              <a:t>​​</a:t>
            </a:r>
            <a:endParaRPr lang="en-US" sz="2000" dirty="0">
              <a:latin typeface="Open Sans"/>
              <a:ea typeface="Open Sans"/>
              <a:cs typeface="Arial"/>
            </a:endParaRPr>
          </a:p>
        </p:txBody>
      </p:sp>
      <p:sp>
        <p:nvSpPr>
          <p:cNvPr id="15" name="TextBox 14">
            <a:extLst>
              <a:ext uri="{FF2B5EF4-FFF2-40B4-BE49-F238E27FC236}">
                <a16:creationId xmlns:a16="http://schemas.microsoft.com/office/drawing/2014/main" id="{A66E9BE4-D86C-5313-3D11-17BA5944E627}"/>
              </a:ext>
            </a:extLst>
          </p:cNvPr>
          <p:cNvSpPr txBox="1"/>
          <p:nvPr/>
        </p:nvSpPr>
        <p:spPr>
          <a:xfrm>
            <a:off x="1047750" y="5181600"/>
            <a:ext cx="54197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Open Sans"/>
              </a:rPr>
              <a:t>Demandez des rétroactions, souvent. ​</a:t>
            </a:r>
            <a:endParaRPr lang="en-US" sz="2000"/>
          </a:p>
        </p:txBody>
      </p:sp>
      <p:sp>
        <p:nvSpPr>
          <p:cNvPr id="9" name="TextBox 8">
            <a:extLst>
              <a:ext uri="{FF2B5EF4-FFF2-40B4-BE49-F238E27FC236}">
                <a16:creationId xmlns:a16="http://schemas.microsoft.com/office/drawing/2014/main" id="{68A13949-BA4A-70B5-0018-27BD92D5E21E}"/>
              </a:ext>
            </a:extLst>
          </p:cNvPr>
          <p:cNvSpPr txBox="1"/>
          <p:nvPr/>
        </p:nvSpPr>
        <p:spPr>
          <a:xfrm>
            <a:off x="132520" y="6400800"/>
            <a:ext cx="38999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11</a:t>
            </a:r>
          </a:p>
        </p:txBody>
      </p:sp>
    </p:spTree>
    <p:extLst>
      <p:ext uri="{BB962C8B-B14F-4D97-AF65-F5344CB8AC3E}">
        <p14:creationId xmlns:p14="http://schemas.microsoft.com/office/powerpoint/2010/main" val="50321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296C-FCA5-7864-AE17-52DF44448D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00AD22-B941-BE99-1398-1778EFEB33CC}"/>
              </a:ext>
            </a:extLst>
          </p:cNvPr>
          <p:cNvSpPr>
            <a:spLocks noGrp="1"/>
          </p:cNvSpPr>
          <p:nvPr>
            <p:ph type="title"/>
          </p:nvPr>
        </p:nvSpPr>
        <p:spPr>
          <a:xfrm>
            <a:off x="289339" y="363824"/>
            <a:ext cx="6631629" cy="524058"/>
          </a:xfrm>
        </p:spPr>
        <p:txBody>
          <a:bodyPr>
            <a:noAutofit/>
          </a:bodyPr>
          <a:lstStyle/>
          <a:p>
            <a:r>
              <a:rPr lang="en-US" sz="3600" dirty="0">
                <a:latin typeface="Open Sans"/>
                <a:ea typeface="Open Sans"/>
                <a:cs typeface="Open Sans"/>
              </a:rPr>
              <a:t>Guide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84479E6-BCB5-05A7-4F24-72CC9EC692D7}"/>
              </a:ext>
            </a:extLst>
          </p:cNvPr>
          <p:cNvSpPr txBox="1"/>
          <p:nvPr/>
        </p:nvSpPr>
        <p:spPr>
          <a:xfrm>
            <a:off x="9549699" y="812411"/>
            <a:ext cx="218724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Beta version 17, March 2024</a:t>
            </a:r>
          </a:p>
        </p:txBody>
      </p:sp>
      <p:sp>
        <p:nvSpPr>
          <p:cNvPr id="7" name="Rectangle: Rounded Corners 6">
            <a:extLst>
              <a:ext uri="{FF2B5EF4-FFF2-40B4-BE49-F238E27FC236}">
                <a16:creationId xmlns:a16="http://schemas.microsoft.com/office/drawing/2014/main" id="{23AEDB63-5751-C7BC-8E69-B13E9F1A6175}"/>
              </a:ext>
              <a:ext uri="{C183D7F6-B498-43B3-948B-1728B52AA6E4}">
                <adec:decorative xmlns:adec="http://schemas.microsoft.com/office/drawing/2017/decorative" val="1"/>
              </a:ext>
            </a:extLst>
          </p:cNvPr>
          <p:cNvSpPr/>
          <p:nvPr/>
        </p:nvSpPr>
        <p:spPr>
          <a:xfrm>
            <a:off x="495057" y="1444625"/>
            <a:ext cx="6893168" cy="4668114"/>
          </a:xfrm>
          <a:prstGeom prst="roundRect">
            <a:avLst>
              <a:gd name="adj" fmla="val 1036"/>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apture d'écran du cahier des charges &quot;Compétences numériques pour tous les fonctionnaires&quot; sur GCXchange.">
            <a:extLst>
              <a:ext uri="{FF2B5EF4-FFF2-40B4-BE49-F238E27FC236}">
                <a16:creationId xmlns:a16="http://schemas.microsoft.com/office/drawing/2014/main" id="{25013F53-6929-6AF7-0A47-CF7DDF5C3AA2}"/>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780" y="1524441"/>
            <a:ext cx="6753722" cy="4515789"/>
          </a:xfrm>
          <a:prstGeom prst="roundRect">
            <a:avLst>
              <a:gd name="adj" fmla="val 546"/>
            </a:avLst>
          </a:prstGeom>
        </p:spPr>
      </p:pic>
      <p:pic>
        <p:nvPicPr>
          <p:cNvPr id="3" name="Picture 2" descr="Un code QR pour le guide Compétences numériques pour tous les fonctionnaires">
            <a:extLst>
              <a:ext uri="{FF2B5EF4-FFF2-40B4-BE49-F238E27FC236}">
                <a16:creationId xmlns:a16="http://schemas.microsoft.com/office/drawing/2014/main" id="{44CCB8DC-0E14-4A95-3128-68581F97034A}"/>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443251" y="1828800"/>
            <a:ext cx="2743200" cy="2724150"/>
          </a:xfrm>
          <a:prstGeom prst="rect">
            <a:avLst/>
          </a:prstGeom>
        </p:spPr>
      </p:pic>
      <p:sp>
        <p:nvSpPr>
          <p:cNvPr id="6" name="TextBox 5">
            <a:extLst>
              <a:ext uri="{FF2B5EF4-FFF2-40B4-BE49-F238E27FC236}">
                <a16:creationId xmlns:a16="http://schemas.microsoft.com/office/drawing/2014/main" id="{F4B8820C-B23D-652C-B133-3E4BD127D137}"/>
              </a:ext>
            </a:extLst>
          </p:cNvPr>
          <p:cNvSpPr txBox="1"/>
          <p:nvPr/>
        </p:nvSpPr>
        <p:spPr>
          <a:xfrm>
            <a:off x="8358418" y="4846064"/>
            <a:ext cx="3268802" cy="923330"/>
          </a:xfrm>
          <a:prstGeom prst="rect">
            <a:avLst/>
          </a:prstGeom>
          <a:noFill/>
        </p:spPr>
        <p:txBody>
          <a:bodyPr wrap="square">
            <a:spAutoFit/>
          </a:bodyPr>
          <a:lstStyle/>
          <a:p>
            <a:r>
              <a:rPr lang="en-US" dirty="0">
                <a:hlinkClick r:id="rId5"/>
              </a:rPr>
              <a:t>Guide: </a:t>
            </a:r>
            <a:r>
              <a:rPr lang="en-US" dirty="0" err="1">
                <a:hlinkClick r:id="rId5"/>
              </a:rPr>
              <a:t>Compétences</a:t>
            </a:r>
            <a:r>
              <a:rPr lang="en-US" dirty="0">
                <a:hlinkClick r:id="rId5"/>
              </a:rPr>
              <a:t> </a:t>
            </a:r>
            <a:r>
              <a:rPr lang="en-US" dirty="0" err="1">
                <a:hlinkClick r:id="rId5"/>
              </a:rPr>
              <a:t>numériques</a:t>
            </a:r>
            <a:r>
              <a:rPr lang="en-US" dirty="0">
                <a:hlinkClick r:id="rId5"/>
              </a:rPr>
              <a:t> pour </a:t>
            </a:r>
            <a:r>
              <a:rPr lang="en-US" dirty="0" err="1">
                <a:hlinkClick r:id="rId5"/>
              </a:rPr>
              <a:t>tous</a:t>
            </a:r>
            <a:r>
              <a:rPr lang="en-US" dirty="0">
                <a:hlinkClick r:id="rId5"/>
              </a:rPr>
              <a:t> les fonctionnaires (sharepoint.com</a:t>
            </a:r>
            <a:endParaRPr lang="en-US" dirty="0"/>
          </a:p>
        </p:txBody>
      </p:sp>
    </p:spTree>
    <p:extLst>
      <p:ext uri="{BB962C8B-B14F-4D97-AF65-F5344CB8AC3E}">
        <p14:creationId xmlns:p14="http://schemas.microsoft.com/office/powerpoint/2010/main" val="112191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7C52-B046-68FB-45CD-9EE1831E3C5B}"/>
              </a:ext>
            </a:extLst>
          </p:cNvPr>
          <p:cNvSpPr>
            <a:spLocks noGrp="1"/>
          </p:cNvSpPr>
          <p:nvPr>
            <p:ph type="title"/>
          </p:nvPr>
        </p:nvSpPr>
        <p:spPr>
          <a:xfrm>
            <a:off x="360742" y="134114"/>
            <a:ext cx="9207843" cy="1325563"/>
          </a:xfrm>
        </p:spPr>
        <p:txBody>
          <a:bodyPr>
            <a:normAutofit/>
          </a:bodyPr>
          <a:lstStyle/>
          <a:p>
            <a:r>
              <a:rPr lang="fr-CA" dirty="0">
                <a:latin typeface="Open Sans Extrabold"/>
                <a:ea typeface="Open Sans Extrabold"/>
                <a:cs typeface="Open Sans Extrabold"/>
              </a:rPr>
              <a:t>Comment les promouvoir au sein de mon équipe?</a:t>
            </a:r>
            <a:endParaRPr lang="fr-CA" dirty="0"/>
          </a:p>
        </p:txBody>
      </p:sp>
      <p:cxnSp>
        <p:nvCxnSpPr>
          <p:cNvPr id="4" name="Straight Connector 3">
            <a:extLst>
              <a:ext uri="{FF2B5EF4-FFF2-40B4-BE49-F238E27FC236}">
                <a16:creationId xmlns:a16="http://schemas.microsoft.com/office/drawing/2014/main" id="{5DB22E9B-AD27-A3E1-F57E-9B149C2B3931}"/>
              </a:ext>
              <a:ext uri="{C183D7F6-B498-43B3-948B-1728B52AA6E4}">
                <adec:decorative xmlns:adec="http://schemas.microsoft.com/office/drawing/2017/decorative" val="1"/>
              </a:ext>
            </a:extLst>
          </p:cNvPr>
          <p:cNvCxnSpPr>
            <a:cxnSpLocks/>
          </p:cNvCxnSpPr>
          <p:nvPr/>
        </p:nvCxnSpPr>
        <p:spPr>
          <a:xfrm>
            <a:off x="762288" y="1838165"/>
            <a:ext cx="0" cy="59706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87835-FFF7-0722-A13A-2240E0A00A5B}"/>
              </a:ext>
              <a:ext uri="{C183D7F6-B498-43B3-948B-1728B52AA6E4}">
                <adec:decorative xmlns:adec="http://schemas.microsoft.com/office/drawing/2017/decorative" val="1"/>
              </a:ext>
            </a:extLst>
          </p:cNvPr>
          <p:cNvCxnSpPr>
            <a:cxnSpLocks/>
          </p:cNvCxnSpPr>
          <p:nvPr/>
        </p:nvCxnSpPr>
        <p:spPr>
          <a:xfrm>
            <a:off x="762288" y="2615452"/>
            <a:ext cx="0" cy="59706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2A5C3C5-3D60-9E81-C5BF-8A33758C190E}"/>
              </a:ext>
              <a:ext uri="{C183D7F6-B498-43B3-948B-1728B52AA6E4}">
                <adec:decorative xmlns:adec="http://schemas.microsoft.com/office/drawing/2017/decorative" val="1"/>
              </a:ext>
            </a:extLst>
          </p:cNvPr>
          <p:cNvCxnSpPr>
            <a:cxnSpLocks/>
          </p:cNvCxnSpPr>
          <p:nvPr/>
        </p:nvCxnSpPr>
        <p:spPr>
          <a:xfrm>
            <a:off x="762288" y="3387725"/>
            <a:ext cx="0" cy="1009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19CD00-4A28-B378-7F94-50704551108C}"/>
              </a:ext>
            </a:extLst>
          </p:cNvPr>
          <p:cNvSpPr txBox="1"/>
          <p:nvPr/>
        </p:nvSpPr>
        <p:spPr>
          <a:xfrm>
            <a:off x="1038225" y="1933575"/>
            <a:ext cx="8229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Open Sans"/>
                <a:ea typeface="Open Sans"/>
                <a:cs typeface="Open Sans"/>
              </a:rPr>
              <a:t>Animez des discussions sur ces compétences avec vos équipes.</a:t>
            </a:r>
            <a:endParaRPr lang="en-US">
              <a:latin typeface="Open Sans"/>
              <a:ea typeface="Open Sans"/>
              <a:cs typeface="Open Sans"/>
            </a:endParaRPr>
          </a:p>
        </p:txBody>
      </p:sp>
      <p:sp>
        <p:nvSpPr>
          <p:cNvPr id="9" name="TextBox 8">
            <a:extLst>
              <a:ext uri="{FF2B5EF4-FFF2-40B4-BE49-F238E27FC236}">
                <a16:creationId xmlns:a16="http://schemas.microsoft.com/office/drawing/2014/main" id="{4E7F56DC-3438-3B28-3406-D9D45BEBDDFD}"/>
              </a:ext>
            </a:extLst>
          </p:cNvPr>
          <p:cNvSpPr txBox="1"/>
          <p:nvPr/>
        </p:nvSpPr>
        <p:spPr>
          <a:xfrm>
            <a:off x="1038225" y="2714625"/>
            <a:ext cx="10287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Open Sans"/>
                <a:ea typeface="Open Sans"/>
                <a:cs typeface="Open Sans"/>
              </a:rPr>
              <a:t>Ajoutez les compétences numériques au plan d'apprentissage et aux ERA de l'équipe.</a:t>
            </a:r>
            <a:r>
              <a:rPr lang="en-US" sz="2000" dirty="0">
                <a:latin typeface="Open Sans"/>
                <a:ea typeface="Open Sans"/>
                <a:cs typeface="Open Sans"/>
              </a:rPr>
              <a:t>​</a:t>
            </a:r>
            <a:endParaRPr lang="en-US" dirty="0">
              <a:latin typeface="Open Sans"/>
              <a:ea typeface="Open Sans"/>
              <a:cs typeface="Open Sans"/>
            </a:endParaRPr>
          </a:p>
        </p:txBody>
      </p:sp>
      <p:sp>
        <p:nvSpPr>
          <p:cNvPr id="10" name="TextBox 9">
            <a:extLst>
              <a:ext uri="{FF2B5EF4-FFF2-40B4-BE49-F238E27FC236}">
                <a16:creationId xmlns:a16="http://schemas.microsoft.com/office/drawing/2014/main" id="{29FDDDE1-8EB4-1995-1019-3D197A1316DB}"/>
              </a:ext>
            </a:extLst>
          </p:cNvPr>
          <p:cNvSpPr txBox="1"/>
          <p:nvPr/>
        </p:nvSpPr>
        <p:spPr>
          <a:xfrm>
            <a:off x="1038225" y="3543300"/>
            <a:ext cx="100107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Open Sans"/>
                <a:ea typeface="Open Sans"/>
                <a:cs typeface="Open Sans"/>
              </a:rPr>
              <a:t>Mettez en place une rétrospective mensuelle pour discuter de ce qui a bien fonctionné, de ce qui n'a pas fonctionné et de ce qu'il faut changer.</a:t>
            </a:r>
            <a:endParaRPr lang="en-US" dirty="0">
              <a:latin typeface="Open Sans"/>
              <a:ea typeface="Open Sans"/>
              <a:cs typeface="Open Sans"/>
            </a:endParaRPr>
          </a:p>
        </p:txBody>
      </p:sp>
      <p:sp>
        <p:nvSpPr>
          <p:cNvPr id="11" name="TextBox 10">
            <a:extLst>
              <a:ext uri="{FF2B5EF4-FFF2-40B4-BE49-F238E27FC236}">
                <a16:creationId xmlns:a16="http://schemas.microsoft.com/office/drawing/2014/main" id="{28679F63-3A3D-3E7C-D2AE-B568998E6100}"/>
              </a:ext>
            </a:extLst>
          </p:cNvPr>
          <p:cNvSpPr txBox="1"/>
          <p:nvPr/>
        </p:nvSpPr>
        <p:spPr>
          <a:xfrm>
            <a:off x="1038225" y="4752975"/>
            <a:ext cx="98012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Open Sans"/>
                <a:ea typeface="Open Sans"/>
                <a:cs typeface="Open Sans"/>
              </a:rPr>
              <a:t>Mettez en place des réunions « stand-up » quotidiennes ou bihebdomadaires d'une durée de 15 minutes.</a:t>
            </a:r>
            <a:endParaRPr lang="en-US">
              <a:latin typeface="Open Sans"/>
              <a:ea typeface="Open Sans"/>
              <a:cs typeface="Open Sans"/>
            </a:endParaRPr>
          </a:p>
        </p:txBody>
      </p:sp>
      <p:cxnSp>
        <p:nvCxnSpPr>
          <p:cNvPr id="12" name="Straight Connector 11">
            <a:extLst>
              <a:ext uri="{FF2B5EF4-FFF2-40B4-BE49-F238E27FC236}">
                <a16:creationId xmlns:a16="http://schemas.microsoft.com/office/drawing/2014/main" id="{9813E056-3FA9-D855-BB90-A7731756F2C5}"/>
              </a:ext>
              <a:ext uri="{C183D7F6-B498-43B3-948B-1728B52AA6E4}">
                <adec:decorative xmlns:adec="http://schemas.microsoft.com/office/drawing/2017/decorative" val="1"/>
              </a:ext>
            </a:extLst>
          </p:cNvPr>
          <p:cNvCxnSpPr>
            <a:cxnSpLocks/>
          </p:cNvCxnSpPr>
          <p:nvPr/>
        </p:nvCxnSpPr>
        <p:spPr>
          <a:xfrm>
            <a:off x="762288" y="4597400"/>
            <a:ext cx="0" cy="100965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B718C3-6303-8A6D-8A4F-DCDCF12D8694}"/>
              </a:ext>
            </a:extLst>
          </p:cNvPr>
          <p:cNvSpPr txBox="1"/>
          <p:nvPr/>
        </p:nvSpPr>
        <p:spPr>
          <a:xfrm>
            <a:off x="132520" y="6400800"/>
            <a:ext cx="38066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12</a:t>
            </a:r>
          </a:p>
        </p:txBody>
      </p:sp>
    </p:spTree>
    <p:extLst>
      <p:ext uri="{BB962C8B-B14F-4D97-AF65-F5344CB8AC3E}">
        <p14:creationId xmlns:p14="http://schemas.microsoft.com/office/powerpoint/2010/main" val="76737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B3FB9-0D5F-E815-1BBB-D68570D68862}"/>
              </a:ext>
            </a:extLst>
          </p:cNvPr>
          <p:cNvSpPr>
            <a:spLocks noGrp="1"/>
          </p:cNvSpPr>
          <p:nvPr>
            <p:ph type="ctrTitle"/>
          </p:nvPr>
        </p:nvSpPr>
        <p:spPr/>
        <p:txBody>
          <a:bodyPr/>
          <a:lstStyle/>
          <a:p>
            <a:r>
              <a:rPr lang="en-US" dirty="0">
                <a:latin typeface="Open Sans Extrabold"/>
                <a:ea typeface="Open Sans Extrabold"/>
                <a:cs typeface="Open Sans Extrabold"/>
              </a:rPr>
              <a:t>Q&amp;R</a:t>
            </a:r>
            <a:endParaRPr lang="en-US" dirty="0"/>
          </a:p>
        </p:txBody>
      </p:sp>
    </p:spTree>
    <p:extLst>
      <p:ext uri="{BB962C8B-B14F-4D97-AF65-F5344CB8AC3E}">
        <p14:creationId xmlns:p14="http://schemas.microsoft.com/office/powerpoint/2010/main" val="141659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67A25-6F38-D11A-D1C7-7D911DCEF6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0FDA9C-3579-F4EF-FCEF-B8E86B322E09}"/>
              </a:ext>
            </a:extLst>
          </p:cNvPr>
          <p:cNvSpPr>
            <a:spLocks noGrp="1"/>
          </p:cNvSpPr>
          <p:nvPr>
            <p:ph type="title"/>
          </p:nvPr>
        </p:nvSpPr>
        <p:spPr>
          <a:xfrm>
            <a:off x="391632" y="358445"/>
            <a:ext cx="11479542" cy="524058"/>
          </a:xfrm>
        </p:spPr>
        <p:txBody>
          <a:bodyPr>
            <a:noAutofit/>
          </a:bodyPr>
          <a:lstStyle/>
          <a:p>
            <a:r>
              <a:rPr lang="fr-CA" sz="2800">
                <a:latin typeface="Arial"/>
                <a:ea typeface="맑은 고딕"/>
                <a:cs typeface="Calibri"/>
              </a:rPr>
              <a:t>Compétences </a:t>
            </a:r>
            <a:r>
              <a:rPr lang="fr-CA" sz="2800">
                <a:latin typeface="Arial"/>
                <a:ea typeface="맑은 고딕"/>
                <a:cs typeface="Arial"/>
              </a:rPr>
              <a:t>numériques pour </a:t>
            </a:r>
            <a:br>
              <a:rPr lang="fr-CA" sz="2800">
                <a:latin typeface="Arial"/>
                <a:ea typeface="맑은 고딕"/>
                <a:cs typeface="Arial"/>
              </a:rPr>
            </a:br>
            <a:r>
              <a:rPr lang="fr-CA" sz="2800">
                <a:solidFill>
                  <a:srgbClr val="FFC000"/>
                </a:solidFill>
                <a:latin typeface="Arial"/>
                <a:ea typeface="맑은 고딕"/>
                <a:cs typeface="Calibri"/>
              </a:rPr>
              <a:t>tous les fonctionnaires</a:t>
            </a:r>
            <a:r>
              <a:rPr lang="fr-CA" sz="2800">
                <a:latin typeface="Arial"/>
                <a:ea typeface="맑은 고딕"/>
                <a:cs typeface="Calibri"/>
              </a:rPr>
              <a:t> </a:t>
            </a:r>
            <a:endParaRPr lang="en-US" sz="2800">
              <a:latin typeface="Open Sans Extrabold"/>
              <a:ea typeface="Open Sans Extrabold"/>
              <a:cs typeface="Open Sans Extrabold"/>
            </a:endParaRPr>
          </a:p>
        </p:txBody>
      </p:sp>
      <p:sp>
        <p:nvSpPr>
          <p:cNvPr id="69" name="TextBox 68">
            <a:extLst>
              <a:ext uri="{FF2B5EF4-FFF2-40B4-BE49-F238E27FC236}">
                <a16:creationId xmlns:a16="http://schemas.microsoft.com/office/drawing/2014/main" id="{0403C60F-27F5-EB6F-948F-497462683E16}"/>
              </a:ext>
            </a:extLst>
          </p:cNvPr>
          <p:cNvSpPr txBox="1"/>
          <p:nvPr/>
        </p:nvSpPr>
        <p:spPr>
          <a:xfrm>
            <a:off x="8872151" y="620474"/>
            <a:ext cx="29990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6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E7372BA-BFA3-86C7-CDB0-D0E5070108E1}"/>
              </a:ext>
            </a:extLst>
          </p:cNvPr>
          <p:cNvSpPr txBox="1"/>
          <p:nvPr/>
        </p:nvSpPr>
        <p:spPr>
          <a:xfrm>
            <a:off x="2576069" y="3394363"/>
            <a:ext cx="6296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COMPÉTENCES NUMÉRIQUES</a:t>
            </a:r>
          </a:p>
        </p:txBody>
      </p:sp>
      <p:sp>
        <p:nvSpPr>
          <p:cNvPr id="7" name="TextBox 6">
            <a:extLst>
              <a:ext uri="{FF2B5EF4-FFF2-40B4-BE49-F238E27FC236}">
                <a16:creationId xmlns:a16="http://schemas.microsoft.com/office/drawing/2014/main" id="{8505A53C-CC12-F78E-99C0-34BE1E0ADDDE}"/>
              </a:ext>
            </a:extLst>
          </p:cNvPr>
          <p:cNvSpPr txBox="1"/>
          <p:nvPr/>
        </p:nvSpPr>
        <p:spPr>
          <a:xfrm>
            <a:off x="3036943" y="3980418"/>
            <a:ext cx="222646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Calibri"/>
              </a:rPr>
              <a:t>INTERCONNECTE</a:t>
            </a:r>
          </a:p>
        </p:txBody>
      </p:sp>
      <p:sp>
        <p:nvSpPr>
          <p:cNvPr id="56" name="TextBox 55">
            <a:extLst>
              <a:ext uri="{FF2B5EF4-FFF2-40B4-BE49-F238E27FC236}">
                <a16:creationId xmlns:a16="http://schemas.microsoft.com/office/drawing/2014/main" id="{D823DBEB-5EF9-EDB9-C542-0A92A0F51301}"/>
              </a:ext>
            </a:extLst>
          </p:cNvPr>
          <p:cNvSpPr txBox="1"/>
          <p:nvPr/>
        </p:nvSpPr>
        <p:spPr>
          <a:xfrm>
            <a:off x="5393327" y="3980418"/>
            <a:ext cx="1382506"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Calibri"/>
              </a:rPr>
              <a:t>EVOLUER</a:t>
            </a:r>
          </a:p>
        </p:txBody>
      </p:sp>
      <p:sp>
        <p:nvSpPr>
          <p:cNvPr id="55" name="TextBox 54">
            <a:extLst>
              <a:ext uri="{FF2B5EF4-FFF2-40B4-BE49-F238E27FC236}">
                <a16:creationId xmlns:a16="http://schemas.microsoft.com/office/drawing/2014/main" id="{287663B7-2B74-308C-CCBB-3430D353EBD3}"/>
              </a:ext>
            </a:extLst>
          </p:cNvPr>
          <p:cNvSpPr txBox="1"/>
          <p:nvPr/>
        </p:nvSpPr>
        <p:spPr>
          <a:xfrm>
            <a:off x="6974633" y="3967805"/>
            <a:ext cx="1576526"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Calibri"/>
              </a:rPr>
              <a:t>DYNAMIQUE</a:t>
            </a:r>
          </a:p>
        </p:txBody>
      </p:sp>
      <p:grpSp>
        <p:nvGrpSpPr>
          <p:cNvPr id="2" name="Group 1" descr="Les six compétences numériques sont placées dans un cercle avec des flèches entre elles, ce qui montre qu'elles sont interconnectées. Ces compétences sont : Littératie numérique, Amélioration continue, Vigilance en matière de cybersécurité, L'intendance de l’information et des données, Responsabilité numérique, Interactions inclusives">
            <a:extLst>
              <a:ext uri="{FF2B5EF4-FFF2-40B4-BE49-F238E27FC236}">
                <a16:creationId xmlns:a16="http://schemas.microsoft.com/office/drawing/2014/main" id="{93D46C84-D235-9888-4FA6-972F4F8A4B98}"/>
              </a:ext>
            </a:extLst>
          </p:cNvPr>
          <p:cNvGrpSpPr/>
          <p:nvPr/>
        </p:nvGrpSpPr>
        <p:grpSpPr>
          <a:xfrm>
            <a:off x="778587" y="1569592"/>
            <a:ext cx="10634826" cy="4572762"/>
            <a:chOff x="778587" y="1569592"/>
            <a:chExt cx="10634826" cy="4572762"/>
          </a:xfrm>
        </p:grpSpPr>
        <p:grpSp>
          <p:nvGrpSpPr>
            <p:cNvPr id="19" name="Group 18">
              <a:extLst>
                <a:ext uri="{FF2B5EF4-FFF2-40B4-BE49-F238E27FC236}">
                  <a16:creationId xmlns:a16="http://schemas.microsoft.com/office/drawing/2014/main" id="{40D3CC20-4B32-2209-FC81-415DCC1C1ECB}"/>
                </a:ext>
              </a:extLst>
            </p:cNvPr>
            <p:cNvGrpSpPr/>
            <p:nvPr/>
          </p:nvGrpSpPr>
          <p:grpSpPr>
            <a:xfrm>
              <a:off x="4380486" y="1569592"/>
              <a:ext cx="2232218" cy="529133"/>
              <a:chOff x="1968950" y="3454918"/>
              <a:chExt cx="2232218" cy="529133"/>
            </a:xfrm>
          </p:grpSpPr>
          <p:sp>
            <p:nvSpPr>
              <p:cNvPr id="6" name="Rectangle: Rounded Corners 5">
                <a:extLst>
                  <a:ext uri="{FF2B5EF4-FFF2-40B4-BE49-F238E27FC236}">
                    <a16:creationId xmlns:a16="http://schemas.microsoft.com/office/drawing/2014/main" id="{6FB44304-75D2-B6BE-6254-5E56BDE7B823}"/>
                  </a:ext>
                </a:extLst>
              </p:cNvPr>
              <p:cNvSpPr/>
              <p:nvPr/>
            </p:nvSpPr>
            <p:spPr>
              <a:xfrm>
                <a:off x="1968950" y="3454918"/>
                <a:ext cx="2232218" cy="523220"/>
              </a:xfrm>
              <a:prstGeom prst="roundRect">
                <a:avLst/>
              </a:prstGeom>
              <a:solidFill>
                <a:srgbClr val="F1E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3437DAD-0A37-2493-3806-AF0D657C10E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645" y="3501845"/>
                <a:ext cx="424801" cy="424801"/>
              </a:xfrm>
              <a:prstGeom prst="rect">
                <a:avLst/>
              </a:prstGeom>
            </p:spPr>
          </p:pic>
          <p:sp>
            <p:nvSpPr>
              <p:cNvPr id="15" name="TextBox 14">
                <a:extLst>
                  <a:ext uri="{FF2B5EF4-FFF2-40B4-BE49-F238E27FC236}">
                    <a16:creationId xmlns:a16="http://schemas.microsoft.com/office/drawing/2014/main" id="{B318A133-5244-33AD-7AB2-1690F70A2432}"/>
                  </a:ext>
                </a:extLst>
              </p:cNvPr>
              <p:cNvSpPr txBox="1"/>
              <p:nvPr/>
            </p:nvSpPr>
            <p:spPr>
              <a:xfrm>
                <a:off x="2501446" y="3460831"/>
                <a:ext cx="1699722"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Open Sans Extrabold"/>
                    <a:ea typeface="Open Sans Extrabold"/>
                    <a:cs typeface="Open Sans Extrabold"/>
                  </a:rPr>
                  <a:t>Littératie</a:t>
                </a:r>
                <a:r>
                  <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rPr>
                  <a:t> numérique</a:t>
                </a:r>
              </a:p>
            </p:txBody>
          </p:sp>
        </p:grpSp>
        <p:grpSp>
          <p:nvGrpSpPr>
            <p:cNvPr id="17" name="Group 16">
              <a:extLst>
                <a:ext uri="{FF2B5EF4-FFF2-40B4-BE49-F238E27FC236}">
                  <a16:creationId xmlns:a16="http://schemas.microsoft.com/office/drawing/2014/main" id="{80C16315-1DA4-626B-684C-6835EF1AD00E}"/>
                </a:ext>
              </a:extLst>
            </p:cNvPr>
            <p:cNvGrpSpPr/>
            <p:nvPr/>
          </p:nvGrpSpPr>
          <p:grpSpPr>
            <a:xfrm>
              <a:off x="3654648" y="5617198"/>
              <a:ext cx="3975850" cy="525156"/>
              <a:chOff x="762618" y="4104523"/>
              <a:chExt cx="3975850" cy="525156"/>
            </a:xfrm>
          </p:grpSpPr>
          <p:sp>
            <p:nvSpPr>
              <p:cNvPr id="11" name="Rectangle: Rounded Corners 10">
                <a:extLst>
                  <a:ext uri="{FF2B5EF4-FFF2-40B4-BE49-F238E27FC236}">
                    <a16:creationId xmlns:a16="http://schemas.microsoft.com/office/drawing/2014/main" id="{7B892E55-A0C9-28F0-61E2-3611F3BF8AC6}"/>
                  </a:ext>
                </a:extLst>
              </p:cNvPr>
              <p:cNvSpPr/>
              <p:nvPr/>
            </p:nvSpPr>
            <p:spPr>
              <a:xfrm>
                <a:off x="762618" y="4104523"/>
                <a:ext cx="3975850" cy="52322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50939752-C02C-EE73-D6EF-A0073B9084F6}"/>
                  </a:ext>
                </a:extLst>
              </p:cNvPr>
              <p:cNvSpPr txBox="1"/>
              <p:nvPr/>
            </p:nvSpPr>
            <p:spPr>
              <a:xfrm>
                <a:off x="1245274" y="4106459"/>
                <a:ext cx="3381130"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Open Sans Extrabold"/>
                    <a:ea typeface="Open Sans Extrabold"/>
                    <a:cs typeface="Open Sans Extrabold"/>
                  </a:rPr>
                  <a:t>L'intendance de l’information et des données</a:t>
                </a:r>
                <a:endPar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endParaRPr>
              </a:p>
            </p:txBody>
          </p:sp>
          <p:pic>
            <p:nvPicPr>
              <p:cNvPr id="4" name="Graphic 3">
                <a:extLst>
                  <a:ext uri="{FF2B5EF4-FFF2-40B4-BE49-F238E27FC236}">
                    <a16:creationId xmlns:a16="http://schemas.microsoft.com/office/drawing/2014/main" id="{04B2132D-0AAE-F33A-1D28-05EF12E52F5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16136" y="4150536"/>
                <a:ext cx="455598" cy="455598"/>
              </a:xfrm>
              <a:prstGeom prst="rect">
                <a:avLst/>
              </a:prstGeom>
            </p:spPr>
          </p:pic>
        </p:grpSp>
        <p:grpSp>
          <p:nvGrpSpPr>
            <p:cNvPr id="26" name="Group 25">
              <a:extLst>
                <a:ext uri="{FF2B5EF4-FFF2-40B4-BE49-F238E27FC236}">
                  <a16:creationId xmlns:a16="http://schemas.microsoft.com/office/drawing/2014/main" id="{53EBB582-7D3A-4F99-D747-AFCB4467EE24}"/>
                </a:ext>
              </a:extLst>
            </p:cNvPr>
            <p:cNvGrpSpPr/>
            <p:nvPr/>
          </p:nvGrpSpPr>
          <p:grpSpPr>
            <a:xfrm>
              <a:off x="8478922" y="4493955"/>
              <a:ext cx="2934491" cy="548746"/>
              <a:chOff x="343663" y="4821664"/>
              <a:chExt cx="2934491" cy="548746"/>
            </a:xfrm>
          </p:grpSpPr>
          <p:sp>
            <p:nvSpPr>
              <p:cNvPr id="20" name="Rectangle: Rounded Corners 19">
                <a:extLst>
                  <a:ext uri="{FF2B5EF4-FFF2-40B4-BE49-F238E27FC236}">
                    <a16:creationId xmlns:a16="http://schemas.microsoft.com/office/drawing/2014/main" id="{454F53AC-070D-A5C0-A92A-A733FA71FAC5}"/>
                  </a:ext>
                </a:extLst>
              </p:cNvPr>
              <p:cNvSpPr/>
              <p:nvPr/>
            </p:nvSpPr>
            <p:spPr>
              <a:xfrm>
                <a:off x="343663" y="4821664"/>
                <a:ext cx="2934491" cy="523220"/>
              </a:xfrm>
              <a:prstGeom prst="roundRect">
                <a:avLst/>
              </a:prstGeom>
              <a:solidFill>
                <a:srgbClr val="F1E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11E0C9C-781A-46CC-9478-BF43ACDA807E}"/>
                  </a:ext>
                </a:extLst>
              </p:cNvPr>
              <p:cNvSpPr txBox="1"/>
              <p:nvPr/>
            </p:nvSpPr>
            <p:spPr>
              <a:xfrm>
                <a:off x="806364" y="4847190"/>
                <a:ext cx="2437974"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Open Sans Extrabold"/>
                    <a:ea typeface="Open Sans Extrabold"/>
                    <a:cs typeface="Open Sans Extrabold"/>
                  </a:rPr>
                  <a:t>Vigilance en matière de cybersécurité</a:t>
                </a:r>
                <a:endPar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endParaRPr>
              </a:p>
            </p:txBody>
          </p:sp>
          <p:pic>
            <p:nvPicPr>
              <p:cNvPr id="8" name="Graphic 7">
                <a:extLst>
                  <a:ext uri="{FF2B5EF4-FFF2-40B4-BE49-F238E27FC236}">
                    <a16:creationId xmlns:a16="http://schemas.microsoft.com/office/drawing/2014/main" id="{6DF6F015-A603-943F-88AE-B15F5E056E7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1632" y="4852671"/>
                <a:ext cx="414732" cy="422797"/>
              </a:xfrm>
              <a:prstGeom prst="rect">
                <a:avLst/>
              </a:prstGeom>
            </p:spPr>
          </p:pic>
        </p:grpSp>
        <p:grpSp>
          <p:nvGrpSpPr>
            <p:cNvPr id="25" name="Group 24">
              <a:extLst>
                <a:ext uri="{FF2B5EF4-FFF2-40B4-BE49-F238E27FC236}">
                  <a16:creationId xmlns:a16="http://schemas.microsoft.com/office/drawing/2014/main" id="{5F65A283-0EB3-7DE2-06B5-525949213D83}"/>
                </a:ext>
              </a:extLst>
            </p:cNvPr>
            <p:cNvGrpSpPr/>
            <p:nvPr/>
          </p:nvGrpSpPr>
          <p:grpSpPr>
            <a:xfrm>
              <a:off x="778587" y="2550128"/>
              <a:ext cx="2947810" cy="647045"/>
              <a:chOff x="6181516" y="4787990"/>
              <a:chExt cx="2947810" cy="647045"/>
            </a:xfrm>
          </p:grpSpPr>
          <p:sp>
            <p:nvSpPr>
              <p:cNvPr id="21" name="Rectangle: Rounded Corners 20">
                <a:extLst>
                  <a:ext uri="{FF2B5EF4-FFF2-40B4-BE49-F238E27FC236}">
                    <a16:creationId xmlns:a16="http://schemas.microsoft.com/office/drawing/2014/main" id="{6458DE9A-6394-51D0-B478-65B012CC0A46}"/>
                  </a:ext>
                </a:extLst>
              </p:cNvPr>
              <p:cNvSpPr/>
              <p:nvPr/>
            </p:nvSpPr>
            <p:spPr>
              <a:xfrm>
                <a:off x="6181516" y="4787990"/>
                <a:ext cx="2947810" cy="523220"/>
              </a:xfrm>
              <a:prstGeom prst="roundRect">
                <a:avLst/>
              </a:prstGeom>
              <a:solidFill>
                <a:srgbClr val="DEF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4D82F1A-E01A-426C-F0AC-B09C67B739E9}"/>
                  </a:ext>
                </a:extLst>
              </p:cNvPr>
              <p:cNvSpPr txBox="1"/>
              <p:nvPr/>
            </p:nvSpPr>
            <p:spPr>
              <a:xfrm>
                <a:off x="6688696" y="4911815"/>
                <a:ext cx="2266626"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rPr>
                  <a:t>Interactions </a:t>
                </a:r>
                <a:r>
                  <a:rPr kumimoji="0" lang="en-US" sz="1400" b="1" i="0" u="none" strike="noStrike" kern="1200" cap="none" spc="0" normalizeH="0" baseline="0" noProof="0" err="1">
                    <a:ln>
                      <a:noFill/>
                    </a:ln>
                    <a:solidFill>
                      <a:srgbClr val="000000"/>
                    </a:solidFill>
                    <a:effectLst/>
                    <a:uLnTx/>
                    <a:uFillTx/>
                    <a:latin typeface="Open Sans Extrabold"/>
                    <a:ea typeface="Open Sans Extrabold"/>
                    <a:cs typeface="Open Sans Extrabold"/>
                  </a:rPr>
                  <a:t>inclusives</a:t>
                </a:r>
                <a:endPar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endParaRPr>
              </a:p>
            </p:txBody>
          </p:sp>
          <p:pic>
            <p:nvPicPr>
              <p:cNvPr id="44" name="Graphic 43">
                <a:extLst>
                  <a:ext uri="{FF2B5EF4-FFF2-40B4-BE49-F238E27FC236}">
                    <a16:creationId xmlns:a16="http://schemas.microsoft.com/office/drawing/2014/main" id="{CF01D93C-0401-EFE1-D6C3-3E8E223988C6}"/>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6251406" y="4852671"/>
                <a:ext cx="391098" cy="391098"/>
              </a:xfrm>
              <a:prstGeom prst="rect">
                <a:avLst/>
              </a:prstGeom>
            </p:spPr>
          </p:pic>
        </p:grpSp>
        <p:grpSp>
          <p:nvGrpSpPr>
            <p:cNvPr id="24" name="Group 23">
              <a:extLst>
                <a:ext uri="{FF2B5EF4-FFF2-40B4-BE49-F238E27FC236}">
                  <a16:creationId xmlns:a16="http://schemas.microsoft.com/office/drawing/2014/main" id="{B88ED3AC-D2EF-5C18-49C7-8BED123C440F}"/>
                </a:ext>
              </a:extLst>
            </p:cNvPr>
            <p:cNvGrpSpPr/>
            <p:nvPr/>
          </p:nvGrpSpPr>
          <p:grpSpPr>
            <a:xfrm>
              <a:off x="8165469" y="2543753"/>
              <a:ext cx="3089343" cy="523220"/>
              <a:chOff x="8437075" y="3040505"/>
              <a:chExt cx="3089343" cy="523220"/>
            </a:xfrm>
          </p:grpSpPr>
          <p:sp>
            <p:nvSpPr>
              <p:cNvPr id="22" name="Rectangle: Rounded Corners 21">
                <a:extLst>
                  <a:ext uri="{FF2B5EF4-FFF2-40B4-BE49-F238E27FC236}">
                    <a16:creationId xmlns:a16="http://schemas.microsoft.com/office/drawing/2014/main" id="{BED9FE8F-B5EC-7CE5-84C1-F350240E16AA}"/>
                  </a:ext>
                </a:extLst>
              </p:cNvPr>
              <p:cNvSpPr/>
              <p:nvPr/>
            </p:nvSpPr>
            <p:spPr>
              <a:xfrm>
                <a:off x="8437075" y="3040505"/>
                <a:ext cx="3089342" cy="52322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48382A7-38CA-5AC6-83DF-489B6D0B9BE7}"/>
                  </a:ext>
                </a:extLst>
              </p:cNvPr>
              <p:cNvSpPr txBox="1"/>
              <p:nvPr/>
            </p:nvSpPr>
            <p:spPr>
              <a:xfrm>
                <a:off x="8909130" y="3147310"/>
                <a:ext cx="2617288"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Open Sans Extrabold"/>
                    <a:ea typeface="Open Sans Extrabold"/>
                    <a:cs typeface="Open Sans Extrabold"/>
                  </a:rPr>
                  <a:t>Amélioration</a:t>
                </a:r>
                <a:r>
                  <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rPr>
                  <a:t> continue</a:t>
                </a:r>
              </a:p>
            </p:txBody>
          </p:sp>
          <p:pic>
            <p:nvPicPr>
              <p:cNvPr id="45" name="Graphic 44">
                <a:extLst>
                  <a:ext uri="{FF2B5EF4-FFF2-40B4-BE49-F238E27FC236}">
                    <a16:creationId xmlns:a16="http://schemas.microsoft.com/office/drawing/2014/main" id="{D92B54D6-FF37-E232-AA67-AA3FF275C5E0}"/>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508531" y="3066024"/>
                <a:ext cx="419429" cy="434492"/>
              </a:xfrm>
              <a:prstGeom prst="rect">
                <a:avLst/>
              </a:prstGeom>
            </p:spPr>
          </p:pic>
        </p:grpSp>
        <p:grpSp>
          <p:nvGrpSpPr>
            <p:cNvPr id="23" name="Group 22">
              <a:extLst>
                <a:ext uri="{FF2B5EF4-FFF2-40B4-BE49-F238E27FC236}">
                  <a16:creationId xmlns:a16="http://schemas.microsoft.com/office/drawing/2014/main" id="{02BE1E4E-7AB6-5754-D972-F6DFA09CC5AE}"/>
                </a:ext>
              </a:extLst>
            </p:cNvPr>
            <p:cNvGrpSpPr/>
            <p:nvPr/>
          </p:nvGrpSpPr>
          <p:grpSpPr>
            <a:xfrm>
              <a:off x="778587" y="4440198"/>
              <a:ext cx="2874886" cy="523220"/>
              <a:chOff x="4247630" y="2241128"/>
              <a:chExt cx="2874886" cy="523220"/>
            </a:xfrm>
          </p:grpSpPr>
          <p:sp>
            <p:nvSpPr>
              <p:cNvPr id="9" name="Rectangle: Rounded Corners 8">
                <a:extLst>
                  <a:ext uri="{FF2B5EF4-FFF2-40B4-BE49-F238E27FC236}">
                    <a16:creationId xmlns:a16="http://schemas.microsoft.com/office/drawing/2014/main" id="{EAA74CFE-1842-4699-A425-C39E667F85B2}"/>
                  </a:ext>
                </a:extLst>
              </p:cNvPr>
              <p:cNvSpPr/>
              <p:nvPr/>
            </p:nvSpPr>
            <p:spPr>
              <a:xfrm>
                <a:off x="4247630" y="2241128"/>
                <a:ext cx="2802649" cy="523220"/>
              </a:xfrm>
              <a:prstGeom prst="roundRect">
                <a:avLst/>
              </a:prstGeom>
              <a:solidFill>
                <a:srgbClr val="F1E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F739B3C-FF8A-DF96-C893-4B3E16998ADA}"/>
                  </a:ext>
                </a:extLst>
              </p:cNvPr>
              <p:cNvSpPr txBox="1"/>
              <p:nvPr/>
            </p:nvSpPr>
            <p:spPr>
              <a:xfrm>
                <a:off x="4935197" y="2241128"/>
                <a:ext cx="2187319"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Open Sans Extrabold"/>
                    <a:ea typeface="Open Sans Extrabold"/>
                    <a:cs typeface="Open Sans Extrabold"/>
                  </a:rPr>
                  <a:t>Responsabilité</a:t>
                </a:r>
                <a:r>
                  <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rPr>
                  <a:t> numérique</a:t>
                </a:r>
              </a:p>
            </p:txBody>
          </p:sp>
          <p:pic>
            <p:nvPicPr>
              <p:cNvPr id="12" name="Graphic 11" descr="Scales of justice outline">
                <a:extLst>
                  <a:ext uri="{FF2B5EF4-FFF2-40B4-BE49-F238E27FC236}">
                    <a16:creationId xmlns:a16="http://schemas.microsoft.com/office/drawing/2014/main" id="{8B1C7298-2970-9C28-8C1A-6C9FB1A046A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83146" y="2248583"/>
                <a:ext cx="434492" cy="434492"/>
              </a:xfrm>
              <a:prstGeom prst="rect">
                <a:avLst/>
              </a:prstGeom>
            </p:spPr>
          </p:pic>
        </p:grpSp>
        <p:sp>
          <p:nvSpPr>
            <p:cNvPr id="48" name="Arrow: Right 47">
              <a:extLst>
                <a:ext uri="{FF2B5EF4-FFF2-40B4-BE49-F238E27FC236}">
                  <a16:creationId xmlns:a16="http://schemas.microsoft.com/office/drawing/2014/main" id="{9AEBA2C0-590E-3DA1-731B-6F454C694A25}"/>
                </a:ext>
              </a:extLst>
            </p:cNvPr>
            <p:cNvSpPr/>
            <p:nvPr/>
          </p:nvSpPr>
          <p:spPr>
            <a:xfrm rot="19397301">
              <a:off x="3173509" y="1914199"/>
              <a:ext cx="721192" cy="35722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Arrow: Right 48">
              <a:extLst>
                <a:ext uri="{FF2B5EF4-FFF2-40B4-BE49-F238E27FC236}">
                  <a16:creationId xmlns:a16="http://schemas.microsoft.com/office/drawing/2014/main" id="{892391F2-FC1B-3613-4D97-EF4A74BC5E5D}"/>
                </a:ext>
              </a:extLst>
            </p:cNvPr>
            <p:cNvSpPr/>
            <p:nvPr/>
          </p:nvSpPr>
          <p:spPr>
            <a:xfrm rot="16200000">
              <a:off x="1879871" y="3658585"/>
              <a:ext cx="721192" cy="3572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Arrow: Right 49">
              <a:extLst>
                <a:ext uri="{FF2B5EF4-FFF2-40B4-BE49-F238E27FC236}">
                  <a16:creationId xmlns:a16="http://schemas.microsoft.com/office/drawing/2014/main" id="{CEB75D88-EE73-3CD0-3CD0-BC582EFD5D32}"/>
                </a:ext>
              </a:extLst>
            </p:cNvPr>
            <p:cNvSpPr/>
            <p:nvPr/>
          </p:nvSpPr>
          <p:spPr>
            <a:xfrm rot="12826706">
              <a:off x="2614504" y="5395098"/>
              <a:ext cx="721192" cy="35722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Arrow: Right 50">
              <a:extLst>
                <a:ext uri="{FF2B5EF4-FFF2-40B4-BE49-F238E27FC236}">
                  <a16:creationId xmlns:a16="http://schemas.microsoft.com/office/drawing/2014/main" id="{6EA6E1FC-912E-84CD-8486-047E3B13952E}"/>
                </a:ext>
              </a:extLst>
            </p:cNvPr>
            <p:cNvSpPr/>
            <p:nvPr/>
          </p:nvSpPr>
          <p:spPr>
            <a:xfrm rot="2153876">
              <a:off x="7099476" y="1852733"/>
              <a:ext cx="721192" cy="3572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Arrow: Right 52">
              <a:extLst>
                <a:ext uri="{FF2B5EF4-FFF2-40B4-BE49-F238E27FC236}">
                  <a16:creationId xmlns:a16="http://schemas.microsoft.com/office/drawing/2014/main" id="{8A7A39AA-EB98-36BF-86A7-3F966B9A5257}"/>
                </a:ext>
              </a:extLst>
            </p:cNvPr>
            <p:cNvSpPr/>
            <p:nvPr/>
          </p:nvSpPr>
          <p:spPr>
            <a:xfrm rot="5400000">
              <a:off x="8660634" y="3601851"/>
              <a:ext cx="631618" cy="35722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Arrow: Right 53">
              <a:extLst>
                <a:ext uri="{FF2B5EF4-FFF2-40B4-BE49-F238E27FC236}">
                  <a16:creationId xmlns:a16="http://schemas.microsoft.com/office/drawing/2014/main" id="{6C50E62B-5448-2DEC-AB98-03405654FC98}"/>
                </a:ext>
              </a:extLst>
            </p:cNvPr>
            <p:cNvSpPr/>
            <p:nvPr/>
          </p:nvSpPr>
          <p:spPr>
            <a:xfrm rot="9000000">
              <a:off x="7885921" y="5409065"/>
              <a:ext cx="721192" cy="3572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8" name="Oval 57">
            <a:extLst>
              <a:ext uri="{FF2B5EF4-FFF2-40B4-BE49-F238E27FC236}">
                <a16:creationId xmlns:a16="http://schemas.microsoft.com/office/drawing/2014/main" id="{80C6D3A8-ABC1-0CD9-FA6E-0C2AD5A82E95}"/>
              </a:ext>
              <a:ext uri="{C183D7F6-B498-43B3-948B-1728B52AA6E4}">
                <adec:decorative xmlns:adec="http://schemas.microsoft.com/office/drawing/2017/decorative" val="1"/>
              </a:ext>
            </a:extLst>
          </p:cNvPr>
          <p:cNvSpPr/>
          <p:nvPr/>
        </p:nvSpPr>
        <p:spPr>
          <a:xfrm>
            <a:off x="5207717" y="4126116"/>
            <a:ext cx="104503" cy="1045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ABA3C3D4-B451-60EB-A9DC-4D15C54EDDE0}"/>
              </a:ext>
              <a:ext uri="{C183D7F6-B498-43B3-948B-1728B52AA6E4}">
                <adec:decorative xmlns:adec="http://schemas.microsoft.com/office/drawing/2017/decorative" val="1"/>
              </a:ext>
            </a:extLst>
          </p:cNvPr>
          <p:cNvSpPr/>
          <p:nvPr/>
        </p:nvSpPr>
        <p:spPr>
          <a:xfrm>
            <a:off x="6775833" y="4126115"/>
            <a:ext cx="104503" cy="1045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BB283B1-5B30-5972-D945-AE387348B62B}"/>
              </a:ext>
            </a:extLst>
          </p:cNvPr>
          <p:cNvSpPr txBox="1"/>
          <p:nvPr/>
        </p:nvSpPr>
        <p:spPr>
          <a:xfrm>
            <a:off x="132520" y="6400800"/>
            <a:ext cx="38066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Open Sans Light" pitchFamily="2" charset="0"/>
                <a:ea typeface="Open Sans Light" pitchFamily="2" charset="0"/>
                <a:cs typeface="Open Sans Light" pitchFamily="2" charset="0"/>
              </a:rPr>
              <a:t>15</a:t>
            </a:r>
            <a:endPar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79694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2F7A76-16B9-3454-974B-9CC013C46839}"/>
              </a:ext>
            </a:extLst>
          </p:cNvPr>
          <p:cNvSpPr>
            <a:spLocks noGrp="1"/>
          </p:cNvSpPr>
          <p:nvPr>
            <p:ph type="title"/>
          </p:nvPr>
        </p:nvSpPr>
        <p:spPr/>
        <p:txBody>
          <a:bodyPr/>
          <a:lstStyle/>
          <a:p>
            <a:r>
              <a:rPr lang="en-CA" dirty="0">
                <a:latin typeface="Open Sans Extrabold"/>
                <a:ea typeface="Open Sans Extrabold"/>
                <a:cs typeface="Open Sans Extrabold"/>
              </a:rPr>
              <a:t>Merci</a:t>
            </a:r>
            <a:endParaRPr lang="en-CA" dirty="0"/>
          </a:p>
        </p:txBody>
      </p:sp>
      <p:sp>
        <p:nvSpPr>
          <p:cNvPr id="5" name="Subtitle 2">
            <a:extLst>
              <a:ext uri="{FF2B5EF4-FFF2-40B4-BE49-F238E27FC236}">
                <a16:creationId xmlns:a16="http://schemas.microsoft.com/office/drawing/2014/main" id="{C6FF551F-ED23-50C4-EDAB-147A0EF71BD1}"/>
              </a:ext>
            </a:extLst>
          </p:cNvPr>
          <p:cNvSpPr>
            <a:spLocks noGrp="1"/>
          </p:cNvSpPr>
          <p:nvPr/>
        </p:nvSpPr>
        <p:spPr>
          <a:xfrm>
            <a:off x="792910" y="1932495"/>
            <a:ext cx="9617926" cy="2640786"/>
          </a:xfr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latin typeface="Open Sans"/>
              <a:ea typeface="Calibri"/>
              <a:cs typeface="Calibri"/>
            </a:endParaRPr>
          </a:p>
          <a:p>
            <a:r>
              <a:rPr lang="en-US" sz="1800" b="1" dirty="0">
                <a:latin typeface="Open Sans"/>
                <a:ea typeface="Calibri"/>
                <a:cs typeface="Calibri"/>
              </a:rPr>
              <a:t>Isa David </a:t>
            </a:r>
            <a:r>
              <a:rPr lang="en-US" sz="1800" dirty="0">
                <a:latin typeface="Open Sans"/>
                <a:ea typeface="Calibri"/>
                <a:cs typeface="Calibri"/>
              </a:rPr>
              <a:t>(isa.david@tbs-sct.gc.ca)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FFFFFF"/>
                </a:solidFill>
                <a:effectLst/>
                <a:uLnTx/>
                <a:uFillTx/>
                <a:latin typeface="Open Sans"/>
                <a:ea typeface="Open Sans"/>
                <a:cs typeface="Open Sans"/>
              </a:rPr>
              <a:t>Gestionnaire</a:t>
            </a:r>
            <a:r>
              <a:rPr kumimoji="0" lang="en-US" sz="1800" b="0" i="0" u="none" strike="noStrike" kern="1200" cap="none" spc="0" normalizeH="0" baseline="0" noProof="0" dirty="0">
                <a:ln>
                  <a:noFill/>
                </a:ln>
                <a:solidFill>
                  <a:srgbClr val="FFFFFF"/>
                </a:solidFill>
                <a:effectLst/>
                <a:uLnTx/>
                <a:uFillTx/>
                <a:latin typeface="Open Sans"/>
                <a:ea typeface="Open Sans"/>
                <a:cs typeface="Open Sans"/>
              </a:rPr>
              <a:t>, Talent numérique et Leadership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FFFFFF"/>
                </a:solidFill>
                <a:effectLst/>
                <a:uLnTx/>
                <a:uFillTx/>
                <a:latin typeface="Open Sans"/>
                <a:ea typeface="Open Sans"/>
                <a:cs typeface="Open Sans"/>
              </a:rPr>
              <a:t>Bureau du Dirigeant principal de l’information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FFFFFF"/>
                </a:solidFill>
                <a:effectLst/>
                <a:uLnTx/>
                <a:uFillTx/>
                <a:latin typeface="Open Sans"/>
                <a:ea typeface="Open Sans"/>
                <a:cs typeface="Open Sans"/>
              </a:rPr>
              <a:t>Secrétariat du Conseil du Trésor du Canada </a:t>
            </a: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E1F3527-50A2-1750-0E3A-14F9A48F93FB}"/>
              </a:ext>
            </a:extLst>
          </p:cNvPr>
          <p:cNvSpPr txBox="1"/>
          <p:nvPr/>
        </p:nvSpPr>
        <p:spPr>
          <a:xfrm>
            <a:off x="792910" y="3914452"/>
            <a:ext cx="6697822"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fr-FR" dirty="0">
                <a:latin typeface="Open Sans"/>
                <a:ea typeface="Calibri"/>
                <a:cs typeface="Calibri"/>
              </a:rPr>
              <a:t>Participer à un groupe de discussion pour les gestionnaires: </a:t>
            </a:r>
            <a:endParaRPr lang="en-US" dirty="0">
              <a:latin typeface="Open Sans"/>
              <a:ea typeface="Calibri"/>
              <a:cs typeface="Calibri"/>
            </a:endParaRPr>
          </a:p>
        </p:txBody>
      </p:sp>
      <p:pic>
        <p:nvPicPr>
          <p:cNvPr id="3" name="Picture 2" descr="Un code QR pour participer au groupe de discussion pour les managers">
            <a:extLst>
              <a:ext uri="{FF2B5EF4-FFF2-40B4-BE49-F238E27FC236}">
                <a16:creationId xmlns:a16="http://schemas.microsoft.com/office/drawing/2014/main" id="{C9CFD2C8-FB36-26B7-2680-CC5616CDA171}"/>
              </a:ext>
            </a:extLst>
          </p:cNvPr>
          <p:cNvPicPr>
            <a:picLocks noChangeAspect="1"/>
          </p:cNvPicPr>
          <p:nvPr/>
        </p:nvPicPr>
        <p:blipFill>
          <a:blip r:embed="rId2"/>
          <a:stretch>
            <a:fillRect/>
          </a:stretch>
        </p:blipFill>
        <p:spPr>
          <a:xfrm>
            <a:off x="792910" y="4506606"/>
            <a:ext cx="1626440" cy="1626440"/>
          </a:xfrm>
          <a:prstGeom prst="rect">
            <a:avLst/>
          </a:prstGeom>
        </p:spPr>
      </p:pic>
      <p:sp>
        <p:nvSpPr>
          <p:cNvPr id="8" name="TextBox 7">
            <a:extLst>
              <a:ext uri="{FF2B5EF4-FFF2-40B4-BE49-F238E27FC236}">
                <a16:creationId xmlns:a16="http://schemas.microsoft.com/office/drawing/2014/main" id="{89B17AEC-21ED-C387-D1CB-08FAA11915F0}"/>
              </a:ext>
            </a:extLst>
          </p:cNvPr>
          <p:cNvSpPr txBox="1"/>
          <p:nvPr/>
        </p:nvSpPr>
        <p:spPr>
          <a:xfrm>
            <a:off x="132520" y="6400800"/>
            <a:ext cx="38066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Light" pitchFamily="2" charset="0"/>
                <a:ea typeface="Open Sans Light" pitchFamily="2" charset="0"/>
                <a:cs typeface="Open Sans Light" pitchFamily="2" charset="0"/>
              </a:rPr>
              <a:t>16</a:t>
            </a:r>
            <a:endParaRPr kumimoji="0" lang="en-US" sz="1200" b="1" i="0" u="none" strike="noStrike" kern="1200" cap="none" spc="0" normalizeH="0" baseline="0" noProof="0" dirty="0">
              <a:ln>
                <a:noFill/>
              </a:ln>
              <a:effectLst/>
              <a:uLnTx/>
              <a:uFillTx/>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51401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B3FB9-0D5F-E815-1BBB-D68570D68862}"/>
              </a:ext>
            </a:extLst>
          </p:cNvPr>
          <p:cNvSpPr>
            <a:spLocks noGrp="1"/>
          </p:cNvSpPr>
          <p:nvPr>
            <p:ph type="ctrTitle"/>
          </p:nvPr>
        </p:nvSpPr>
        <p:spPr/>
        <p:txBody>
          <a:bodyPr/>
          <a:lstStyle/>
          <a:p>
            <a:r>
              <a:rPr lang="en-US">
                <a:latin typeface="Open Sans Extrabold"/>
                <a:ea typeface="Open Sans Extrabold"/>
                <a:cs typeface="Open Sans Extrabold"/>
              </a:rPr>
              <a:t>Annexes</a:t>
            </a:r>
            <a:endParaRPr lang="en-US"/>
          </a:p>
        </p:txBody>
      </p:sp>
    </p:spTree>
    <p:extLst>
      <p:ext uri="{BB962C8B-B14F-4D97-AF65-F5344CB8AC3E}">
        <p14:creationId xmlns:p14="http://schemas.microsoft.com/office/powerpoint/2010/main" val="299220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DE9202-9077-4B05-6455-2D967E149186}"/>
              </a:ext>
              <a:ext uri="{C183D7F6-B498-43B3-948B-1728B52AA6E4}">
                <adec:decorative xmlns:adec="http://schemas.microsoft.com/office/drawing/2017/decorative" val="1"/>
              </a:ext>
            </a:extLst>
          </p:cNvPr>
          <p:cNvSpPr/>
          <p:nvPr>
            <p:custDataLst>
              <p:tags r:id="rId1"/>
            </p:custDataLst>
          </p:nvPr>
        </p:nvSpPr>
        <p:spPr>
          <a:xfrm>
            <a:off x="0" y="1591235"/>
            <a:ext cx="4823012" cy="17345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3" name="Title 2">
            <a:extLst>
              <a:ext uri="{FF2B5EF4-FFF2-40B4-BE49-F238E27FC236}">
                <a16:creationId xmlns:a16="http://schemas.microsoft.com/office/drawing/2014/main" id="{493F0E4A-F726-FCC8-60BA-E158CB7F6734}"/>
              </a:ext>
            </a:extLst>
          </p:cNvPr>
          <p:cNvSpPr>
            <a:spLocks noGrp="1"/>
          </p:cNvSpPr>
          <p:nvPr>
            <p:ph type="title"/>
            <p:custDataLst>
              <p:tags r:id="rId2"/>
            </p:custDataLst>
          </p:nvPr>
        </p:nvSpPr>
        <p:spPr>
          <a:xfrm>
            <a:off x="579110" y="273329"/>
            <a:ext cx="4597400" cy="3944137"/>
          </a:xfrm>
        </p:spPr>
        <p:txBody>
          <a:bodyPr/>
          <a:lstStyle/>
          <a:p>
            <a:r>
              <a:rPr lang="fr-CA" sz="3200">
                <a:solidFill>
                  <a:schemeClr val="bg1"/>
                </a:solidFill>
              </a:rPr>
              <a:t>Segments d’utilisateurs participants</a:t>
            </a:r>
          </a:p>
        </p:txBody>
      </p:sp>
      <p:sp>
        <p:nvSpPr>
          <p:cNvPr id="7" name="TextBox 6">
            <a:extLst>
              <a:ext uri="{FF2B5EF4-FFF2-40B4-BE49-F238E27FC236}">
                <a16:creationId xmlns:a16="http://schemas.microsoft.com/office/drawing/2014/main" id="{0AC588FE-1B50-EF09-1D34-BE86738EBAE9}"/>
              </a:ext>
            </a:extLst>
          </p:cNvPr>
          <p:cNvSpPr txBox="1"/>
          <p:nvPr>
            <p:custDataLst>
              <p:tags r:id="rId3"/>
            </p:custDataLst>
          </p:nvPr>
        </p:nvSpPr>
        <p:spPr>
          <a:xfrm>
            <a:off x="610860" y="2936306"/>
            <a:ext cx="26912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Qui avons-nous eu?</a:t>
            </a:r>
          </a:p>
        </p:txBody>
      </p:sp>
      <p:pic>
        <p:nvPicPr>
          <p:cNvPr id="30" name="Graphic 29">
            <a:extLst>
              <a:ext uri="{FF2B5EF4-FFF2-40B4-BE49-F238E27FC236}">
                <a16:creationId xmlns:a16="http://schemas.microsoft.com/office/drawing/2014/main" id="{567ED0E3-1DB5-91D1-2219-4DC3E7A79BD8}"/>
              </a:ext>
              <a:ext uri="{C183D7F6-B498-43B3-948B-1728B52AA6E4}">
                <adec:decorative xmlns:adec="http://schemas.microsoft.com/office/drawing/2017/decorative" val="1"/>
              </a:ext>
            </a:extLst>
          </p:cNvPr>
          <p:cNvPicPr>
            <a:picLocks noChangeAspect="1"/>
          </p:cNvPicPr>
          <p:nvPr>
            <p:custDataLst>
              <p:tags r:id="rId4"/>
            </p:custDataLst>
          </p:nvPr>
        </p:nvPicPr>
        <p:blipFill>
          <a:blip r:embed="rId31">
            <a:extLst>
              <a:ext uri="{96DAC541-7B7A-43D3-8B79-37D633B846F1}">
                <asvg:svgBlip xmlns:asvg="http://schemas.microsoft.com/office/drawing/2016/SVG/main" r:embed="rId32"/>
              </a:ext>
            </a:extLst>
          </a:blip>
          <a:stretch>
            <a:fillRect/>
          </a:stretch>
        </p:blipFill>
        <p:spPr>
          <a:xfrm>
            <a:off x="484094" y="3429000"/>
            <a:ext cx="914400" cy="914400"/>
          </a:xfrm>
          <a:prstGeom prst="rect">
            <a:avLst/>
          </a:prstGeom>
        </p:spPr>
      </p:pic>
      <p:pic>
        <p:nvPicPr>
          <p:cNvPr id="31" name="Graphic 30">
            <a:extLst>
              <a:ext uri="{FF2B5EF4-FFF2-40B4-BE49-F238E27FC236}">
                <a16:creationId xmlns:a16="http://schemas.microsoft.com/office/drawing/2014/main" id="{B871B335-DF4A-EBAC-D9A8-931BCF028977}"/>
              </a:ext>
              <a:ext uri="{C183D7F6-B498-43B3-948B-1728B52AA6E4}">
                <adec:decorative xmlns:adec="http://schemas.microsoft.com/office/drawing/2017/decorative" val="1"/>
              </a:ext>
            </a:extLst>
          </p:cNvPr>
          <p:cNvPicPr>
            <a:picLocks noChangeAspect="1"/>
          </p:cNvPicPr>
          <p:nvPr>
            <p:custDataLst>
              <p:tags r:id="rId5"/>
            </p:custDataLst>
          </p:nvPr>
        </p:nvPicPr>
        <p:blipFill>
          <a:blip r:embed="rId31">
            <a:extLst>
              <a:ext uri="{96DAC541-7B7A-43D3-8B79-37D633B846F1}">
                <asvg:svgBlip xmlns:asvg="http://schemas.microsoft.com/office/drawing/2016/SVG/main" r:embed="rId32"/>
              </a:ext>
            </a:extLst>
          </a:blip>
          <a:stretch>
            <a:fillRect/>
          </a:stretch>
        </p:blipFill>
        <p:spPr>
          <a:xfrm>
            <a:off x="1498600" y="3429000"/>
            <a:ext cx="914400" cy="914400"/>
          </a:xfrm>
          <a:prstGeom prst="rect">
            <a:avLst/>
          </a:prstGeom>
        </p:spPr>
      </p:pic>
      <p:pic>
        <p:nvPicPr>
          <p:cNvPr id="32" name="Graphic 31">
            <a:extLst>
              <a:ext uri="{FF2B5EF4-FFF2-40B4-BE49-F238E27FC236}">
                <a16:creationId xmlns:a16="http://schemas.microsoft.com/office/drawing/2014/main" id="{1CB18E86-5BAC-0F44-9AF6-3E1F134EBB2F}"/>
              </a:ext>
              <a:ext uri="{C183D7F6-B498-43B3-948B-1728B52AA6E4}">
                <adec:decorative xmlns:adec="http://schemas.microsoft.com/office/drawing/2017/decorative" val="1"/>
              </a:ext>
            </a:extLst>
          </p:cNvPr>
          <p:cNvPicPr>
            <a:picLocks noChangeAspect="1"/>
          </p:cNvPicPr>
          <p:nvPr>
            <p:custDataLst>
              <p:tags r:id="rId6"/>
            </p:custDataLst>
          </p:nvPr>
        </p:nvPicPr>
        <p:blipFill>
          <a:blip r:embed="rId31">
            <a:extLst>
              <a:ext uri="{96DAC541-7B7A-43D3-8B79-37D633B846F1}">
                <asvg:svgBlip xmlns:asvg="http://schemas.microsoft.com/office/drawing/2016/SVG/main" r:embed="rId32"/>
              </a:ext>
            </a:extLst>
          </a:blip>
          <a:stretch>
            <a:fillRect/>
          </a:stretch>
        </p:blipFill>
        <p:spPr>
          <a:xfrm>
            <a:off x="2513106" y="3429000"/>
            <a:ext cx="914400" cy="914400"/>
          </a:xfrm>
          <a:prstGeom prst="rect">
            <a:avLst/>
          </a:prstGeom>
        </p:spPr>
      </p:pic>
      <p:pic>
        <p:nvPicPr>
          <p:cNvPr id="33" name="Graphic 32">
            <a:extLst>
              <a:ext uri="{FF2B5EF4-FFF2-40B4-BE49-F238E27FC236}">
                <a16:creationId xmlns:a16="http://schemas.microsoft.com/office/drawing/2014/main" id="{A4B5E67F-513F-F125-D85F-FFC5C49799ED}"/>
              </a:ext>
              <a:ext uri="{C183D7F6-B498-43B3-948B-1728B52AA6E4}">
                <adec:decorative xmlns:adec="http://schemas.microsoft.com/office/drawing/2017/decorative" val="1"/>
              </a:ext>
            </a:extLst>
          </p:cNvPr>
          <p:cNvPicPr>
            <a:picLocks noChangeAspect="1"/>
          </p:cNvPicPr>
          <p:nvPr>
            <p:custDataLst>
              <p:tags r:id="rId7"/>
            </p:custDataLst>
          </p:nvPr>
        </p:nvPicPr>
        <p:blipFill>
          <a:blip r:embed="rId31">
            <a:extLst>
              <a:ext uri="{96DAC541-7B7A-43D3-8B79-37D633B846F1}">
                <asvg:svgBlip xmlns:asvg="http://schemas.microsoft.com/office/drawing/2016/SVG/main" r:embed="rId32"/>
              </a:ext>
            </a:extLst>
          </a:blip>
          <a:stretch>
            <a:fillRect/>
          </a:stretch>
        </p:blipFill>
        <p:spPr>
          <a:xfrm>
            <a:off x="3527612" y="3429000"/>
            <a:ext cx="914400" cy="914400"/>
          </a:xfrm>
          <a:prstGeom prst="rect">
            <a:avLst/>
          </a:prstGeom>
        </p:spPr>
      </p:pic>
      <p:sp>
        <p:nvSpPr>
          <p:cNvPr id="9" name="Rectangle 8">
            <a:extLst>
              <a:ext uri="{FF2B5EF4-FFF2-40B4-BE49-F238E27FC236}">
                <a16:creationId xmlns:a16="http://schemas.microsoft.com/office/drawing/2014/main" id="{7164B89C-D44B-F690-C42F-420068D387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custDataLst>
              <p:tags r:id="rId8"/>
            </p:custDataLst>
          </p:nvPr>
        </p:nvSpPr>
        <p:spPr>
          <a:xfrm>
            <a:off x="4823012" y="0"/>
            <a:ext cx="736898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4" name="TextBox 13">
            <a:extLst>
              <a:ext uri="{FF2B5EF4-FFF2-40B4-BE49-F238E27FC236}">
                <a16:creationId xmlns:a16="http://schemas.microsoft.com/office/drawing/2014/main" id="{1B0E0753-84B2-5509-75A8-131AF01B8BE4}"/>
              </a:ext>
            </a:extLst>
          </p:cNvPr>
          <p:cNvSpPr txBox="1"/>
          <p:nvPr>
            <p:custDataLst>
              <p:tags r:id="rId9"/>
            </p:custDataLst>
          </p:nvPr>
        </p:nvSpPr>
        <p:spPr>
          <a:xfrm>
            <a:off x="5480478" y="337812"/>
            <a:ext cx="6305256" cy="18158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Open Sans"/>
                <a:ea typeface="Open Sans"/>
                <a:cs typeface="Open Sans"/>
              </a:rPr>
              <a:t>Praticiens non numériques de l’ensemble du gouvernement du Canada. On a recruté ces personnes par l’intermédiaire de </a:t>
            </a:r>
            <a:r>
              <a:rPr kumimoji="0" lang="fr-CA" sz="1600" b="1" i="0" u="none" strike="noStrike" kern="1200" cap="none" spc="0" normalizeH="0" baseline="0" noProof="0">
                <a:ln>
                  <a:noFill/>
                </a:ln>
                <a:solidFill>
                  <a:srgbClr val="E0CDFB">
                    <a:lumMod val="25000"/>
                  </a:srgbClr>
                </a:solidFill>
                <a:effectLst/>
                <a:uLnTx/>
                <a:uFillTx/>
                <a:latin typeface="Open Sans"/>
                <a:ea typeface="Open Sans"/>
                <a:cs typeface="Open Sans"/>
              </a:rPr>
              <a:t>liens personnels </a:t>
            </a:r>
            <a:r>
              <a:rPr kumimoji="0" lang="fr-CA" sz="1600" b="0" i="0" u="none" strike="noStrike" kern="1200" cap="none" spc="0" normalizeH="0" baseline="0" noProof="0">
                <a:ln>
                  <a:noFill/>
                </a:ln>
                <a:solidFill>
                  <a:srgbClr val="000000"/>
                </a:solidFill>
                <a:effectLst/>
                <a:uLnTx/>
                <a:uFillTx/>
                <a:latin typeface="Open Sans"/>
                <a:ea typeface="Open Sans"/>
                <a:cs typeface="Open Sans"/>
              </a:rPr>
              <a:t>et par le biais d’une liste complète de </a:t>
            </a:r>
            <a:r>
              <a:rPr kumimoji="0" lang="fr-CA" sz="1600" b="1" i="0" u="none" strike="noStrike" kern="1200" cap="none" spc="0" normalizeH="0" baseline="0" noProof="0">
                <a:ln>
                  <a:noFill/>
                </a:ln>
                <a:solidFill>
                  <a:srgbClr val="E0CDFB">
                    <a:lumMod val="25000"/>
                  </a:srgbClr>
                </a:solidFill>
                <a:effectLst/>
                <a:uLnTx/>
                <a:uFillTx/>
                <a:latin typeface="Open Sans"/>
                <a:ea typeface="Open Sans"/>
                <a:cs typeface="Open Sans"/>
              </a:rPr>
              <a:t>groupes et contacts de D+I </a:t>
            </a:r>
            <a:r>
              <a:rPr kumimoji="0" lang="fr-CA" sz="1600" b="0" i="0" u="none" strike="noStrike" kern="1200" cap="none" spc="0" normalizeH="0" baseline="0" noProof="0">
                <a:ln>
                  <a:noFill/>
                </a:ln>
                <a:solidFill>
                  <a:srgbClr val="000000"/>
                </a:solidFill>
                <a:effectLst/>
                <a:uLnTx/>
                <a:uFillTx/>
                <a:latin typeface="Open Sans"/>
                <a:ea typeface="Open Sans"/>
                <a:cs typeface="Open Sans"/>
              </a:rPr>
              <a:t>(y compris le Bureau de l’accessibilité au sein de la fonction publique (BAFP), le Réseau des employés fédéraux autochtones, le Réseau de la fierté à la fonction publique et plusieurs autres).</a:t>
            </a:r>
          </a:p>
        </p:txBody>
      </p:sp>
      <p:cxnSp>
        <p:nvCxnSpPr>
          <p:cNvPr id="28" name="Straight Connector 27">
            <a:extLst>
              <a:ext uri="{FF2B5EF4-FFF2-40B4-BE49-F238E27FC236}">
                <a16:creationId xmlns:a16="http://schemas.microsoft.com/office/drawing/2014/main" id="{5312A398-0CF3-90C7-2692-823F67BA6BD1}"/>
              </a:ext>
              <a:ext uri="{C183D7F6-B498-43B3-948B-1728B52AA6E4}">
                <adec:decorative xmlns:adec="http://schemas.microsoft.com/office/drawing/2017/decorative" val="1"/>
              </a:ext>
            </a:extLst>
          </p:cNvPr>
          <p:cNvCxnSpPr/>
          <p:nvPr>
            <p:custDataLst>
              <p:tags r:id="rId10"/>
            </p:custDataLst>
          </p:nvPr>
        </p:nvCxnSpPr>
        <p:spPr>
          <a:xfrm>
            <a:off x="5500335" y="2219016"/>
            <a:ext cx="6305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186E1D7-061C-CE82-6ADB-198E41AE010A}"/>
              </a:ext>
              <a:ext uri="{C183D7F6-B498-43B3-948B-1728B52AA6E4}">
                <adec:decorative xmlns:adec="http://schemas.microsoft.com/office/drawing/2017/decorative" val="1"/>
              </a:ext>
            </a:extLst>
          </p:cNvPr>
          <p:cNvPicPr>
            <a:picLocks noChangeAspect="1"/>
          </p:cNvPicPr>
          <p:nvPr>
            <p:custDataLst>
              <p:tags r:id="rId11"/>
            </p:custDataLst>
          </p:nvPr>
        </p:nvPicPr>
        <p:blipFill>
          <a:blip r:embed="rId33"/>
          <a:stretch>
            <a:fillRect/>
          </a:stretch>
        </p:blipFill>
        <p:spPr>
          <a:xfrm>
            <a:off x="5926440" y="2282432"/>
            <a:ext cx="1133417" cy="967908"/>
          </a:xfrm>
          <a:prstGeom prst="rect">
            <a:avLst/>
          </a:prstGeom>
        </p:spPr>
      </p:pic>
      <p:sp>
        <p:nvSpPr>
          <p:cNvPr id="8" name="TextBox 7">
            <a:extLst>
              <a:ext uri="{FF2B5EF4-FFF2-40B4-BE49-F238E27FC236}">
                <a16:creationId xmlns:a16="http://schemas.microsoft.com/office/drawing/2014/main" id="{2300E92B-87AC-F8A2-E264-0639F5BD0F1D}"/>
              </a:ext>
            </a:extLst>
          </p:cNvPr>
          <p:cNvSpPr txBox="1"/>
          <p:nvPr>
            <p:custDataLst>
              <p:tags r:id="rId12"/>
            </p:custDataLst>
          </p:nvPr>
        </p:nvSpPr>
        <p:spPr>
          <a:xfrm>
            <a:off x="5271526" y="3308040"/>
            <a:ext cx="2252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Fournisseur de services de première ligne</a:t>
            </a:r>
          </a:p>
        </p:txBody>
      </p:sp>
      <p:sp>
        <p:nvSpPr>
          <p:cNvPr id="10" name="TextBox 9">
            <a:extLst>
              <a:ext uri="{FF2B5EF4-FFF2-40B4-BE49-F238E27FC236}">
                <a16:creationId xmlns:a16="http://schemas.microsoft.com/office/drawing/2014/main" id="{F431C54D-9D63-C240-8642-B81D90FD5D24}"/>
              </a:ext>
            </a:extLst>
          </p:cNvPr>
          <p:cNvSpPr txBox="1"/>
          <p:nvPr>
            <p:custDataLst>
              <p:tags r:id="rId13"/>
            </p:custDataLst>
          </p:nvPr>
        </p:nvSpPr>
        <p:spPr>
          <a:xfrm>
            <a:off x="5480478" y="4009171"/>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 participants</a:t>
            </a:r>
          </a:p>
        </p:txBody>
      </p:sp>
      <p:pic>
        <p:nvPicPr>
          <p:cNvPr id="35" name="Picture 34">
            <a:extLst>
              <a:ext uri="{FF2B5EF4-FFF2-40B4-BE49-F238E27FC236}">
                <a16:creationId xmlns:a16="http://schemas.microsoft.com/office/drawing/2014/main" id="{48B17D54-1DF9-050F-37E1-4EA1DCA446F9}"/>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34"/>
          <a:stretch>
            <a:fillRect/>
          </a:stretch>
        </p:blipFill>
        <p:spPr>
          <a:xfrm>
            <a:off x="8107152" y="2303917"/>
            <a:ext cx="1055784" cy="941430"/>
          </a:xfrm>
          <a:prstGeom prst="rect">
            <a:avLst/>
          </a:prstGeom>
        </p:spPr>
      </p:pic>
      <p:sp>
        <p:nvSpPr>
          <p:cNvPr id="12" name="TextBox 11">
            <a:extLst>
              <a:ext uri="{FF2B5EF4-FFF2-40B4-BE49-F238E27FC236}">
                <a16:creationId xmlns:a16="http://schemas.microsoft.com/office/drawing/2014/main" id="{D4679586-9C85-0A7B-8417-009DA25BC86D}"/>
              </a:ext>
            </a:extLst>
          </p:cNvPr>
          <p:cNvSpPr txBox="1"/>
          <p:nvPr>
            <p:custDataLst>
              <p:tags r:id="rId15"/>
            </p:custDataLst>
          </p:nvPr>
        </p:nvSpPr>
        <p:spPr>
          <a:xfrm>
            <a:off x="7502246" y="3329077"/>
            <a:ext cx="2252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Personnel administratif et de soutien</a:t>
            </a:r>
          </a:p>
        </p:txBody>
      </p:sp>
      <p:sp>
        <p:nvSpPr>
          <p:cNvPr id="13" name="TextBox 12">
            <a:extLst>
              <a:ext uri="{FF2B5EF4-FFF2-40B4-BE49-F238E27FC236}">
                <a16:creationId xmlns:a16="http://schemas.microsoft.com/office/drawing/2014/main" id="{32F12A4D-65C3-5DCF-76D2-605AD4A8B739}"/>
              </a:ext>
            </a:extLst>
          </p:cNvPr>
          <p:cNvSpPr txBox="1"/>
          <p:nvPr>
            <p:custDataLst>
              <p:tags r:id="rId16"/>
            </p:custDataLst>
          </p:nvPr>
        </p:nvSpPr>
        <p:spPr>
          <a:xfrm>
            <a:off x="7668277" y="4009171"/>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 participants</a:t>
            </a:r>
          </a:p>
        </p:txBody>
      </p:sp>
      <p:pic>
        <p:nvPicPr>
          <p:cNvPr id="39" name="Picture 38">
            <a:extLst>
              <a:ext uri="{FF2B5EF4-FFF2-40B4-BE49-F238E27FC236}">
                <a16:creationId xmlns:a16="http://schemas.microsoft.com/office/drawing/2014/main" id="{024BAA6E-04D7-E7EA-F5A1-E7B048ECB6F7}"/>
              </a:ext>
              <a:ext uri="{C183D7F6-B498-43B3-948B-1728B52AA6E4}">
                <adec:decorative xmlns:adec="http://schemas.microsoft.com/office/drawing/2017/decorative" val="1"/>
              </a:ext>
            </a:extLst>
          </p:cNvPr>
          <p:cNvPicPr>
            <a:picLocks noChangeAspect="1"/>
          </p:cNvPicPr>
          <p:nvPr>
            <p:custDataLst>
              <p:tags r:id="rId17"/>
            </p:custDataLst>
          </p:nvPr>
        </p:nvPicPr>
        <p:blipFill>
          <a:blip r:embed="rId35"/>
          <a:stretch>
            <a:fillRect/>
          </a:stretch>
        </p:blipFill>
        <p:spPr>
          <a:xfrm>
            <a:off x="10277489" y="2463410"/>
            <a:ext cx="1100754" cy="772372"/>
          </a:xfrm>
          <a:prstGeom prst="rect">
            <a:avLst/>
          </a:prstGeom>
        </p:spPr>
      </p:pic>
      <p:sp>
        <p:nvSpPr>
          <p:cNvPr id="15" name="TextBox 14">
            <a:extLst>
              <a:ext uri="{FF2B5EF4-FFF2-40B4-BE49-F238E27FC236}">
                <a16:creationId xmlns:a16="http://schemas.microsoft.com/office/drawing/2014/main" id="{4B17456A-9A22-34AD-C3D3-57DADF1B9AF9}"/>
              </a:ext>
            </a:extLst>
          </p:cNvPr>
          <p:cNvSpPr txBox="1"/>
          <p:nvPr>
            <p:custDataLst>
              <p:tags r:id="rId18"/>
            </p:custDataLst>
          </p:nvPr>
        </p:nvSpPr>
        <p:spPr>
          <a:xfrm>
            <a:off x="9666648" y="3421618"/>
            <a:ext cx="22520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Communication et relations publiques</a:t>
            </a:r>
          </a:p>
        </p:txBody>
      </p:sp>
      <p:sp>
        <p:nvSpPr>
          <p:cNvPr id="16" name="TextBox 15">
            <a:extLst>
              <a:ext uri="{FF2B5EF4-FFF2-40B4-BE49-F238E27FC236}">
                <a16:creationId xmlns:a16="http://schemas.microsoft.com/office/drawing/2014/main" id="{2AA79CD4-DE18-7CDE-359D-1BC8466CCB55}"/>
              </a:ext>
            </a:extLst>
          </p:cNvPr>
          <p:cNvSpPr txBox="1"/>
          <p:nvPr>
            <p:custDataLst>
              <p:tags r:id="rId19"/>
            </p:custDataLst>
          </p:nvPr>
        </p:nvSpPr>
        <p:spPr>
          <a:xfrm>
            <a:off x="9850141" y="4009171"/>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 participants</a:t>
            </a:r>
          </a:p>
        </p:txBody>
      </p:sp>
      <p:pic>
        <p:nvPicPr>
          <p:cNvPr id="11" name="Picture 10">
            <a:extLst>
              <a:ext uri="{FF2B5EF4-FFF2-40B4-BE49-F238E27FC236}">
                <a16:creationId xmlns:a16="http://schemas.microsoft.com/office/drawing/2014/main" id="{29826C91-B4E9-0A73-2047-ADD03D273922}"/>
              </a:ext>
              <a:ext uri="{C183D7F6-B498-43B3-948B-1728B52AA6E4}">
                <adec:decorative xmlns:adec="http://schemas.microsoft.com/office/drawing/2017/decorative" val="1"/>
              </a:ext>
            </a:extLst>
          </p:cNvPr>
          <p:cNvPicPr>
            <a:picLocks noChangeAspect="1"/>
          </p:cNvPicPr>
          <p:nvPr>
            <p:custDataLst>
              <p:tags r:id="rId20"/>
            </p:custDataLst>
          </p:nvPr>
        </p:nvPicPr>
        <p:blipFill>
          <a:blip r:embed="rId36"/>
          <a:stretch>
            <a:fillRect/>
          </a:stretch>
        </p:blipFill>
        <p:spPr>
          <a:xfrm>
            <a:off x="5926440" y="4378181"/>
            <a:ext cx="1136835" cy="967910"/>
          </a:xfrm>
          <a:prstGeom prst="rect">
            <a:avLst/>
          </a:prstGeom>
        </p:spPr>
      </p:pic>
      <p:sp>
        <p:nvSpPr>
          <p:cNvPr id="18" name="TextBox 17">
            <a:extLst>
              <a:ext uri="{FF2B5EF4-FFF2-40B4-BE49-F238E27FC236}">
                <a16:creationId xmlns:a16="http://schemas.microsoft.com/office/drawing/2014/main" id="{4B21B508-7FF4-C1B4-4177-CD380F2E8646}"/>
              </a:ext>
            </a:extLst>
          </p:cNvPr>
          <p:cNvSpPr txBox="1"/>
          <p:nvPr>
            <p:custDataLst>
              <p:tags r:id="rId21"/>
            </p:custDataLst>
          </p:nvPr>
        </p:nvSpPr>
        <p:spPr>
          <a:xfrm>
            <a:off x="5297053" y="5378997"/>
            <a:ext cx="2252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Experts en droit, en politique et en conformité.</a:t>
            </a:r>
          </a:p>
        </p:txBody>
      </p:sp>
      <p:sp>
        <p:nvSpPr>
          <p:cNvPr id="19" name="TextBox 18">
            <a:extLst>
              <a:ext uri="{FF2B5EF4-FFF2-40B4-BE49-F238E27FC236}">
                <a16:creationId xmlns:a16="http://schemas.microsoft.com/office/drawing/2014/main" id="{BA1C1CB0-6FC7-9295-7C63-906C4FB829F4}"/>
              </a:ext>
            </a:extLst>
          </p:cNvPr>
          <p:cNvSpPr txBox="1"/>
          <p:nvPr>
            <p:custDataLst>
              <p:tags r:id="rId22"/>
            </p:custDataLst>
          </p:nvPr>
        </p:nvSpPr>
        <p:spPr>
          <a:xfrm>
            <a:off x="5445370" y="6111554"/>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5 participants</a:t>
            </a:r>
          </a:p>
        </p:txBody>
      </p:sp>
      <p:pic>
        <p:nvPicPr>
          <p:cNvPr id="29" name="Picture 28">
            <a:extLst>
              <a:ext uri="{FF2B5EF4-FFF2-40B4-BE49-F238E27FC236}">
                <a16:creationId xmlns:a16="http://schemas.microsoft.com/office/drawing/2014/main" id="{84A5FCE1-9183-E07B-2A06-66A2EA34089C}"/>
              </a:ext>
              <a:ext uri="{C183D7F6-B498-43B3-948B-1728B52AA6E4}">
                <adec:decorative xmlns:adec="http://schemas.microsoft.com/office/drawing/2017/decorative" val="1"/>
              </a:ext>
            </a:extLst>
          </p:cNvPr>
          <p:cNvPicPr>
            <a:picLocks noChangeAspect="1"/>
          </p:cNvPicPr>
          <p:nvPr>
            <p:custDataLst>
              <p:tags r:id="rId23"/>
            </p:custDataLst>
          </p:nvPr>
        </p:nvPicPr>
        <p:blipFill>
          <a:blip r:embed="rId37"/>
          <a:stretch>
            <a:fillRect/>
          </a:stretch>
        </p:blipFill>
        <p:spPr>
          <a:xfrm>
            <a:off x="8103825" y="4459552"/>
            <a:ext cx="1062437" cy="888037"/>
          </a:xfrm>
          <a:prstGeom prst="rect">
            <a:avLst/>
          </a:prstGeom>
        </p:spPr>
      </p:pic>
      <p:sp>
        <p:nvSpPr>
          <p:cNvPr id="21" name="TextBox 20">
            <a:extLst>
              <a:ext uri="{FF2B5EF4-FFF2-40B4-BE49-F238E27FC236}">
                <a16:creationId xmlns:a16="http://schemas.microsoft.com/office/drawing/2014/main" id="{A9D7B929-B0FF-78B0-2128-75C5EA028F12}"/>
              </a:ext>
            </a:extLst>
          </p:cNvPr>
          <p:cNvSpPr txBox="1"/>
          <p:nvPr>
            <p:custDataLst>
              <p:tags r:id="rId24"/>
            </p:custDataLst>
          </p:nvPr>
        </p:nvSpPr>
        <p:spPr>
          <a:xfrm>
            <a:off x="7454333" y="5517365"/>
            <a:ext cx="2252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Travail physique et d’entretien</a:t>
            </a:r>
          </a:p>
        </p:txBody>
      </p:sp>
      <p:sp>
        <p:nvSpPr>
          <p:cNvPr id="22" name="TextBox 21">
            <a:extLst>
              <a:ext uri="{FF2B5EF4-FFF2-40B4-BE49-F238E27FC236}">
                <a16:creationId xmlns:a16="http://schemas.microsoft.com/office/drawing/2014/main" id="{8F59FD22-D181-2C97-608A-6DD2501F7052}"/>
              </a:ext>
            </a:extLst>
          </p:cNvPr>
          <p:cNvSpPr txBox="1"/>
          <p:nvPr>
            <p:custDataLst>
              <p:tags r:id="rId25"/>
            </p:custDataLst>
          </p:nvPr>
        </p:nvSpPr>
        <p:spPr>
          <a:xfrm>
            <a:off x="7637828" y="6104919"/>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 participants</a:t>
            </a:r>
          </a:p>
        </p:txBody>
      </p:sp>
      <p:pic>
        <p:nvPicPr>
          <p:cNvPr id="38" name="Picture 37">
            <a:extLst>
              <a:ext uri="{FF2B5EF4-FFF2-40B4-BE49-F238E27FC236}">
                <a16:creationId xmlns:a16="http://schemas.microsoft.com/office/drawing/2014/main" id="{2504F209-31F2-4C17-E170-11AA17FD8DD0}"/>
              </a:ext>
              <a:ext uri="{C183D7F6-B498-43B3-948B-1728B52AA6E4}">
                <adec:decorative xmlns:adec="http://schemas.microsoft.com/office/drawing/2017/decorative" val="1"/>
              </a:ext>
            </a:extLst>
          </p:cNvPr>
          <p:cNvPicPr>
            <a:picLocks noChangeAspect="1"/>
          </p:cNvPicPr>
          <p:nvPr>
            <p:custDataLst>
              <p:tags r:id="rId26"/>
            </p:custDataLst>
          </p:nvPr>
        </p:nvPicPr>
        <p:blipFill>
          <a:blip r:embed="rId38"/>
          <a:stretch>
            <a:fillRect/>
          </a:stretch>
        </p:blipFill>
        <p:spPr>
          <a:xfrm>
            <a:off x="10293912" y="4421027"/>
            <a:ext cx="1084331" cy="925063"/>
          </a:xfrm>
          <a:prstGeom prst="rect">
            <a:avLst/>
          </a:prstGeom>
        </p:spPr>
      </p:pic>
      <p:sp>
        <p:nvSpPr>
          <p:cNvPr id="24" name="TextBox 23">
            <a:extLst>
              <a:ext uri="{FF2B5EF4-FFF2-40B4-BE49-F238E27FC236}">
                <a16:creationId xmlns:a16="http://schemas.microsoft.com/office/drawing/2014/main" id="{0AB2FC2D-F4A5-8E7C-40A2-CBDE4D3DCDE8}"/>
              </a:ext>
            </a:extLst>
          </p:cNvPr>
          <p:cNvSpPr txBox="1"/>
          <p:nvPr>
            <p:custDataLst>
              <p:tags r:id="rId27"/>
            </p:custDataLst>
          </p:nvPr>
        </p:nvSpPr>
        <p:spPr>
          <a:xfrm>
            <a:off x="9646792" y="5517365"/>
            <a:ext cx="22520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Formation et apprentissage</a:t>
            </a:r>
          </a:p>
        </p:txBody>
      </p:sp>
      <p:sp>
        <p:nvSpPr>
          <p:cNvPr id="25" name="TextBox 24">
            <a:extLst>
              <a:ext uri="{FF2B5EF4-FFF2-40B4-BE49-F238E27FC236}">
                <a16:creationId xmlns:a16="http://schemas.microsoft.com/office/drawing/2014/main" id="{C01558B6-F4B0-02F1-7216-C60CDE9B477A}"/>
              </a:ext>
            </a:extLst>
          </p:cNvPr>
          <p:cNvSpPr txBox="1"/>
          <p:nvPr>
            <p:custDataLst>
              <p:tags r:id="rId28"/>
            </p:custDataLst>
          </p:nvPr>
        </p:nvSpPr>
        <p:spPr>
          <a:xfrm>
            <a:off x="9830284" y="6104919"/>
            <a:ext cx="1955450" cy="27549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 participants</a:t>
            </a:r>
          </a:p>
        </p:txBody>
      </p:sp>
    </p:spTree>
    <p:extLst>
      <p:ext uri="{BB962C8B-B14F-4D97-AF65-F5344CB8AC3E}">
        <p14:creationId xmlns:p14="http://schemas.microsoft.com/office/powerpoint/2010/main" val="52956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AB765-2637-1587-43C5-B3AD6505BADF}"/>
              </a:ext>
            </a:extLst>
          </p:cNvPr>
          <p:cNvSpPr>
            <a:spLocks noGrp="1"/>
          </p:cNvSpPr>
          <p:nvPr>
            <p:ph type="title"/>
          </p:nvPr>
        </p:nvSpPr>
        <p:spPr>
          <a:xfrm>
            <a:off x="839788" y="457200"/>
            <a:ext cx="10143963" cy="1475295"/>
          </a:xfrm>
        </p:spPr>
        <p:txBody>
          <a:bodyPr/>
          <a:lstStyle/>
          <a:p>
            <a:r>
              <a:rPr lang="fr-FR" sz="4400" b="0">
                <a:latin typeface="Open Sans Extrabold"/>
                <a:ea typeface="Open Sans Extrabold"/>
                <a:cs typeface="Open Sans Extrabold"/>
              </a:rPr>
              <a:t>Comment ils ont été conçus</a:t>
            </a:r>
            <a:endParaRPr lang="en-US"/>
          </a:p>
          <a:p>
            <a:r>
              <a:rPr lang="fr-FR" sz="4400" b="0">
                <a:latin typeface="Open Sans Extrabold"/>
                <a:ea typeface="Open Sans Extrabold"/>
                <a:cs typeface="Open Sans Extrabold"/>
              </a:rPr>
              <a:t>et comment en savoir plus</a:t>
            </a:r>
            <a:endParaRPr lang="fr-CA"/>
          </a:p>
        </p:txBody>
      </p:sp>
      <p:sp>
        <p:nvSpPr>
          <p:cNvPr id="7" name="Subtitle 6">
            <a:extLst>
              <a:ext uri="{FF2B5EF4-FFF2-40B4-BE49-F238E27FC236}">
                <a16:creationId xmlns:a16="http://schemas.microsoft.com/office/drawing/2014/main" id="{C0A0BD34-4112-74ED-9724-55D1A4F8D3A5}"/>
              </a:ext>
            </a:extLst>
          </p:cNvPr>
          <p:cNvSpPr>
            <a:spLocks noGrp="1"/>
          </p:cNvSpPr>
          <p:nvPr>
            <p:ph type="body" sz="half" idx="2"/>
          </p:nvPr>
        </p:nvSpPr>
        <p:spPr>
          <a:xfrm>
            <a:off x="838688" y="2361033"/>
            <a:ext cx="9083505" cy="3677995"/>
          </a:xfrm>
        </p:spPr>
        <p:txBody>
          <a:bodyPr vert="horz" lIns="91440" tIns="45720" rIns="91440" bIns="45720" rtlCol="0" anchor="t">
            <a:normAutofit fontScale="85000" lnSpcReduction="20000"/>
          </a:bodyPr>
          <a:lstStyle/>
          <a:p>
            <a:pPr marL="342900" indent="-342900">
              <a:lnSpc>
                <a:spcPct val="100000"/>
              </a:lnSpc>
              <a:spcBef>
                <a:spcPts val="0"/>
              </a:spcBef>
              <a:spcAft>
                <a:spcPts val="1000"/>
              </a:spcAft>
              <a:buFont typeface="Arial" panose="020B0604020202020204" pitchFamily="34" charset="0"/>
              <a:buChar char="•"/>
            </a:pPr>
            <a:r>
              <a:rPr lang="fr-CA" sz="2400" dirty="0">
                <a:solidFill>
                  <a:srgbClr val="FFFFFF"/>
                </a:solidFill>
                <a:latin typeface="Open Sans"/>
                <a:ea typeface="Open Sans"/>
                <a:cs typeface="Open Sans"/>
              </a:rPr>
              <a:t>Chaque compétence est définie à l’aide de la structure du </a:t>
            </a:r>
            <a:r>
              <a:rPr lang="fr-CA" sz="2400" dirty="0">
                <a:solidFill>
                  <a:srgbClr val="FFFFFF"/>
                </a:solidFill>
                <a:latin typeface="Open Sans"/>
                <a:ea typeface="Open Sans"/>
                <a:cs typeface="Open Sans"/>
                <a:hlinkClick r:id="rId3"/>
              </a:rPr>
              <a:t>Cadre de compétences de la fonction publique</a:t>
            </a:r>
            <a:r>
              <a:rPr lang="fr-CA" sz="2400" dirty="0">
                <a:solidFill>
                  <a:srgbClr val="FFFFFF"/>
                </a:solidFill>
                <a:latin typeface="Open Sans"/>
                <a:ea typeface="Open Sans"/>
                <a:cs typeface="Open Sans"/>
              </a:rPr>
              <a:t>. </a:t>
            </a:r>
            <a:endParaRPr lang="fr-CA" sz="1800" dirty="0">
              <a:solidFill>
                <a:srgbClr val="FFFFFF"/>
              </a:solidFill>
            </a:endParaRPr>
          </a:p>
          <a:p>
            <a:pPr marL="342900" indent="-342900">
              <a:lnSpc>
                <a:spcPct val="100000"/>
              </a:lnSpc>
              <a:spcBef>
                <a:spcPts val="0"/>
              </a:spcBef>
              <a:spcAft>
                <a:spcPts val="1000"/>
              </a:spcAft>
              <a:buFont typeface="Arial" panose="020B0604020202020204" pitchFamily="34" charset="0"/>
              <a:buChar char="•"/>
            </a:pPr>
            <a:r>
              <a:rPr lang="fr-CA" sz="2400" dirty="0">
                <a:solidFill>
                  <a:srgbClr val="FFFFFF"/>
                </a:solidFill>
                <a:latin typeface="Open Sans"/>
                <a:ea typeface="Open Sans"/>
                <a:cs typeface="Open Sans"/>
              </a:rPr>
              <a:t>Les diapositives </a:t>
            </a:r>
            <a:r>
              <a:rPr lang="fr-CA" sz="2400" dirty="0">
                <a:latin typeface="Open Sans"/>
                <a:ea typeface="Open Sans"/>
                <a:cs typeface="Open Sans"/>
              </a:rPr>
              <a:t>suivantes présentent des exemples de résumés de chaque compétence. </a:t>
            </a:r>
            <a:endParaRPr lang="fr-CA" sz="1800" dirty="0"/>
          </a:p>
          <a:p>
            <a:pPr marL="342900" indent="-342900">
              <a:lnSpc>
                <a:spcPct val="100000"/>
              </a:lnSpc>
              <a:spcBef>
                <a:spcPts val="0"/>
              </a:spcBef>
              <a:spcAft>
                <a:spcPts val="1000"/>
              </a:spcAft>
              <a:buFont typeface="Arial" panose="020B0604020202020204" pitchFamily="34" charset="0"/>
              <a:buChar char="•"/>
            </a:pPr>
            <a:r>
              <a:rPr lang="fr-CA" sz="2400" dirty="0">
                <a:latin typeface="Open Sans"/>
                <a:ea typeface="Open Sans"/>
                <a:cs typeface="Open Sans"/>
                <a:hlinkClick r:id="rId4"/>
              </a:rPr>
              <a:t>Le Guide sur les Compétences numériques</a:t>
            </a:r>
            <a:r>
              <a:rPr lang="fr-CA" sz="2400" dirty="0">
                <a:latin typeface="Open Sans"/>
                <a:ea typeface="Open Sans"/>
                <a:cs typeface="Open Sans"/>
              </a:rPr>
              <a:t> fournit des conseils et des ressources d'apprentissage qui peuvent être mis en œuvre immédiatement.   </a:t>
            </a:r>
            <a:endParaRPr lang="en-US" sz="1800" dirty="0">
              <a:solidFill>
                <a:srgbClr val="FFFF00"/>
              </a:solidFill>
            </a:endParaRPr>
          </a:p>
          <a:p>
            <a:pPr marL="342900" indent="-342900">
              <a:lnSpc>
                <a:spcPct val="100000"/>
              </a:lnSpc>
              <a:spcBef>
                <a:spcPts val="0"/>
              </a:spcBef>
              <a:spcAft>
                <a:spcPts val="1000"/>
              </a:spcAft>
              <a:buFont typeface="Arial" panose="020B0604020202020204" pitchFamily="34" charset="0"/>
              <a:buChar char="•"/>
            </a:pPr>
            <a:r>
              <a:rPr lang="fr-CA" sz="2400" dirty="0">
                <a:latin typeface="Open Sans"/>
                <a:ea typeface="Open Sans"/>
                <a:cs typeface="Open Sans"/>
              </a:rPr>
              <a:t>D'autres possibilités incluent une évolution vers des pratiques de recrutement et d'embauche fondées sur les compétences, l'intégration à la gestion des performances et l'évaluation des capacités et des lacunes en matière de compétences.  </a:t>
            </a:r>
            <a:r>
              <a:rPr lang="fr-CA" sz="1800" dirty="0">
                <a:latin typeface="Open Sans"/>
                <a:ea typeface="Open Sans"/>
                <a:cs typeface="Open Sans"/>
              </a:rPr>
              <a:t> </a:t>
            </a:r>
            <a:br>
              <a:rPr lang="en-US" sz="1800" dirty="0">
                <a:latin typeface="Open Sans"/>
                <a:ea typeface="Open Sans"/>
                <a:cs typeface="Open Sans"/>
              </a:rPr>
            </a:br>
            <a:endParaRPr lang="en-US" dirty="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270444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7C52-B046-68FB-45CD-9EE1831E3C5B}"/>
              </a:ext>
            </a:extLst>
          </p:cNvPr>
          <p:cNvSpPr>
            <a:spLocks noGrp="1"/>
          </p:cNvSpPr>
          <p:nvPr>
            <p:ph type="title"/>
          </p:nvPr>
        </p:nvSpPr>
        <p:spPr>
          <a:xfrm>
            <a:off x="360742" y="134114"/>
            <a:ext cx="9207843" cy="1325563"/>
          </a:xfrm>
        </p:spPr>
        <p:txBody>
          <a:bodyPr>
            <a:normAutofit/>
          </a:bodyPr>
          <a:lstStyle/>
          <a:p>
            <a:r>
              <a:rPr lang="fr-CA" dirty="0">
                <a:latin typeface="Open Sans Extrabold"/>
                <a:ea typeface="Open Sans Extrabold"/>
                <a:cs typeface="Open Sans Extrabold"/>
              </a:rPr>
              <a:t>Les top 3 choses….</a:t>
            </a:r>
            <a:endParaRPr lang="fr-CA" dirty="0"/>
          </a:p>
        </p:txBody>
      </p:sp>
      <p:sp>
        <p:nvSpPr>
          <p:cNvPr id="4" name="TextBox 3">
            <a:extLst>
              <a:ext uri="{FF2B5EF4-FFF2-40B4-BE49-F238E27FC236}">
                <a16:creationId xmlns:a16="http://schemas.microsoft.com/office/drawing/2014/main" id="{FD7A68FE-8389-A225-F66B-2BC7ACA24B23}"/>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2</a:t>
            </a:r>
          </a:p>
        </p:txBody>
      </p:sp>
      <p:sp>
        <p:nvSpPr>
          <p:cNvPr id="5" name="Rectangle: Rounded Corners 4">
            <a:extLst>
              <a:ext uri="{FF2B5EF4-FFF2-40B4-BE49-F238E27FC236}">
                <a16:creationId xmlns:a16="http://schemas.microsoft.com/office/drawing/2014/main" id="{FCBFAAD0-3F76-6748-EE37-1F359C93C3BF}"/>
              </a:ext>
              <a:ext uri="{C183D7F6-B498-43B3-948B-1728B52AA6E4}">
                <adec:decorative xmlns:adec="http://schemas.microsoft.com/office/drawing/2017/decorative" val="1"/>
              </a:ext>
            </a:extLst>
          </p:cNvPr>
          <p:cNvSpPr/>
          <p:nvPr/>
        </p:nvSpPr>
        <p:spPr>
          <a:xfrm>
            <a:off x="1056443" y="2092670"/>
            <a:ext cx="9970085" cy="1025188"/>
          </a:xfrm>
          <a:prstGeom prst="roundRect">
            <a:avLst>
              <a:gd name="adj" fmla="val 7531"/>
            </a:avLst>
          </a:prstGeom>
          <a:solidFill>
            <a:schemeClr val="bg1"/>
          </a:solidFill>
          <a:ln w="25400">
            <a:solidFill>
              <a:schemeClr val="accent1">
                <a:lumMod val="40000"/>
                <a:lumOff val="6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5E639366-9C6D-0216-BDE7-B7460ED9F95C}"/>
              </a:ext>
              <a:ext uri="{C183D7F6-B498-43B3-948B-1728B52AA6E4}">
                <adec:decorative xmlns:adec="http://schemas.microsoft.com/office/drawing/2017/decorative" val="1"/>
              </a:ext>
            </a:extLst>
          </p:cNvPr>
          <p:cNvSpPr/>
          <p:nvPr/>
        </p:nvSpPr>
        <p:spPr>
          <a:xfrm>
            <a:off x="1296101" y="2292163"/>
            <a:ext cx="660371" cy="6603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46">
            <a:extLst>
              <a:ext uri="{FF2B5EF4-FFF2-40B4-BE49-F238E27FC236}">
                <a16:creationId xmlns:a16="http://schemas.microsoft.com/office/drawing/2014/main" id="{6201F275-82EF-D28E-C49D-C1A3D82D1A43}"/>
              </a:ext>
            </a:extLst>
          </p:cNvPr>
          <p:cNvSpPr txBox="1"/>
          <p:nvPr/>
        </p:nvSpPr>
        <p:spPr>
          <a:xfrm>
            <a:off x="1252281" y="2396116"/>
            <a:ext cx="74801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Open Sans"/>
                <a:ea typeface="Open Sans"/>
                <a:cs typeface="Open Sans"/>
              </a:rPr>
              <a:t>01</a:t>
            </a:r>
            <a:endParaRPr lang="en-US" sz="2400">
              <a:latin typeface="Open Sans"/>
              <a:ea typeface="Open Sans"/>
              <a:cs typeface="Open Sans"/>
            </a:endParaRPr>
          </a:p>
        </p:txBody>
      </p:sp>
      <p:sp>
        <p:nvSpPr>
          <p:cNvPr id="8" name="Rectangle: Rounded Corners 7">
            <a:extLst>
              <a:ext uri="{FF2B5EF4-FFF2-40B4-BE49-F238E27FC236}">
                <a16:creationId xmlns:a16="http://schemas.microsoft.com/office/drawing/2014/main" id="{BF861A3E-DF67-CAF0-4C59-8C50D09863A9}"/>
              </a:ext>
              <a:ext uri="{C183D7F6-B498-43B3-948B-1728B52AA6E4}">
                <adec:decorative xmlns:adec="http://schemas.microsoft.com/office/drawing/2017/decorative" val="1"/>
              </a:ext>
            </a:extLst>
          </p:cNvPr>
          <p:cNvSpPr/>
          <p:nvPr/>
        </p:nvSpPr>
        <p:spPr>
          <a:xfrm>
            <a:off x="1056443" y="3432328"/>
            <a:ext cx="9970085" cy="1015663"/>
          </a:xfrm>
          <a:prstGeom prst="roundRect">
            <a:avLst>
              <a:gd name="adj" fmla="val 7531"/>
            </a:avLst>
          </a:prstGeom>
          <a:solidFill>
            <a:schemeClr val="bg1"/>
          </a:solidFill>
          <a:ln w="25400">
            <a:solidFill>
              <a:schemeClr val="accent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9DC32EB2-BCFE-A2E5-402B-C2D969265C7C}"/>
              </a:ext>
              <a:ext uri="{C183D7F6-B498-43B3-948B-1728B52AA6E4}">
                <adec:decorative xmlns:adec="http://schemas.microsoft.com/office/drawing/2017/decorative" val="1"/>
              </a:ext>
            </a:extLst>
          </p:cNvPr>
          <p:cNvSpPr/>
          <p:nvPr/>
        </p:nvSpPr>
        <p:spPr>
          <a:xfrm>
            <a:off x="1295676" y="3609973"/>
            <a:ext cx="660371" cy="660371"/>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1">
            <a:extLst>
              <a:ext uri="{FF2B5EF4-FFF2-40B4-BE49-F238E27FC236}">
                <a16:creationId xmlns:a16="http://schemas.microsoft.com/office/drawing/2014/main" id="{1EF42C0E-7285-7CEB-E50A-7E0F9A105C06}"/>
              </a:ext>
            </a:extLst>
          </p:cNvPr>
          <p:cNvSpPr txBox="1"/>
          <p:nvPr/>
        </p:nvSpPr>
        <p:spPr>
          <a:xfrm>
            <a:off x="1252281" y="3709325"/>
            <a:ext cx="74801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Open Sans"/>
                <a:ea typeface="Open Sans"/>
                <a:cs typeface="Open Sans"/>
              </a:rPr>
              <a:t>02</a:t>
            </a:r>
            <a:endParaRPr lang="en-US" sz="2400">
              <a:latin typeface="Open Sans"/>
              <a:ea typeface="Open Sans"/>
              <a:cs typeface="Open Sans"/>
            </a:endParaRPr>
          </a:p>
        </p:txBody>
      </p:sp>
      <p:sp>
        <p:nvSpPr>
          <p:cNvPr id="11" name="Rectangle: Rounded Corners 10">
            <a:extLst>
              <a:ext uri="{FF2B5EF4-FFF2-40B4-BE49-F238E27FC236}">
                <a16:creationId xmlns:a16="http://schemas.microsoft.com/office/drawing/2014/main" id="{E0C7C108-C4B9-AFD7-E6F7-86642B579942}"/>
              </a:ext>
              <a:ext uri="{C183D7F6-B498-43B3-948B-1728B52AA6E4}">
                <adec:decorative xmlns:adec="http://schemas.microsoft.com/office/drawing/2017/decorative" val="1"/>
              </a:ext>
            </a:extLst>
          </p:cNvPr>
          <p:cNvSpPr/>
          <p:nvPr/>
        </p:nvSpPr>
        <p:spPr>
          <a:xfrm>
            <a:off x="1056443" y="4755765"/>
            <a:ext cx="9970085" cy="1015663"/>
          </a:xfrm>
          <a:prstGeom prst="roundRect">
            <a:avLst>
              <a:gd name="adj" fmla="val 7531"/>
            </a:avLst>
          </a:prstGeom>
          <a:solidFill>
            <a:schemeClr val="bg1"/>
          </a:solidFill>
          <a:ln w="25400">
            <a:solidFill>
              <a:srgbClr val="F5EFDB"/>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58989CD4-E4F0-F4ED-C3FF-EC0072CEBA79}"/>
              </a:ext>
              <a:ext uri="{C183D7F6-B498-43B3-948B-1728B52AA6E4}">
                <adec:decorative xmlns:adec="http://schemas.microsoft.com/office/drawing/2017/decorative" val="1"/>
              </a:ext>
            </a:extLst>
          </p:cNvPr>
          <p:cNvSpPr/>
          <p:nvPr/>
        </p:nvSpPr>
        <p:spPr>
          <a:xfrm>
            <a:off x="1295676" y="4933410"/>
            <a:ext cx="660371" cy="66037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53">
            <a:extLst>
              <a:ext uri="{FF2B5EF4-FFF2-40B4-BE49-F238E27FC236}">
                <a16:creationId xmlns:a16="http://schemas.microsoft.com/office/drawing/2014/main" id="{1DECC8F0-DFA8-9A8A-6BF6-B7A9EA5A6B7C}"/>
              </a:ext>
            </a:extLst>
          </p:cNvPr>
          <p:cNvSpPr txBox="1"/>
          <p:nvPr/>
        </p:nvSpPr>
        <p:spPr>
          <a:xfrm>
            <a:off x="1252281" y="5032762"/>
            <a:ext cx="74801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Open Sans"/>
                <a:ea typeface="Open Sans"/>
                <a:cs typeface="Open Sans"/>
              </a:rPr>
              <a:t>03</a:t>
            </a:r>
            <a:endParaRPr lang="en-US" sz="2400">
              <a:latin typeface="Open Sans"/>
              <a:ea typeface="Open Sans"/>
              <a:cs typeface="Open Sans"/>
            </a:endParaRPr>
          </a:p>
        </p:txBody>
      </p:sp>
      <p:sp>
        <p:nvSpPr>
          <p:cNvPr id="3" name="Content Placeholder 2">
            <a:extLst>
              <a:ext uri="{FF2B5EF4-FFF2-40B4-BE49-F238E27FC236}">
                <a16:creationId xmlns:a16="http://schemas.microsoft.com/office/drawing/2014/main" id="{E88DED00-3223-26AC-463B-96CB7F8BA7E4}"/>
              </a:ext>
            </a:extLst>
          </p:cNvPr>
          <p:cNvSpPr>
            <a:spLocks noGrp="1"/>
          </p:cNvSpPr>
          <p:nvPr>
            <p:ph idx="1"/>
          </p:nvPr>
        </p:nvSpPr>
        <p:spPr>
          <a:xfrm>
            <a:off x="2145765" y="2393251"/>
            <a:ext cx="8740135" cy="753172"/>
          </a:xfrm>
        </p:spPr>
        <p:txBody>
          <a:bodyPr vert="horz" lIns="91440" tIns="45720" rIns="91440" bIns="45720" rtlCol="0" anchor="t">
            <a:normAutofit/>
          </a:bodyPr>
          <a:lstStyle/>
          <a:p>
            <a:pPr algn="l" rtl="0" fontAlgn="base">
              <a:lnSpc>
                <a:spcPct val="100000"/>
              </a:lnSpc>
            </a:pPr>
            <a:r>
              <a:rPr lang="fr-CA" sz="2000" dirty="0">
                <a:solidFill>
                  <a:srgbClr val="000000"/>
                </a:solidFill>
                <a:latin typeface="Open Sans"/>
                <a:ea typeface="Open Sans"/>
                <a:cs typeface="Open Sans"/>
              </a:rPr>
              <a:t>Quelles sont les Compétences numériques pour tous les fonctionnaires?</a:t>
            </a:r>
            <a:endParaRPr lang="fr-CA" sz="2000" i="0" dirty="0">
              <a:solidFill>
                <a:srgbClr val="000000"/>
              </a:solidFill>
              <a:effectLst/>
              <a:highlight>
                <a:srgbClr val="FF00FF"/>
              </a:highlight>
            </a:endParaRPr>
          </a:p>
        </p:txBody>
      </p:sp>
      <p:sp>
        <p:nvSpPr>
          <p:cNvPr id="15" name="TextBox 14">
            <a:extLst>
              <a:ext uri="{FF2B5EF4-FFF2-40B4-BE49-F238E27FC236}">
                <a16:creationId xmlns:a16="http://schemas.microsoft.com/office/drawing/2014/main" id="{C732132F-BB3A-2ECB-07DB-9F420F0D28E6}"/>
              </a:ext>
            </a:extLst>
          </p:cNvPr>
          <p:cNvSpPr txBox="1"/>
          <p:nvPr/>
        </p:nvSpPr>
        <p:spPr>
          <a:xfrm>
            <a:off x="2143125" y="3743325"/>
            <a:ext cx="80962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a:latin typeface="Open Sans"/>
              </a:rPr>
              <a:t>Comment puis-je les développer personnellement?​</a:t>
            </a:r>
            <a:endParaRPr lang="en-US" sz="2000"/>
          </a:p>
        </p:txBody>
      </p:sp>
      <p:sp>
        <p:nvSpPr>
          <p:cNvPr id="16" name="TextBox 15">
            <a:extLst>
              <a:ext uri="{FF2B5EF4-FFF2-40B4-BE49-F238E27FC236}">
                <a16:creationId xmlns:a16="http://schemas.microsoft.com/office/drawing/2014/main" id="{467F914A-9A8B-D5F3-7191-F03AED80DCA9}"/>
              </a:ext>
            </a:extLst>
          </p:cNvPr>
          <p:cNvSpPr txBox="1"/>
          <p:nvPr/>
        </p:nvSpPr>
        <p:spPr>
          <a:xfrm>
            <a:off x="2143125" y="5067300"/>
            <a:ext cx="79057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a:latin typeface="Open Sans"/>
              </a:rPr>
              <a:t>Comment puis-je les promouvoir au sein de mon équipe?</a:t>
            </a:r>
            <a:r>
              <a:rPr lang="en-US" sz="2000">
                <a:latin typeface="Open Sans"/>
                <a:ea typeface="Open Sans"/>
                <a:cs typeface="Open Sans"/>
              </a:rPr>
              <a:t>​</a:t>
            </a:r>
            <a:endParaRPr lang="en-US"/>
          </a:p>
        </p:txBody>
      </p:sp>
    </p:spTree>
    <p:extLst>
      <p:ext uri="{BB962C8B-B14F-4D97-AF65-F5344CB8AC3E}">
        <p14:creationId xmlns:p14="http://schemas.microsoft.com/office/powerpoint/2010/main" val="97850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E525-2CD8-533A-182E-63E5B994BEC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C9CDB5F-FD76-993C-05A5-BA0F3B5138CF}"/>
              </a:ext>
              <a:ext uri="{C183D7F6-B498-43B3-948B-1728B52AA6E4}">
                <adec:decorative xmlns:adec="http://schemas.microsoft.com/office/drawing/2017/decorative" val="1"/>
              </a:ext>
            </a:extLst>
          </p:cNvPr>
          <p:cNvSpPr/>
          <p:nvPr/>
        </p:nvSpPr>
        <p:spPr>
          <a:xfrm>
            <a:off x="1209613" y="2976809"/>
            <a:ext cx="8808445" cy="2091018"/>
          </a:xfrm>
          <a:prstGeom prst="rect">
            <a:avLst/>
          </a:prstGeom>
          <a:noFill/>
          <a:ln w="38100">
            <a:solidFill>
              <a:srgbClr val="42AC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4" name="Title 3">
            <a:extLst>
              <a:ext uri="{FF2B5EF4-FFF2-40B4-BE49-F238E27FC236}">
                <a16:creationId xmlns:a16="http://schemas.microsoft.com/office/drawing/2014/main" id="{FE4FD86A-998F-303C-7AE8-1286759DB571}"/>
              </a:ext>
            </a:extLst>
          </p:cNvPr>
          <p:cNvSpPr>
            <a:spLocks noGrp="1"/>
          </p:cNvSpPr>
          <p:nvPr>
            <p:ph type="title"/>
          </p:nvPr>
        </p:nvSpPr>
        <p:spPr>
          <a:xfrm>
            <a:off x="839788" y="457200"/>
            <a:ext cx="9285287" cy="1475295"/>
          </a:xfrm>
        </p:spPr>
        <p:txBody>
          <a:bodyPr/>
          <a:lstStyle/>
          <a:p>
            <a:r>
              <a:rPr lang="en-US" sz="4000" b="1" i="0" u="none" strike="noStrike" dirty="0" err="1">
                <a:effectLst/>
                <a:latin typeface="Open Sans ExtraBold" panose="020B0906030804020204" pitchFamily="34" charset="0"/>
              </a:rPr>
              <a:t>Premièrement</a:t>
            </a:r>
            <a:r>
              <a:rPr lang="en-US" sz="4000" b="1" i="0" u="none" strike="noStrike" dirty="0">
                <a:effectLst/>
                <a:latin typeface="Open Sans ExtraBold" panose="020B0906030804020204" pitchFamily="34" charset="0"/>
              </a:rPr>
              <a:t>…</a:t>
            </a:r>
            <a:br>
              <a:rPr lang="en-US" sz="4000" b="1" i="0" u="none" strike="noStrike" dirty="0">
                <a:effectLst/>
                <a:latin typeface="Open Sans ExtraBold" panose="020B0906030804020204" pitchFamily="34" charset="0"/>
              </a:rPr>
            </a:br>
            <a:r>
              <a:rPr lang="en-US" sz="4000" b="1" i="0" u="none" strike="noStrike" dirty="0" err="1">
                <a:effectLst/>
                <a:latin typeface="Open Sans ExtraBold" panose="020B0906030804020204" pitchFamily="34" charset="0"/>
              </a:rPr>
              <a:t>Qu'est-ce</a:t>
            </a:r>
            <a:r>
              <a:rPr lang="en-US" sz="4000" b="1" i="0" u="none" strike="noStrike" dirty="0">
                <a:effectLst/>
                <a:latin typeface="Open Sans ExtraBold" panose="020B0906030804020204" pitchFamily="34" charset="0"/>
              </a:rPr>
              <a:t> que le </a:t>
            </a:r>
            <a:r>
              <a:rPr lang="en-US" sz="4000" b="1" i="0" u="none" strike="noStrike" dirty="0">
                <a:solidFill>
                  <a:srgbClr val="58BFB5"/>
                </a:solidFill>
                <a:effectLst/>
                <a:latin typeface="Open Sans ExtraBold" panose="020B0906030804020204" pitchFamily="34" charset="0"/>
              </a:rPr>
              <a:t>numérique? </a:t>
            </a:r>
            <a:endParaRPr lang="en-US" sz="8000" dirty="0">
              <a:latin typeface="Open Sans Extrabold"/>
              <a:ea typeface="Open Sans Extrabold"/>
              <a:cs typeface="Open Sans Extrabold"/>
            </a:endParaRPr>
          </a:p>
        </p:txBody>
      </p:sp>
      <p:sp>
        <p:nvSpPr>
          <p:cNvPr id="7" name="Subtitle 6">
            <a:extLst>
              <a:ext uri="{FF2B5EF4-FFF2-40B4-BE49-F238E27FC236}">
                <a16:creationId xmlns:a16="http://schemas.microsoft.com/office/drawing/2014/main" id="{172A3D99-BFC7-6EE8-360D-065E0C7D71ED}"/>
              </a:ext>
            </a:extLst>
          </p:cNvPr>
          <p:cNvSpPr>
            <a:spLocks noGrp="1"/>
          </p:cNvSpPr>
          <p:nvPr>
            <p:ph type="body" sz="half" idx="2"/>
          </p:nvPr>
        </p:nvSpPr>
        <p:spPr>
          <a:xfrm>
            <a:off x="1162363" y="2367725"/>
            <a:ext cx="8290919" cy="501980"/>
          </a:xfrm>
        </p:spPr>
        <p:txBody>
          <a:bodyPr vert="horz" lIns="91440" tIns="45720" rIns="91440" bIns="45720" rtlCol="0" anchor="t">
            <a:normAutofit/>
          </a:bodyPr>
          <a:lstStyle/>
          <a:p>
            <a:r>
              <a:rPr lang="fr-FR" sz="1400" i="1"/>
              <a:t>Le terme "numérique" a de nombreuses significations ; voici ce qu'il signifie dans ce contexte. </a:t>
            </a:r>
          </a:p>
        </p:txBody>
      </p:sp>
      <p:sp>
        <p:nvSpPr>
          <p:cNvPr id="14" name="TextBox 13">
            <a:extLst>
              <a:ext uri="{FF2B5EF4-FFF2-40B4-BE49-F238E27FC236}">
                <a16:creationId xmlns:a16="http://schemas.microsoft.com/office/drawing/2014/main" id="{F8EE4CAC-1503-6C37-E66C-C65C9C7CE6AF}"/>
              </a:ext>
            </a:extLst>
          </p:cNvPr>
          <p:cNvSpPr txBox="1"/>
          <p:nvPr/>
        </p:nvSpPr>
        <p:spPr>
          <a:xfrm>
            <a:off x="2016406" y="3321322"/>
            <a:ext cx="5070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Il s'agit de la manière dont l'intégration des</a:t>
            </a: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7230943-816E-AC37-F294-BD6F12162AFF}"/>
              </a:ext>
            </a:extLst>
          </p:cNvPr>
          <p:cNvSpPr txBox="1"/>
          <p:nvPr/>
        </p:nvSpPr>
        <p:spPr>
          <a:xfrm>
            <a:off x="2016406" y="3772118"/>
            <a:ext cx="174615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PERSONNES</a:t>
            </a:r>
          </a:p>
        </p:txBody>
      </p:sp>
      <p:sp>
        <p:nvSpPr>
          <p:cNvPr id="8" name="TextBox 7">
            <a:extLst>
              <a:ext uri="{FF2B5EF4-FFF2-40B4-BE49-F238E27FC236}">
                <a16:creationId xmlns:a16="http://schemas.microsoft.com/office/drawing/2014/main" id="{E73B0526-59BA-2473-E057-2D7D53C1F4E8}"/>
              </a:ext>
            </a:extLst>
          </p:cNvPr>
          <p:cNvSpPr txBox="1"/>
          <p:nvPr/>
        </p:nvSpPr>
        <p:spPr>
          <a:xfrm>
            <a:off x="3971955" y="3772118"/>
            <a:ext cx="2845704"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9F3F0">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DES COMPÉTENCES</a:t>
            </a:r>
          </a:p>
        </p:txBody>
      </p:sp>
      <p:sp>
        <p:nvSpPr>
          <p:cNvPr id="10" name="TextBox 9">
            <a:extLst>
              <a:ext uri="{FF2B5EF4-FFF2-40B4-BE49-F238E27FC236}">
                <a16:creationId xmlns:a16="http://schemas.microsoft.com/office/drawing/2014/main" id="{652021F9-835E-0EE0-624A-104628641AE9}"/>
              </a:ext>
            </a:extLst>
          </p:cNvPr>
          <p:cNvSpPr txBox="1"/>
          <p:nvPr/>
        </p:nvSpPr>
        <p:spPr>
          <a:xfrm>
            <a:off x="6742376" y="3759505"/>
            <a:ext cx="302691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B645F">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rPr>
              <a:t>DES COMPORTEMENTS</a:t>
            </a:r>
          </a:p>
        </p:txBody>
      </p:sp>
      <p:sp>
        <p:nvSpPr>
          <p:cNvPr id="11" name="Oval 10">
            <a:extLst>
              <a:ext uri="{FF2B5EF4-FFF2-40B4-BE49-F238E27FC236}">
                <a16:creationId xmlns:a16="http://schemas.microsoft.com/office/drawing/2014/main" id="{25EAEF58-5E8B-6AC8-6141-D4163B42F57B}"/>
              </a:ext>
              <a:ext uri="{C183D7F6-B498-43B3-948B-1728B52AA6E4}">
                <adec:decorative xmlns:adec="http://schemas.microsoft.com/office/drawing/2017/decorative" val="1"/>
              </a:ext>
            </a:extLst>
          </p:cNvPr>
          <p:cNvSpPr/>
          <p:nvPr/>
        </p:nvSpPr>
        <p:spPr>
          <a:xfrm>
            <a:off x="3797874" y="3906005"/>
            <a:ext cx="104503" cy="10450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2" name="Oval 11">
            <a:extLst>
              <a:ext uri="{FF2B5EF4-FFF2-40B4-BE49-F238E27FC236}">
                <a16:creationId xmlns:a16="http://schemas.microsoft.com/office/drawing/2014/main" id="{DC22D2CC-602A-6DFD-1620-5BD89B736356}"/>
              </a:ext>
              <a:ext uri="{C183D7F6-B498-43B3-948B-1728B52AA6E4}">
                <adec:decorative xmlns:adec="http://schemas.microsoft.com/office/drawing/2017/decorative" val="1"/>
              </a:ext>
            </a:extLst>
          </p:cNvPr>
          <p:cNvSpPr/>
          <p:nvPr/>
        </p:nvSpPr>
        <p:spPr>
          <a:xfrm>
            <a:off x="6602557" y="3906005"/>
            <a:ext cx="104503" cy="10450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5" name="TextBox 14">
            <a:extLst>
              <a:ext uri="{FF2B5EF4-FFF2-40B4-BE49-F238E27FC236}">
                <a16:creationId xmlns:a16="http://schemas.microsoft.com/office/drawing/2014/main" id="{0ECCBE74-2B08-8579-E680-225629ED0ADD}"/>
              </a:ext>
            </a:extLst>
          </p:cNvPr>
          <p:cNvSpPr txBox="1"/>
          <p:nvPr/>
        </p:nvSpPr>
        <p:spPr>
          <a:xfrm>
            <a:off x="2016405" y="4366867"/>
            <a:ext cx="5917359"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highlight>
                  <a:srgbClr val="BCE5E1"/>
                </a:highlight>
                <a:uLnTx/>
                <a:uFillTx/>
                <a:latin typeface="Open Sans"/>
                <a:ea typeface="Open Sans"/>
                <a:cs typeface="Open Sans"/>
              </a:rPr>
              <a:t>façonne notre travail </a:t>
            </a:r>
            <a:r>
              <a:rPr kumimoji="0" lang="fr-CA" sz="1800" b="0" i="0" u="none" strike="noStrike" kern="1200" cap="none" spc="0" normalizeH="0" baseline="0" noProof="0">
                <a:ln>
                  <a:noFill/>
                </a:ln>
                <a:solidFill>
                  <a:srgbClr val="FFFFFF"/>
                </a:solidFill>
                <a:effectLst/>
                <a:uLnTx/>
                <a:uFillTx/>
                <a:latin typeface="Open Sans"/>
                <a:ea typeface="Open Sans"/>
                <a:cs typeface="Open Sans"/>
              </a:rPr>
              <a:t> et nos modes d'interaction.</a:t>
            </a:r>
            <a:endParaRPr lang="fr-CA" sz="1800" b="0" i="0" u="none" strike="noStrike" kern="1200" cap="none" spc="0" normalizeH="0" baseline="0" noProof="0">
              <a:ln>
                <a:noFill/>
              </a:ln>
              <a:solidFill>
                <a:srgbClr val="FFFFFF"/>
              </a:solidFill>
              <a:effectLst/>
              <a:uLnTx/>
              <a:uFillTx/>
              <a:latin typeface="Open Sans"/>
              <a:ea typeface="Open Sans"/>
              <a:cs typeface="Open Sans"/>
            </a:endParaRPr>
          </a:p>
        </p:txBody>
      </p:sp>
      <p:grpSp>
        <p:nvGrpSpPr>
          <p:cNvPr id="18" name="Group 17">
            <a:extLst>
              <a:ext uri="{FF2B5EF4-FFF2-40B4-BE49-F238E27FC236}">
                <a16:creationId xmlns:a16="http://schemas.microsoft.com/office/drawing/2014/main" id="{688FA643-D5F6-C782-1EF9-FE2DC2DC1583}"/>
              </a:ext>
              <a:ext uri="{C183D7F6-B498-43B3-948B-1728B52AA6E4}">
                <adec:decorative xmlns:adec="http://schemas.microsoft.com/office/drawing/2017/decorative" val="1"/>
              </a:ext>
            </a:extLst>
          </p:cNvPr>
          <p:cNvGrpSpPr/>
          <p:nvPr/>
        </p:nvGrpSpPr>
        <p:grpSpPr>
          <a:xfrm>
            <a:off x="677372" y="3426997"/>
            <a:ext cx="1083538" cy="1083538"/>
            <a:chOff x="802315" y="3376046"/>
            <a:chExt cx="1083538" cy="1083538"/>
          </a:xfrm>
        </p:grpSpPr>
        <p:sp>
          <p:nvSpPr>
            <p:cNvPr id="17" name="Oval 16">
              <a:extLst>
                <a:ext uri="{FF2B5EF4-FFF2-40B4-BE49-F238E27FC236}">
                  <a16:creationId xmlns:a16="http://schemas.microsoft.com/office/drawing/2014/main" id="{09FFC1DB-FE5B-B924-F5C7-DFD86A942A05}"/>
                </a:ext>
              </a:extLst>
            </p:cNvPr>
            <p:cNvSpPr/>
            <p:nvPr/>
          </p:nvSpPr>
          <p:spPr>
            <a:xfrm>
              <a:off x="1235957" y="3839133"/>
              <a:ext cx="216254" cy="24204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6" name="Rectangle 5">
              <a:extLst>
                <a:ext uri="{FF2B5EF4-FFF2-40B4-BE49-F238E27FC236}">
                  <a16:creationId xmlns:a16="http://schemas.microsoft.com/office/drawing/2014/main" id="{3FE6BE33-3FB7-2011-7723-C621774D0430}"/>
                </a:ext>
                <a:ext uri="{C183D7F6-B498-43B3-948B-1728B52AA6E4}">
                  <adec:decorative xmlns:adec="http://schemas.microsoft.com/office/drawing/2017/decorative" val="1"/>
                </a:ext>
              </a:extLst>
            </p:cNvPr>
            <p:cNvSpPr/>
            <p:nvPr/>
          </p:nvSpPr>
          <p:spPr>
            <a:xfrm>
              <a:off x="802315" y="3376046"/>
              <a:ext cx="1083538" cy="1083538"/>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82BA1AC2-76F2-11A4-15C3-C1296EDD2D3C}"/>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Open Sans Light" pitchFamily="2" charset="0"/>
                <a:ea typeface="Open Sans Light" pitchFamily="2" charset="0"/>
                <a:cs typeface="Open Sans Light" pitchFamily="2" charset="0"/>
              </a:rPr>
              <a:t>3</a:t>
            </a:r>
          </a:p>
        </p:txBody>
      </p:sp>
    </p:spTree>
    <p:extLst>
      <p:ext uri="{BB962C8B-B14F-4D97-AF65-F5344CB8AC3E}">
        <p14:creationId xmlns:p14="http://schemas.microsoft.com/office/powerpoint/2010/main" val="55646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391632" y="358445"/>
            <a:ext cx="11479542" cy="524058"/>
          </a:xfrm>
        </p:spPr>
        <p:txBody>
          <a:bodyPr>
            <a:noAutofit/>
          </a:bodyPr>
          <a:lstStyle/>
          <a:p>
            <a:r>
              <a:rPr lang="fr-CA" sz="2800">
                <a:latin typeface="Open Sans Extrabold"/>
                <a:ea typeface="Open Sans Extrabold"/>
                <a:cs typeface="Open Sans Extrabold"/>
              </a:rPr>
              <a:t>C</a:t>
            </a:r>
            <a:r>
              <a:rPr lang="fr-CA" sz="2800" b="1">
                <a:latin typeface="Open Sans Extrabold"/>
                <a:ea typeface="Open Sans Extrabold"/>
                <a:cs typeface="Open Sans Extrabold"/>
              </a:rPr>
              <a:t>ompétences numériques </a:t>
            </a:r>
            <a:br>
              <a:rPr lang="fr-CA" sz="2800" b="1">
                <a:latin typeface="Open Sans Extrabold"/>
                <a:ea typeface="Open Sans Extrabold"/>
                <a:cs typeface="Open Sans Extrabold"/>
              </a:rPr>
            </a:br>
            <a:r>
              <a:rPr lang="fr-CA" sz="2800" b="1">
                <a:latin typeface="Open Sans Extrabold"/>
                <a:ea typeface="Open Sans Extrabold"/>
                <a:cs typeface="Open Sans Extrabold"/>
              </a:rPr>
              <a:t>pour </a:t>
            </a:r>
            <a:r>
              <a:rPr lang="fr-CA" sz="2800" b="1">
                <a:solidFill>
                  <a:srgbClr val="FFBF00"/>
                </a:solidFill>
                <a:latin typeface="Open Sans Extrabold"/>
                <a:ea typeface="Open Sans Extrabold"/>
                <a:cs typeface="Open Sans Extrabold"/>
              </a:rPr>
              <a:t>tous les fonctionnaires​</a:t>
            </a:r>
            <a:endParaRPr lang="en-US" sz="2800">
              <a:latin typeface="Open Sans Extrabold"/>
              <a:ea typeface="Open Sans Extrabold"/>
              <a:cs typeface="Open Sans Extrabold"/>
            </a:endParaRPr>
          </a:p>
        </p:txBody>
      </p:sp>
      <p:sp>
        <p:nvSpPr>
          <p:cNvPr id="9" name="TextBox 8">
            <a:extLst>
              <a:ext uri="{FF2B5EF4-FFF2-40B4-BE49-F238E27FC236}">
                <a16:creationId xmlns:a16="http://schemas.microsoft.com/office/drawing/2014/main" id="{924E7FE0-C614-542C-CB75-D3B043AB6A1B}"/>
              </a:ext>
            </a:extLst>
          </p:cNvPr>
          <p:cNvSpPr txBox="1"/>
          <p:nvPr/>
        </p:nvSpPr>
        <p:spPr>
          <a:xfrm>
            <a:off x="8872151" y="620474"/>
            <a:ext cx="29990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 17 mars 2024</a:t>
            </a:r>
            <a:endParaRPr kumimoji="0" lang="en-US" sz="1600" b="0" i="0" u="none" strike="noStrike" kern="1200" cap="none" spc="0" normalizeH="0" baseline="0" noProof="0" dirty="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46">
            <a:extLst>
              <a:ext uri="{FF2B5EF4-FFF2-40B4-BE49-F238E27FC236}">
                <a16:creationId xmlns:a16="http://schemas.microsoft.com/office/drawing/2014/main" id="{BBD8F1ED-7AE0-CC22-68C1-EAB13E77EA46}"/>
              </a:ext>
              <a:ext uri="{C183D7F6-B498-43B3-948B-1728B52AA6E4}">
                <adec:decorative xmlns:adec="http://schemas.microsoft.com/office/drawing/2017/decorative" val="1"/>
              </a:ext>
            </a:extLst>
          </p:cNvPr>
          <p:cNvSpPr/>
          <p:nvPr/>
        </p:nvSpPr>
        <p:spPr>
          <a:xfrm>
            <a:off x="343664" y="3862751"/>
            <a:ext cx="2668173" cy="244826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5CCF920E-B2D3-3E4E-06FF-B0B4E7F39B4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8933" y="2216765"/>
            <a:ext cx="424801" cy="424801"/>
          </a:xfrm>
          <a:prstGeom prst="rect">
            <a:avLst/>
          </a:prstGeom>
        </p:spPr>
      </p:pic>
      <p:sp>
        <p:nvSpPr>
          <p:cNvPr id="7" name="TextBox 6">
            <a:extLst>
              <a:ext uri="{FF2B5EF4-FFF2-40B4-BE49-F238E27FC236}">
                <a16:creationId xmlns:a16="http://schemas.microsoft.com/office/drawing/2014/main" id="{E7915E1E-14A3-0BE3-219A-6C0D923FF009}"/>
              </a:ext>
            </a:extLst>
          </p:cNvPr>
          <p:cNvSpPr txBox="1"/>
          <p:nvPr/>
        </p:nvSpPr>
        <p:spPr>
          <a:xfrm>
            <a:off x="272237" y="1435914"/>
            <a:ext cx="8108204"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a:ea typeface="+mn-ea"/>
                <a:cs typeface="Calibri"/>
              </a:rPr>
              <a:t>Fondements d'une culture numérique axée sur l'excellence du service</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D7333144-5E95-3A32-2C3D-BE20E4A1A33A}"/>
              </a:ext>
            </a:extLst>
          </p:cNvPr>
          <p:cNvSpPr txBox="1"/>
          <p:nvPr/>
        </p:nvSpPr>
        <p:spPr>
          <a:xfrm>
            <a:off x="272237" y="2201902"/>
            <a:ext cx="280138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444444"/>
                </a:solidFill>
                <a:effectLst/>
                <a:uLnTx/>
                <a:uFillTx/>
                <a:latin typeface="Open Sans"/>
                <a:ea typeface="+mn-lt"/>
                <a:cs typeface="Calibri" panose="020F0502020204030204"/>
              </a:rPr>
              <a:t>Il n'est pas nécessaire d'être expert dans chaque compétence, mais nous devons tous montrer toutes les compétences d'une manière pertinente pour notre travail.  </a:t>
            </a: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TextBox 1">
            <a:extLst>
              <a:ext uri="{FF2B5EF4-FFF2-40B4-BE49-F238E27FC236}">
                <a16:creationId xmlns:a16="http://schemas.microsoft.com/office/drawing/2014/main" id="{93339606-E3B2-047D-F012-E54501373C66}"/>
              </a:ext>
            </a:extLst>
          </p:cNvPr>
          <p:cNvSpPr txBox="1"/>
          <p:nvPr/>
        </p:nvSpPr>
        <p:spPr>
          <a:xfrm>
            <a:off x="475692" y="3986091"/>
            <a:ext cx="244131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ExtraBold"/>
                <a:ea typeface="Open Sans ExtraBold"/>
                <a:cs typeface="Open Sans ExtraBold"/>
              </a:rPr>
              <a:t>V17</a:t>
            </a:r>
            <a:endParaRPr kumimoji="0" lang="en-US" sz="1800" b="0" i="0" u="none" strike="noStrike" kern="1200" cap="none" spc="0" normalizeH="0" baseline="0" noProof="0">
              <a:ln>
                <a:noFill/>
              </a:ln>
              <a:solidFill>
                <a:srgbClr val="000000"/>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Open Sans"/>
                <a:ea typeface="Open Sans"/>
                <a:cs typeface="Open Sans"/>
              </a:rPr>
              <a:t>Voici la version 17, résultat de centaines de conversations, de dizaines d'ateliers, avec plus de 200 personnes issues de 29 départements.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Open Sans"/>
                <a:ea typeface="Open Sans"/>
                <a:cs typeface="Open Sans"/>
              </a:rPr>
              <a:t>Tout le monde a une opinion, et celle-ci continuera d'évoluer au fur et à mesure que la mise en œuvre commencera.</a:t>
            </a:r>
            <a:endParaRPr kumimoji="0" lang="en-US" sz="12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15" name="TextBox 14">
            <a:extLst>
              <a:ext uri="{FF2B5EF4-FFF2-40B4-BE49-F238E27FC236}">
                <a16:creationId xmlns:a16="http://schemas.microsoft.com/office/drawing/2014/main" id="{4A644F5D-F4E4-5A8F-3B71-A8135B67BEB5}"/>
              </a:ext>
            </a:extLst>
          </p:cNvPr>
          <p:cNvSpPr txBox="1"/>
          <p:nvPr/>
        </p:nvSpPr>
        <p:spPr>
          <a:xfrm>
            <a:off x="3969047" y="2218112"/>
            <a:ext cx="2956328"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Littératie</a:t>
            </a:r>
            <a:r>
              <a:rPr kumimoji="0" lang="en-US" sz="1400" b="0" i="0" u="none" strike="noStrike" kern="1200" cap="none" spc="0" normalizeH="0" baseline="0" noProof="0">
                <a:ln>
                  <a:noFill/>
                </a:ln>
                <a:solidFill>
                  <a:srgbClr val="000000"/>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numérique</a:t>
            </a:r>
            <a:endParaRPr kumimoji="0" lang="en-US" sz="1400" b="1" i="0" u="none" strike="noStrike" kern="1200" cap="none" spc="0" normalizeH="0" baseline="0" noProof="0">
              <a:ln>
                <a:noFill/>
              </a:ln>
              <a:solidFill>
                <a:srgbClr val="000000"/>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TextBox 15">
            <a:extLst>
              <a:ext uri="{FF2B5EF4-FFF2-40B4-BE49-F238E27FC236}">
                <a16:creationId xmlns:a16="http://schemas.microsoft.com/office/drawing/2014/main" id="{3B56BD20-FD6D-0CBB-445B-836FA32681EC}"/>
              </a:ext>
            </a:extLst>
          </p:cNvPr>
          <p:cNvSpPr txBox="1"/>
          <p:nvPr/>
        </p:nvSpPr>
        <p:spPr>
          <a:xfrm>
            <a:off x="3969826" y="2542668"/>
            <a:ext cx="3539172"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Open Sans"/>
                <a:ea typeface="Open Sans"/>
                <a:cs typeface="Open Sans"/>
              </a:rPr>
              <a:t>Utiliser et comprendre la puissance des outils, des technologies et des approches modernes pour améliorer la productivité, la collaboration et la créativité.</a:t>
            </a:r>
          </a:p>
        </p:txBody>
      </p:sp>
      <p:sp>
        <p:nvSpPr>
          <p:cNvPr id="52" name="Rectangle 51">
            <a:extLst>
              <a:ext uri="{FF2B5EF4-FFF2-40B4-BE49-F238E27FC236}">
                <a16:creationId xmlns:a16="http://schemas.microsoft.com/office/drawing/2014/main" id="{D8CFDF65-0131-C75D-8FBD-C52E12E595E9}"/>
              </a:ext>
              <a:ext uri="{C183D7F6-B498-43B3-948B-1728B52AA6E4}">
                <adec:decorative xmlns:adec="http://schemas.microsoft.com/office/drawing/2017/decorative" val="1"/>
              </a:ext>
            </a:extLst>
          </p:cNvPr>
          <p:cNvSpPr/>
          <p:nvPr/>
        </p:nvSpPr>
        <p:spPr>
          <a:xfrm>
            <a:off x="3856264" y="2240393"/>
            <a:ext cx="66034" cy="1071716"/>
          </a:xfrm>
          <a:prstGeom prst="rect">
            <a:avLst/>
          </a:prstGeom>
          <a:solidFill>
            <a:srgbClr val="8D4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93C17736-3B7D-E62D-3F2A-51265C02F16F}"/>
              </a:ext>
              <a:ext uri="{C183D7F6-B498-43B3-948B-1728B52AA6E4}">
                <adec:decorative xmlns:adec="http://schemas.microsoft.com/office/drawing/2017/decorative" val="1"/>
              </a:ext>
            </a:extLst>
          </p:cNvPr>
          <p:cNvSpPr/>
          <p:nvPr/>
        </p:nvSpPr>
        <p:spPr>
          <a:xfrm>
            <a:off x="8249785" y="2323039"/>
            <a:ext cx="52171" cy="1050626"/>
          </a:xfrm>
          <a:prstGeom prst="rect">
            <a:avLst/>
          </a:prstGeom>
          <a:solidFill>
            <a:srgbClr val="42AC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7307D6E4-0138-27B9-CF21-2592DF28513B}"/>
              </a:ext>
            </a:extLst>
          </p:cNvPr>
          <p:cNvSpPr txBox="1"/>
          <p:nvPr/>
        </p:nvSpPr>
        <p:spPr>
          <a:xfrm>
            <a:off x="3968268" y="3606138"/>
            <a:ext cx="3475873"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Open Sans Extrabold"/>
                <a:ea typeface="Open Sans Extrabold"/>
                <a:cs typeface="Open Sans Extrabold"/>
              </a:rPr>
              <a:t>Amélioration</a:t>
            </a:r>
            <a:r>
              <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rPr>
              <a:t> continue</a:t>
            </a:r>
          </a:p>
        </p:txBody>
      </p:sp>
      <p:sp>
        <p:nvSpPr>
          <p:cNvPr id="39" name="TextBox 38">
            <a:extLst>
              <a:ext uri="{FF2B5EF4-FFF2-40B4-BE49-F238E27FC236}">
                <a16:creationId xmlns:a16="http://schemas.microsoft.com/office/drawing/2014/main" id="{2E35A397-AB5A-10C5-5D50-B6062FF43333}"/>
              </a:ext>
            </a:extLst>
          </p:cNvPr>
          <p:cNvSpPr txBox="1"/>
          <p:nvPr/>
        </p:nvSpPr>
        <p:spPr>
          <a:xfrm>
            <a:off x="3969047" y="3930694"/>
            <a:ext cx="3634454"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Open Sans"/>
                <a:ea typeface="Open Sans"/>
                <a:cs typeface="Open Sans"/>
              </a:rPr>
              <a:t>Améliorer le travail sur la base d’une collaboration, d’une rétroaction et d’un apprentissage continu afin de résoudre les problèmes et d’apporter une valeur ajoutée en temps utile.</a:t>
            </a:r>
            <a:endParaRPr kumimoji="0" lang="en-US" sz="11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74" name="TextBox 73">
            <a:extLst>
              <a:ext uri="{FF2B5EF4-FFF2-40B4-BE49-F238E27FC236}">
                <a16:creationId xmlns:a16="http://schemas.microsoft.com/office/drawing/2014/main" id="{381FA1BD-AAF5-6B98-640F-1BC0A6286543}"/>
              </a:ext>
            </a:extLst>
          </p:cNvPr>
          <p:cNvSpPr txBox="1"/>
          <p:nvPr/>
        </p:nvSpPr>
        <p:spPr>
          <a:xfrm>
            <a:off x="3969047" y="4982340"/>
            <a:ext cx="3678163"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Open Sans Extrabold"/>
                <a:ea typeface="Open Sans Extrabold"/>
                <a:cs typeface="Open Sans Extrabold"/>
              </a:rPr>
              <a:t>Vigilance en matière de cybersécurité</a:t>
            </a:r>
            <a:endParaRPr kumimoji="0" lang="en-US" sz="1400" b="1" i="0" u="none" strike="noStrike" kern="1200" cap="none" spc="0" normalizeH="0" baseline="0" noProof="0">
              <a:ln>
                <a:noFill/>
              </a:ln>
              <a:solidFill>
                <a:srgbClr val="000000"/>
              </a:solidFill>
              <a:effectLst/>
              <a:uLnTx/>
              <a:uFillTx/>
              <a:latin typeface="Open Sans Extrabold"/>
              <a:ea typeface="Open Sans Extrabold"/>
              <a:cs typeface="Open Sans Extrabold"/>
            </a:endParaRPr>
          </a:p>
        </p:txBody>
      </p:sp>
      <p:sp>
        <p:nvSpPr>
          <p:cNvPr id="75" name="TextBox 74">
            <a:extLst>
              <a:ext uri="{FF2B5EF4-FFF2-40B4-BE49-F238E27FC236}">
                <a16:creationId xmlns:a16="http://schemas.microsoft.com/office/drawing/2014/main" id="{93E69BE3-6A90-4529-A8C2-9A8164F6F359}"/>
              </a:ext>
            </a:extLst>
          </p:cNvPr>
          <p:cNvSpPr txBox="1"/>
          <p:nvPr/>
        </p:nvSpPr>
        <p:spPr>
          <a:xfrm>
            <a:off x="3999474" y="5313223"/>
            <a:ext cx="3509524"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Open Sans"/>
                <a:ea typeface="Open Sans"/>
                <a:cs typeface="Open Sans"/>
              </a:rPr>
              <a:t>Assumer la responsabilité personnelle de la protection des données, des informations et des systèmes dans son environnement de travail en appliquant de façon constante les pratiques exemplaires en matière de cybersécurité et des normes ministérielles</a:t>
            </a:r>
            <a:r>
              <a:rPr kumimoji="0" lang="en-US" sz="1100" b="0" i="0" u="none" strike="noStrike" kern="1200" cap="none" spc="0" normalizeH="0" baseline="0" noProof="0" dirty="0">
                <a:ln>
                  <a:noFill/>
                </a:ln>
                <a:solidFill>
                  <a:srgbClr val="000000"/>
                </a:solidFill>
                <a:effectLst/>
                <a:uLnTx/>
                <a:uFillTx/>
                <a:latin typeface="Open Sans"/>
                <a:ea typeface="Open Sans"/>
                <a:cs typeface="Open Sans"/>
              </a:rPr>
              <a:t>.</a:t>
            </a:r>
          </a:p>
        </p:txBody>
      </p:sp>
      <p:sp>
        <p:nvSpPr>
          <p:cNvPr id="76" name="Rectangle 75">
            <a:extLst>
              <a:ext uri="{FF2B5EF4-FFF2-40B4-BE49-F238E27FC236}">
                <a16:creationId xmlns:a16="http://schemas.microsoft.com/office/drawing/2014/main" id="{45983D96-4FAF-3C59-BAF7-A500EDFC68D1}"/>
              </a:ext>
              <a:ext uri="{C183D7F6-B498-43B3-948B-1728B52AA6E4}">
                <adec:decorative xmlns:adec="http://schemas.microsoft.com/office/drawing/2017/decorative" val="1"/>
              </a:ext>
            </a:extLst>
          </p:cNvPr>
          <p:cNvSpPr/>
          <p:nvPr/>
        </p:nvSpPr>
        <p:spPr>
          <a:xfrm>
            <a:off x="3858599" y="5004621"/>
            <a:ext cx="57064" cy="1429512"/>
          </a:xfrm>
          <a:prstGeom prst="rect">
            <a:avLst/>
          </a:prstGeom>
          <a:solidFill>
            <a:srgbClr val="8D4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E3E78C1-0BB9-D843-7E84-E7A99DDF1A2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691002" y="2294300"/>
            <a:ext cx="455598" cy="455598"/>
          </a:xfrm>
          <a:prstGeom prst="rect">
            <a:avLst/>
          </a:prstGeom>
        </p:spPr>
      </p:pic>
      <p:pic>
        <p:nvPicPr>
          <p:cNvPr id="8" name="Graphic 7">
            <a:extLst>
              <a:ext uri="{FF2B5EF4-FFF2-40B4-BE49-F238E27FC236}">
                <a16:creationId xmlns:a16="http://schemas.microsoft.com/office/drawing/2014/main" id="{8F545CF5-AE70-7AA8-F2EA-86D75A1AB832}"/>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42638" y="4979747"/>
            <a:ext cx="455598" cy="464458"/>
          </a:xfrm>
          <a:prstGeom prst="rect">
            <a:avLst/>
          </a:prstGeom>
        </p:spPr>
      </p:pic>
      <p:cxnSp>
        <p:nvCxnSpPr>
          <p:cNvPr id="27" name="Straight Arrow Connector 26">
            <a:extLst>
              <a:ext uri="{FF2B5EF4-FFF2-40B4-BE49-F238E27FC236}">
                <a16:creationId xmlns:a16="http://schemas.microsoft.com/office/drawing/2014/main" id="{5444D05D-C1F9-364C-2DEE-6FF6D93929C0}"/>
              </a:ext>
              <a:ext uri="{C183D7F6-B498-43B3-948B-1728B52AA6E4}">
                <adec:decorative xmlns:adec="http://schemas.microsoft.com/office/drawing/2017/decorative" val="1"/>
              </a:ext>
            </a:extLst>
          </p:cNvPr>
          <p:cNvCxnSpPr/>
          <p:nvPr/>
        </p:nvCxnSpPr>
        <p:spPr>
          <a:xfrm flipV="1">
            <a:off x="343664" y="1945275"/>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FCB66F1-EDE0-0E4D-EB07-2BD6CB552659}"/>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58857" y="3821426"/>
            <a:ext cx="434492" cy="434492"/>
          </a:xfrm>
          <a:prstGeom prst="rect">
            <a:avLst/>
          </a:prstGeom>
        </p:spPr>
      </p:pic>
      <p:sp>
        <p:nvSpPr>
          <p:cNvPr id="64" name="TextBox 63">
            <a:extLst>
              <a:ext uri="{FF2B5EF4-FFF2-40B4-BE49-F238E27FC236}">
                <a16:creationId xmlns:a16="http://schemas.microsoft.com/office/drawing/2014/main" id="{EFDE0A16-9A5C-3C79-4083-43978043A716}"/>
              </a:ext>
            </a:extLst>
          </p:cNvPr>
          <p:cNvSpPr txBox="1"/>
          <p:nvPr/>
        </p:nvSpPr>
        <p:spPr>
          <a:xfrm>
            <a:off x="8361790" y="2201902"/>
            <a:ext cx="3475873"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Open Sans Extrabold"/>
                <a:ea typeface="Open Sans Extrabold"/>
                <a:cs typeface="Open Sans Extrabold"/>
              </a:rPr>
              <a:t>L'intendance de l’information </a:t>
            </a:r>
            <a:br>
              <a:rPr kumimoji="0" lang="fr-FR" sz="1400" b="1" i="0" u="none" strike="noStrike" kern="1200" cap="none" spc="0" normalizeH="0" baseline="0" noProof="0" dirty="0">
                <a:ln>
                  <a:noFill/>
                </a:ln>
                <a:solidFill>
                  <a:srgbClr val="000000"/>
                </a:solidFill>
                <a:effectLst/>
                <a:uLnTx/>
                <a:uFillTx/>
                <a:latin typeface="Open Sans Extrabold"/>
                <a:ea typeface="Open Sans Extrabold"/>
                <a:cs typeface="Open Sans Extrabold"/>
              </a:rPr>
            </a:br>
            <a:r>
              <a:rPr kumimoji="0" lang="fr-FR" sz="1400" b="1" i="0" u="none" strike="noStrike" kern="1200" cap="none" spc="0" normalizeH="0" baseline="0" noProof="0" dirty="0">
                <a:ln>
                  <a:noFill/>
                </a:ln>
                <a:solidFill>
                  <a:srgbClr val="000000"/>
                </a:solidFill>
                <a:effectLst/>
                <a:uLnTx/>
                <a:uFillTx/>
                <a:latin typeface="Open Sans Extrabold"/>
                <a:ea typeface="Open Sans Extrabold"/>
                <a:cs typeface="Open Sans Extrabold"/>
              </a:rPr>
              <a:t>et des données</a:t>
            </a:r>
            <a:endParaRPr kumimoji="0" lang="en-US" sz="1400" b="1" i="0" u="none" strike="noStrike" kern="1200" cap="none" spc="0" normalizeH="0" baseline="0" noProof="0" dirty="0">
              <a:ln>
                <a:noFill/>
              </a:ln>
              <a:solidFill>
                <a:srgbClr val="000000"/>
              </a:solidFill>
              <a:effectLst/>
              <a:uLnTx/>
              <a:uFillTx/>
              <a:latin typeface="Open Sans Extrabold"/>
              <a:ea typeface="Open Sans Extrabold"/>
              <a:cs typeface="Open Sans Extrabold"/>
            </a:endParaRPr>
          </a:p>
        </p:txBody>
      </p:sp>
      <p:sp>
        <p:nvSpPr>
          <p:cNvPr id="65" name="TextBox 64">
            <a:extLst>
              <a:ext uri="{FF2B5EF4-FFF2-40B4-BE49-F238E27FC236}">
                <a16:creationId xmlns:a16="http://schemas.microsoft.com/office/drawing/2014/main" id="{6A98AB9D-EA8B-9C7C-4000-A7AEF8948A3E}"/>
              </a:ext>
            </a:extLst>
          </p:cNvPr>
          <p:cNvSpPr txBox="1"/>
          <p:nvPr/>
        </p:nvSpPr>
        <p:spPr>
          <a:xfrm>
            <a:off x="8348705" y="2760627"/>
            <a:ext cx="3485769"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Open Sans"/>
                <a:ea typeface="Open Sans"/>
                <a:cs typeface="Open Sans"/>
              </a:rPr>
              <a:t>Gérer, organiser et utiliser les informations et les données pour guider la prise de décisions, ainsi qu’atteindre et mesurer les résultats.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30" name="TextBox 29">
            <a:extLst>
              <a:ext uri="{FF2B5EF4-FFF2-40B4-BE49-F238E27FC236}">
                <a16:creationId xmlns:a16="http://schemas.microsoft.com/office/drawing/2014/main" id="{5CA44D4A-AD46-D1E9-B912-30A0C8D9CFA2}"/>
              </a:ext>
            </a:extLst>
          </p:cNvPr>
          <p:cNvSpPr txBox="1"/>
          <p:nvPr/>
        </p:nvSpPr>
        <p:spPr>
          <a:xfrm>
            <a:off x="8361790" y="3800326"/>
            <a:ext cx="2956328"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Open Sans Extrabold"/>
                <a:ea typeface="Open Sans Extrabold"/>
                <a:cs typeface="Open Sans Extrabold"/>
              </a:rPr>
              <a:t>Responsabilité</a:t>
            </a:r>
            <a:r>
              <a:rPr kumimoji="0" lang="en-US" sz="1400" b="1" i="0" u="none" strike="noStrike" kern="1200" cap="none" spc="0" normalizeH="0" baseline="0" noProof="0" dirty="0">
                <a:ln>
                  <a:noFill/>
                </a:ln>
                <a:solidFill>
                  <a:srgbClr val="000000"/>
                </a:solidFill>
                <a:effectLst/>
                <a:uLnTx/>
                <a:uFillTx/>
                <a:latin typeface="Open Sans Extrabold"/>
                <a:ea typeface="Open Sans Extrabold"/>
                <a:cs typeface="Open Sans Extrabold"/>
              </a:rPr>
              <a:t> numérique</a:t>
            </a:r>
          </a:p>
        </p:txBody>
      </p:sp>
      <p:sp>
        <p:nvSpPr>
          <p:cNvPr id="31" name="TextBox 30">
            <a:extLst>
              <a:ext uri="{FF2B5EF4-FFF2-40B4-BE49-F238E27FC236}">
                <a16:creationId xmlns:a16="http://schemas.microsoft.com/office/drawing/2014/main" id="{D808B74D-8BD3-F77B-046E-8DEC0E9CB98C}"/>
              </a:ext>
            </a:extLst>
          </p:cNvPr>
          <p:cNvSpPr txBox="1"/>
          <p:nvPr/>
        </p:nvSpPr>
        <p:spPr>
          <a:xfrm>
            <a:off x="8362569" y="4124882"/>
            <a:ext cx="3475094" cy="4308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Open Sans"/>
                <a:ea typeface="Open Sans"/>
                <a:cs typeface="Open Sans"/>
              </a:rPr>
              <a:t>Faire preuve d’un comportement éthique et légal dans l’utilisation des outils numériques.</a:t>
            </a:r>
            <a:endParaRPr kumimoji="0" lang="en-US" sz="11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32" name="Rectangle 31">
            <a:extLst>
              <a:ext uri="{FF2B5EF4-FFF2-40B4-BE49-F238E27FC236}">
                <a16:creationId xmlns:a16="http://schemas.microsoft.com/office/drawing/2014/main" id="{5AAF4626-4747-B458-CC54-80A2C191BC52}"/>
              </a:ext>
              <a:ext uri="{C183D7F6-B498-43B3-948B-1728B52AA6E4}">
                <adec:decorative xmlns:adec="http://schemas.microsoft.com/office/drawing/2017/decorative" val="1"/>
              </a:ext>
            </a:extLst>
          </p:cNvPr>
          <p:cNvSpPr/>
          <p:nvPr/>
        </p:nvSpPr>
        <p:spPr>
          <a:xfrm>
            <a:off x="8244917" y="3857969"/>
            <a:ext cx="57063" cy="728578"/>
          </a:xfrm>
          <a:prstGeom prst="rect">
            <a:avLst/>
          </a:prstGeom>
          <a:solidFill>
            <a:srgbClr val="8D4B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E14B9C43-53CA-657C-FDC9-8B558A0EFAB9}"/>
              </a:ext>
            </a:extLst>
          </p:cNvPr>
          <p:cNvSpPr txBox="1"/>
          <p:nvPr/>
        </p:nvSpPr>
        <p:spPr>
          <a:xfrm>
            <a:off x="8361790" y="4985686"/>
            <a:ext cx="3475873"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Extrabold"/>
                <a:ea typeface="Open Sans Extrabold"/>
                <a:cs typeface="Open Sans Extrabold"/>
              </a:rPr>
              <a:t>Interactions </a:t>
            </a:r>
            <a:r>
              <a:rPr kumimoji="0" lang="en-US" sz="1400" b="1" i="0" u="none" strike="noStrike" kern="1200" cap="none" spc="0" normalizeH="0" baseline="0" noProof="0" dirty="0" err="1">
                <a:ln>
                  <a:noFill/>
                </a:ln>
                <a:solidFill>
                  <a:srgbClr val="000000"/>
                </a:solidFill>
                <a:effectLst/>
                <a:uLnTx/>
                <a:uFillTx/>
                <a:latin typeface="Open Sans Extrabold"/>
                <a:ea typeface="Open Sans Extrabold"/>
                <a:cs typeface="Open Sans Extrabold"/>
              </a:rPr>
              <a:t>inclusives</a:t>
            </a:r>
            <a:endParaRPr kumimoji="0" lang="en-US" sz="1400" b="1" i="0" u="none" strike="noStrike" kern="1200" cap="none" spc="0" normalizeH="0" baseline="0" noProof="0" dirty="0">
              <a:ln>
                <a:noFill/>
              </a:ln>
              <a:solidFill>
                <a:srgbClr val="000000"/>
              </a:solidFill>
              <a:effectLst/>
              <a:uLnTx/>
              <a:uFillTx/>
              <a:latin typeface="Open Sans Extrabold"/>
              <a:ea typeface="Open Sans Extrabold"/>
              <a:cs typeface="Open Sans Extrabold"/>
            </a:endParaRPr>
          </a:p>
        </p:txBody>
      </p:sp>
      <p:sp>
        <p:nvSpPr>
          <p:cNvPr id="35" name="TextBox 34">
            <a:extLst>
              <a:ext uri="{FF2B5EF4-FFF2-40B4-BE49-F238E27FC236}">
                <a16:creationId xmlns:a16="http://schemas.microsoft.com/office/drawing/2014/main" id="{A4FCC951-F8B3-6A8F-A3A2-09DBBC1F4DA6}"/>
              </a:ext>
            </a:extLst>
          </p:cNvPr>
          <p:cNvSpPr txBox="1"/>
          <p:nvPr/>
        </p:nvSpPr>
        <p:spPr>
          <a:xfrm>
            <a:off x="8362567" y="5310242"/>
            <a:ext cx="3485769"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Open Sans"/>
                <a:ea typeface="Open Sans"/>
                <a:cs typeface="Open Sans"/>
              </a:rPr>
              <a:t>Veiller à ce que les documents, les communications et les interactions soient accessibles, inclusifs, équitables et utilisables par tous, quel que soit le contexte.</a:t>
            </a:r>
          </a:p>
        </p:txBody>
      </p:sp>
      <p:sp>
        <p:nvSpPr>
          <p:cNvPr id="36" name="Rectangle 35">
            <a:extLst>
              <a:ext uri="{FF2B5EF4-FFF2-40B4-BE49-F238E27FC236}">
                <a16:creationId xmlns:a16="http://schemas.microsoft.com/office/drawing/2014/main" id="{BD72DCA3-582F-D5CB-0A75-263E8398D808}"/>
              </a:ext>
              <a:ext uri="{C183D7F6-B498-43B3-948B-1728B52AA6E4}">
                <adec:decorative xmlns:adec="http://schemas.microsoft.com/office/drawing/2017/decorative" val="1"/>
              </a:ext>
            </a:extLst>
          </p:cNvPr>
          <p:cNvSpPr/>
          <p:nvPr/>
        </p:nvSpPr>
        <p:spPr>
          <a:xfrm>
            <a:off x="8244917" y="5007967"/>
            <a:ext cx="57064" cy="1133272"/>
          </a:xfrm>
          <a:prstGeom prst="rect">
            <a:avLst/>
          </a:prstGeom>
          <a:solidFill>
            <a:srgbClr val="42AC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1861388-B301-979D-15EB-AE2AD2BF1948}"/>
              </a:ext>
              <a:ext uri="{C183D7F6-B498-43B3-948B-1728B52AA6E4}">
                <adec:decorative xmlns:adec="http://schemas.microsoft.com/office/drawing/2017/decorative" val="1"/>
              </a:ext>
            </a:extLst>
          </p:cNvPr>
          <p:cNvSpPr/>
          <p:nvPr/>
        </p:nvSpPr>
        <p:spPr>
          <a:xfrm>
            <a:off x="3851394" y="3628419"/>
            <a:ext cx="70904" cy="1071716"/>
          </a:xfrm>
          <a:prstGeom prst="rect">
            <a:avLst/>
          </a:prstGeom>
          <a:solidFill>
            <a:srgbClr val="42AC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4" name="Graphic 43">
            <a:extLst>
              <a:ext uri="{FF2B5EF4-FFF2-40B4-BE49-F238E27FC236}">
                <a16:creationId xmlns:a16="http://schemas.microsoft.com/office/drawing/2014/main" id="{EF3E0571-23E4-1CA4-B68D-A893CEAFD4B3}"/>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7790336" y="4985686"/>
            <a:ext cx="391098" cy="391098"/>
          </a:xfrm>
          <a:prstGeom prst="rect">
            <a:avLst/>
          </a:prstGeom>
        </p:spPr>
      </p:pic>
      <p:pic>
        <p:nvPicPr>
          <p:cNvPr id="45" name="Graphic 44">
            <a:extLst>
              <a:ext uri="{FF2B5EF4-FFF2-40B4-BE49-F238E27FC236}">
                <a16:creationId xmlns:a16="http://schemas.microsoft.com/office/drawing/2014/main" id="{4C834331-2627-2A78-5529-0EE29E46F5C8}"/>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65335" y="3600895"/>
            <a:ext cx="419429" cy="434492"/>
          </a:xfrm>
          <a:prstGeom prst="rect">
            <a:avLst/>
          </a:prstGeom>
        </p:spPr>
      </p:pic>
      <p:sp>
        <p:nvSpPr>
          <p:cNvPr id="10" name="TextBox 9">
            <a:extLst>
              <a:ext uri="{FF2B5EF4-FFF2-40B4-BE49-F238E27FC236}">
                <a16:creationId xmlns:a16="http://schemas.microsoft.com/office/drawing/2014/main" id="{C032EA9D-974D-543F-E4AA-43852CBA9D9F}"/>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4</a:t>
            </a:r>
          </a:p>
        </p:txBody>
      </p:sp>
    </p:spTree>
    <p:extLst>
      <p:ext uri="{BB962C8B-B14F-4D97-AF65-F5344CB8AC3E}">
        <p14:creationId xmlns:p14="http://schemas.microsoft.com/office/powerpoint/2010/main" val="154780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297516"/>
            <a:ext cx="6631629" cy="524058"/>
          </a:xfrm>
        </p:spPr>
        <p:txBody>
          <a:bodyPr>
            <a:noAutofit/>
          </a:bodyPr>
          <a:lstStyle/>
          <a:p>
            <a:r>
              <a:rPr lang="fr-CA" sz="3600" b="0">
                <a:latin typeface="Open Sans Extrabold"/>
                <a:ea typeface="Open Sans Extrabold"/>
                <a:cs typeface="Open Sans Extrabold"/>
              </a:rPr>
              <a:t>Littératie numérique</a:t>
            </a:r>
            <a:endParaRPr lang="fr-CA"/>
          </a:p>
        </p:txBody>
      </p:sp>
      <p:sp>
        <p:nvSpPr>
          <p:cNvPr id="10" name="TextBox 9">
            <a:extLst>
              <a:ext uri="{FF2B5EF4-FFF2-40B4-BE49-F238E27FC236}">
                <a16:creationId xmlns:a16="http://schemas.microsoft.com/office/drawing/2014/main" id="{BB07A285-368A-6C0C-0581-FE193D790677}"/>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271544" y="1481084"/>
            <a:ext cx="10434002" cy="7831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3013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Open Sans"/>
                <a:ea typeface="+mn-lt"/>
                <a:cs typeface="Calibri" panose="020F0502020204030204"/>
              </a:rPr>
              <a:t>Utiliser et comprendre la puissance des outils, des technologies et des approches modernes pour améliorer la productivité, la collaboration et la créativité.</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1DF3837-C48C-14AC-1020-2BA72FA1C3C8}"/>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11500" y="3009673"/>
            <a:ext cx="6528074" cy="2008242"/>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Trouver et utiliser l'outil numérique adéquat pour le travail.  </a:t>
            </a:r>
            <a:endPar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Résoudre les problèmes techniques de base au travail (par exemple, les problèmes de connexion).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Appliquer les Normes numériques.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Adhérer à la Politique sur les services et le numérique.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Tirer parti des outils disponibles pour collaborer avec les autres.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S'informer sur les outils, méthodes et approches numériques pertinents</a:t>
            </a:r>
            <a:r>
              <a:rPr kumimoji="0" lang="fr-CA"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r>
              <a:rPr kumimoji="0" lang="en-US"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endPar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1094EC-5EEE-06FB-8F71-DB4818AE2E82}"/>
              </a:ext>
            </a:extLst>
          </p:cNvPr>
          <p:cNvSpPr txBox="1"/>
          <p:nvPr/>
        </p:nvSpPr>
        <p:spPr>
          <a:xfrm>
            <a:off x="333837" y="4999556"/>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Compétences, connaissances et attributs clés :</a:t>
            </a:r>
            <a:endParaRPr kumimoji="0" lang="fr-CA" sz="1800" b="1"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2" name="Rectangle: Rounded Corners 11">
            <a:extLst>
              <a:ext uri="{FF2B5EF4-FFF2-40B4-BE49-F238E27FC236}">
                <a16:creationId xmlns:a16="http://schemas.microsoft.com/office/drawing/2014/main" id="{C3023FEA-9BAE-6BA6-5D7E-FEC17EACDD1A}"/>
              </a:ext>
            </a:extLst>
          </p:cNvPr>
          <p:cNvSpPr/>
          <p:nvPr/>
        </p:nvSpPr>
        <p:spPr>
          <a:xfrm>
            <a:off x="449319" y="5376916"/>
            <a:ext cx="2806741"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Apprentissage auto-dirigé  </a:t>
            </a: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3314389" y="5376916"/>
            <a:ext cx="1731470"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Adaptabilité  </a:t>
            </a: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411500" y="5797476"/>
            <a:ext cx="3250733"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Utilisation d'outils numériques </a:t>
            </a:r>
          </a:p>
        </p:txBody>
      </p:sp>
      <p:sp>
        <p:nvSpPr>
          <p:cNvPr id="15" name="Rectangle: Rounded Corners 14">
            <a:extLst>
              <a:ext uri="{FF2B5EF4-FFF2-40B4-BE49-F238E27FC236}">
                <a16:creationId xmlns:a16="http://schemas.microsoft.com/office/drawing/2014/main" id="{731804A5-99A5-8F96-94DE-E2FEBF9ACB88}"/>
              </a:ext>
            </a:extLst>
          </p:cNvPr>
          <p:cNvSpPr/>
          <p:nvPr/>
        </p:nvSpPr>
        <p:spPr>
          <a:xfrm>
            <a:off x="3713356" y="5832242"/>
            <a:ext cx="1731470"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Esprit critique  </a:t>
            </a:r>
          </a:p>
        </p:txBody>
      </p:sp>
      <p:sp>
        <p:nvSpPr>
          <p:cNvPr id="17" name="TextBox 16">
            <a:extLst>
              <a:ext uri="{FF2B5EF4-FFF2-40B4-BE49-F238E27FC236}">
                <a16:creationId xmlns:a16="http://schemas.microsoft.com/office/drawing/2014/main" id="{D78C4231-39DB-6736-FE91-A3C17AEA2BBE}"/>
              </a:ext>
            </a:extLst>
          </p:cNvPr>
          <p:cNvSpPr txBox="1"/>
          <p:nvPr/>
        </p:nvSpPr>
        <p:spPr>
          <a:xfrm>
            <a:off x="7826465" y="3152378"/>
            <a:ext cx="345619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lumMod val="75000"/>
                  </a:srgbClr>
                </a:solidFill>
                <a:effectLst/>
                <a:uLnTx/>
                <a:uFillTx/>
                <a:latin typeface="Calibri" panose="020F0502020204030204"/>
                <a:ea typeface="+mn-lt"/>
                <a:cs typeface="Calibri" panose="020F0502020204030204"/>
              </a:rPr>
              <a:t>Coordonnateur d'événements  </a:t>
            </a:r>
            <a:endParaRPr kumimoji="0" lang="fr-CA" sz="1800" b="1" i="0" u="none" strike="noStrike" kern="1200" cap="none" spc="0" normalizeH="0" baseline="0" noProof="0">
              <a:ln>
                <a:noFill/>
              </a:ln>
              <a:solidFill>
                <a:srgbClr val="8D4BF6">
                  <a:lumMod val="75000"/>
                </a:srgbClr>
              </a:solidFill>
              <a:effectLst/>
              <a:uLnTx/>
              <a:uFillTx/>
              <a:latin typeface="Calibri" panose="020F0502020204030204"/>
              <a:ea typeface="+mn-ea"/>
              <a:cs typeface="Calibri"/>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571892" y="2678672"/>
            <a:ext cx="4354078" cy="3635920"/>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21" name="TextBox 16">
            <a:extLst>
              <a:ext uri="{FF2B5EF4-FFF2-40B4-BE49-F238E27FC236}">
                <a16:creationId xmlns:a16="http://schemas.microsoft.com/office/drawing/2014/main" id="{BB13F4B4-D8BC-A6C8-8AF9-5D1905BE5F30}"/>
              </a:ext>
            </a:extLst>
          </p:cNvPr>
          <p:cNvSpPr txBox="1"/>
          <p:nvPr/>
        </p:nvSpPr>
        <p:spPr>
          <a:xfrm>
            <a:off x="7829003" y="3588129"/>
            <a:ext cx="3950464" cy="24622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00000"/>
                </a:solidFill>
                <a:effectLst/>
                <a:uLnTx/>
                <a:uFillTx/>
                <a:latin typeface="Open Sans"/>
                <a:ea typeface="Open Sans"/>
                <a:cs typeface="Open Sans"/>
              </a:rPr>
              <a:t>J'utilise la technologie  en permanence, à tous les jours. J'ai une équipe répartie dans tout le Canada et nous travaillons ensemble pour organiser des événements. Nous utilisons SharePoint pour enregistrer nos fichiers car nous avons besoin de partager des documents. Nous avons une équipe dans MS Teams et nous communiquons par clavardage. J'utilise également OneNote pour garder une trace des informations, que je partage également avec mon équipe.</a:t>
            </a:r>
          </a:p>
        </p:txBody>
      </p:sp>
      <p:pic>
        <p:nvPicPr>
          <p:cNvPr id="3" name="Graphic 2">
            <a:extLst>
              <a:ext uri="{FF2B5EF4-FFF2-40B4-BE49-F238E27FC236}">
                <a16:creationId xmlns:a16="http://schemas.microsoft.com/office/drawing/2014/main" id="{4FCD7A0B-7D65-9A7E-8B14-AF9EAD6CC84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3681" y="1481084"/>
            <a:ext cx="712787" cy="712787"/>
          </a:xfrm>
          <a:prstGeom prst="rect">
            <a:avLst/>
          </a:prstGeom>
        </p:spPr>
      </p:pic>
      <p:pic>
        <p:nvPicPr>
          <p:cNvPr id="4" name="Graphic 3">
            <a:extLst>
              <a:ext uri="{FF2B5EF4-FFF2-40B4-BE49-F238E27FC236}">
                <a16:creationId xmlns:a16="http://schemas.microsoft.com/office/drawing/2014/main" id="{A500165D-18D9-14D4-0F99-DFE0CE127D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09014" y="3444943"/>
            <a:ext cx="914400" cy="914400"/>
          </a:xfrm>
          <a:prstGeom prst="rect">
            <a:avLst/>
          </a:prstGeom>
        </p:spPr>
      </p:pic>
      <p:pic>
        <p:nvPicPr>
          <p:cNvPr id="11" name="Picture 10">
            <a:extLst>
              <a:ext uri="{FF2B5EF4-FFF2-40B4-BE49-F238E27FC236}">
                <a16:creationId xmlns:a16="http://schemas.microsoft.com/office/drawing/2014/main" id="{28857FA9-E72E-B122-1FD7-1B83A21CF916}"/>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45355" y="2345128"/>
            <a:ext cx="964367" cy="676943"/>
          </a:xfrm>
          <a:prstGeom prst="rect">
            <a:avLst/>
          </a:prstGeom>
        </p:spPr>
      </p:pic>
      <p:sp>
        <p:nvSpPr>
          <p:cNvPr id="14" name="TextBox 13">
            <a:extLst>
              <a:ext uri="{FF2B5EF4-FFF2-40B4-BE49-F238E27FC236}">
                <a16:creationId xmlns:a16="http://schemas.microsoft.com/office/drawing/2014/main" id="{B70CCE73-FB69-207E-C7A0-CEF0ECBA9A7A}"/>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5</a:t>
            </a:r>
          </a:p>
        </p:txBody>
      </p:sp>
    </p:spTree>
    <p:extLst>
      <p:ext uri="{BB962C8B-B14F-4D97-AF65-F5344CB8AC3E}">
        <p14:creationId xmlns:p14="http://schemas.microsoft.com/office/powerpoint/2010/main" val="95206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363824"/>
            <a:ext cx="6631629" cy="524058"/>
          </a:xfrm>
        </p:spPr>
        <p:txBody>
          <a:bodyPr>
            <a:noAutofit/>
          </a:bodyPr>
          <a:lstStyle/>
          <a:p>
            <a:r>
              <a:rPr lang="fr-CA" sz="3600" b="0">
                <a:latin typeface="Open Sans Extrabold"/>
                <a:ea typeface="Open Sans Extrabold"/>
                <a:cs typeface="Open Sans Extrabold"/>
              </a:rPr>
              <a:t>Amélioration continue</a:t>
            </a:r>
            <a:endParaRPr lang="fr-CA"/>
          </a:p>
        </p:txBody>
      </p:sp>
      <p:sp>
        <p:nvSpPr>
          <p:cNvPr id="3" name="TextBox 2">
            <a:extLst>
              <a:ext uri="{FF2B5EF4-FFF2-40B4-BE49-F238E27FC236}">
                <a16:creationId xmlns:a16="http://schemas.microsoft.com/office/drawing/2014/main" id="{B6C5FCC3-5063-7A19-7776-9789D80659DC}"/>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146652" y="1321390"/>
            <a:ext cx="10292452" cy="11488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17117"/>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Open Sans"/>
                <a:ea typeface="+mn-lt"/>
                <a:cs typeface="Calibri" panose="020F0502020204030204"/>
              </a:rPr>
              <a:t>Améliorer le travail sur la base d’une collaboration, d’une rétroaction et d’un apprentissage continu afin de résoudre les problèmes et d’apporter une valeur ajoutée en temps utile.</a:t>
            </a:r>
            <a:endParaRPr kumimoji="0" lang="fr-CA" sz="1800" b="1" i="0" u="none" strike="noStrike" kern="1200" cap="none" spc="0" normalizeH="0" baseline="0" noProof="0">
              <a:ln>
                <a:noFill/>
              </a:ln>
              <a:solidFill>
                <a:srgbClr val="000000"/>
              </a:solidFill>
              <a:effectLst/>
              <a:uLnTx/>
              <a:uFillTx/>
              <a:latin typeface="Open Sans"/>
              <a:ea typeface="+mn-lt"/>
              <a:cs typeface="Calibri" panose="020F0502020204030204"/>
            </a:endParaRPr>
          </a:p>
        </p:txBody>
      </p:sp>
      <p:sp>
        <p:nvSpPr>
          <p:cNvPr id="22" name="TextBox 21">
            <a:extLst>
              <a:ext uri="{FF2B5EF4-FFF2-40B4-BE49-F238E27FC236}">
                <a16:creationId xmlns:a16="http://schemas.microsoft.com/office/drawing/2014/main" id="{6BFF1AC8-C64A-6B22-797E-ADA54F192B17}"/>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endParaRPr kumimoji="0" lang="fr-CA" sz="18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78787" y="2900570"/>
            <a:ext cx="5868295" cy="2154436"/>
          </a:xfrm>
          <a:prstGeom prst="rect">
            <a:avLst/>
          </a:prstGeom>
          <a:noFill/>
        </p:spPr>
        <p:txBody>
          <a:bodyPr wrap="square" lIns="91440" tIns="45720" rIns="91440" bIns="45720" rtlCol="0" anchor="t">
            <a:spAutoFit/>
          </a:bodyPr>
          <a:lstStyle/>
          <a:p>
            <a:pPr marL="171450" marR="0" lvl="0" indent="-1714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Assumer la responsabilité de son propre apprentissage et de ses progrès dans un environnement numérique.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71450" marR="0" lvl="0" indent="-1714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Solliciter des rétroactions en ligne et être ouvert aux commentaires et suggestions.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71450" marR="0" lvl="0" indent="-1714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Identifier les possibilités d'amélioration du travail à l'aide d'approches numériques.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71450" marR="0" lvl="0" indent="-1714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Collaborer avec d'autres personnes, en utilisant des outils numériques pour explorer de nouvelles solutions.</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a:ln>
                <a:noFill/>
              </a:ln>
              <a:solidFill>
                <a:srgbClr val="000000"/>
              </a:solidFill>
              <a:effectLst/>
              <a:uLnTx/>
              <a:uFillTx/>
              <a:latin typeface="Calibri"/>
              <a:ea typeface="Calibri"/>
              <a:cs typeface="Calibri"/>
            </a:endParaRPr>
          </a:p>
        </p:txBody>
      </p:sp>
      <p:pic>
        <p:nvPicPr>
          <p:cNvPr id="14" name="Graphic 13">
            <a:extLst>
              <a:ext uri="{FF2B5EF4-FFF2-40B4-BE49-F238E27FC236}">
                <a16:creationId xmlns:a16="http://schemas.microsoft.com/office/drawing/2014/main" id="{6EA4BE89-F526-6263-7BE3-81BBC8FC46E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4966" y="1366415"/>
            <a:ext cx="741686" cy="771651"/>
          </a:xfrm>
          <a:prstGeom prst="rect">
            <a:avLst/>
          </a:prstGeom>
        </p:spPr>
      </p:pic>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E3045B-240A-1ED9-4AD4-5E168E500B07}"/>
              </a:ext>
            </a:extLst>
          </p:cNvPr>
          <p:cNvSpPr txBox="1"/>
          <p:nvPr/>
        </p:nvSpPr>
        <p:spPr>
          <a:xfrm>
            <a:off x="338607" y="4969182"/>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Compétences, connaissances et attributs clés :</a:t>
            </a:r>
            <a:endParaRPr kumimoji="0" lang="fr-CA" sz="1800" b="1"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632344" y="5439111"/>
            <a:ext cx="1692844" cy="5308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Esprit critique  </a:t>
            </a:r>
          </a:p>
        </p:txBody>
      </p:sp>
      <p:sp>
        <p:nvSpPr>
          <p:cNvPr id="15" name="Rectangle: Rounded Corners 14">
            <a:extLst>
              <a:ext uri="{FF2B5EF4-FFF2-40B4-BE49-F238E27FC236}">
                <a16:creationId xmlns:a16="http://schemas.microsoft.com/office/drawing/2014/main" id="{731804A5-99A5-8F96-94DE-E2FEBF9ACB88}"/>
              </a:ext>
            </a:extLst>
          </p:cNvPr>
          <p:cNvSpPr/>
          <p:nvPr/>
        </p:nvSpPr>
        <p:spPr>
          <a:xfrm>
            <a:off x="2436551" y="5440562"/>
            <a:ext cx="1692843" cy="5308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Adaptabilité  </a:t>
            </a:r>
          </a:p>
        </p:txBody>
      </p:sp>
      <p:sp>
        <p:nvSpPr>
          <p:cNvPr id="12" name="Rectangle: Rounded Corners 11">
            <a:extLst>
              <a:ext uri="{FF2B5EF4-FFF2-40B4-BE49-F238E27FC236}">
                <a16:creationId xmlns:a16="http://schemas.microsoft.com/office/drawing/2014/main" id="{C3023FEA-9BAE-6BA6-5D7E-FEC17EACDD1A}"/>
              </a:ext>
            </a:extLst>
          </p:cNvPr>
          <p:cNvSpPr/>
          <p:nvPr/>
        </p:nvSpPr>
        <p:spPr>
          <a:xfrm>
            <a:off x="4173120" y="5418510"/>
            <a:ext cx="2220624" cy="57206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Demander de la rétroaction  </a:t>
            </a: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632344" y="6040302"/>
            <a:ext cx="1731470" cy="5308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Autonomie  </a:t>
            </a:r>
          </a:p>
        </p:txBody>
      </p:sp>
      <p:sp>
        <p:nvSpPr>
          <p:cNvPr id="4" name="Rectangle: Rounded Corners 3">
            <a:extLst>
              <a:ext uri="{FF2B5EF4-FFF2-40B4-BE49-F238E27FC236}">
                <a16:creationId xmlns:a16="http://schemas.microsoft.com/office/drawing/2014/main" id="{79450E5E-3B68-30B7-E5CA-C7842BDE5F6A}"/>
              </a:ext>
            </a:extLst>
          </p:cNvPr>
          <p:cNvSpPr/>
          <p:nvPr/>
        </p:nvSpPr>
        <p:spPr>
          <a:xfrm>
            <a:off x="2436550" y="6065151"/>
            <a:ext cx="1692844" cy="5308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Pensée créative </a:t>
            </a:r>
          </a:p>
        </p:txBody>
      </p:sp>
      <p:sp>
        <p:nvSpPr>
          <p:cNvPr id="24" name="Rectangle: Rounded Corners 23">
            <a:extLst>
              <a:ext uri="{FF2B5EF4-FFF2-40B4-BE49-F238E27FC236}">
                <a16:creationId xmlns:a16="http://schemas.microsoft.com/office/drawing/2014/main" id="{BE20BD5D-4B2E-B8AF-4EE5-CE1DD5B4053C}"/>
              </a:ext>
            </a:extLst>
          </p:cNvPr>
          <p:cNvSpPr/>
          <p:nvPr/>
        </p:nvSpPr>
        <p:spPr>
          <a:xfrm>
            <a:off x="4202130" y="6078963"/>
            <a:ext cx="2590500" cy="5308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Apprentissage auto-dirigé  </a:t>
            </a:r>
          </a:p>
        </p:txBody>
      </p:sp>
      <p:sp>
        <p:nvSpPr>
          <p:cNvPr id="17" name="TextBox 16">
            <a:extLst>
              <a:ext uri="{FF2B5EF4-FFF2-40B4-BE49-F238E27FC236}">
                <a16:creationId xmlns:a16="http://schemas.microsoft.com/office/drawing/2014/main" id="{D78C4231-39DB-6736-FE91-A3C17AEA2BBE}"/>
              </a:ext>
            </a:extLst>
          </p:cNvPr>
          <p:cNvSpPr txBox="1"/>
          <p:nvPr/>
        </p:nvSpPr>
        <p:spPr>
          <a:xfrm>
            <a:off x="7240431" y="2918674"/>
            <a:ext cx="345619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lumMod val="75000"/>
                  </a:srgbClr>
                </a:solidFill>
                <a:effectLst/>
                <a:uLnTx/>
                <a:uFillTx/>
                <a:latin typeface="Calibri" panose="020F0502020204030204"/>
                <a:ea typeface="+mn-lt"/>
                <a:cs typeface="Calibri" panose="020F0502020204030204"/>
              </a:rPr>
              <a:t>Analyste politique</a:t>
            </a:r>
            <a:endParaRPr kumimoji="0" lang="fr-CA" sz="1800" b="1" i="0" u="none" strike="noStrike" kern="1200" cap="none" spc="0" normalizeH="0" baseline="0" noProof="0">
              <a:ln>
                <a:noFill/>
              </a:ln>
              <a:solidFill>
                <a:srgbClr val="8D4BF6">
                  <a:lumMod val="75000"/>
                </a:srgbClr>
              </a:solidFill>
              <a:effectLst/>
              <a:uLnTx/>
              <a:uFillTx/>
              <a:latin typeface="Calibri" panose="020F0502020204030204"/>
              <a:ea typeface="Calibri"/>
              <a:cs typeface="Calibri"/>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006452" y="2563714"/>
            <a:ext cx="4106943" cy="3574136"/>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sp>
        <p:nvSpPr>
          <p:cNvPr id="21" name="TextBox 16">
            <a:extLst>
              <a:ext uri="{FF2B5EF4-FFF2-40B4-BE49-F238E27FC236}">
                <a16:creationId xmlns:a16="http://schemas.microsoft.com/office/drawing/2014/main" id="{BB13F4B4-D8BC-A6C8-8AF9-5D1905BE5F30}"/>
              </a:ext>
            </a:extLst>
          </p:cNvPr>
          <p:cNvSpPr txBox="1"/>
          <p:nvPr/>
        </p:nvSpPr>
        <p:spPr>
          <a:xfrm>
            <a:off x="7284157" y="3318710"/>
            <a:ext cx="3553543" cy="25237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Je passe du temps à me demander ce que nous pourrions faire pour améliorer les choses. La collaboration va également de pair avec l'apprentissage. Nous apprenons les uns des autres et du public qui utilise nos produits et nos services.   </a:t>
            </a:r>
            <a:endParaRPr kumimoji="0" lang="fr-CA" sz="1800" b="0" i="1"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1"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Il est important de consulter les gens pour comprendre comment nous pouvons nous améliorer. Soyez ouverts à la découverte et au changement ! </a:t>
            </a:r>
            <a:endParaRPr kumimoji="0" lang="fr-CA" sz="18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pic>
        <p:nvPicPr>
          <p:cNvPr id="11" name="Picture 10">
            <a:extLst>
              <a:ext uri="{FF2B5EF4-FFF2-40B4-BE49-F238E27FC236}">
                <a16:creationId xmlns:a16="http://schemas.microsoft.com/office/drawing/2014/main" id="{5173B9DA-83EA-1C6C-34B6-910893FCE4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4614" y="2256401"/>
            <a:ext cx="771921" cy="656999"/>
          </a:xfrm>
          <a:prstGeom prst="rect">
            <a:avLst/>
          </a:prstGeom>
        </p:spPr>
      </p:pic>
      <p:pic>
        <p:nvPicPr>
          <p:cNvPr id="16" name="Graphic 15">
            <a:extLst>
              <a:ext uri="{FF2B5EF4-FFF2-40B4-BE49-F238E27FC236}">
                <a16:creationId xmlns:a16="http://schemas.microsoft.com/office/drawing/2014/main" id="{705C29C3-7BB2-E912-B8D8-4D957B26D29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43574" y="3360876"/>
            <a:ext cx="914400" cy="914400"/>
          </a:xfrm>
          <a:prstGeom prst="rect">
            <a:avLst/>
          </a:prstGeom>
        </p:spPr>
      </p:pic>
      <p:sp>
        <p:nvSpPr>
          <p:cNvPr id="8" name="TextBox 7">
            <a:extLst>
              <a:ext uri="{FF2B5EF4-FFF2-40B4-BE49-F238E27FC236}">
                <a16:creationId xmlns:a16="http://schemas.microsoft.com/office/drawing/2014/main" id="{3F0527F6-99B8-C921-D755-EB7BEBFB0FE9}"/>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6</a:t>
            </a:r>
          </a:p>
        </p:txBody>
      </p:sp>
    </p:spTree>
    <p:extLst>
      <p:ext uri="{BB962C8B-B14F-4D97-AF65-F5344CB8AC3E}">
        <p14:creationId xmlns:p14="http://schemas.microsoft.com/office/powerpoint/2010/main" val="72246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297516"/>
            <a:ext cx="9144860" cy="524058"/>
          </a:xfrm>
        </p:spPr>
        <p:txBody>
          <a:bodyPr>
            <a:noAutofit/>
          </a:bodyPr>
          <a:lstStyle/>
          <a:p>
            <a:r>
              <a:rPr lang="fr-CA" sz="3600" b="0">
                <a:latin typeface="Open Sans Extrabold"/>
                <a:ea typeface="Open Sans Extrabold"/>
                <a:cs typeface="Open Sans Extrabold"/>
              </a:rPr>
              <a:t>Vigilance en matière de cybersécurité</a:t>
            </a:r>
            <a:endParaRPr lang="fr-CA"/>
          </a:p>
        </p:txBody>
      </p:sp>
      <p:sp>
        <p:nvSpPr>
          <p:cNvPr id="4" name="TextBox 3">
            <a:extLst>
              <a:ext uri="{FF2B5EF4-FFF2-40B4-BE49-F238E27FC236}">
                <a16:creationId xmlns:a16="http://schemas.microsoft.com/office/drawing/2014/main" id="{38679D54-8772-4850-6C9F-E3369140C204}"/>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271544" y="1357516"/>
            <a:ext cx="10402113"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Open Sans"/>
                <a:ea typeface="+mn-lt"/>
                <a:cs typeface="Calibri" panose="020F0502020204030204"/>
              </a:rPr>
              <a:t>Assumer la responsabilité personnelle de la protection des données, des informations et des systèmes dans son environnement de travail en appliquant de façon constante les pratiques exemplaires en matière de cybersécurité et des normes ministérielles. </a:t>
            </a:r>
            <a:endParaRPr kumimoji="0" lang="fr-CA" sz="1800" b="1" i="0" u="none" strike="noStrike" kern="1200" cap="none" spc="0" normalizeH="0" baseline="0" noProof="0">
              <a:ln>
                <a:noFill/>
              </a:ln>
              <a:solidFill>
                <a:srgbClr val="000000"/>
              </a:solidFill>
              <a:effectLst/>
              <a:uLnTx/>
              <a:uFillTx/>
              <a:latin typeface="Calibri" panose="020F0502020204030204"/>
              <a:ea typeface="Calibri" panose="020F0502020204030204"/>
              <a:cs typeface="Calibri"/>
            </a:endParaRPr>
          </a:p>
        </p:txBody>
      </p:sp>
      <p:sp>
        <p:nvSpPr>
          <p:cNvPr id="24" name="TextBox 23">
            <a:extLst>
              <a:ext uri="{FF2B5EF4-FFF2-40B4-BE49-F238E27FC236}">
                <a16:creationId xmlns:a16="http://schemas.microsoft.com/office/drawing/2014/main" id="{400147F6-857E-89F3-5029-C9662C82547D}"/>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86165" y="3081225"/>
            <a:ext cx="6597115" cy="147732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Open Sans"/>
                <a:ea typeface="+mn-lt"/>
                <a:cs typeface="Calibri" panose="020F0502020204030204"/>
              </a:rPr>
              <a:t>Reconnaître les menaces potentielles en ligne.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Open Sans"/>
                <a:ea typeface="+mn-lt"/>
                <a:cs typeface="Calibri" panose="020F0502020204030204"/>
              </a:rPr>
              <a:t>Utiliser les outils numériques de manière sécuritaire.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Open Sans"/>
                <a:ea typeface="+mn-lt"/>
                <a:cs typeface="Calibri" panose="020F0502020204030204"/>
              </a:rPr>
              <a:t>Utiliser des mots de passe uniques.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Open Sans"/>
                <a:ea typeface="+mn-lt"/>
                <a:cs typeface="Calibri" panose="020F0502020204030204"/>
              </a:rPr>
              <a:t>Signaler rapidement les risques potentiels pour la sécurité.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Open Sans"/>
                <a:ea typeface="+mn-lt"/>
                <a:cs typeface="Calibri" panose="020F0502020204030204"/>
              </a:rPr>
              <a:t>Suivre une formation en cybersécurité. </a:t>
            </a:r>
            <a:endParaRPr kumimoji="0" lang="fr-CA" sz="1600" b="0" i="0" u="none" strike="noStrike" kern="1200" cap="none" spc="0" normalizeH="0" baseline="0" noProof="0">
              <a:ln>
                <a:noFill/>
              </a:ln>
              <a:solidFill>
                <a:srgbClr val="000000"/>
              </a:solidFill>
              <a:effectLst/>
              <a:uLnTx/>
              <a:uFillTx/>
              <a:latin typeface="Open Sans"/>
              <a:ea typeface="Open Sans"/>
              <a:cs typeface="Open Sans"/>
            </a:endParaRPr>
          </a:p>
        </p:txBody>
      </p:sp>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A2DE610-47BF-647A-F990-E74EE5F3F58F}"/>
              </a:ext>
            </a:extLst>
          </p:cNvPr>
          <p:cNvSpPr txBox="1"/>
          <p:nvPr/>
        </p:nvSpPr>
        <p:spPr>
          <a:xfrm>
            <a:off x="353480" y="4972351"/>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Compétences, connaissances et attributs clés :</a:t>
            </a:r>
            <a:endParaRPr kumimoji="0" lang="fr-CA" sz="1800" b="1"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190894" y="5525887"/>
            <a:ext cx="4396930"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Atténuation des risques liés à la cybersécurité </a:t>
            </a:r>
            <a:endPar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4638879" y="5525887"/>
            <a:ext cx="2853757"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Réponse aux cyber incidents </a:t>
            </a:r>
          </a:p>
        </p:txBody>
      </p:sp>
      <p:sp>
        <p:nvSpPr>
          <p:cNvPr id="23" name="Rectangle: Rounded Corners 22">
            <a:extLst>
              <a:ext uri="{FF2B5EF4-FFF2-40B4-BE49-F238E27FC236}">
                <a16:creationId xmlns:a16="http://schemas.microsoft.com/office/drawing/2014/main" id="{4AF2B7AD-40CD-A646-5021-30A259100EB3}"/>
              </a:ext>
            </a:extLst>
          </p:cNvPr>
          <p:cNvSpPr/>
          <p:nvPr/>
        </p:nvSpPr>
        <p:spPr>
          <a:xfrm>
            <a:off x="204639" y="5975519"/>
            <a:ext cx="3265714"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Protection des actifs numériques </a:t>
            </a:r>
          </a:p>
        </p:txBody>
      </p:sp>
      <p:sp>
        <p:nvSpPr>
          <p:cNvPr id="12" name="Rectangle: Rounded Corners 11">
            <a:extLst>
              <a:ext uri="{FF2B5EF4-FFF2-40B4-BE49-F238E27FC236}">
                <a16:creationId xmlns:a16="http://schemas.microsoft.com/office/drawing/2014/main" id="{C3023FEA-9BAE-6BA6-5D7E-FEC17EACDD1A}"/>
              </a:ext>
            </a:extLst>
          </p:cNvPr>
          <p:cNvSpPr/>
          <p:nvPr/>
        </p:nvSpPr>
        <p:spPr>
          <a:xfrm>
            <a:off x="3581894" y="5975519"/>
            <a:ext cx="3754469"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Sensibilisation à la cybersécurité </a:t>
            </a:r>
          </a:p>
        </p:txBody>
      </p:sp>
      <p:sp>
        <p:nvSpPr>
          <p:cNvPr id="17" name="TextBox 16">
            <a:extLst>
              <a:ext uri="{FF2B5EF4-FFF2-40B4-BE49-F238E27FC236}">
                <a16:creationId xmlns:a16="http://schemas.microsoft.com/office/drawing/2014/main" id="{D78C4231-39DB-6736-FE91-A3C17AEA2BBE}"/>
              </a:ext>
            </a:extLst>
          </p:cNvPr>
          <p:cNvSpPr txBox="1"/>
          <p:nvPr/>
        </p:nvSpPr>
        <p:spPr>
          <a:xfrm>
            <a:off x="7807264" y="3230019"/>
            <a:ext cx="345619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lumMod val="75000"/>
                  </a:srgbClr>
                </a:solidFill>
                <a:effectLst/>
                <a:uLnTx/>
                <a:uFillTx/>
                <a:latin typeface="Calibri" panose="020F0502020204030204"/>
                <a:ea typeface="+mn-lt"/>
                <a:cs typeface="Calibri" panose="020F0502020204030204"/>
              </a:rPr>
              <a:t>Agente de passeport </a:t>
            </a:r>
            <a:endParaRPr kumimoji="0" lang="fr-CA" sz="1800" b="0" i="0" u="none" strike="noStrike" kern="1200" cap="none" spc="0" normalizeH="0" baseline="0" noProof="0">
              <a:ln>
                <a:noFill/>
              </a:ln>
              <a:solidFill>
                <a:srgbClr val="8D4BF6">
                  <a:lumMod val="75000"/>
                </a:srgbClr>
              </a:solidFill>
              <a:effectLst/>
              <a:uLnTx/>
              <a:uFillTx/>
              <a:latin typeface="Calibri" panose="020F0502020204030204"/>
              <a:ea typeface="+mn-ea"/>
              <a:cs typeface="Calibri"/>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604177" y="2772085"/>
            <a:ext cx="4354078" cy="3203434"/>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pic>
        <p:nvPicPr>
          <p:cNvPr id="19" name="Picture 18">
            <a:extLst>
              <a:ext uri="{FF2B5EF4-FFF2-40B4-BE49-F238E27FC236}">
                <a16:creationId xmlns:a16="http://schemas.microsoft.com/office/drawing/2014/main" id="{3EA51F15-2ED8-6AFF-3BBB-CA06A4FB31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0763" y="2374180"/>
            <a:ext cx="942621" cy="804975"/>
          </a:xfrm>
          <a:prstGeom prst="rect">
            <a:avLst/>
          </a:prstGeom>
        </p:spPr>
      </p:pic>
      <p:sp>
        <p:nvSpPr>
          <p:cNvPr id="21" name="TextBox 16">
            <a:extLst>
              <a:ext uri="{FF2B5EF4-FFF2-40B4-BE49-F238E27FC236}">
                <a16:creationId xmlns:a16="http://schemas.microsoft.com/office/drawing/2014/main" id="{BB13F4B4-D8BC-A6C8-8AF9-5D1905BE5F30}"/>
              </a:ext>
            </a:extLst>
          </p:cNvPr>
          <p:cNvSpPr txBox="1"/>
          <p:nvPr/>
        </p:nvSpPr>
        <p:spPr>
          <a:xfrm>
            <a:off x="7871585" y="3630054"/>
            <a:ext cx="382689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Dans le cadre de mon travail quotidien, nous recevons de nombreux courriels. Il est de notre devoir de ne pas cliquer sur les courriels d'hameçonnage et de les signaler. Nous ne pouvons pas les ignorer. Je m'assure que nous respectons les règles et que nous sommes vigilants pour protéger les données que nous utilisons au travail. Nous utilisons des informations protégées B et parfois protégées C (comme les passeports eux-mêmes). </a:t>
            </a: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pic>
        <p:nvPicPr>
          <p:cNvPr id="3" name="Graphic 2">
            <a:extLst>
              <a:ext uri="{FF2B5EF4-FFF2-40B4-BE49-F238E27FC236}">
                <a16:creationId xmlns:a16="http://schemas.microsoft.com/office/drawing/2014/main" id="{E8C51BD5-769F-8ABF-668C-E7E2C71EE57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9902" y="1463825"/>
            <a:ext cx="729674" cy="743864"/>
          </a:xfrm>
          <a:prstGeom prst="rect">
            <a:avLst/>
          </a:prstGeom>
        </p:spPr>
      </p:pic>
      <p:pic>
        <p:nvPicPr>
          <p:cNvPr id="16" name="Graphic 15">
            <a:extLst>
              <a:ext uri="{FF2B5EF4-FFF2-40B4-BE49-F238E27FC236}">
                <a16:creationId xmlns:a16="http://schemas.microsoft.com/office/drawing/2014/main" id="{F3B2AB79-773F-792C-FE2B-F6E71A0F87B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98051" y="3512452"/>
            <a:ext cx="914400" cy="914400"/>
          </a:xfrm>
          <a:prstGeom prst="rect">
            <a:avLst/>
          </a:prstGeom>
        </p:spPr>
      </p:pic>
      <p:sp>
        <p:nvSpPr>
          <p:cNvPr id="8" name="TextBox 7">
            <a:extLst>
              <a:ext uri="{FF2B5EF4-FFF2-40B4-BE49-F238E27FC236}">
                <a16:creationId xmlns:a16="http://schemas.microsoft.com/office/drawing/2014/main" id="{5DB98E4B-22EA-7E59-2851-D00F1C0E4CFE}"/>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7</a:t>
            </a:r>
          </a:p>
        </p:txBody>
      </p:sp>
    </p:spTree>
    <p:extLst>
      <p:ext uri="{BB962C8B-B14F-4D97-AF65-F5344CB8AC3E}">
        <p14:creationId xmlns:p14="http://schemas.microsoft.com/office/powerpoint/2010/main" val="334239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297516"/>
            <a:ext cx="9144860" cy="524058"/>
          </a:xfrm>
        </p:spPr>
        <p:txBody>
          <a:bodyPr>
            <a:noAutofit/>
          </a:bodyPr>
          <a:lstStyle/>
          <a:p>
            <a:r>
              <a:rPr lang="fr-CA" sz="3600" b="0">
                <a:latin typeface="Open Sans Extrabold"/>
                <a:ea typeface="Open Sans Extrabold"/>
                <a:cs typeface="Open Sans Extrabold"/>
              </a:rPr>
              <a:t>L'intendance de l’information </a:t>
            </a:r>
            <a:br>
              <a:rPr lang="fr-CA" sz="3600" b="0">
                <a:latin typeface="Open Sans Extrabold"/>
                <a:ea typeface="Open Sans Extrabold"/>
                <a:cs typeface="Open Sans Extrabold"/>
              </a:rPr>
            </a:br>
            <a:r>
              <a:rPr lang="fr-CA" sz="3600" b="0">
                <a:latin typeface="Open Sans Extrabold"/>
                <a:ea typeface="Open Sans Extrabold"/>
                <a:cs typeface="Open Sans Extrabold"/>
              </a:rPr>
              <a:t>et des données</a:t>
            </a:r>
            <a:endParaRPr lang="fr-CA"/>
          </a:p>
        </p:txBody>
      </p:sp>
      <p:sp>
        <p:nvSpPr>
          <p:cNvPr id="3" name="TextBox 2">
            <a:extLst>
              <a:ext uri="{FF2B5EF4-FFF2-40B4-BE49-F238E27FC236}">
                <a16:creationId xmlns:a16="http://schemas.microsoft.com/office/drawing/2014/main" id="{7AE04D9C-368E-8E77-147E-AB444DFAEA70}"/>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271544" y="1466707"/>
            <a:ext cx="10908454" cy="81624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7597"/>
              </a:lnSpc>
              <a:spcBef>
                <a:spcPts val="0"/>
              </a:spcBef>
              <a:spcAft>
                <a:spcPts val="0"/>
              </a:spcAft>
              <a:buClrTx/>
              <a:buSzTx/>
              <a:buFontTx/>
              <a:buNone/>
              <a:tabLst/>
              <a:defRPr/>
            </a:pPr>
            <a:r>
              <a:rPr kumimoji="0" lang="fr-CA" sz="2400" b="1" i="0" u="none" strike="noStrike" kern="1200" cap="none" spc="0" normalizeH="0" baseline="0" noProof="0">
                <a:ln>
                  <a:noFill/>
                </a:ln>
                <a:solidFill>
                  <a:srgbClr val="000000"/>
                </a:solidFill>
                <a:effectLst/>
                <a:uLnTx/>
                <a:uFillTx/>
                <a:latin typeface="Open Sans"/>
                <a:ea typeface="+mn-lt"/>
                <a:cs typeface="Calibri" panose="020F0502020204030204"/>
              </a:rPr>
              <a:t>Gérer, organiser et utiliser les informations et les données pour guider la prise de décisions, ainsi qu’atteindre et mesurer les résultats.</a:t>
            </a:r>
            <a:endParaRPr kumimoji="0" lang="fr-CA" sz="1800" b="1" i="0" u="none" strike="noStrike" kern="1200" cap="none" spc="0" normalizeH="0" baseline="0" noProof="0">
              <a:ln>
                <a:noFill/>
              </a:ln>
              <a:solidFill>
                <a:srgbClr val="000000"/>
              </a:solidFill>
              <a:effectLst/>
              <a:uLnTx/>
              <a:uFillTx/>
              <a:latin typeface="Open Sans"/>
              <a:ea typeface="+mn-lt"/>
              <a:cs typeface="Calibri" panose="020F0502020204030204"/>
            </a:endParaRPr>
          </a:p>
        </p:txBody>
      </p:sp>
      <p:sp>
        <p:nvSpPr>
          <p:cNvPr id="10" name="TextBox 9">
            <a:extLst>
              <a:ext uri="{FF2B5EF4-FFF2-40B4-BE49-F238E27FC236}">
                <a16:creationId xmlns:a16="http://schemas.microsoft.com/office/drawing/2014/main" id="{3A6D0F6A-0DDC-5E62-D57B-79F6C55CD42A}"/>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09902" y="3006406"/>
            <a:ext cx="6557010" cy="1461939"/>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Recueillir et organiser les données en vue de leur utilisation et de leur partage, en fonction de votre rôle.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Déterminer si les données comprennent des informations protégées et les stocker correctement et en toute sécurité.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Partager les données et les informations aussi ouvertement que possible tout en respectant la vie privée et la sécurité.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2ACD7B-158A-88A3-28B7-0581ED007B87}"/>
              </a:ext>
            </a:extLst>
          </p:cNvPr>
          <p:cNvSpPr txBox="1"/>
          <p:nvPr/>
        </p:nvSpPr>
        <p:spPr>
          <a:xfrm>
            <a:off x="408935" y="4677590"/>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Compétences, connaissances et attributs clés :</a:t>
            </a:r>
            <a:endParaRPr kumimoji="0" lang="fr-CA" sz="1800" b="1"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5" name="Rectangle: Rounded Corners 14">
            <a:extLst>
              <a:ext uri="{FF2B5EF4-FFF2-40B4-BE49-F238E27FC236}">
                <a16:creationId xmlns:a16="http://schemas.microsoft.com/office/drawing/2014/main" id="{731804A5-99A5-8F96-94DE-E2FEBF9ACB88}"/>
              </a:ext>
            </a:extLst>
          </p:cNvPr>
          <p:cNvSpPr/>
          <p:nvPr/>
        </p:nvSpPr>
        <p:spPr>
          <a:xfrm>
            <a:off x="5052049" y="4846867"/>
            <a:ext cx="1544786"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Transparence </a:t>
            </a: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289339" y="5220389"/>
            <a:ext cx="2759368"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Protéger les actifs numériques  </a:t>
            </a:r>
          </a:p>
        </p:txBody>
      </p:sp>
      <p:sp>
        <p:nvSpPr>
          <p:cNvPr id="11" name="Rectangle: Rounded Corners 10">
            <a:extLst>
              <a:ext uri="{FF2B5EF4-FFF2-40B4-BE49-F238E27FC236}">
                <a16:creationId xmlns:a16="http://schemas.microsoft.com/office/drawing/2014/main" id="{899FF59E-EB72-89D4-AEFD-96B7C7793793}"/>
              </a:ext>
            </a:extLst>
          </p:cNvPr>
          <p:cNvSpPr/>
          <p:nvPr/>
        </p:nvSpPr>
        <p:spPr>
          <a:xfrm>
            <a:off x="3108406" y="5237651"/>
            <a:ext cx="3506726"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Partager des informations et des données  </a:t>
            </a:r>
            <a:endPar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C3023FEA-9BAE-6BA6-5D7E-FEC17EACDD1A}"/>
              </a:ext>
            </a:extLst>
          </p:cNvPr>
          <p:cNvSpPr/>
          <p:nvPr/>
        </p:nvSpPr>
        <p:spPr>
          <a:xfrm>
            <a:off x="289339" y="5680666"/>
            <a:ext cx="3311641"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Collecte d'informations et de données  </a:t>
            </a:r>
            <a:endPar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3655271" y="5680666"/>
            <a:ext cx="3311641"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Utiliser les données et les informations  </a:t>
            </a:r>
            <a:endParaRPr kumimoji="0" lang="fr-CA"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D78C4231-39DB-6736-FE91-A3C17AEA2BBE}"/>
              </a:ext>
            </a:extLst>
          </p:cNvPr>
          <p:cNvSpPr txBox="1"/>
          <p:nvPr/>
        </p:nvSpPr>
        <p:spPr>
          <a:xfrm>
            <a:off x="7808902" y="3219101"/>
            <a:ext cx="345619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lumMod val="75000"/>
                  </a:srgbClr>
                </a:solidFill>
                <a:effectLst/>
                <a:uLnTx/>
                <a:uFillTx/>
                <a:latin typeface="Calibri" panose="020F0502020204030204"/>
                <a:ea typeface="+mn-lt"/>
                <a:cs typeface="Calibri" panose="020F0502020204030204"/>
              </a:rPr>
              <a:t>Employé de salle de courrier</a:t>
            </a: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595518" y="2673314"/>
            <a:ext cx="3931889" cy="3512352"/>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pic>
        <p:nvPicPr>
          <p:cNvPr id="19" name="Picture 18">
            <a:extLst>
              <a:ext uri="{FF2B5EF4-FFF2-40B4-BE49-F238E27FC236}">
                <a16:creationId xmlns:a16="http://schemas.microsoft.com/office/drawing/2014/main" id="{3EA51F15-2ED8-6AFF-3BBB-CA06A4FB31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2104" y="2275409"/>
            <a:ext cx="942621" cy="804975"/>
          </a:xfrm>
          <a:prstGeom prst="rect">
            <a:avLst/>
          </a:prstGeom>
        </p:spPr>
      </p:pic>
      <p:sp>
        <p:nvSpPr>
          <p:cNvPr id="21" name="TextBox 16">
            <a:extLst>
              <a:ext uri="{FF2B5EF4-FFF2-40B4-BE49-F238E27FC236}">
                <a16:creationId xmlns:a16="http://schemas.microsoft.com/office/drawing/2014/main" id="{BB13F4B4-D8BC-A6C8-8AF9-5D1905BE5F30}"/>
              </a:ext>
            </a:extLst>
          </p:cNvPr>
          <p:cNvSpPr txBox="1"/>
          <p:nvPr/>
        </p:nvSpPr>
        <p:spPr>
          <a:xfrm>
            <a:off x="7862926" y="3665149"/>
            <a:ext cx="3515313" cy="22570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a:ln>
                  <a:noFill/>
                </a:ln>
                <a:solidFill>
                  <a:srgbClr val="0D0D0D"/>
                </a:solidFill>
                <a:effectLst/>
                <a:uLnTx/>
                <a:uFillTx/>
                <a:latin typeface="Calibri" panose="020F0502020204030204"/>
                <a:ea typeface="+mn-lt"/>
                <a:cs typeface="Calibri" panose="020F0502020204030204"/>
              </a:rPr>
              <a:t>Je veille à collecter et à organiser les données entrantes du courrier physique que je reçois. Il est important que je veille à ce qu'il soit stocké et distribué en toute sécurité. J'essaie également d'identifier les tendances émergentes dans les types et les volumes de courrier reçus, afin de contribuer à l'optimisation des opérations de la salle de courrier et à l'amélioration de l'efficacité globale de l'organisation. </a:t>
            </a:r>
            <a:endParaRPr kumimoji="0" lang="en-US" sz="1800" b="0" i="1" u="none" strike="noStrike" kern="1200" cap="none" spc="0" normalizeH="0" baseline="0" noProof="0">
              <a:ln>
                <a:noFill/>
              </a:ln>
              <a:solidFill>
                <a:srgbClr val="000000"/>
              </a:solidFill>
              <a:effectLst/>
              <a:uLnTx/>
              <a:uFillTx/>
              <a:latin typeface="Calibri" panose="020F0502020204030204"/>
              <a:ea typeface="+mn-ea"/>
              <a:cs typeface="Calibri"/>
            </a:endParaRPr>
          </a:p>
        </p:txBody>
      </p:sp>
      <p:pic>
        <p:nvPicPr>
          <p:cNvPr id="4" name="Graphic 3">
            <a:extLst>
              <a:ext uri="{FF2B5EF4-FFF2-40B4-BE49-F238E27FC236}">
                <a16:creationId xmlns:a16="http://schemas.microsoft.com/office/drawing/2014/main" id="{871F16CA-BE31-41F8-2123-B9C852891D9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96552" y="1466784"/>
            <a:ext cx="744236" cy="744236"/>
          </a:xfrm>
          <a:prstGeom prst="rect">
            <a:avLst/>
          </a:prstGeom>
        </p:spPr>
      </p:pic>
      <p:pic>
        <p:nvPicPr>
          <p:cNvPr id="14" name="Graphic 13">
            <a:extLst>
              <a:ext uri="{FF2B5EF4-FFF2-40B4-BE49-F238E27FC236}">
                <a16:creationId xmlns:a16="http://schemas.microsoft.com/office/drawing/2014/main" id="{92560EF5-5658-6277-730B-B2D4440324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42937" y="3449882"/>
            <a:ext cx="914400" cy="914400"/>
          </a:xfrm>
          <a:prstGeom prst="rect">
            <a:avLst/>
          </a:prstGeom>
        </p:spPr>
      </p:pic>
      <p:sp>
        <p:nvSpPr>
          <p:cNvPr id="8" name="TextBox 7">
            <a:extLst>
              <a:ext uri="{FF2B5EF4-FFF2-40B4-BE49-F238E27FC236}">
                <a16:creationId xmlns:a16="http://schemas.microsoft.com/office/drawing/2014/main" id="{43C426D8-DE17-801E-997D-94185B1CB23E}"/>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8</a:t>
            </a:r>
          </a:p>
        </p:txBody>
      </p:sp>
    </p:spTree>
    <p:extLst>
      <p:ext uri="{BB962C8B-B14F-4D97-AF65-F5344CB8AC3E}">
        <p14:creationId xmlns:p14="http://schemas.microsoft.com/office/powerpoint/2010/main" val="277137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812E9-111F-40A3-8D3E-39E455E217A9}"/>
              </a:ext>
            </a:extLst>
          </p:cNvPr>
          <p:cNvSpPr>
            <a:spLocks noGrp="1"/>
          </p:cNvSpPr>
          <p:nvPr>
            <p:ph type="title"/>
          </p:nvPr>
        </p:nvSpPr>
        <p:spPr>
          <a:xfrm>
            <a:off x="289339" y="297516"/>
            <a:ext cx="9144860" cy="524058"/>
          </a:xfrm>
        </p:spPr>
        <p:txBody>
          <a:bodyPr>
            <a:noAutofit/>
          </a:bodyPr>
          <a:lstStyle/>
          <a:p>
            <a:r>
              <a:rPr lang="fr-CA" sz="3600">
                <a:latin typeface="Open Sans"/>
                <a:ea typeface="Open Sans"/>
                <a:cs typeface="Open Sans"/>
              </a:rPr>
              <a:t>Responsabilité numérique</a:t>
            </a:r>
            <a:endParaRPr lang="fr-CA"/>
          </a:p>
        </p:txBody>
      </p:sp>
      <p:sp>
        <p:nvSpPr>
          <p:cNvPr id="8" name="TextBox 7">
            <a:extLst>
              <a:ext uri="{FF2B5EF4-FFF2-40B4-BE49-F238E27FC236}">
                <a16:creationId xmlns:a16="http://schemas.microsoft.com/office/drawing/2014/main" id="{3B748D58-39A1-BA17-0D8E-59BC90AE81DC}"/>
              </a:ext>
            </a:extLst>
          </p:cNvPr>
          <p:cNvSpPr txBox="1"/>
          <p:nvPr/>
        </p:nvSpPr>
        <p:spPr>
          <a:xfrm>
            <a:off x="9473609" y="664338"/>
            <a:ext cx="25642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rPr>
              <a:t>Version bêta 17, avril 2024</a:t>
            </a:r>
            <a:endParaRPr kumimoji="0" lang="en-US" sz="1400" b="0" i="0" u="none" strike="noStrike" kern="1200" cap="none" spc="0" normalizeH="0" baseline="0" noProof="0">
              <a:ln>
                <a:noFill/>
              </a:ln>
              <a:solidFill>
                <a:srgbClr val="F8F8F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21D23-6796-23E4-8D18-8BE1FDC1A101}"/>
              </a:ext>
            </a:extLst>
          </p:cNvPr>
          <p:cNvSpPr txBox="1"/>
          <p:nvPr/>
        </p:nvSpPr>
        <p:spPr>
          <a:xfrm>
            <a:off x="1271544" y="1481084"/>
            <a:ext cx="10402113" cy="41498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46396"/>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Open Sans"/>
                <a:ea typeface="+mn-lt"/>
                <a:cs typeface="Calibri" panose="020F0502020204030204"/>
              </a:rPr>
              <a:t>Faire preuve d’un comportement éthique et légal dans l’utilisation des outils numériques.</a:t>
            </a:r>
            <a:endParaRPr lang="fr-CA" sz="1800" b="1" i="0" u="none" strike="noStrike" kern="1200" cap="none" spc="0" normalizeH="0" baseline="0" noProof="0">
              <a:ln>
                <a:noFill/>
              </a:ln>
              <a:solidFill>
                <a:srgbClr val="000000"/>
              </a:solidFill>
              <a:effectLst/>
              <a:uLnTx/>
              <a:uFillTx/>
              <a:latin typeface="Open Sans"/>
              <a:ea typeface="+mn-lt"/>
              <a:cs typeface="Calibri" panose="020F0502020204030204"/>
            </a:endParaRPr>
          </a:p>
        </p:txBody>
      </p:sp>
      <p:sp>
        <p:nvSpPr>
          <p:cNvPr id="20" name="TextBox 19">
            <a:extLst>
              <a:ext uri="{FF2B5EF4-FFF2-40B4-BE49-F238E27FC236}">
                <a16:creationId xmlns:a16="http://schemas.microsoft.com/office/drawing/2014/main" id="{09C7D0B9-9F2B-F793-ADA0-1CE280961E50}"/>
              </a:ext>
            </a:extLst>
          </p:cNvPr>
          <p:cNvSpPr txBox="1"/>
          <p:nvPr/>
        </p:nvSpPr>
        <p:spPr>
          <a:xfrm>
            <a:off x="404966" y="2568405"/>
            <a:ext cx="7044098"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Cette compétence peut être démontrée de différentes manières :</a:t>
            </a:r>
            <a:r>
              <a:rPr kumimoji="0" lang="fr-CA" sz="1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a:t>
            </a:r>
            <a:endParaRPr lang="fr-CA" sz="1800" b="0" i="0" u="none" strike="noStrike" kern="1200" cap="none" spc="0" normalizeH="0" baseline="0" noProof="0" dirty="0">
              <a:ln>
                <a:noFill/>
              </a:ln>
              <a:solidFill>
                <a:srgbClr val="000000"/>
              </a:solidFill>
              <a:effectLst/>
              <a:uLnTx/>
              <a:uFillTx/>
              <a:latin typeface="Calibri" panose="020F0502020204030204"/>
              <a:ea typeface="Calibri"/>
              <a:cs typeface="Calibri"/>
            </a:endParaRPr>
          </a:p>
        </p:txBody>
      </p:sp>
      <p:sp>
        <p:nvSpPr>
          <p:cNvPr id="13" name="TextBox 12">
            <a:extLst>
              <a:ext uri="{FF2B5EF4-FFF2-40B4-BE49-F238E27FC236}">
                <a16:creationId xmlns:a16="http://schemas.microsoft.com/office/drawing/2014/main" id="{883427B1-1347-B68F-E140-DECD69BD7D9E}"/>
              </a:ext>
            </a:extLst>
          </p:cNvPr>
          <p:cNvSpPr txBox="1"/>
          <p:nvPr/>
        </p:nvSpPr>
        <p:spPr>
          <a:xfrm>
            <a:off x="428411" y="2952634"/>
            <a:ext cx="6557010" cy="2185214"/>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Faire preuve d'honnêteté et de responsabilité à l'égard de ses actions numériques.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Favoriser un dialogue ouvert.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Appliquer le Code de valeurs et d'éthique du secteur public dans les environnements numériques.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Comprendre que tous les outils, physiques ou numériques, ont un impact sur l'environnement. </a:t>
            </a:r>
            <a:r>
              <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Veiller à ce que les sources numériques soient correctement utilisées et citées.</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 name="Straight Arrow Connector 1">
            <a:extLst>
              <a:ext uri="{FF2B5EF4-FFF2-40B4-BE49-F238E27FC236}">
                <a16:creationId xmlns:a16="http://schemas.microsoft.com/office/drawing/2014/main" id="{925FA003-BB61-EDE2-C3B7-616822CB9122}"/>
              </a:ext>
              <a:ext uri="{C183D7F6-B498-43B3-948B-1728B52AA6E4}">
                <adec:decorative xmlns:adec="http://schemas.microsoft.com/office/drawing/2017/decorative" val="1"/>
              </a:ext>
            </a:extLst>
          </p:cNvPr>
          <p:cNvCxnSpPr/>
          <p:nvPr/>
        </p:nvCxnSpPr>
        <p:spPr>
          <a:xfrm flipV="1">
            <a:off x="409902" y="2441027"/>
            <a:ext cx="11405036" cy="18394"/>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3B240E-C6F2-3A03-D87F-2676ED7370EB}"/>
              </a:ext>
            </a:extLst>
          </p:cNvPr>
          <p:cNvSpPr txBox="1"/>
          <p:nvPr/>
        </p:nvSpPr>
        <p:spPr>
          <a:xfrm>
            <a:off x="289339" y="5146505"/>
            <a:ext cx="4225440"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Compétences, connaissances et attributs clés :</a:t>
            </a:r>
            <a:endParaRPr lang="fr-CA" sz="1800" b="1" i="0" u="none" strike="noStrike" kern="1200" cap="none" spc="0" normalizeH="0" baseline="0" noProof="0" dirty="0">
              <a:ln>
                <a:noFill/>
              </a:ln>
              <a:solidFill>
                <a:srgbClr val="000000"/>
              </a:solidFill>
              <a:effectLst/>
              <a:uLnTx/>
              <a:uFillTx/>
              <a:latin typeface="Calibri" panose="020F0502020204030204"/>
              <a:ea typeface="Calibri"/>
              <a:cs typeface="Calibri"/>
            </a:endParaRPr>
          </a:p>
        </p:txBody>
      </p:sp>
      <p:sp>
        <p:nvSpPr>
          <p:cNvPr id="6" name="Rectangle: Rounded Corners 5">
            <a:extLst>
              <a:ext uri="{FF2B5EF4-FFF2-40B4-BE49-F238E27FC236}">
                <a16:creationId xmlns:a16="http://schemas.microsoft.com/office/drawing/2014/main" id="{D0484B66-BE1F-776D-CA53-6CB2C3A24C08}"/>
              </a:ext>
            </a:extLst>
          </p:cNvPr>
          <p:cNvSpPr/>
          <p:nvPr/>
        </p:nvSpPr>
        <p:spPr>
          <a:xfrm>
            <a:off x="440614" y="5625268"/>
            <a:ext cx="4985496"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Soutenir les autres dans les environnements numériques</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C3023FEA-9BAE-6BA6-5D7E-FEC17EACDD1A}"/>
              </a:ext>
            </a:extLst>
          </p:cNvPr>
          <p:cNvSpPr/>
          <p:nvPr/>
        </p:nvSpPr>
        <p:spPr>
          <a:xfrm>
            <a:off x="5461709" y="5627038"/>
            <a:ext cx="1029526"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Humilité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358219E5-0E80-6D63-DB7E-9D4BF4C7802F}"/>
              </a:ext>
            </a:extLst>
          </p:cNvPr>
          <p:cNvSpPr/>
          <p:nvPr/>
        </p:nvSpPr>
        <p:spPr>
          <a:xfrm>
            <a:off x="440613" y="6131938"/>
            <a:ext cx="3136599"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Résolution des conflits en ligne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1C7C172-9055-3812-AB2C-A923E07891AE}"/>
              </a:ext>
            </a:extLst>
          </p:cNvPr>
          <p:cNvSpPr/>
          <p:nvPr/>
        </p:nvSpPr>
        <p:spPr>
          <a:xfrm>
            <a:off x="3615476" y="6118092"/>
            <a:ext cx="1038096"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Intégrité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731804A5-99A5-8F96-94DE-E2FEBF9ACB88}"/>
              </a:ext>
            </a:extLst>
          </p:cNvPr>
          <p:cNvSpPr/>
          <p:nvPr/>
        </p:nvSpPr>
        <p:spPr>
          <a:xfrm>
            <a:off x="4691836" y="6123564"/>
            <a:ext cx="1629103"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Transparence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C222366B-7C4E-661A-B792-AF28004B6819}"/>
              </a:ext>
            </a:extLst>
          </p:cNvPr>
          <p:cNvSpPr/>
          <p:nvPr/>
        </p:nvSpPr>
        <p:spPr>
          <a:xfrm>
            <a:off x="6359203" y="6123564"/>
            <a:ext cx="1155632" cy="3385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Durabilité  </a:t>
            </a:r>
            <a:endParaRPr kumimoji="0" lang="en-US"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D78C4231-39DB-6736-FE91-A3C17AEA2BBE}"/>
              </a:ext>
            </a:extLst>
          </p:cNvPr>
          <p:cNvSpPr txBox="1"/>
          <p:nvPr/>
        </p:nvSpPr>
        <p:spPr>
          <a:xfrm>
            <a:off x="7774979" y="3452527"/>
            <a:ext cx="34561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8D4BF6"/>
                </a:solidFill>
                <a:effectLst/>
                <a:uLnTx/>
                <a:uFillTx/>
                <a:latin typeface="Open Sans" panose="020B0606030504020204" pitchFamily="34" charset="0"/>
                <a:ea typeface="Open Sans" panose="020B0606030504020204" pitchFamily="34" charset="0"/>
                <a:cs typeface="Open Sans" panose="020B0606030504020204" pitchFamily="34" charset="0"/>
              </a:rPr>
              <a:t>Directeur régional </a:t>
            </a:r>
            <a:endParaRPr kumimoji="0" lang="en-US" sz="2000" b="1" i="0" u="none" strike="noStrike" kern="1200" cap="none" spc="0" normalizeH="0" baseline="0" noProof="0">
              <a:ln>
                <a:noFill/>
              </a:ln>
              <a:solidFill>
                <a:srgbClr val="8D4BF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B2DB5622-3482-0D1C-D7F3-084543D3450D}"/>
              </a:ext>
              <a:ext uri="{C183D7F6-B498-43B3-948B-1728B52AA6E4}">
                <adec:decorative xmlns:adec="http://schemas.microsoft.com/office/drawing/2017/decorative" val="1"/>
              </a:ext>
            </a:extLst>
          </p:cNvPr>
          <p:cNvSpPr/>
          <p:nvPr/>
        </p:nvSpPr>
        <p:spPr>
          <a:xfrm>
            <a:off x="7561595" y="2912215"/>
            <a:ext cx="3931889" cy="3203434"/>
          </a:xfrm>
          <a:prstGeom prst="rect">
            <a:avLst/>
          </a:prstGeom>
          <a:no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3EA51F15-2ED8-6AFF-3BBB-CA06A4FB31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8181" y="2514310"/>
            <a:ext cx="942621" cy="804975"/>
          </a:xfrm>
          <a:prstGeom prst="rect">
            <a:avLst/>
          </a:prstGeom>
        </p:spPr>
      </p:pic>
      <p:sp>
        <p:nvSpPr>
          <p:cNvPr id="21" name="TextBox 16">
            <a:extLst>
              <a:ext uri="{FF2B5EF4-FFF2-40B4-BE49-F238E27FC236}">
                <a16:creationId xmlns:a16="http://schemas.microsoft.com/office/drawing/2014/main" id="{BB13F4B4-D8BC-A6C8-8AF9-5D1905BE5F30}"/>
              </a:ext>
            </a:extLst>
          </p:cNvPr>
          <p:cNvSpPr txBox="1"/>
          <p:nvPr/>
        </p:nvSpPr>
        <p:spPr>
          <a:xfrm>
            <a:off x="7829003" y="3914347"/>
            <a:ext cx="3329962"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Tout ce que nous faisons sur un ordinateur laisse une empreinte et cela doit être juste, transparent et conforme à la politique.</a:t>
            </a:r>
            <a:endParaRPr kumimoji="0" lang="en-US" sz="14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156F99EE-C381-9FD1-551E-9383B8B45F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09014" y="3688783"/>
            <a:ext cx="914400" cy="914400"/>
          </a:xfrm>
          <a:prstGeom prst="rect">
            <a:avLst/>
          </a:prstGeom>
        </p:spPr>
      </p:pic>
      <p:pic>
        <p:nvPicPr>
          <p:cNvPr id="10" name="Graphic 9">
            <a:extLst>
              <a:ext uri="{FF2B5EF4-FFF2-40B4-BE49-F238E27FC236}">
                <a16:creationId xmlns:a16="http://schemas.microsoft.com/office/drawing/2014/main" id="{35971422-B036-AB5C-BF26-ADCF41F4866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4966" y="1440726"/>
            <a:ext cx="669701" cy="669701"/>
          </a:xfrm>
          <a:prstGeom prst="rect">
            <a:avLst/>
          </a:prstGeom>
        </p:spPr>
      </p:pic>
      <p:sp>
        <p:nvSpPr>
          <p:cNvPr id="4" name="TextBox 3">
            <a:extLst>
              <a:ext uri="{FF2B5EF4-FFF2-40B4-BE49-F238E27FC236}">
                <a16:creationId xmlns:a16="http://schemas.microsoft.com/office/drawing/2014/main" id="{CB2F2A1B-B17C-4A9C-49F8-C5D62CF3ABBE}"/>
              </a:ext>
            </a:extLst>
          </p:cNvPr>
          <p:cNvSpPr txBox="1"/>
          <p:nvPr/>
        </p:nvSpPr>
        <p:spPr>
          <a:xfrm>
            <a:off x="132521" y="6400800"/>
            <a:ext cx="298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lumMod val="50000"/>
                  </a:schemeClr>
                </a:solidFill>
                <a:effectLst/>
                <a:uLnTx/>
                <a:uFillTx/>
                <a:latin typeface="Open Sans Light" pitchFamily="2" charset="0"/>
                <a:ea typeface="Open Sans Light" pitchFamily="2" charset="0"/>
                <a:cs typeface="Open Sans Light" pitchFamily="2" charset="0"/>
              </a:rPr>
              <a:t>9</a:t>
            </a:r>
          </a:p>
        </p:txBody>
      </p:sp>
    </p:spTree>
    <p:extLst>
      <p:ext uri="{BB962C8B-B14F-4D97-AF65-F5344CB8AC3E}">
        <p14:creationId xmlns:p14="http://schemas.microsoft.com/office/powerpoint/2010/main" val="3255459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53ff4de3735342f8442eb0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28"/>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23"/>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24"/>
</p:tagLst>
</file>

<file path=ppt/tags/tag1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1.xml><?xml version="1.0" encoding="utf-8"?>
<p:tagLst xmlns:a="http://schemas.openxmlformats.org/drawingml/2006/main" xmlns:r="http://schemas.openxmlformats.org/officeDocument/2006/relationships" xmlns:p="http://schemas.openxmlformats.org/presentationml/2006/main">
  <p:tag name="NUM" val="25"/>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26"/>
</p:tagLst>
</file>

<file path=ppt/tags/tag25.xml><?xml version="1.0" encoding="utf-8"?>
<p:tagLst xmlns:a="http://schemas.openxmlformats.org/drawingml/2006/main" xmlns:r="http://schemas.openxmlformats.org/officeDocument/2006/relationships" xmlns:p="http://schemas.openxmlformats.org/presentationml/2006/main">
  <p:tag name="NUM" val="19"/>
</p:tagLst>
</file>

<file path=ppt/tags/tag26.xml><?xml version="1.0" encoding="utf-8"?>
<p:tagLst xmlns:a="http://schemas.openxmlformats.org/drawingml/2006/main" xmlns:r="http://schemas.openxmlformats.org/officeDocument/2006/relationships" xmlns:p="http://schemas.openxmlformats.org/presentationml/2006/main">
  <p:tag name="NUM" val="20"/>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1"/>
</p:tagLst>
</file>

<file path=ppt/tags/tag29.xml><?xml version="1.0" encoding="utf-8"?>
<p:tagLst xmlns:a="http://schemas.openxmlformats.org/drawingml/2006/main" xmlns:r="http://schemas.openxmlformats.org/officeDocument/2006/relationships" xmlns:p="http://schemas.openxmlformats.org/presentationml/2006/main">
  <p:tag name="NUM" val="2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GC Digital (dark mode)">
  <a:themeElements>
    <a:clrScheme name="Custom 1">
      <a:dk1>
        <a:srgbClr val="000000"/>
      </a:dk1>
      <a:lt1>
        <a:srgbClr val="FFFFFF"/>
      </a:lt1>
      <a:dk2>
        <a:srgbClr val="000000"/>
      </a:dk2>
      <a:lt2>
        <a:srgbClr val="F8F8F8"/>
      </a:lt2>
      <a:accent1>
        <a:srgbClr val="58BFB5"/>
      </a:accent1>
      <a:accent2>
        <a:srgbClr val="8D4BF6"/>
      </a:accent2>
      <a:accent3>
        <a:srgbClr val="EB645F"/>
      </a:accent3>
      <a:accent4>
        <a:srgbClr val="C9F3F0"/>
      </a:accent4>
      <a:accent5>
        <a:srgbClr val="E0CDFB"/>
      </a:accent5>
      <a:accent6>
        <a:srgbClr val="F8D3D2"/>
      </a:accent6>
      <a:hlink>
        <a:srgbClr val="469E95"/>
      </a:hlink>
      <a:folHlink>
        <a:srgbClr val="662CB8"/>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 Digital Minimalistic">
  <a:themeElements>
    <a:clrScheme name="Custom 1">
      <a:dk1>
        <a:srgbClr val="000000"/>
      </a:dk1>
      <a:lt1>
        <a:srgbClr val="FFFFFF"/>
      </a:lt1>
      <a:dk2>
        <a:srgbClr val="000000"/>
      </a:dk2>
      <a:lt2>
        <a:srgbClr val="F8F8F8"/>
      </a:lt2>
      <a:accent1>
        <a:srgbClr val="58BFB5"/>
      </a:accent1>
      <a:accent2>
        <a:srgbClr val="8D4BF6"/>
      </a:accent2>
      <a:accent3>
        <a:srgbClr val="EB645F"/>
      </a:accent3>
      <a:accent4>
        <a:srgbClr val="C9F3F0"/>
      </a:accent4>
      <a:accent5>
        <a:srgbClr val="E0CDFB"/>
      </a:accent5>
      <a:accent6>
        <a:srgbClr val="F8D3D2"/>
      </a:accent6>
      <a:hlink>
        <a:srgbClr val="469E95"/>
      </a:hlink>
      <a:folHlink>
        <a:srgbClr val="662C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 Digital toned background">
  <a:themeElements>
    <a:clrScheme name="Custom 1">
      <a:dk1>
        <a:srgbClr val="000000"/>
      </a:dk1>
      <a:lt1>
        <a:srgbClr val="FFFFFF"/>
      </a:lt1>
      <a:dk2>
        <a:srgbClr val="000000"/>
      </a:dk2>
      <a:lt2>
        <a:srgbClr val="F8F8F8"/>
      </a:lt2>
      <a:accent1>
        <a:srgbClr val="58BFB5"/>
      </a:accent1>
      <a:accent2>
        <a:srgbClr val="8D4BF6"/>
      </a:accent2>
      <a:accent3>
        <a:srgbClr val="EB645F"/>
      </a:accent3>
      <a:accent4>
        <a:srgbClr val="C9F3F0"/>
      </a:accent4>
      <a:accent5>
        <a:srgbClr val="E0CDFB"/>
      </a:accent5>
      <a:accent6>
        <a:srgbClr val="F8D3D2"/>
      </a:accent6>
      <a:hlink>
        <a:srgbClr val="469E95"/>
      </a:hlink>
      <a:folHlink>
        <a:srgbClr val="662C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C Digital (dark mode)">
  <a:themeElements>
    <a:clrScheme name="Custom 1">
      <a:dk1>
        <a:srgbClr val="000000"/>
      </a:dk1>
      <a:lt1>
        <a:srgbClr val="FFFFFF"/>
      </a:lt1>
      <a:dk2>
        <a:srgbClr val="000000"/>
      </a:dk2>
      <a:lt2>
        <a:srgbClr val="F8F8F8"/>
      </a:lt2>
      <a:accent1>
        <a:srgbClr val="58BFB5"/>
      </a:accent1>
      <a:accent2>
        <a:srgbClr val="8D4BF6"/>
      </a:accent2>
      <a:accent3>
        <a:srgbClr val="EB645F"/>
      </a:accent3>
      <a:accent4>
        <a:srgbClr val="C9F3F0"/>
      </a:accent4>
      <a:accent5>
        <a:srgbClr val="E0CDFB"/>
      </a:accent5>
      <a:accent6>
        <a:srgbClr val="F8D3D2"/>
      </a:accent6>
      <a:hlink>
        <a:srgbClr val="469E95"/>
      </a:hlink>
      <a:folHlink>
        <a:srgbClr val="662CB8"/>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d78bb9-6ee1-421e-9a2e-603293e5625a">
      <Terms xmlns="http://schemas.microsoft.com/office/infopath/2007/PartnerControls"/>
    </lcf76f155ced4ddcb4097134ff3c332f>
    <TaxCatchAll xmlns="a735e4d9-f002-48fa-91dd-96ff79369b34" xsi:nil="true"/>
    <Contenttype0 xmlns="c4d78bb9-6ee1-421e-9a2e-603293e5625a" xsi:nil="true"/>
    <DocumentStatus xmlns="c4d78bb9-6ee1-421e-9a2e-603293e5625a">Final</DocumentStatus>
    <_dlc_DocId xmlns="a735e4d9-f002-48fa-91dd-96ff79369b34">KHNCKHD4V6QQ-1884541470-14509</_dlc_DocId>
    <MediaLengthInSeconds xmlns="c4d78bb9-6ee1-421e-9a2e-603293e5625a" xsi:nil="true"/>
    <_dlc_DocIdUrl xmlns="a735e4d9-f002-48fa-91dd-96ff79369b34">
      <Url>https://056gc.sharepoint.com/sites/OCIO-DTLO_BDPI-BTNL/_layouts/15/DocIdRedir.aspx?ID=KHNCKHD4V6QQ-1884541470-14509</Url>
      <Description>KHNCKHD4V6QQ-1884541470-14509</Description>
    </_dlc_DocIdUrl>
    <Requestor xmlns="c4d78bb9-6ee1-421e-9a2e-603293e5625a" xsi:nil="true"/>
    <SharedWithUsers xmlns="a735e4d9-f002-48fa-91dd-96ff79369b34">
      <UserInfo>
        <DisplayName>Hunter, Lauren</DisplayName>
        <AccountId>19</AccountId>
        <AccountType/>
      </UserInfo>
      <UserInfo>
        <DisplayName>Laflamme-Bertrand, Stéphanie (she, elle)</DisplayName>
        <AccountId>31</AccountId>
        <AccountType/>
      </UserInfo>
      <UserInfo>
        <DisplayName>Huartson, Suhana</DisplayName>
        <AccountId>43</AccountId>
        <AccountType/>
      </UserInfo>
      <UserInfo>
        <DisplayName>Veerapen, Roumila (she/her, elle)</DisplayName>
        <AccountId>44</AccountId>
        <AccountType/>
      </UserInfo>
      <UserInfo>
        <DisplayName>Gallagher, Susan</DisplayName>
        <AccountId>130</AccountId>
        <AccountType/>
      </UserInfo>
      <UserInfo>
        <DisplayName>TBS-SCT_GoldBuild Members</DisplayName>
        <AccountId>11</AccountId>
        <AccountType/>
      </UserInfo>
      <UserInfo>
        <DisplayName>Laurin, Mario</DisplayName>
        <AccountId>26</AccountId>
        <AccountType/>
      </UserInfo>
      <UserInfo>
        <DisplayName>Graeme Rombough-PC</DisplayName>
        <AccountId>12</AccountId>
        <AccountType/>
      </UserInfo>
      <UserInfo>
        <DisplayName>Macdougall, Jennifer</DisplayName>
        <AccountId>445</AccountId>
        <AccountType/>
      </UserInfo>
      <UserInfo>
        <DisplayName>Evans, Ashley</DisplayName>
        <AccountId>290</AccountId>
        <AccountType/>
      </UserInfo>
      <UserInfo>
        <DisplayName>McKeown, Liz (she/her, elle)</DisplayName>
        <AccountId>32</AccountId>
        <AccountType/>
      </UserInfo>
      <UserInfo>
        <DisplayName>David, Isa (she/her, elle)</DisplayName>
        <AccountId>33</AccountId>
        <AccountType/>
      </UserInfo>
      <UserInfo>
        <DisplayName>Wong, Anna (she/her, elle)</DisplayName>
        <AccountId>21</AccountId>
        <AccountType/>
      </UserInfo>
      <UserInfo>
        <DisplayName>Ng, Jacqueline (she/her, elle)</DisplayName>
        <AccountId>98</AccountId>
        <AccountType/>
      </UserInfo>
      <UserInfo>
        <DisplayName>Boucher, Ashley</DisplayName>
        <AccountId>54</AccountId>
        <AccountType/>
      </UserInfo>
      <UserInfo>
        <DisplayName>Labrosse, Julie</DisplayName>
        <AccountId>24</AccountId>
        <AccountType/>
      </UserInfo>
      <UserInfo>
        <DisplayName>Bastien, Leonard</DisplayName>
        <AccountId>382</AccountId>
        <AccountType/>
      </UserInfo>
    </SharedWithUsers>
    <_dlc_DocIdPersistId xmlns="a735e4d9-f002-48fa-91dd-96ff79369b34" xsi:nil="true"/>
    <Note xmlns="c4d78bb9-6ee1-421e-9a2e-603293e5625a" xsi:nil="true"/>
    <Comment xmlns="c4d78bb9-6ee1-421e-9a2e-603293e5625a"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6160EF53A62224D8A52237F3F6AB4BD" ma:contentTypeVersion="24" ma:contentTypeDescription="Create a new document." ma:contentTypeScope="" ma:versionID="2c711e5dc3c6a18e90d043d3984921d6">
  <xsd:schema xmlns:xsd="http://www.w3.org/2001/XMLSchema" xmlns:xs="http://www.w3.org/2001/XMLSchema" xmlns:p="http://schemas.microsoft.com/office/2006/metadata/properties" xmlns:ns2="a735e4d9-f002-48fa-91dd-96ff79369b34" xmlns:ns3="c4d78bb9-6ee1-421e-9a2e-603293e5625a" targetNamespace="http://schemas.microsoft.com/office/2006/metadata/properties" ma:root="true" ma:fieldsID="5c1c7616ab20d0d22926116bf2f9cc23" ns2:_="" ns3:_="">
    <xsd:import namespace="a735e4d9-f002-48fa-91dd-96ff79369b34"/>
    <xsd:import namespace="c4d78bb9-6ee1-421e-9a2e-603293e5625a"/>
    <xsd:element name="properties">
      <xsd:complexType>
        <xsd:sequence>
          <xsd:element name="documentManagement">
            <xsd:complexType>
              <xsd:all>
                <xsd:element ref="ns2:_dlc_DocIdUrl" minOccurs="0"/>
                <xsd:element ref="ns3:DocumentStatus" minOccurs="0"/>
                <xsd:element ref="ns3:Contenttype0" minOccurs="0"/>
                <xsd:element ref="ns2:_dlc_DocId"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2:SharedWithUsers" minOccurs="0"/>
                <xsd:element ref="ns2:SharedWithDetails" minOccurs="0"/>
                <xsd:element ref="ns3:Requestor" minOccurs="0"/>
                <xsd:element ref="ns3:MediaServiceLocation" minOccurs="0"/>
                <xsd:element ref="ns3:Note" minOccurs="0"/>
                <xsd:element ref="ns3: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5e4d9-f002-48fa-91dd-96ff79369b34"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7"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9" nillable="true" ma:displayName="Persist ID" ma:description="Keep ID on add." ma:hidden="true" ma:internalName="_dlc_DocIdPersistId" ma:readOnly="false">
      <xsd:simpleType>
        <xsd:restriction base="dms:Boolean"/>
      </xsd:simpleType>
    </xsd:element>
    <xsd:element name="TaxCatchAll" ma:index="20" nillable="true" ma:displayName="Taxonomy Catch All Column" ma:hidden="true" ma:list="{a304eb3e-8a7c-4928-a670-8a1016adfb66}" ma:internalName="TaxCatchAll" ma:readOnly="false" ma:showField="CatchAllData" ma:web="a735e4d9-f002-48fa-91dd-96ff79369b3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78bb9-6ee1-421e-9a2e-603293e5625a" elementFormDefault="qualified">
    <xsd:import namespace="http://schemas.microsoft.com/office/2006/documentManagement/types"/>
    <xsd:import namespace="http://schemas.microsoft.com/office/infopath/2007/PartnerControls"/>
    <xsd:element name="DocumentStatus" ma:index="4" nillable="true" ma:displayName="Document Status" ma:format="Dropdown" ma:internalName="DocumentStatus" ma:readOnly="false">
      <xsd:simpleType>
        <xsd:restriction base="dms:Choice">
          <xsd:enumeration value="Draft"/>
          <xsd:enumeration value="Final"/>
          <xsd:enumeration value="Obsolete"/>
          <xsd:enumeration value="Reference"/>
          <xsd:enumeration value="Discovery"/>
          <xsd:enumeration value="Alpha"/>
          <xsd:enumeration value="Beta"/>
          <xsd:enumeration value="Live"/>
          <xsd:enumeration value="Feedback"/>
          <xsd:enumeration value="Pending Approval"/>
        </xsd:restriction>
      </xsd:simpleType>
    </xsd:element>
    <xsd:element name="Contenttype0" ma:index="5" nillable="true" ma:displayName="Content type" ma:format="Dropdown" ma:internalName="Contenttype0" ma:readOnly="false">
      <xsd:simpleType>
        <xsd:restriction base="dms:Choice">
          <xsd:enumeration value="reference"/>
          <xsd:enumeration value="agenda"/>
          <xsd:enumeration value="meeting minutes"/>
          <xsd:enumeration value="policy"/>
          <xsd:enumeration value="proposal"/>
          <xsd:enumeration value="research"/>
          <xsd:enumeration value="template"/>
          <xsd:enumeration value="graphic"/>
          <xsd:enumeration value="presentation"/>
          <xsd:enumeration value="IMAG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Requestor" ma:index="27" nillable="true" ma:displayName="Requestor" ma:format="Dropdown" ma:hidden="true" ma:internalName="Requestor" ma:readOnly="false">
      <xsd:simpleType>
        <xsd:restriction base="dms:Choice">
          <xsd:enumeration value="EDO"/>
          <xsd:enumeration value="ADMO"/>
          <xsd:enumeration value="DMO"/>
          <xsd:enumeration value="PO"/>
          <xsd:enumeration value="DCM - Anne-Marie"/>
          <xsd:enumeration value="Other"/>
          <xsd:enumeration value="DCM - Anouk"/>
        </xsd:restriction>
      </xsd:simpleType>
    </xsd:element>
    <xsd:element name="MediaServiceLocation" ma:index="28" nillable="true" ma:displayName="Location" ma:indexed="true" ma:internalName="MediaServiceLocation" ma:readOnly="true">
      <xsd:simpleType>
        <xsd:restriction base="dms:Text"/>
      </xsd:simpleType>
    </xsd:element>
    <xsd:element name="Note" ma:index="29" nillable="true" ma:displayName="Note" ma:format="Dropdown" ma:internalName="Note">
      <xsd:simpleType>
        <xsd:restriction base="dms:Text">
          <xsd:maxLength value="255"/>
        </xsd:restriction>
      </xsd:simpleType>
    </xsd:element>
    <xsd:element name="Comment" ma:index="30" nillable="true" ma:displayName="Comments" ma:description="Add comment to doc (if final)" ma:format="Dropdown" ma:internalName="Commen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CC429-6D46-437E-A253-83B34EAF39A0}">
  <ds:schemaRefs>
    <ds:schemaRef ds:uri="c4d78bb9-6ee1-421e-9a2e-603293e5625a"/>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purl.org/dc/elements/1.1/"/>
    <ds:schemaRef ds:uri="a735e4d9-f002-48fa-91dd-96ff79369b34"/>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D4CAF5D-6DD6-4C0C-A1CE-4289D6B7A521}">
  <ds:schemaRefs>
    <ds:schemaRef ds:uri="http://schemas.microsoft.com/sharepoint/events"/>
  </ds:schemaRefs>
</ds:datastoreItem>
</file>

<file path=customXml/itemProps3.xml><?xml version="1.0" encoding="utf-8"?>
<ds:datastoreItem xmlns:ds="http://schemas.openxmlformats.org/officeDocument/2006/customXml" ds:itemID="{97E4D8E4-3EF6-4816-9F84-EA65DA707D7B}">
  <ds:schemaRefs>
    <ds:schemaRef ds:uri="http://schemas.microsoft.com/sharepoint/v3/contenttype/forms"/>
  </ds:schemaRefs>
</ds:datastoreItem>
</file>

<file path=customXml/itemProps4.xml><?xml version="1.0" encoding="utf-8"?>
<ds:datastoreItem xmlns:ds="http://schemas.openxmlformats.org/officeDocument/2006/customXml" ds:itemID="{3F0E4EDF-AC42-462F-BBCB-A3FE01618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5e4d9-f002-48fa-91dd-96ff79369b34"/>
    <ds:schemaRef ds:uri="c4d78bb9-6ee1-421e-9a2e-603293e56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2042</Words>
  <Application>Microsoft Office PowerPoint</Application>
  <PresentationFormat>Widescreen</PresentationFormat>
  <Paragraphs>229</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GC Digital (dark mode)</vt:lpstr>
      <vt:lpstr>GC Digital Minimalistic</vt:lpstr>
      <vt:lpstr>GC Digital toned background</vt:lpstr>
      <vt:lpstr>1_GC Digital (dark mode)</vt:lpstr>
      <vt:lpstr>Top 3 choses que les gestionnaires devraient savoir sur les Compétences numériques pour tous les fonctionnaires </vt:lpstr>
      <vt:lpstr>Les top 3 choses….</vt:lpstr>
      <vt:lpstr>Premièrement… Qu'est-ce que le numérique? </vt:lpstr>
      <vt:lpstr>Compétences numériques  pour tous les fonctionnaires​</vt:lpstr>
      <vt:lpstr>Littératie numérique</vt:lpstr>
      <vt:lpstr>Amélioration continue</vt:lpstr>
      <vt:lpstr>Vigilance en matière de cybersécurité</vt:lpstr>
      <vt:lpstr>L'intendance de l’information  et des données</vt:lpstr>
      <vt:lpstr>Responsabilité numérique</vt:lpstr>
      <vt:lpstr>Interactions inclusives    </vt:lpstr>
      <vt:lpstr>Comment puis-je les développer?</vt:lpstr>
      <vt:lpstr>Guide</vt:lpstr>
      <vt:lpstr>Comment les promouvoir au sein de mon équipe?</vt:lpstr>
      <vt:lpstr>Q&amp;R</vt:lpstr>
      <vt:lpstr>Compétences numériques pour  tous les fonctionnaires </vt:lpstr>
      <vt:lpstr>Merci</vt:lpstr>
      <vt:lpstr>Annexes</vt:lpstr>
      <vt:lpstr>Segments d’utilisateurs participants</vt:lpstr>
      <vt:lpstr>Comment ils ont été conçus et comment en savoir plus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Lauren</dc:creator>
  <cp:lastModifiedBy>Xiao, William</cp:lastModifiedBy>
  <cp:revision>115</cp:revision>
  <dcterms:created xsi:type="dcterms:W3CDTF">2023-04-17T17:38:39Z</dcterms:created>
  <dcterms:modified xsi:type="dcterms:W3CDTF">2024-09-10T18:08:29Z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0x01010006160EF53A62224D8A52237F3F6AB4BD</vt:lpwstr>
  </property>
  <property fmtid="{D5CDD505-2E9C-101B-9397-08002B2CF9AE}" pid="3" name="MediaServiceImageTags">
    <vt:lpwstr/>
  </property>
  <property fmtid="{D5CDD505-2E9C-101B-9397-08002B2CF9AE}" pid="4" name="MSIP_Label_3d0ca00b-3f0e-465a-aac7-1a6a22fcea40_Enabled">
    <vt:lpwstr>true</vt:lpwstr>
  </property>
  <property fmtid="{D5CDD505-2E9C-101B-9397-08002B2CF9AE}" pid="5" name="MSIP_Label_3d0ca00b-3f0e-465a-aac7-1a6a22fcea40_SetDate">
    <vt:lpwstr>2023-04-17T18:39:03Z</vt:lpwstr>
  </property>
  <property fmtid="{D5CDD505-2E9C-101B-9397-08002B2CF9AE}" pid="6" name="MSIP_Label_3d0ca00b-3f0e-465a-aac7-1a6a22fcea40_Method">
    <vt:lpwstr>Privileged</vt:lpwstr>
  </property>
  <property fmtid="{D5CDD505-2E9C-101B-9397-08002B2CF9AE}" pid="7" name="MSIP_Label_3d0ca00b-3f0e-465a-aac7-1a6a22fcea40_Name">
    <vt:lpwstr>3d0ca00b-3f0e-465a-aac7-1a6a22fcea40</vt:lpwstr>
  </property>
  <property fmtid="{D5CDD505-2E9C-101B-9397-08002B2CF9AE}" pid="8" name="MSIP_Label_3d0ca00b-3f0e-465a-aac7-1a6a22fcea40_SiteId">
    <vt:lpwstr>6397df10-4595-4047-9c4f-03311282152b</vt:lpwstr>
  </property>
  <property fmtid="{D5CDD505-2E9C-101B-9397-08002B2CF9AE}" pid="9" name="MSIP_Label_3d0ca00b-3f0e-465a-aac7-1a6a22fcea40_ActionId">
    <vt:lpwstr>23a411ab-072a-41f7-99c5-f5eceac035a8</vt:lpwstr>
  </property>
  <property fmtid="{D5CDD505-2E9C-101B-9397-08002B2CF9AE}" pid="10" name="MSIP_Label_3d0ca00b-3f0e-465a-aac7-1a6a22fcea40_ContentBits">
    <vt:lpwstr>1</vt:lpwstr>
  </property>
  <property fmtid="{D5CDD505-2E9C-101B-9397-08002B2CF9AE}" pid="11" name="_ExtendedDescription">
    <vt:lpwstr>&lt;div class="ExternalClass9CAD49CFABF9472691536818AC220FB3"&gt;Introduction and context presentation for general distribution. &lt;/div&gt;</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TriggerFlowInfo">
    <vt:lpwstr/>
  </property>
  <property fmtid="{D5CDD505-2E9C-101B-9397-08002B2CF9AE}" pid="16" name="xd_Signature">
    <vt:bool>false</vt:bool>
  </property>
  <property fmtid="{D5CDD505-2E9C-101B-9397-08002B2CF9AE}" pid="17" name="SharedWithUsers">
    <vt:lpwstr>876;#Mitri, Helen;#878;#SharingLinks.e4ee615f-afbc-4498-ba75-494f59c7d708.OrganizationEdit.35d198ef-efcd-4e33-beca-491af57f06b1;#19;#Morissette, Marie-Pier;#1359;#SharingLinks.de73cfa9-e40c-4421-a895-52d9910c3b0b.OrganizationView.a2778dfe-3809-4a4a-8d1f-dec749ef1a56;#31;#Samb, Fatou;#43;#Kearney, Thomas (he/they, il/ils);#44;#McKeown, Liz (she/her, elle);#130;#David, Isa (she/her, elle);#11;#Wong, Anna (she/her, elle);#26;#Ng, Jacqueline (she/her, elle);#1579;#Boucher, Ashley;#1590;#Macdougall, Jennifer;#12;#Labrosse, Julie;#1100;#Bastien, Leonard</vt:lpwstr>
  </property>
  <property fmtid="{D5CDD505-2E9C-101B-9397-08002B2CF9AE}" pid="18" name="_dlc_DocIdItemGuid">
    <vt:lpwstr>02bc516d-f700-4b7e-b4ab-fa549b0f3797</vt:lpwstr>
  </property>
  <property fmtid="{D5CDD505-2E9C-101B-9397-08002B2CF9AE}" pid="19" name="Notes">
    <vt:lpwstr>Approved by Julie May 14 and Anna June 13</vt:lpwstr>
  </property>
</Properties>
</file>