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988" r:id="rId5"/>
    <p:sldMasterId id="2147483903" r:id="rId6"/>
    <p:sldMasterId id="2147484001" r:id="rId7"/>
    <p:sldMasterId id="2147483989" r:id="rId8"/>
  </p:sldMasterIdLst>
  <p:notesMasterIdLst>
    <p:notesMasterId r:id="rId26"/>
  </p:notesMasterIdLst>
  <p:handoutMasterIdLst>
    <p:handoutMasterId r:id="rId27"/>
  </p:handoutMasterIdLst>
  <p:sldIdLst>
    <p:sldId id="353" r:id="rId9"/>
    <p:sldId id="25891" r:id="rId10"/>
    <p:sldId id="25899" r:id="rId11"/>
    <p:sldId id="25884" r:id="rId12"/>
    <p:sldId id="25887" r:id="rId13"/>
    <p:sldId id="25921" r:id="rId14"/>
    <p:sldId id="25922" r:id="rId15"/>
    <p:sldId id="25897" r:id="rId16"/>
    <p:sldId id="25880" r:id="rId17"/>
    <p:sldId id="272" r:id="rId18"/>
    <p:sldId id="25883" r:id="rId19"/>
    <p:sldId id="370" r:id="rId20"/>
    <p:sldId id="25903" r:id="rId21"/>
    <p:sldId id="306" r:id="rId22"/>
    <p:sldId id="273" r:id="rId23"/>
    <p:sldId id="25926" r:id="rId24"/>
    <p:sldId id="308" r:id="rId25"/>
  </p:sldIdLst>
  <p:sldSz cx="12192000" cy="6858000"/>
  <p:notesSz cx="7010400" cy="92964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D2"/>
    <a:srgbClr val="F6FDD1"/>
    <a:srgbClr val="DFD1E7"/>
    <a:srgbClr val="9999FF"/>
    <a:srgbClr val="CCCCFF"/>
    <a:srgbClr val="FF66FF"/>
    <a:srgbClr val="9E246B"/>
    <a:srgbClr val="000000"/>
    <a:srgbClr val="671745"/>
    <a:srgbClr val="C02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88338" autoAdjust="0"/>
  </p:normalViewPr>
  <p:slideViewPr>
    <p:cSldViewPr showGuides="1">
      <p:cViewPr varScale="1">
        <p:scale>
          <a:sx n="99" d="100"/>
          <a:sy n="99" d="100"/>
        </p:scale>
        <p:origin x="180" y="72"/>
      </p:cViewPr>
      <p:guideLst>
        <p:guide orient="horz" pos="2160"/>
        <p:guide orient="horz" pos="482"/>
        <p:guide orient="horz" pos="300"/>
        <p:guide orient="horz" pos="572"/>
        <p:guide pos="3840"/>
        <p:guide pos="665"/>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332"/>
    </p:cViewPr>
  </p:sorterViewPr>
  <p:notesViewPr>
    <p:cSldViewPr>
      <p:cViewPr varScale="1">
        <p:scale>
          <a:sx n="69" d="100"/>
          <a:sy n="69" d="100"/>
        </p:scale>
        <p:origin x="2535" y="54"/>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notesMaster" Target="notesMasters/notesMaster1.xml"/><Relationship Id="rId8" Type="http://schemas.openxmlformats.org/officeDocument/2006/relationships/slideMaster" Target="slideMasters/slideMaster4.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ags" Target="tags/tag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30" Type="http://schemas.openxmlformats.org/officeDocument/2006/relationships/presProps" Target="presProps.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2024-10-10</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dirty="0"/>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2024-10-10</a:t>
            </a:fld>
            <a:endParaRPr lang="en-CA"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dirty="0"/>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BF76D344-3FA6-4057-8040-8B0031F1765A}" type="slidenum">
              <a:rPr lang="en-CA" smtClean="0"/>
              <a:t>1</a:t>
            </a:fld>
            <a:endParaRPr lang="en-CA" dirty="0"/>
          </a:p>
        </p:txBody>
      </p:sp>
    </p:spTree>
    <p:extLst>
      <p:ext uri="{BB962C8B-B14F-4D97-AF65-F5344CB8AC3E}">
        <p14:creationId xmlns:p14="http://schemas.microsoft.com/office/powerpoint/2010/main" val="25704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603C57E-B678-BDAB-B94B-4C2805CB0B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9A904AD5-B811-E488-5B83-6CB79C66E1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35844" name="Slide Number Placeholder 3">
            <a:extLst>
              <a:ext uri="{FF2B5EF4-FFF2-40B4-BE49-F238E27FC236}">
                <a16:creationId xmlns:a16="http://schemas.microsoft.com/office/drawing/2014/main" id="{AC0749FF-CAA6-E7CB-DC1B-BCEE1136DB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A57D730F-138F-4532-9AA1-555D8B1A1FE4}" type="slidenum">
              <a:rPr lang="en-CA" altLang="en-US">
                <a:latin typeface="Calibri" panose="020F0502020204030204" pitchFamily="34" charset="0"/>
              </a:rPr>
              <a:pPr/>
              <a:t>10</a:t>
            </a:fld>
            <a:endParaRPr lang="en-CA" altLang="en-US">
              <a:latin typeface="Calibri" panose="020F0502020204030204" pitchFamily="34" charset="0"/>
            </a:endParaRPr>
          </a:p>
        </p:txBody>
      </p:sp>
    </p:spTree>
    <p:extLst>
      <p:ext uri="{BB962C8B-B14F-4D97-AF65-F5344CB8AC3E}">
        <p14:creationId xmlns:p14="http://schemas.microsoft.com/office/powerpoint/2010/main" val="3155578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dirty="0"/>
          </a:p>
        </p:txBody>
      </p:sp>
    </p:spTree>
    <p:extLst>
      <p:ext uri="{BB962C8B-B14F-4D97-AF65-F5344CB8AC3E}">
        <p14:creationId xmlns:p14="http://schemas.microsoft.com/office/powerpoint/2010/main" val="3410675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12</a:t>
            </a:fld>
            <a:endParaRPr lang="en-CA" dirty="0"/>
          </a:p>
        </p:txBody>
      </p:sp>
    </p:spTree>
    <p:extLst>
      <p:ext uri="{BB962C8B-B14F-4D97-AF65-F5344CB8AC3E}">
        <p14:creationId xmlns:p14="http://schemas.microsoft.com/office/powerpoint/2010/main" val="68676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61A67D8-CB7A-F29F-1431-1908BCE8D2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313CE50-766E-6B10-97C9-9A61FB0BBD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41988" name="Slide Number Placeholder 3">
            <a:extLst>
              <a:ext uri="{FF2B5EF4-FFF2-40B4-BE49-F238E27FC236}">
                <a16:creationId xmlns:a16="http://schemas.microsoft.com/office/drawing/2014/main" id="{2198E03A-E187-8D45-E6B6-CCA15AACE2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fld id="{54450A90-4928-4C18-89F6-EDE3B9737B36}" type="slidenum">
              <a:rPr lang="en-CA" altLang="en-US">
                <a:latin typeface="Calibri" panose="020F0502020204030204" pitchFamily="34" charset="0"/>
              </a:rPr>
              <a:pPr/>
              <a:t>13</a:t>
            </a:fld>
            <a:endParaRPr lang="en-CA"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dirty="0"/>
          </a:p>
        </p:txBody>
      </p:sp>
    </p:spTree>
    <p:extLst>
      <p:ext uri="{BB962C8B-B14F-4D97-AF65-F5344CB8AC3E}">
        <p14:creationId xmlns:p14="http://schemas.microsoft.com/office/powerpoint/2010/main" val="2209359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F76D344-3FA6-4057-8040-8B0031F1765A}" type="slidenum">
              <a:rPr lang="en-CA" smtClean="0"/>
              <a:t>15</a:t>
            </a:fld>
            <a:endParaRPr lang="en-CA"/>
          </a:p>
        </p:txBody>
      </p:sp>
    </p:spTree>
    <p:extLst>
      <p:ext uri="{BB962C8B-B14F-4D97-AF65-F5344CB8AC3E}">
        <p14:creationId xmlns:p14="http://schemas.microsoft.com/office/powerpoint/2010/main" val="1844086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B3A5D88-BC26-4EFA-A680-927F6A4ACCF4}" type="slidenum">
              <a:rPr lang="en-CA" smtClean="0"/>
              <a:t>16</a:t>
            </a:fld>
            <a:endParaRPr lang="en-CA" dirty="0"/>
          </a:p>
        </p:txBody>
      </p:sp>
    </p:spTree>
    <p:extLst>
      <p:ext uri="{BB962C8B-B14F-4D97-AF65-F5344CB8AC3E}">
        <p14:creationId xmlns:p14="http://schemas.microsoft.com/office/powerpoint/2010/main" val="3553949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17</a:t>
            </a:fld>
            <a:endParaRPr lang="en-CA" dirty="0"/>
          </a:p>
        </p:txBody>
      </p:sp>
    </p:spTree>
    <p:extLst>
      <p:ext uri="{BB962C8B-B14F-4D97-AF65-F5344CB8AC3E}">
        <p14:creationId xmlns:p14="http://schemas.microsoft.com/office/powerpoint/2010/main" val="2966771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59382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1553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3981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5</a:t>
            </a:fld>
            <a:endParaRPr lang="en-CA" dirty="0"/>
          </a:p>
        </p:txBody>
      </p:sp>
    </p:spTree>
    <p:extLst>
      <p:ext uri="{BB962C8B-B14F-4D97-AF65-F5344CB8AC3E}">
        <p14:creationId xmlns:p14="http://schemas.microsoft.com/office/powerpoint/2010/main" val="3302876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16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7</a:t>
            </a:fld>
            <a:endParaRPr lang="en-CA" dirty="0"/>
          </a:p>
        </p:txBody>
      </p:sp>
    </p:spTree>
    <p:extLst>
      <p:ext uri="{BB962C8B-B14F-4D97-AF65-F5344CB8AC3E}">
        <p14:creationId xmlns:p14="http://schemas.microsoft.com/office/powerpoint/2010/main" val="2413276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403960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9</a:t>
            </a:fld>
            <a:endParaRPr lang="en-CA" dirty="0"/>
          </a:p>
        </p:txBody>
      </p:sp>
    </p:spTree>
    <p:extLst>
      <p:ext uri="{BB962C8B-B14F-4D97-AF65-F5344CB8AC3E}">
        <p14:creationId xmlns:p14="http://schemas.microsoft.com/office/powerpoint/2010/main" val="167716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tx1"/>
                </a:solidFill>
              </a:defRPr>
            </a:lvl1pPr>
          </a:lstStyle>
          <a:p>
            <a:r>
              <a:rPr lang="en-US" dirty="0"/>
              <a:t>Title</a:t>
            </a:r>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lvl1pPr>
              <a:defRPr>
                <a:solidFill>
                  <a:schemeClr val="tx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4742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six content box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8400" y="224644"/>
            <a:ext cx="10554835" cy="866232"/>
          </a:xfrm>
        </p:spPr>
        <p:txBody>
          <a:bodyPr anchor="ctr">
            <a:noAutofit/>
          </a:bodyPr>
          <a:lstStyle>
            <a:lvl1pPr>
              <a:defRPr sz="3200" b="1">
                <a:solidFill>
                  <a:schemeClr val="tx1"/>
                </a:solidFill>
                <a:latin typeface="+mj-lt"/>
              </a:defRPr>
            </a:lvl1pPr>
          </a:lstStyle>
          <a:p>
            <a:r>
              <a:rPr lang="en-US"/>
              <a:t>Click to edit Master title </a:t>
            </a:r>
            <a:r>
              <a:rPr lang="en-US" err="1"/>
              <a:t>style│Cliquez</a:t>
            </a:r>
            <a:r>
              <a:rPr lang="en-US"/>
              <a:t> pour </a:t>
            </a:r>
            <a:r>
              <a:rPr lang="en-US" err="1"/>
              <a:t>ajouter</a:t>
            </a:r>
            <a:r>
              <a:rPr lang="en-US"/>
              <a:t> le </a:t>
            </a:r>
            <a:r>
              <a:rPr lang="en-US" err="1"/>
              <a:t>titre</a:t>
            </a:r>
            <a:endParaRPr lang="en-CA"/>
          </a:p>
        </p:txBody>
      </p:sp>
      <p:sp>
        <p:nvSpPr>
          <p:cNvPr id="21" name="Rectangle 20">
            <a:extLst>
              <a:ext uri="{FF2B5EF4-FFF2-40B4-BE49-F238E27FC236}">
                <a16:creationId xmlns:a16="http://schemas.microsoft.com/office/drawing/2014/main" id="{95F67016-BC65-3C94-3B18-010D4892EE50}"/>
              </a:ext>
              <a:ext uri="{C183D7F6-B498-43B3-948B-1728B52AA6E4}">
                <adec:decorative xmlns:adec="http://schemas.microsoft.com/office/drawing/2017/decorative" val="1"/>
              </a:ext>
            </a:extLst>
          </p:cNvPr>
          <p:cNvSpPr/>
          <p:nvPr userDrawn="1"/>
        </p:nvSpPr>
        <p:spPr>
          <a:xfrm>
            <a:off x="415385" y="1292741"/>
            <a:ext cx="3425603" cy="48007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6" name="Text Placeholder 5">
            <a:extLst>
              <a:ext uri="{FF2B5EF4-FFF2-40B4-BE49-F238E27FC236}">
                <a16:creationId xmlns:a16="http://schemas.microsoft.com/office/drawing/2014/main" id="{D04407BB-A887-BB68-36EB-60C2187A8107}"/>
              </a:ext>
            </a:extLst>
          </p:cNvPr>
          <p:cNvSpPr>
            <a:spLocks noGrp="1"/>
          </p:cNvSpPr>
          <p:nvPr>
            <p:ph type="body" sz="quarter" idx="10" hasCustomPrompt="1"/>
          </p:nvPr>
        </p:nvSpPr>
        <p:spPr>
          <a:xfrm>
            <a:off x="428625" y="1304925"/>
            <a:ext cx="3399123" cy="2484438"/>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tabLst/>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title</a:t>
            </a:r>
          </a:p>
          <a:p>
            <a:pPr lvl="1"/>
            <a:r>
              <a:rPr lang="en-US"/>
              <a:t>Second level</a:t>
            </a:r>
          </a:p>
        </p:txBody>
      </p:sp>
      <p:sp>
        <p:nvSpPr>
          <p:cNvPr id="22" name="Rectangle 21">
            <a:extLst>
              <a:ext uri="{FF2B5EF4-FFF2-40B4-BE49-F238E27FC236}">
                <a16:creationId xmlns:a16="http://schemas.microsoft.com/office/drawing/2014/main" id="{1F9E835B-284C-4098-84E6-0906475F29B9}"/>
              </a:ext>
              <a:ext uri="{C183D7F6-B498-43B3-948B-1728B52AA6E4}">
                <adec:decorative xmlns:adec="http://schemas.microsoft.com/office/drawing/2017/decorative" val="1"/>
              </a:ext>
            </a:extLst>
          </p:cNvPr>
          <p:cNvSpPr/>
          <p:nvPr userDrawn="1"/>
        </p:nvSpPr>
        <p:spPr>
          <a:xfrm>
            <a:off x="3958525" y="1292741"/>
            <a:ext cx="3409735" cy="48007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23" name="Text Placeholder 5">
            <a:extLst>
              <a:ext uri="{FF2B5EF4-FFF2-40B4-BE49-F238E27FC236}">
                <a16:creationId xmlns:a16="http://schemas.microsoft.com/office/drawing/2014/main" id="{1B335548-8D51-75D3-2180-4733BA6BC498}"/>
              </a:ext>
            </a:extLst>
          </p:cNvPr>
          <p:cNvSpPr>
            <a:spLocks noGrp="1"/>
          </p:cNvSpPr>
          <p:nvPr>
            <p:ph type="body" sz="quarter" idx="21" hasCustomPrompt="1"/>
          </p:nvPr>
        </p:nvSpPr>
        <p:spPr>
          <a:xfrm>
            <a:off x="3971765" y="1304925"/>
            <a:ext cx="3399123" cy="2484438"/>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title</a:t>
            </a:r>
          </a:p>
          <a:p>
            <a:pPr lvl="1"/>
            <a:r>
              <a:rPr lang="en-US"/>
              <a:t>Second level</a:t>
            </a:r>
          </a:p>
        </p:txBody>
      </p:sp>
      <p:sp>
        <p:nvSpPr>
          <p:cNvPr id="28" name="Rectangle 27">
            <a:extLst>
              <a:ext uri="{FF2B5EF4-FFF2-40B4-BE49-F238E27FC236}">
                <a16:creationId xmlns:a16="http://schemas.microsoft.com/office/drawing/2014/main" id="{D77B49DD-4E6D-8E10-0383-4AC060926DC2}"/>
              </a:ext>
              <a:ext uri="{C183D7F6-B498-43B3-948B-1728B52AA6E4}">
                <adec:decorative xmlns:adec="http://schemas.microsoft.com/office/drawing/2017/decorative" val="1"/>
              </a:ext>
            </a:extLst>
          </p:cNvPr>
          <p:cNvSpPr/>
          <p:nvPr userDrawn="1"/>
        </p:nvSpPr>
        <p:spPr>
          <a:xfrm>
            <a:off x="7501665" y="1292741"/>
            <a:ext cx="3425603" cy="48007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29" name="Text Placeholder 5">
            <a:extLst>
              <a:ext uri="{FF2B5EF4-FFF2-40B4-BE49-F238E27FC236}">
                <a16:creationId xmlns:a16="http://schemas.microsoft.com/office/drawing/2014/main" id="{C038BCBA-19ED-D2D3-5785-28241E15C23C}"/>
              </a:ext>
            </a:extLst>
          </p:cNvPr>
          <p:cNvSpPr>
            <a:spLocks noGrp="1"/>
          </p:cNvSpPr>
          <p:nvPr>
            <p:ph type="body" sz="quarter" idx="24" hasCustomPrompt="1"/>
          </p:nvPr>
        </p:nvSpPr>
        <p:spPr>
          <a:xfrm>
            <a:off x="7514905" y="1304925"/>
            <a:ext cx="3399123" cy="2484438"/>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title</a:t>
            </a:r>
          </a:p>
          <a:p>
            <a:pPr lvl="1"/>
            <a:r>
              <a:rPr lang="en-US"/>
              <a:t>Second level</a:t>
            </a:r>
          </a:p>
        </p:txBody>
      </p:sp>
      <p:sp>
        <p:nvSpPr>
          <p:cNvPr id="30" name="Rectangle 29">
            <a:extLst>
              <a:ext uri="{FF2B5EF4-FFF2-40B4-BE49-F238E27FC236}">
                <a16:creationId xmlns:a16="http://schemas.microsoft.com/office/drawing/2014/main" id="{08518A3B-44DB-829D-1BCF-E5F725C3DF80}"/>
              </a:ext>
              <a:ext uri="{C183D7F6-B498-43B3-948B-1728B52AA6E4}">
                <adec:decorative xmlns:adec="http://schemas.microsoft.com/office/drawing/2017/decorative" val="1"/>
              </a:ext>
            </a:extLst>
          </p:cNvPr>
          <p:cNvSpPr/>
          <p:nvPr userDrawn="1"/>
        </p:nvSpPr>
        <p:spPr>
          <a:xfrm>
            <a:off x="402145" y="3913621"/>
            <a:ext cx="3425603" cy="478922"/>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31" name="Text Placeholder 5">
            <a:extLst>
              <a:ext uri="{FF2B5EF4-FFF2-40B4-BE49-F238E27FC236}">
                <a16:creationId xmlns:a16="http://schemas.microsoft.com/office/drawing/2014/main" id="{88919316-B64B-149F-2524-A8D1D7EEA3AB}"/>
              </a:ext>
            </a:extLst>
          </p:cNvPr>
          <p:cNvSpPr>
            <a:spLocks noGrp="1"/>
          </p:cNvSpPr>
          <p:nvPr>
            <p:ph type="body" sz="quarter" idx="25" hasCustomPrompt="1"/>
          </p:nvPr>
        </p:nvSpPr>
        <p:spPr>
          <a:xfrm>
            <a:off x="428400" y="3924651"/>
            <a:ext cx="3386108" cy="2485591"/>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dirty="0"/>
              <a:t>Click to edit title </a:t>
            </a:r>
            <a:r>
              <a:rPr lang="en-US" dirty="0" err="1"/>
              <a:t>title</a:t>
            </a:r>
            <a:r>
              <a:rPr lang="en-US" dirty="0"/>
              <a:t> titles </a:t>
            </a:r>
          </a:p>
          <a:p>
            <a:pPr lvl="1"/>
            <a:r>
              <a:rPr lang="en-US" dirty="0"/>
              <a:t>Second level</a:t>
            </a:r>
          </a:p>
        </p:txBody>
      </p:sp>
      <p:sp>
        <p:nvSpPr>
          <p:cNvPr id="32" name="Rectangle 31">
            <a:extLst>
              <a:ext uri="{FF2B5EF4-FFF2-40B4-BE49-F238E27FC236}">
                <a16:creationId xmlns:a16="http://schemas.microsoft.com/office/drawing/2014/main" id="{57E36579-574C-F9FD-154F-59038312469A}"/>
              </a:ext>
              <a:ext uri="{C183D7F6-B498-43B3-948B-1728B52AA6E4}">
                <adec:decorative xmlns:adec="http://schemas.microsoft.com/office/drawing/2017/decorative" val="1"/>
              </a:ext>
            </a:extLst>
          </p:cNvPr>
          <p:cNvSpPr/>
          <p:nvPr userDrawn="1"/>
        </p:nvSpPr>
        <p:spPr>
          <a:xfrm>
            <a:off x="3972641" y="3912466"/>
            <a:ext cx="3425603" cy="478923"/>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33" name="Text Placeholder 5">
            <a:extLst>
              <a:ext uri="{FF2B5EF4-FFF2-40B4-BE49-F238E27FC236}">
                <a16:creationId xmlns:a16="http://schemas.microsoft.com/office/drawing/2014/main" id="{2D103609-EB05-7C48-1DCC-34FBCF38B0FE}"/>
              </a:ext>
            </a:extLst>
          </p:cNvPr>
          <p:cNvSpPr>
            <a:spLocks noGrp="1"/>
          </p:cNvSpPr>
          <p:nvPr>
            <p:ph type="body" sz="quarter" idx="26" hasCustomPrompt="1"/>
          </p:nvPr>
        </p:nvSpPr>
        <p:spPr>
          <a:xfrm>
            <a:off x="3985881" y="3912467"/>
            <a:ext cx="3399123" cy="2496622"/>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dirty="0"/>
              <a:t>Click to edit title that is longer and </a:t>
            </a:r>
          </a:p>
          <a:p>
            <a:pPr lvl="1"/>
            <a:r>
              <a:rPr lang="en-US" dirty="0"/>
              <a:t>Second level</a:t>
            </a:r>
          </a:p>
        </p:txBody>
      </p:sp>
      <p:sp>
        <p:nvSpPr>
          <p:cNvPr id="34" name="Rectangle 33">
            <a:extLst>
              <a:ext uri="{FF2B5EF4-FFF2-40B4-BE49-F238E27FC236}">
                <a16:creationId xmlns:a16="http://schemas.microsoft.com/office/drawing/2014/main" id="{84586A3F-7F8B-9420-DA61-0D4A8BF70D33}"/>
              </a:ext>
              <a:ext uri="{C183D7F6-B498-43B3-948B-1728B52AA6E4}">
                <adec:decorative xmlns:adec="http://schemas.microsoft.com/office/drawing/2017/decorative" val="1"/>
              </a:ext>
            </a:extLst>
          </p:cNvPr>
          <p:cNvSpPr/>
          <p:nvPr userDrawn="1"/>
        </p:nvSpPr>
        <p:spPr>
          <a:xfrm>
            <a:off x="7511165" y="3912467"/>
            <a:ext cx="3425603" cy="48007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35" name="Text Placeholder 5">
            <a:extLst>
              <a:ext uri="{FF2B5EF4-FFF2-40B4-BE49-F238E27FC236}">
                <a16:creationId xmlns:a16="http://schemas.microsoft.com/office/drawing/2014/main" id="{4D72B96B-5BDB-3944-CC91-9B6BFCFB4577}"/>
              </a:ext>
            </a:extLst>
          </p:cNvPr>
          <p:cNvSpPr>
            <a:spLocks noGrp="1"/>
          </p:cNvSpPr>
          <p:nvPr>
            <p:ph type="body" sz="quarter" idx="27" hasCustomPrompt="1"/>
          </p:nvPr>
        </p:nvSpPr>
        <p:spPr>
          <a:xfrm>
            <a:off x="7524405" y="3924651"/>
            <a:ext cx="3399123" cy="2484438"/>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dirty="0"/>
              <a:t>Click to edit title</a:t>
            </a:r>
          </a:p>
          <a:p>
            <a:pPr lvl="1"/>
            <a:r>
              <a:rPr lang="en-US" dirty="0"/>
              <a:t>Second level</a:t>
            </a:r>
          </a:p>
        </p:txBody>
      </p:sp>
      <p:sp>
        <p:nvSpPr>
          <p:cNvPr id="3" name="Slide Number Placeholder 5">
            <a:extLst>
              <a:ext uri="{FF2B5EF4-FFF2-40B4-BE49-F238E27FC236}">
                <a16:creationId xmlns:a16="http://schemas.microsoft.com/office/drawing/2014/main" id="{8A92B2F3-2CF9-3BDC-25D2-EAEBAD8C807E}"/>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32263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2816"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0872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4A3737-D902-838B-97B4-ACAF7FA34916}"/>
              </a:ext>
            </a:extLst>
          </p:cNvPr>
          <p:cNvSpPr>
            <a:spLocks noGrp="1"/>
          </p:cNvSpPr>
          <p:nvPr>
            <p:ph type="dt" sz="half" idx="10"/>
          </p:nvPr>
        </p:nvSpPr>
        <p:spPr>
          <a:xfrm>
            <a:off x="7358063" y="5919788"/>
            <a:ext cx="912812" cy="365125"/>
          </a:xfrm>
        </p:spPr>
        <p:txBody>
          <a:bodyPr/>
          <a:lstStyle>
            <a:lvl1pPr>
              <a:defRPr/>
            </a:lvl1pPr>
          </a:lstStyle>
          <a:p>
            <a:pPr>
              <a:defRPr/>
            </a:pPr>
            <a:endParaRPr lang="en-CA"/>
          </a:p>
        </p:txBody>
      </p:sp>
      <p:sp>
        <p:nvSpPr>
          <p:cNvPr id="6" name="Footer Placeholder 5">
            <a:extLst>
              <a:ext uri="{FF2B5EF4-FFF2-40B4-BE49-F238E27FC236}">
                <a16:creationId xmlns:a16="http://schemas.microsoft.com/office/drawing/2014/main" id="{2E536B37-D5D7-B71D-C719-35F46E9128B1}"/>
              </a:ext>
            </a:extLst>
          </p:cNvPr>
          <p:cNvSpPr>
            <a:spLocks noGrp="1"/>
          </p:cNvSpPr>
          <p:nvPr>
            <p:ph type="ftr" sz="quarter" idx="11"/>
          </p:nvPr>
        </p:nvSpPr>
        <p:spPr>
          <a:xfrm>
            <a:off x="452438" y="6051550"/>
            <a:ext cx="6297612" cy="365125"/>
          </a:xfrm>
        </p:spPr>
        <p:txBody>
          <a:bodyPr/>
          <a:lstStyle>
            <a:lvl1pPr>
              <a:defRPr/>
            </a:lvl1pPr>
          </a:lstStyle>
          <a:p>
            <a:pPr>
              <a:defRPr/>
            </a:pPr>
            <a:endParaRPr lang="en-CA"/>
          </a:p>
        </p:txBody>
      </p:sp>
      <p:sp>
        <p:nvSpPr>
          <p:cNvPr id="7" name="Slide Number Placeholder 6">
            <a:extLst>
              <a:ext uri="{FF2B5EF4-FFF2-40B4-BE49-F238E27FC236}">
                <a16:creationId xmlns:a16="http://schemas.microsoft.com/office/drawing/2014/main" id="{DEC1E05B-0A5C-5241-DF40-6D6D25E1A8AC}"/>
              </a:ext>
            </a:extLst>
          </p:cNvPr>
          <p:cNvSpPr>
            <a:spLocks noGrp="1"/>
          </p:cNvSpPr>
          <p:nvPr>
            <p:ph type="sldNum" sz="quarter" idx="12"/>
          </p:nvPr>
        </p:nvSpPr>
        <p:spPr/>
        <p:txBody>
          <a:bodyPr/>
          <a:lstStyle>
            <a:lvl1pPr>
              <a:defRPr/>
            </a:lvl1pPr>
          </a:lstStyle>
          <a:p>
            <a:fld id="{DEF9D666-3DA6-40B5-9039-D8A1C787B61A}" type="slidenum">
              <a:rPr lang="en-CA" altLang="en-US"/>
              <a:pPr/>
              <a:t>‹#›</a:t>
            </a:fld>
            <a:endParaRPr lang="en-CA" altLang="en-US"/>
          </a:p>
        </p:txBody>
      </p:sp>
    </p:spTree>
    <p:extLst>
      <p:ext uri="{BB962C8B-B14F-4D97-AF65-F5344CB8AC3E}">
        <p14:creationId xmlns:p14="http://schemas.microsoft.com/office/powerpoint/2010/main" val="52397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28400" y="244938"/>
            <a:ext cx="10729595" cy="866232"/>
          </a:xfrm>
        </p:spPr>
        <p:txBody>
          <a:bodyPr vert="horz" lIns="91440" tIns="45720" rIns="91440" bIns="45720" rtlCol="0" anchor="ctr">
            <a:noAutofit/>
          </a:bodyPr>
          <a:lstStyle>
            <a:lvl1pPr>
              <a:defRPr lang="en-CA" dirty="0"/>
            </a:lvl1pPr>
          </a:lstStyle>
          <a:p>
            <a:pPr lvl="0"/>
            <a:r>
              <a:rPr lang="en-US"/>
              <a:t>Click to edit Master title </a:t>
            </a:r>
            <a:r>
              <a:rPr lang="en-US" err="1"/>
              <a:t>style│Cliquez</a:t>
            </a:r>
            <a:r>
              <a:rPr lang="en-US"/>
              <a:t> pour </a:t>
            </a:r>
            <a:r>
              <a:rPr lang="en-US" err="1"/>
              <a:t>ajouter</a:t>
            </a:r>
            <a:r>
              <a:rPr lang="en-US"/>
              <a:t> le </a:t>
            </a:r>
            <a:r>
              <a:rPr lang="en-US" err="1"/>
              <a:t>titre</a:t>
            </a:r>
            <a:endParaRPr lang="en-CA"/>
          </a:p>
        </p:txBody>
      </p:sp>
      <p:sp>
        <p:nvSpPr>
          <p:cNvPr id="22" name="Content Placeholder 18">
            <a:extLst>
              <a:ext uri="{FF2B5EF4-FFF2-40B4-BE49-F238E27FC236}">
                <a16:creationId xmlns:a16="http://schemas.microsoft.com/office/drawing/2014/main" id="{DAD8A066-770F-7453-2565-590C305D4982}"/>
              </a:ext>
            </a:extLst>
          </p:cNvPr>
          <p:cNvSpPr>
            <a:spLocks noGrp="1"/>
          </p:cNvSpPr>
          <p:nvPr>
            <p:ph sz="quarter" idx="12"/>
          </p:nvPr>
        </p:nvSpPr>
        <p:spPr>
          <a:xfrm>
            <a:off x="427201" y="1274210"/>
            <a:ext cx="5580000" cy="4351338"/>
          </a:xfrm>
        </p:spPr>
        <p:txBody>
          <a:bodyPr/>
          <a:lstStyle>
            <a:lvl1pPr marL="342900" indent="-342900">
              <a:buFont typeface="Arial" panose="020B0604020202020204" pitchFamily="34" charset="0"/>
              <a:buChar char="•"/>
              <a:defRPr/>
            </a:lvl1pPr>
            <a:lvl2pPr>
              <a:defRPr sz="2200"/>
            </a:lvl2pPr>
            <a:lvl3pPr marL="1257300" indent="-342900">
              <a:buFont typeface="Wingdings" panose="05000000000000000000" pitchFamily="2" charset="2"/>
              <a:buChar char="§"/>
              <a:defRPr/>
            </a:lvl3pPr>
            <a:lvl4pPr marL="1714500" indent="-342900">
              <a:buFont typeface="Arial" panose="020B0604020202020204" pitchFamily="34" charset="0"/>
              <a:buChar char="•"/>
              <a:defRPr sz="1800"/>
            </a:lvl4pPr>
            <a:lvl5pPr marL="2171700" indent="-342900">
              <a:buFont typeface="Arial" panose="020B0604020202020204" pitchFamily="34" charset="0"/>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8" name="Content Placeholder 16">
            <a:extLst>
              <a:ext uri="{FF2B5EF4-FFF2-40B4-BE49-F238E27FC236}">
                <a16:creationId xmlns:a16="http://schemas.microsoft.com/office/drawing/2014/main" id="{CBC60328-341B-44F3-D878-442979BE595F}"/>
              </a:ext>
            </a:extLst>
          </p:cNvPr>
          <p:cNvSpPr>
            <a:spLocks noGrp="1"/>
          </p:cNvSpPr>
          <p:nvPr>
            <p:ph sz="quarter" idx="11"/>
          </p:nvPr>
        </p:nvSpPr>
        <p:spPr>
          <a:xfrm>
            <a:off x="6184543" y="1274210"/>
            <a:ext cx="5580063" cy="4351338"/>
          </a:xfrm>
        </p:spPr>
        <p:txBody>
          <a:bodyPr/>
          <a:lstStyle>
            <a:lvl1pPr marL="342900" indent="-342900">
              <a:buFont typeface="Arial" panose="020B0604020202020204" pitchFamily="34" charset="0"/>
              <a:buChar char="•"/>
              <a:defRPr/>
            </a:lvl1pPr>
            <a:lvl2pPr>
              <a:defRPr sz="2200"/>
            </a:lvl2pPr>
            <a:lvl3pPr marL="1257300" indent="-342900">
              <a:buFont typeface="Wingdings" panose="05000000000000000000" pitchFamily="2" charset="2"/>
              <a:buChar char="§"/>
              <a:defRPr/>
            </a:lvl3pPr>
            <a:lvl4pPr marL="1714500" indent="-342900">
              <a:buFont typeface="Arial" panose="020B0604020202020204" pitchFamily="34" charset="0"/>
              <a:buChar char="•"/>
              <a:defRPr sz="1800"/>
            </a:lvl4pPr>
            <a:lvl5pPr marL="2171700" indent="-342900">
              <a:buFont typeface="Arial" panose="020B0604020202020204" pitchFamily="34" charset="0"/>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3" name="Slide Number Placeholder 5">
            <a:extLst>
              <a:ext uri="{FF2B5EF4-FFF2-40B4-BE49-F238E27FC236}">
                <a16:creationId xmlns:a16="http://schemas.microsoft.com/office/drawing/2014/main" id="{2A7F2044-FD6F-3474-1BF5-88A700BB815C}"/>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4266161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231229"/>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Tree>
    <p:extLst>
      <p:ext uri="{BB962C8B-B14F-4D97-AF65-F5344CB8AC3E}">
        <p14:creationId xmlns:p14="http://schemas.microsoft.com/office/powerpoint/2010/main" val="2347628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714180" y="6041362"/>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74734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BFA2D-8FA7-4C09-B1B0-8039F2B8A79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5C65AAD-BF73-4053-88BB-D6BB99468D2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4EDBB58-AC85-4FE3-BA7C-C747C0EA5D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870B5F1-3EA0-4789-915A-79896D8517D1}"/>
              </a:ext>
            </a:extLst>
          </p:cNvPr>
          <p:cNvSpPr>
            <a:spLocks noGrp="1"/>
          </p:cNvSpPr>
          <p:nvPr>
            <p:ph type="sldNum" sz="quarter" idx="12"/>
          </p:nvPr>
        </p:nvSpPr>
        <p:spPr/>
        <p:txBody>
          <a:bodyPr/>
          <a:lstStyle/>
          <a:p>
            <a:fld id="{32D4B517-E49B-41B6-9DBC-23634E0F1CDC}" type="slidenum">
              <a:rPr lang="en-CA" smtClean="0"/>
              <a:pPr/>
              <a:t>‹#›</a:t>
            </a:fld>
            <a:endParaRPr lang="en-CA" dirty="0"/>
          </a:p>
        </p:txBody>
      </p:sp>
      <p:sp>
        <p:nvSpPr>
          <p:cNvPr id="7" name="Oval 6">
            <a:extLst>
              <a:ext uri="{FF2B5EF4-FFF2-40B4-BE49-F238E27FC236}">
                <a16:creationId xmlns:a16="http://schemas.microsoft.com/office/drawing/2014/main" id="{2A72FA9F-8476-454A-84B2-019D0492B38E}"/>
              </a:ext>
            </a:extLst>
          </p:cNvPr>
          <p:cNvSpPr/>
          <p:nvPr userDrawn="1"/>
        </p:nvSpPr>
        <p:spPr>
          <a:xfrm>
            <a:off x="2585610" y="727026"/>
            <a:ext cx="6516724" cy="5960125"/>
          </a:xfrm>
          <a:prstGeom prst="ellipse">
            <a:avLst/>
          </a:prstGeom>
          <a:solidFill>
            <a:srgbClr val="086C9B">
              <a:alpha val="7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2D2866F7-F6B5-40D5-8C60-7282DF4A9D09}"/>
              </a:ext>
            </a:extLst>
          </p:cNvPr>
          <p:cNvSpPr/>
          <p:nvPr userDrawn="1"/>
        </p:nvSpPr>
        <p:spPr>
          <a:xfrm>
            <a:off x="3611724" y="1915300"/>
            <a:ext cx="4428492" cy="4284476"/>
          </a:xfrm>
          <a:prstGeom prst="ellipse">
            <a:avLst/>
          </a:prstGeom>
          <a:solidFill>
            <a:srgbClr val="C02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CCFF"/>
              </a:solidFill>
            </a:endParaRPr>
          </a:p>
        </p:txBody>
      </p:sp>
      <p:sp>
        <p:nvSpPr>
          <p:cNvPr id="9" name="Oval 8">
            <a:extLst>
              <a:ext uri="{FF2B5EF4-FFF2-40B4-BE49-F238E27FC236}">
                <a16:creationId xmlns:a16="http://schemas.microsoft.com/office/drawing/2014/main" id="{41B5C837-5661-4610-BA95-74D2C8346A24}"/>
              </a:ext>
            </a:extLst>
          </p:cNvPr>
          <p:cNvSpPr/>
          <p:nvPr userDrawn="1"/>
        </p:nvSpPr>
        <p:spPr>
          <a:xfrm>
            <a:off x="4583832" y="3240985"/>
            <a:ext cx="2340260" cy="2232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645742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48543-AE08-2657-5D96-A59C1D326F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022C688-8BCC-EC28-8148-FF5323CC66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6789953-8977-9F90-4F33-DA39649A4CB7}"/>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720B2A04-D3F4-013C-3D56-454D2A451DD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8AB0E66-4258-A3E1-A7C8-5795637269DE}"/>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2553092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D1D0A-7297-3BAA-DE74-9D2B058D7DA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875AAA2-56B4-0139-1540-6C1FC00161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5A615BB-AD0D-7369-1693-C60A414DA07B}"/>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45840835-0EFC-7D64-87AF-053F8DDBE56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7B91D45-9570-8002-1012-05826A38DB4D}"/>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19421072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8A064-AF91-4675-38A9-A9288298DB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93E13B0-A57E-1C9E-A103-1DC57511250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5C47B7-7586-CC73-CD2E-004AE5C2A4FC}"/>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CC431DE3-1804-FC71-B9E2-C8BC2E17163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FA05711-BD42-7006-8DE3-3BB9F9CE163A}"/>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1743975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68A7-2C49-40D4-3BBA-2E077289A10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9D0C974-CEBB-8E3F-6821-3117961667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D68AFE3-54D0-213A-0A04-AC95F1FB6B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CA3D041-4FCA-AD30-4975-BD113D76FF5B}"/>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133661C6-993A-B603-A9FB-8D09F4631DD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31A451C-5B86-ECEA-B61C-26C8BFC61297}"/>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980211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714180" y="6041362"/>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2969083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762D5-3AFF-CA4B-8F20-B169C90B551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0BDF03C-5F89-EC18-E2F1-328D806AF7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498B9B-B157-21E3-2322-BD4A27002A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EC136E2-EB85-D29B-BFBA-A412091E3A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393824-8FFB-E6EB-A25C-E5A56DDE62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B862825-2481-3F37-ECA1-D6E5A802109E}"/>
              </a:ext>
            </a:extLst>
          </p:cNvPr>
          <p:cNvSpPr>
            <a:spLocks noGrp="1"/>
          </p:cNvSpPr>
          <p:nvPr>
            <p:ph type="dt" sz="half" idx="10"/>
          </p:nvPr>
        </p:nvSpPr>
        <p:spPr/>
        <p:txBody>
          <a:bodyPr/>
          <a:lstStyle/>
          <a:p>
            <a:endParaRPr lang="en-CA"/>
          </a:p>
        </p:txBody>
      </p:sp>
      <p:sp>
        <p:nvSpPr>
          <p:cNvPr id="8" name="Footer Placeholder 7">
            <a:extLst>
              <a:ext uri="{FF2B5EF4-FFF2-40B4-BE49-F238E27FC236}">
                <a16:creationId xmlns:a16="http://schemas.microsoft.com/office/drawing/2014/main" id="{B6443636-F228-7178-D2E4-14B829F56ED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28926EA-2794-C690-3433-732539C31305}"/>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4014798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5DC0-F322-8B68-2B8D-4014CEDB78B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500C834-CE39-B86B-3741-1B5957A65561}"/>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CCF47BD6-2C96-5596-7A1A-170529DE193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6EE9646-FE65-6444-6A67-879B59A36CA5}"/>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1964564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64BCA0-B9DA-B929-6A8E-9C65F1A36EDA}"/>
              </a:ext>
            </a:extLst>
          </p:cNvPr>
          <p:cNvSpPr>
            <a:spLocks noGrp="1"/>
          </p:cNvSpPr>
          <p:nvPr>
            <p:ph type="dt" sz="half" idx="10"/>
          </p:nvPr>
        </p:nvSpPr>
        <p:spPr/>
        <p:txBody>
          <a:bodyPr/>
          <a:lstStyle/>
          <a:p>
            <a:endParaRPr lang="en-CA"/>
          </a:p>
        </p:txBody>
      </p:sp>
      <p:sp>
        <p:nvSpPr>
          <p:cNvPr id="3" name="Footer Placeholder 2">
            <a:extLst>
              <a:ext uri="{FF2B5EF4-FFF2-40B4-BE49-F238E27FC236}">
                <a16:creationId xmlns:a16="http://schemas.microsoft.com/office/drawing/2014/main" id="{AECC85D9-D6F8-5948-51FA-2D3AC8B1A32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AE96635-4B25-F297-D985-AE41EBFCDBA6}"/>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36225348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16906-2684-09C7-70C9-92E4856A5E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44439D9-8CA7-EB39-4334-8B3E9CF41B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7B45FB4-CD89-C643-75D1-C695DC5B4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38508F-0D3F-D704-CCC5-8EAC51842B69}"/>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DBB96E74-7446-2375-F5FE-B750DC819C8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59BE0DD-535A-7A44-5495-4E65683B9372}"/>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23392105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2DCDD-0453-102F-3487-114DB637B2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050EC07-3A36-4D36-7123-93996442B9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E7B9045-9609-D165-8151-14EE8BAFC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C25494-D5C4-6F9A-E9C7-3C487FD96F5C}"/>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12075E14-27E2-EB27-0EE8-6EB047BA9FA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26BF86B-0B2B-14E1-7B80-147879943546}"/>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37731234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02076-9046-A262-8843-CF8FE81212D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73B5D85-1AE6-62C2-BCC7-7E042201BE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7CCDDA2-FEA6-83B1-E234-EF7D0F911A35}"/>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045219CE-B726-BB79-85DE-8D7A3D7BDB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1FAF7C9-5C06-5520-787E-2CBD4A6DA2DE}"/>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4170543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EBFF7E-0A25-E690-2B30-8FAE9FD7DB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8EA4E76-1E09-8CEF-472C-E2DE5A2A23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B2FB61F-26BF-427A-FFA2-791856EEB2E6}"/>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ABCE86B1-36EF-03A1-441A-6922F47ECE2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2657915-7506-485B-14D9-7DCD0A5AC855}"/>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3683077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solidFill>
                  <a:srgbClr val="000000"/>
                </a:solidFill>
              </a:defRPr>
            </a:lvl1pPr>
          </a:lstStyle>
          <a:p>
            <a:r>
              <a:rPr lang="en-US" dirty="0"/>
              <a:t>Title</a:t>
            </a:r>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text</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74196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a:t>
            </a:r>
          </a:p>
        </p:txBody>
      </p:sp>
      <p:sp>
        <p:nvSpPr>
          <p:cNvPr id="3" name="Content Placeholder 2"/>
          <p:cNvSpPr>
            <a:spLocks noGrp="1"/>
          </p:cNvSpPr>
          <p:nvPr>
            <p:ph sz="half" idx="1" hasCustomPrompt="1"/>
          </p:nvPr>
        </p:nvSpPr>
        <p:spPr>
          <a:xfrm>
            <a:off x="677334" y="2160589"/>
            <a:ext cx="4184035" cy="3880772"/>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089970" y="2160589"/>
            <a:ext cx="4184034" cy="388077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rgbClr val="000000"/>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000000"/>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104952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 </a:t>
            </a:r>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1 - Edit text</a:t>
            </a:r>
          </a:p>
        </p:txBody>
      </p:sp>
      <p:sp>
        <p:nvSpPr>
          <p:cNvPr id="4" name="Content Placeholder 3"/>
          <p:cNvSpPr>
            <a:spLocks noGrp="1"/>
          </p:cNvSpPr>
          <p:nvPr>
            <p:ph sz="half" idx="2" hasCustomPrompt="1"/>
          </p:nvPr>
        </p:nvSpPr>
        <p:spPr>
          <a:xfrm>
            <a:off x="675745" y="2737245"/>
            <a:ext cx="4185623"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2 – Edit text </a:t>
            </a:r>
          </a:p>
        </p:txBody>
      </p:sp>
      <p:sp>
        <p:nvSpPr>
          <p:cNvPr id="6" name="Content Placeholder 5"/>
          <p:cNvSpPr>
            <a:spLocks noGrp="1"/>
          </p:cNvSpPr>
          <p:nvPr>
            <p:ph sz="quarter" idx="4"/>
          </p:nvPr>
        </p:nvSpPr>
        <p:spPr>
          <a:xfrm>
            <a:off x="5088384" y="2737245"/>
            <a:ext cx="4185617"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000000"/>
                </a:solidFill>
              </a:defRPr>
            </a:lvl1pPr>
          </a:lstStyle>
          <a:p>
            <a:endParaRPr lang="en-US" dirty="0"/>
          </a:p>
        </p:txBody>
      </p:sp>
      <p:sp>
        <p:nvSpPr>
          <p:cNvPr id="8" name="Footer Placeholder 7"/>
          <p:cNvSpPr>
            <a:spLocks noGrp="1"/>
          </p:cNvSpPr>
          <p:nvPr>
            <p:ph type="ftr" sz="quarter" idx="11"/>
          </p:nvPr>
        </p:nvSpPr>
        <p:spPr/>
        <p:txBody>
          <a:bodyPr/>
          <a:lstStyle>
            <a:lvl1pPr>
              <a:defRPr>
                <a:solidFill>
                  <a:srgbClr val="000000"/>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910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77803"/>
            <a:ext cx="3573517" cy="3529319"/>
          </a:xfrm>
          <a:prstGeom prst="ellipse">
            <a:avLst/>
          </a:prstGeom>
          <a:solidFill>
            <a:schemeClr val="accent1">
              <a:lumMod val="40000"/>
              <a:lumOff val="60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7" name="Oval 6">
            <a:extLst>
              <a:ext uri="{FF2B5EF4-FFF2-40B4-BE49-F238E27FC236}">
                <a16:creationId xmlns:a16="http://schemas.microsoft.com/office/drawing/2014/main" id="{F859CD65-B2A7-448A-B907-EE4234CC8644}"/>
              </a:ext>
            </a:extLst>
          </p:cNvPr>
          <p:cNvSpPr/>
          <p:nvPr userDrawn="1"/>
        </p:nvSpPr>
        <p:spPr>
          <a:xfrm>
            <a:off x="5476208" y="948395"/>
            <a:ext cx="3497523" cy="3388136"/>
          </a:xfrm>
          <a:prstGeom prst="ellipse">
            <a:avLst/>
          </a:prstGeom>
          <a:solidFill>
            <a:srgbClr val="F9FCD2">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8" name="Oval 7">
            <a:extLst>
              <a:ext uri="{FF2B5EF4-FFF2-40B4-BE49-F238E27FC236}">
                <a16:creationId xmlns:a16="http://schemas.microsoft.com/office/drawing/2014/main" id="{A6B6BD9B-4DCD-4F2C-882E-C4DC4D5BF894}"/>
              </a:ext>
            </a:extLst>
          </p:cNvPr>
          <p:cNvSpPr/>
          <p:nvPr userDrawn="1"/>
        </p:nvSpPr>
        <p:spPr>
          <a:xfrm>
            <a:off x="4062568" y="3204462"/>
            <a:ext cx="3497522" cy="3487989"/>
          </a:xfrm>
          <a:prstGeom prst="ellipse">
            <a:avLst/>
          </a:prstGeom>
          <a:solidFill>
            <a:srgbClr val="7030A0">
              <a:alpha val="28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174211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8E00-FA6C-41B3-BF3D-4B28FB9FBF60}"/>
              </a:ext>
            </a:extLst>
          </p:cNvPr>
          <p:cNvSpPr>
            <a:spLocks noGrp="1"/>
          </p:cNvSpPr>
          <p:nvPr>
            <p:ph type="title"/>
          </p:nvPr>
        </p:nvSpPr>
        <p:spPr/>
        <p:txBody>
          <a:bodyPr/>
          <a:lstStyle/>
          <a:p>
            <a:r>
              <a:rPr lang="en-US"/>
              <a:t>Click to edit Master title style</a:t>
            </a:r>
            <a:endParaRPr lang="en-CA"/>
          </a:p>
        </p:txBody>
      </p:sp>
      <p:sp>
        <p:nvSpPr>
          <p:cNvPr id="3" name="Slide Number Placeholder 2">
            <a:extLst>
              <a:ext uri="{FF2B5EF4-FFF2-40B4-BE49-F238E27FC236}">
                <a16:creationId xmlns:a16="http://schemas.microsoft.com/office/drawing/2014/main" id="{C66BF544-1AD2-444A-8C2D-A49266A97F38}"/>
              </a:ext>
            </a:extLst>
          </p:cNvPr>
          <p:cNvSpPr>
            <a:spLocks noGrp="1"/>
          </p:cNvSpPr>
          <p:nvPr>
            <p:ph type="sldNum" sz="quarter" idx="10"/>
          </p:nvPr>
        </p:nvSpPr>
        <p:spPr/>
        <p:txBody>
          <a:bodyPr/>
          <a:lstStyle/>
          <a:p>
            <a:fld id="{C42F5A24-FAD5-448B-90C7-C38AA06B112A}" type="slidenum">
              <a:rPr lang="en-CA" smtClean="0"/>
              <a:pPr/>
              <a:t>‹#›</a:t>
            </a:fld>
            <a:endParaRPr lang="en-CA" dirty="0"/>
          </a:p>
        </p:txBody>
      </p:sp>
      <p:sp>
        <p:nvSpPr>
          <p:cNvPr id="4" name="Rectangle 3">
            <a:extLst>
              <a:ext uri="{FF2B5EF4-FFF2-40B4-BE49-F238E27FC236}">
                <a16:creationId xmlns:a16="http://schemas.microsoft.com/office/drawing/2014/main" id="{0C63727D-853C-4A4C-B730-7A10C9DB681D}"/>
              </a:ext>
            </a:extLst>
          </p:cNvPr>
          <p:cNvSpPr/>
          <p:nvPr userDrawn="1"/>
        </p:nvSpPr>
        <p:spPr>
          <a:xfrm>
            <a:off x="4871862" y="1124744"/>
            <a:ext cx="7320138" cy="5012037"/>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5" name="Group 4">
            <a:extLst>
              <a:ext uri="{FF2B5EF4-FFF2-40B4-BE49-F238E27FC236}">
                <a16:creationId xmlns:a16="http://schemas.microsoft.com/office/drawing/2014/main" id="{0992F885-4956-4268-A396-95C23B12FBCA}"/>
              </a:ext>
            </a:extLst>
          </p:cNvPr>
          <p:cNvGrpSpPr/>
          <p:nvPr userDrawn="1"/>
        </p:nvGrpSpPr>
        <p:grpSpPr>
          <a:xfrm flipH="1">
            <a:off x="-2" y="1124744"/>
            <a:ext cx="4871866" cy="5012037"/>
            <a:chOff x="0" y="1126320"/>
            <a:chExt cx="12192001" cy="4796012"/>
          </a:xfrm>
          <a:solidFill>
            <a:schemeClr val="bg2">
              <a:lumMod val="95000"/>
            </a:schemeClr>
          </a:solidFill>
        </p:grpSpPr>
        <p:sp>
          <p:nvSpPr>
            <p:cNvPr id="6" name="Flowchart: Manual Input 5">
              <a:extLst>
                <a:ext uri="{FF2B5EF4-FFF2-40B4-BE49-F238E27FC236}">
                  <a16:creationId xmlns:a16="http://schemas.microsoft.com/office/drawing/2014/main" id="{DAE57827-1C31-4AEA-832A-46B3AF48DE6B}"/>
                </a:ext>
              </a:extLst>
            </p:cNvPr>
            <p:cNvSpPr/>
            <p:nvPr userDrawn="1"/>
          </p:nvSpPr>
          <p:spPr>
            <a:xfrm rot="10800000">
              <a:off x="0" y="2410690"/>
              <a:ext cx="12192000" cy="3511642"/>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dirty="0"/>
            </a:p>
          </p:txBody>
        </p:sp>
        <p:sp>
          <p:nvSpPr>
            <p:cNvPr id="7" name="Flowchart: Manual Input 6">
              <a:extLst>
                <a:ext uri="{FF2B5EF4-FFF2-40B4-BE49-F238E27FC236}">
                  <a16:creationId xmlns:a16="http://schemas.microsoft.com/office/drawing/2014/main" id="{442F4CF8-05CD-410A-83FC-AED342314C95}"/>
                </a:ext>
              </a:extLst>
            </p:cNvPr>
            <p:cNvSpPr/>
            <p:nvPr userDrawn="1"/>
          </p:nvSpPr>
          <p:spPr>
            <a:xfrm rot="10800000" flipV="1">
              <a:off x="1" y="1126320"/>
              <a:ext cx="12192000" cy="2439128"/>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dirty="0"/>
            </a:p>
          </p:txBody>
        </p:sp>
      </p:grpSp>
      <p:sp>
        <p:nvSpPr>
          <p:cNvPr id="9" name="Isosceles Triangle 8" descr="decorative arrow">
            <a:extLst>
              <a:ext uri="{FF2B5EF4-FFF2-40B4-BE49-F238E27FC236}">
                <a16:creationId xmlns:a16="http://schemas.microsoft.com/office/drawing/2014/main" id="{79E92DD9-D96F-4189-9BD3-F4785037D1E2}"/>
              </a:ext>
            </a:extLst>
          </p:cNvPr>
          <p:cNvSpPr/>
          <p:nvPr userDrawn="1"/>
        </p:nvSpPr>
        <p:spPr>
          <a:xfrm rot="5400000">
            <a:off x="2669613" y="3463722"/>
            <a:ext cx="4824534" cy="420033"/>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6144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231229"/>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Tree>
    <p:extLst>
      <p:ext uri="{BB962C8B-B14F-4D97-AF65-F5344CB8AC3E}">
        <p14:creationId xmlns:p14="http://schemas.microsoft.com/office/powerpoint/2010/main" val="282049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714180" y="6041362"/>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49592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DE08B77-51D2-488A-8DB4-EC855FF5BB8D}"/>
              </a:ext>
            </a:extLst>
          </p:cNvPr>
          <p:cNvSpPr txBox="1"/>
          <p:nvPr>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3760267022"/>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902" r:id="rId6"/>
    <p:sldLayoutId id="2147483936" r:id="rId7"/>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DE08B77-51D2-488A-8DB4-EC855FF5BB8D}"/>
              </a:ext>
            </a:extLst>
          </p:cNvPr>
          <p:cNvSpPr txBox="1"/>
          <p:nvPr>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2332012785"/>
      </p:ext>
    </p:extLst>
  </p:cSld>
  <p:clrMap bg1="lt1" tx1="dk1" bg2="lt2" tx2="dk2" accent1="accent1" accent2="accent2" accent3="accent3" accent4="accent4" accent5="accent5" accent6="accent6" hlink="hlink" folHlink="folHlink"/>
  <p:sldLayoutIdLst>
    <p:sldLayoutId id="2147483904" r:id="rId1"/>
    <p:sldLayoutId id="2147483928" r:id="rId2"/>
    <p:sldLayoutId id="2147484005" r:id="rId3"/>
    <p:sldLayoutId id="2147484006" r:id="rId4"/>
    <p:sldLayoutId id="2147484007" r:id="rId5"/>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DE08B77-51D2-488A-8DB4-EC855FF5BB8D}"/>
              </a:ext>
            </a:extLst>
          </p:cNvPr>
          <p:cNvSpPr txBox="1"/>
          <p:nvPr>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2005888525"/>
      </p:ext>
    </p:extLst>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5D391F-72B5-9546-A48D-A5FB21596A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6F16875-E141-E926-59C6-C041DD0F4B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12CD5FF9-3704-7A41-8ABA-655560BE4B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en-CA"/>
          </a:p>
        </p:txBody>
      </p:sp>
      <p:sp>
        <p:nvSpPr>
          <p:cNvPr id="5" name="Footer Placeholder 4">
            <a:extLst>
              <a:ext uri="{FF2B5EF4-FFF2-40B4-BE49-F238E27FC236}">
                <a16:creationId xmlns:a16="http://schemas.microsoft.com/office/drawing/2014/main" id="{4CA43D1A-CEAE-EF78-11F1-C4DD21077A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1B635BE7-5EB3-B408-6B3B-CC2848E3A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4C7AF83-97E1-422A-A59C-0F66DE4B41FC}" type="slidenum">
              <a:rPr lang="en-CA" smtClean="0"/>
              <a:t>‹#›</a:t>
            </a:fld>
            <a:endParaRPr lang="en-CA"/>
          </a:p>
        </p:txBody>
      </p:sp>
      <p:sp>
        <p:nvSpPr>
          <p:cNvPr id="8" name="TextBox 7">
            <a:extLst>
              <a:ext uri="{FF2B5EF4-FFF2-40B4-BE49-F238E27FC236}">
                <a16:creationId xmlns:a16="http://schemas.microsoft.com/office/drawing/2014/main" id="{635EEE02-82BE-0152-C617-E3B43AECEE04}"/>
              </a:ext>
            </a:extLst>
          </p:cNvPr>
          <p:cNvSpPr txBox="1"/>
          <p:nvPr userDrawn="1">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878183148"/>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hyperlink" Target="https://www.canada.ca/fr/gouvernement/fonctionpublique/mieux-etre-inclusion-diversite-fonction-publique/diversite-equite-matiere-emploi/accessibilite-fonction-publique/passeport-accessibilite-milieu-travail-gouvernement-canada/utiliser/creez.html" TargetMode="External"/><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hyperlink" Target="https://www.gcpedia.gc.ca/wiki/GC_Workplace_Accessibility_Passport/_Passeport_d%E2%80%99accessibilit%C3%A9_au_lieu_de_travail_du_G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hyperlink" Target="mailto:AccessibilityPassport.Passeportdaccessibilite@tbs-sct.gc.ca"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hyperlink" Target="mailto:aaact-aatia@ssc-spc.gc.ca"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can01.safelinks.protection.outlook.com/?url=https%3A%2F%2Fcsps-efpc.gc.ca%2Fvideo%2Fworkplace-accessibility%2Fneed-passport-fra.aspx&amp;data=05%7C01%7CAdiki.Puplampu%40tbs-sct.gc.ca%7C8f668ffbb0444847f4eb08dae296c097%7C6397df10459540479c4f03311282152b%7C0%7C0%7C638071434341349563%7CUnknown%7CTWFpbGZsb3d8eyJWIjoiMC4wLjAwMDAiLCJQIjoiV2luMzIiLCJBTiI6Ik1haWwiLCJXVCI6Mn0%3D%7C3000%7C%7C%7C&amp;sdata=qiqHYZbXc517%2Fn94FuejMJYlQ%2FXB7ZV4VRuF4Acjs1k%3D&amp;reserved=0" TargetMode="External"/><Relationship Id="rId3" Type="http://schemas.openxmlformats.org/officeDocument/2006/relationships/hyperlink" Target="https://www.canada.ca/fr/gouvernement/fonctionpublique/mieux-etre-inclusion-diversite-fonction-publique/diversite-equite-matiere-emploi/accessibilite-fonction-publique/passeport-accessibilite-milieu-travail-gouvernement-canada.html" TargetMode="External"/><Relationship Id="rId7" Type="http://schemas.openxmlformats.org/officeDocument/2006/relationships/hyperlink" Target="https://www.gcpedia.gc.ca/wiki/Occasions_d%E2%80%99emploi_pour_les_talents_en_situation_de_handicap"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hyperlink" Target="https://www.canada.ca/fr/gouvernement/fonctionpublique/mieux-etre-inclusion-diversite-fonction-publique/diversite-equite-matiere-emploi/accessibilite-fonction-publique/passeport-accessibilite-milieu-travail-gouvernement-canada/orientation-gestionnaires-passeport-accessibilite-milieu-travail-gc.html" TargetMode="External"/><Relationship Id="rId11" Type="http://schemas.openxmlformats.org/officeDocument/2006/relationships/hyperlink" Target="mailto:AccessibilityPassport.Passeportdaccessibilite@tbs-sct.gc.ca" TargetMode="External"/><Relationship Id="rId5" Type="http://schemas.openxmlformats.org/officeDocument/2006/relationships/hyperlink" Target="https://www.canada.ca/fr/gouvernement/fonctionpublique/mieux-etre-inclusion-diversite-fonction-publique/diversite-equite-matiere-emploi/travailler-gouvernement-canada-obligation-prendre-mesures-adaptation-votre-droit-non-discrimination/obligation-prendre-mesures-adaptation-demarche-generale-intention-gestionnaires.html" TargetMode="External"/><Relationship Id="rId10" Type="http://schemas.openxmlformats.org/officeDocument/2006/relationships/hyperlink" Target="https://can01.safelinks.protection.outlook.com/?url=https%3A%2F%2Fcsps-efpc.gc.ca%2Fvideo%2Fworkplace-accessibility%2Fpersonal-information-fra.aspx&amp;data=05%7C01%7CAdiki.Puplampu%40tbs-sct.gc.ca%7C8f668ffbb0444847f4eb08dae296c097%7C6397df10459540479c4f03311282152b%7C0%7C0%7C638071434341349563%7CUnknown%7CTWFpbGZsb3d8eyJWIjoiMC4wLjAwMDAiLCJQIjoiV2luMzIiLCJBTiI6Ik1haWwiLCJXVCI6Mn0%3D%7C3000%7C%7C%7C&amp;sdata=OaXhTfxadJLHWZjiH3tdPbOe%2FQTrHyCRM7nPGHDPix8%3D&amp;reserved=0" TargetMode="External"/><Relationship Id="rId4" Type="http://schemas.openxmlformats.org/officeDocument/2006/relationships/hyperlink" Target="https://www.gcpedia.gc.ca/wiki/GC_Workplace_Accessibility_Passport/_Passeport_d%E2%80%99accessibilit%C3%A9_au_lieu_de_travail_du_GC?setlang=fr&amp;uselang=fr" TargetMode="External"/><Relationship Id="rId9" Type="http://schemas.openxmlformats.org/officeDocument/2006/relationships/hyperlink" Target="https://can01.safelinks.protection.outlook.com/?url=https%3A%2F%2Fcsps-efpc.gc.ca%2Fvideo%2Fworkplace-accessibility%2Ffacilitating-conversations-fra.aspx&amp;data=05%7C01%7CAdiki.Puplampu%40tbs-sct.gc.ca%7C8f668ffbb0444847f4eb08dae296c097%7C6397df10459540479c4f03311282152b%7C0%7C0%7C638071434341349563%7CUnknown%7CTWFpbGZsb3d8eyJWIjoiMC4wLjAwMDAiLCJQIjoiV2luMzIiLCJBTiI6Ik1haWwiLCJXVCI6Mn0%3D%7C3000%7C%7C%7C&amp;sdata=u0dW8hOpZopJ8QVBZp7oRVozjvo4h4vdJoCSn5KDVaY%3D&amp;reserved=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anada.ca/fr/gouvernement/fonctionpublique/mieux-etre-inclusion-diversite-fonction-publique/diversite-equite-matiere-emploi/equite-emploi-rapports-annuel/equite-emploi-fonction-publique-canada-2022-2023.html"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B713-31B0-405F-9A46-3718120894E7}"/>
              </a:ext>
            </a:extLst>
          </p:cNvPr>
          <p:cNvSpPr>
            <a:spLocks noGrp="1"/>
          </p:cNvSpPr>
          <p:nvPr>
            <p:ph type="title"/>
          </p:nvPr>
        </p:nvSpPr>
        <p:spPr>
          <a:xfrm>
            <a:off x="551384" y="2888940"/>
            <a:ext cx="10099185" cy="918428"/>
          </a:xfrm>
        </p:spPr>
        <p:txBody>
          <a:bodyPr>
            <a:normAutofit fontScale="90000"/>
          </a:bodyPr>
          <a:lstStyle/>
          <a:p>
            <a:r>
              <a:rPr lang="fr-FR" sz="3800" b="1" dirty="0">
                <a:latin typeface="Arial" panose="020B0604020202020204" pitchFamily="34" charset="0"/>
                <a:cs typeface="Arial" panose="020B0604020202020204" pitchFamily="34" charset="0"/>
              </a:rPr>
              <a:t>Le Passeport pour l’accessibilité en milieu de travail du gouvernement du Canada</a:t>
            </a:r>
            <a:endParaRPr lang="en-CA" sz="3800" b="1" dirty="0">
              <a:solidFill>
                <a:srgbClr val="000000"/>
              </a:solidFill>
              <a:latin typeface="Arial" panose="020B0604020202020204" pitchFamily="34" charset="0"/>
              <a:cs typeface="Arial" panose="020B0604020202020204" pitchFamily="34" charset="0"/>
            </a:endParaRPr>
          </a:p>
        </p:txBody>
      </p:sp>
      <p:pic>
        <p:nvPicPr>
          <p:cNvPr id="7" name="Picture 6" descr="Bannière&#10;Quatre icônes représentant l'accessibilité -- 1. une personne en fauteuil roulant. 2. une personne utilisant la langue des signes 3. une personne marchant avec une canne blanche. et 4. le contour du cerveau d'une personne.">
            <a:extLst>
              <a:ext uri="{FF2B5EF4-FFF2-40B4-BE49-F238E27FC236}">
                <a16:creationId xmlns:a16="http://schemas.microsoft.com/office/drawing/2014/main" id="{9E4301C4-7CD4-4DF9-B764-9A9D004FCFDA}"/>
              </a:ext>
            </a:extLst>
          </p:cNvPr>
          <p:cNvPicPr>
            <a:picLocks noChangeAspect="1"/>
          </p:cNvPicPr>
          <p:nvPr/>
        </p:nvPicPr>
        <p:blipFill>
          <a:blip r:embed="rId3"/>
          <a:stretch>
            <a:fillRect/>
          </a:stretch>
        </p:blipFill>
        <p:spPr>
          <a:xfrm>
            <a:off x="838200" y="439569"/>
            <a:ext cx="10662954" cy="1300927"/>
          </a:xfrm>
          <a:prstGeom prst="rect">
            <a:avLst/>
          </a:prstGeom>
        </p:spPr>
      </p:pic>
      <p:sp>
        <p:nvSpPr>
          <p:cNvPr id="3" name="Subtitle 2">
            <a:extLst>
              <a:ext uri="{FF2B5EF4-FFF2-40B4-BE49-F238E27FC236}">
                <a16:creationId xmlns:a16="http://schemas.microsoft.com/office/drawing/2014/main" id="{C5A5A805-36D4-443C-B568-761327A59F18}"/>
              </a:ext>
            </a:extLst>
          </p:cNvPr>
          <p:cNvSpPr>
            <a:spLocks noGrp="1"/>
          </p:cNvSpPr>
          <p:nvPr>
            <p:ph type="body" idx="1"/>
          </p:nvPr>
        </p:nvSpPr>
        <p:spPr>
          <a:xfrm>
            <a:off x="641331" y="3861048"/>
            <a:ext cx="8406997" cy="1692188"/>
          </a:xfrm>
        </p:spPr>
        <p:txBody>
          <a:bodyPr>
            <a:normAutofit/>
          </a:bodyPr>
          <a:lstStyle/>
          <a:p>
            <a:pPr>
              <a:spcBef>
                <a:spcPts val="0"/>
              </a:spcBef>
            </a:pPr>
            <a:r>
              <a:rPr lang="fr-FR" sz="2500" b="1" dirty="0">
                <a:latin typeface="Arial" panose="020B0604020202020204" pitchFamily="34" charset="0"/>
                <a:cs typeface="Arial" panose="020B0604020202020204" pitchFamily="34" charset="0"/>
              </a:rPr>
              <a:t>Les 3 choses essentielles que les gestionnaires devraient savoir</a:t>
            </a:r>
          </a:p>
          <a:p>
            <a:pPr>
              <a:spcBef>
                <a:spcPts val="0"/>
              </a:spcBef>
            </a:pPr>
            <a:r>
              <a:rPr lang="fr-CA" sz="2500" dirty="0">
                <a:latin typeface="Arial" panose="020B0604020202020204" pitchFamily="34" charset="0"/>
                <a:cs typeface="Arial" panose="020B0604020202020204" pitchFamily="34" charset="0"/>
              </a:rPr>
              <a:t>Octobre 2024</a:t>
            </a:r>
          </a:p>
          <a:p>
            <a:endParaRPr lang="en-CA" sz="24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1789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DFC67-3ECF-9846-73A8-99A02C61DA49}"/>
              </a:ext>
            </a:extLst>
          </p:cNvPr>
          <p:cNvSpPr>
            <a:spLocks noGrp="1"/>
          </p:cNvSpPr>
          <p:nvPr>
            <p:ph type="title"/>
          </p:nvPr>
        </p:nvSpPr>
        <p:spPr>
          <a:xfrm>
            <a:off x="381189" y="385895"/>
            <a:ext cx="9282928" cy="620786"/>
          </a:xfrm>
        </p:spPr>
        <p:txBody>
          <a:bodyPr rtlCol="0">
            <a:noAutofit/>
          </a:bodyPr>
          <a:lstStyle/>
          <a:p>
            <a:pPr eaLnBrk="1" fontAlgn="auto" hangingPunct="1">
              <a:spcAft>
                <a:spcPts val="0"/>
              </a:spcAft>
              <a:defRPr/>
            </a:pPr>
            <a:r>
              <a:rPr lang="fr-CA" b="1" dirty="0">
                <a:solidFill>
                  <a:schemeClr val="tx1"/>
                </a:solidFill>
                <a:latin typeface="Arial" panose="020B0604020202020204" pitchFamily="34" charset="0"/>
                <a:cs typeface="Arial" panose="020B0604020202020204" pitchFamily="34" charset="0"/>
              </a:rPr>
              <a:t>Les avantages du passeport </a:t>
            </a:r>
          </a:p>
        </p:txBody>
      </p:sp>
      <p:sp>
        <p:nvSpPr>
          <p:cNvPr id="7" name="TextBox 6">
            <a:extLst>
              <a:ext uri="{FF2B5EF4-FFF2-40B4-BE49-F238E27FC236}">
                <a16:creationId xmlns:a16="http://schemas.microsoft.com/office/drawing/2014/main" id="{8802BB2D-EB8A-8F8E-6433-2E617E6AC77C}"/>
              </a:ext>
            </a:extLst>
          </p:cNvPr>
          <p:cNvSpPr txBox="1"/>
          <p:nvPr/>
        </p:nvSpPr>
        <p:spPr>
          <a:xfrm>
            <a:off x="6838" y="1397669"/>
            <a:ext cx="11007758" cy="1323439"/>
          </a:xfrm>
          <a:prstGeom prst="rect">
            <a:avLst/>
          </a:prstGeom>
          <a:noFill/>
        </p:spPr>
        <p:txBody>
          <a:bodyPr wrap="square" rtlCol="0">
            <a:spAutoFit/>
          </a:bodyPr>
          <a:lstStyle/>
          <a:p>
            <a:pPr lvl="1"/>
            <a:r>
              <a:rPr lang="fr-CA" sz="2000" b="1" noProof="0" dirty="0">
                <a:latin typeface="Arial" panose="020B0604020202020204" pitchFamily="34" charset="0"/>
                <a:cs typeface="Arial" panose="020B0604020202020204" pitchFamily="34" charset="0"/>
              </a:rPr>
              <a:t>Favorise la mobilité des employés au sein de la fonction publique</a:t>
            </a:r>
          </a:p>
          <a:p>
            <a:pPr marL="1257300" lvl="2" indent="-342900">
              <a:buClr>
                <a:schemeClr val="accent1"/>
              </a:buCl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L’employé€ peut apporter son Passeport une fois rempli d’une organisation à une autre et s’en servir pour entamer une conversation au sujet des aménagements du lieu de travail avec son nouveau gestionnaire</a:t>
            </a:r>
          </a:p>
        </p:txBody>
      </p:sp>
      <p:sp>
        <p:nvSpPr>
          <p:cNvPr id="9" name="TextBox 8">
            <a:extLst>
              <a:ext uri="{FF2B5EF4-FFF2-40B4-BE49-F238E27FC236}">
                <a16:creationId xmlns:a16="http://schemas.microsoft.com/office/drawing/2014/main" id="{2468B09A-26BE-FFE6-C1DF-CE023F4B1530}"/>
              </a:ext>
            </a:extLst>
          </p:cNvPr>
          <p:cNvSpPr txBox="1"/>
          <p:nvPr/>
        </p:nvSpPr>
        <p:spPr>
          <a:xfrm>
            <a:off x="428547" y="2835098"/>
            <a:ext cx="10164339" cy="1323439"/>
          </a:xfrm>
          <a:prstGeom prst="rect">
            <a:avLst/>
          </a:prstGeom>
          <a:noFill/>
        </p:spPr>
        <p:txBody>
          <a:bodyPr wrap="square" rtlCol="0">
            <a:spAutoFit/>
          </a:bodyPr>
          <a:lstStyle/>
          <a:p>
            <a:r>
              <a:rPr lang="fr-FR" sz="2000" b="1" dirty="0">
                <a:latin typeface="Arial" panose="020B0604020202020204" pitchFamily="34" charset="0"/>
                <a:cs typeface="Arial" panose="020B0604020202020204" pitchFamily="34" charset="0"/>
              </a:rPr>
              <a:t>Est un outil qui permet de documenter les obstacles et solutions. </a:t>
            </a:r>
          </a:p>
          <a:p>
            <a:pPr marL="800100" lvl="1" indent="-342900">
              <a:buClr>
                <a:schemeClr val="accent1"/>
              </a:buClr>
              <a:buFont typeface="Wingdings" panose="05000000000000000000" pitchFamily="2" charset="2"/>
              <a:buChar char="q"/>
            </a:pPr>
            <a:r>
              <a:rPr lang="fr-FR" sz="2000" dirty="0">
                <a:latin typeface="Arial" panose="020B0604020202020204" pitchFamily="34" charset="0"/>
                <a:cs typeface="Arial" panose="020B0604020202020204" pitchFamily="34" charset="0"/>
              </a:rPr>
              <a:t>Le Passeport applique directement le modèle social du handicap en focalisant la conversation sur les obstacles et les solutions plutôt que sur la condition de l’individu. </a:t>
            </a:r>
            <a:endParaRPr lang="en-CA" sz="22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A7D74476-613E-C473-AA62-F7D68458CCDD}"/>
              </a:ext>
            </a:extLst>
          </p:cNvPr>
          <p:cNvSpPr txBox="1"/>
          <p:nvPr/>
        </p:nvSpPr>
        <p:spPr>
          <a:xfrm>
            <a:off x="428547" y="4410012"/>
            <a:ext cx="9491479" cy="1631216"/>
          </a:xfrm>
          <a:prstGeom prst="rect">
            <a:avLst/>
          </a:prstGeom>
          <a:noFill/>
        </p:spPr>
        <p:txBody>
          <a:bodyPr wrap="square" rtlCol="0">
            <a:spAutoFit/>
          </a:bodyPr>
          <a:lstStyle/>
          <a:p>
            <a:r>
              <a:rPr lang="fr-FR" sz="2000" b="1" dirty="0">
                <a:latin typeface="Arial" panose="020B0604020202020204" pitchFamily="34" charset="0"/>
                <a:cs typeface="Arial" panose="020B0604020202020204" pitchFamily="34" charset="0"/>
              </a:rPr>
              <a:t>Simplifie et allège le processus d'aménagement du lieu de travail </a:t>
            </a:r>
          </a:p>
          <a:p>
            <a:pPr marL="800100" lvl="1" indent="-342900">
              <a:buClr>
                <a:schemeClr val="accent1"/>
              </a:buClr>
              <a:buFont typeface="Wingdings" panose="05000000000000000000" pitchFamily="2" charset="2"/>
              <a:buChar char="q"/>
            </a:pPr>
            <a:r>
              <a:rPr lang="fr-FR" sz="2000" dirty="0">
                <a:latin typeface="Arial" panose="020B0604020202020204" pitchFamily="34" charset="0"/>
                <a:cs typeface="Arial" panose="020B0604020202020204" pitchFamily="34" charset="0"/>
              </a:rPr>
              <a:t>Réduit la charge administrative qui pèse sur les </a:t>
            </a:r>
            <a:r>
              <a:rPr lang="fr-FR" sz="2000" dirty="0" err="1">
                <a:latin typeface="Arial" panose="020B0604020202020204" pitchFamily="34" charset="0"/>
                <a:cs typeface="Arial" panose="020B0604020202020204" pitchFamily="34" charset="0"/>
              </a:rPr>
              <a:t>employé€s</a:t>
            </a:r>
            <a:r>
              <a:rPr lang="fr-FR" sz="2000" dirty="0">
                <a:latin typeface="Arial" panose="020B0604020202020204" pitchFamily="34" charset="0"/>
                <a:cs typeface="Arial" panose="020B0604020202020204" pitchFamily="34" charset="0"/>
              </a:rPr>
              <a:t> qui doivent produire des documents médicaux </a:t>
            </a:r>
          </a:p>
          <a:p>
            <a:pPr marL="800100" lvl="1" indent="-342900">
              <a:buClr>
                <a:schemeClr val="accent1"/>
              </a:buClr>
              <a:buFont typeface="Wingdings" panose="05000000000000000000" pitchFamily="2" charset="2"/>
              <a:buChar char="q"/>
            </a:pPr>
            <a:r>
              <a:rPr lang="fr-FR" sz="2000" dirty="0">
                <a:latin typeface="Arial" panose="020B0604020202020204" pitchFamily="34" charset="0"/>
                <a:cs typeface="Arial" panose="020B0604020202020204" pitchFamily="34" charset="0"/>
              </a:rPr>
              <a:t>Favorise une approche de l'aménagement du lieu de travail fondée sur le principe « dites-le nous une fois ».</a:t>
            </a:r>
          </a:p>
        </p:txBody>
      </p:sp>
      <p:sp>
        <p:nvSpPr>
          <p:cNvPr id="3" name="Slide Number Placeholder 2">
            <a:extLst>
              <a:ext uri="{FF2B5EF4-FFF2-40B4-BE49-F238E27FC236}">
                <a16:creationId xmlns:a16="http://schemas.microsoft.com/office/drawing/2014/main" id="{06EF10CA-111B-B982-251C-8992E52F292A}"/>
              </a:ext>
            </a:extLst>
          </p:cNvPr>
          <p:cNvSpPr>
            <a:spLocks noGrp="1"/>
          </p:cNvSpPr>
          <p:nvPr>
            <p:ph type="sldNum" sz="quarter" idx="12"/>
          </p:nvPr>
        </p:nvSpPr>
        <p:spPr/>
        <p:txBody>
          <a:bodyPr/>
          <a:lstStyle/>
          <a:p>
            <a:fld id="{DEF9D666-3DA6-40B5-9039-D8A1C787B61A}" type="slidenum">
              <a:rPr lang="en-CA" altLang="en-US" smtClean="0"/>
              <a:pPr/>
              <a:t>10</a:t>
            </a:fld>
            <a:endParaRPr lang="en-CA" altLang="en-US"/>
          </a:p>
        </p:txBody>
      </p:sp>
    </p:spTree>
    <p:extLst>
      <p:ext uri="{BB962C8B-B14F-4D97-AF65-F5344CB8AC3E}">
        <p14:creationId xmlns:p14="http://schemas.microsoft.com/office/powerpoint/2010/main" val="334057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1513"/>
            <a:ext cx="10927278" cy="803176"/>
          </a:xfrm>
        </p:spPr>
        <p:txBody>
          <a:bodyPr>
            <a:normAutofit fontScale="90000"/>
          </a:bodyPr>
          <a:lstStyle/>
          <a:p>
            <a:r>
              <a:rPr lang="fr-CA" b="1" dirty="0">
                <a:latin typeface="Arial" panose="020B0604020202020204" pitchFamily="34" charset="0"/>
                <a:cs typeface="Arial" panose="020B0604020202020204" pitchFamily="34" charset="0"/>
              </a:rPr>
              <a:t>Signature et mise à jour de l’entente du Passeport </a:t>
            </a:r>
            <a:endParaRPr lang="en-CA"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7428" y="1412777"/>
            <a:ext cx="9829092" cy="4811148"/>
          </a:xfrm>
        </p:spPr>
        <p:txBody>
          <a:bodyPr vert="horz" lIns="91440" tIns="45720" rIns="91440" bIns="45720" rtlCol="0">
            <a:normAutofit fontScale="92500"/>
          </a:bodyPr>
          <a:lstStyle/>
          <a:p>
            <a:pPr marL="0" indent="0">
              <a:lnSpc>
                <a:spcPct val="90000"/>
              </a:lnSpc>
              <a:buNone/>
            </a:pPr>
            <a:r>
              <a:rPr lang="fr-CA" sz="2400" b="1" dirty="0">
                <a:latin typeface="Arial" panose="020B0604020202020204" pitchFamily="34" charset="0"/>
                <a:cs typeface="Arial" panose="020B0604020202020204" pitchFamily="34" charset="0"/>
              </a:rPr>
              <a:t>Le Passeport est une entente entre un (e) employé(e) et son gestionnaire</a:t>
            </a:r>
          </a:p>
          <a:p>
            <a:pPr marL="0" indent="0">
              <a:lnSpc>
                <a:spcPct val="90000"/>
              </a:lnSpc>
              <a:buNone/>
            </a:pPr>
            <a:r>
              <a:rPr lang="fr-CA" sz="2400" dirty="0">
                <a:latin typeface="Arial" panose="020B0604020202020204" pitchFamily="34" charset="0"/>
                <a:cs typeface="Arial" panose="020B0604020202020204" pitchFamily="34" charset="0"/>
              </a:rPr>
              <a:t>Le </a:t>
            </a:r>
            <a:r>
              <a:rPr lang="fr-CA" sz="2400" b="1" dirty="0">
                <a:latin typeface="Arial" panose="020B0604020202020204" pitchFamily="34" charset="0"/>
                <a:cs typeface="Arial" panose="020B0604020202020204" pitchFamily="34" charset="0"/>
              </a:rPr>
              <a:t>gestionnaire accepte </a:t>
            </a:r>
            <a:r>
              <a:rPr lang="fr-CA" sz="2400" dirty="0">
                <a:latin typeface="Arial" panose="020B0604020202020204" pitchFamily="34" charset="0"/>
                <a:cs typeface="Arial" panose="020B0604020202020204" pitchFamily="34" charset="0"/>
              </a:rPr>
              <a:t>d’obtenir les solutions identifiées et d’en  vérifier régulièrement l’efficacité </a:t>
            </a:r>
          </a:p>
          <a:p>
            <a:pPr marL="0" indent="0">
              <a:lnSpc>
                <a:spcPct val="90000"/>
              </a:lnSpc>
              <a:buNone/>
            </a:pPr>
            <a:r>
              <a:rPr lang="fr-CA" sz="2400" dirty="0">
                <a:latin typeface="Arial" panose="020B0604020202020204" pitchFamily="34" charset="0"/>
                <a:cs typeface="Arial" panose="020B0604020202020204" pitchFamily="34" charset="0"/>
              </a:rPr>
              <a:t>L’</a:t>
            </a:r>
            <a:r>
              <a:rPr lang="fr-CA" sz="2400" b="1" dirty="0">
                <a:latin typeface="Arial" panose="020B0604020202020204" pitchFamily="34" charset="0"/>
                <a:cs typeface="Arial" panose="020B0604020202020204" pitchFamily="34" charset="0"/>
              </a:rPr>
              <a:t>employé(e) s’engage </a:t>
            </a:r>
            <a:r>
              <a:rPr lang="fr-CA" sz="2400" dirty="0">
                <a:latin typeface="Arial" panose="020B0604020202020204" pitchFamily="34" charset="0"/>
                <a:cs typeface="Arial" panose="020B0604020202020204" pitchFamily="34" charset="0"/>
              </a:rPr>
              <a:t>à</a:t>
            </a:r>
            <a:r>
              <a:rPr lang="fr-CA" sz="2400" b="1" dirty="0">
                <a:latin typeface="Arial" panose="020B0604020202020204" pitchFamily="34" charset="0"/>
                <a:cs typeface="Arial" panose="020B0604020202020204" pitchFamily="34" charset="0"/>
              </a:rPr>
              <a:t> </a:t>
            </a:r>
            <a:r>
              <a:rPr lang="fr-CA" sz="2400" dirty="0">
                <a:latin typeface="Arial" panose="020B0604020202020204" pitchFamily="34" charset="0"/>
                <a:cs typeface="Arial" panose="020B0604020202020204" pitchFamily="34" charset="0"/>
              </a:rPr>
              <a:t>utiliser les solutions identifiées pour s’acquitter de ses responsabilités professionnelles et à informer rapidement son gestionnaire de toute exigence nouvelle ou en évolution</a:t>
            </a:r>
          </a:p>
          <a:p>
            <a:pPr marL="0" indent="0">
              <a:lnSpc>
                <a:spcPct val="90000"/>
              </a:lnSpc>
              <a:buNone/>
            </a:pPr>
            <a:r>
              <a:rPr lang="fr-CA" sz="2400" b="1" dirty="0">
                <a:latin typeface="Arial" panose="020B0604020202020204" pitchFamily="34" charset="0"/>
                <a:cs typeface="Arial" panose="020B0604020202020204" pitchFamily="34" charset="0"/>
              </a:rPr>
              <a:t>Le Passeport </a:t>
            </a:r>
            <a:r>
              <a:rPr lang="fr-CA" sz="2400" dirty="0">
                <a:latin typeface="Arial" panose="020B0604020202020204" pitchFamily="34" charset="0"/>
                <a:cs typeface="Arial" panose="020B0604020202020204" pitchFamily="34" charset="0"/>
              </a:rPr>
              <a:t>ne nécessite pas d’approbations </a:t>
            </a:r>
          </a:p>
          <a:p>
            <a:pPr marL="0" indent="0">
              <a:lnSpc>
                <a:spcPct val="90000"/>
              </a:lnSpc>
              <a:buNone/>
            </a:pPr>
            <a:r>
              <a:rPr lang="fr-CA" sz="2400" b="1" dirty="0">
                <a:latin typeface="Arial" panose="020B0604020202020204" pitchFamily="34" charset="0"/>
                <a:cs typeface="Arial" panose="020B0604020202020204" pitchFamily="34" charset="0"/>
              </a:rPr>
              <a:t>Il est mis à jour </a:t>
            </a:r>
            <a:r>
              <a:rPr lang="fr-CA" sz="2400" dirty="0">
                <a:latin typeface="Arial" panose="020B0604020202020204" pitchFamily="34" charset="0"/>
                <a:cs typeface="Arial" panose="020B0604020202020204" pitchFamily="34" charset="0"/>
              </a:rPr>
              <a:t>régulièrement ou lorsque les circonstances changent </a:t>
            </a:r>
          </a:p>
          <a:p>
            <a:pPr marL="0" indent="0">
              <a:lnSpc>
                <a:spcPct val="90000"/>
              </a:lnSpc>
              <a:buNone/>
            </a:pPr>
            <a:r>
              <a:rPr lang="fr-CA" sz="2400" b="1" dirty="0">
                <a:latin typeface="Arial" panose="020B0604020202020204" pitchFamily="34" charset="0"/>
                <a:cs typeface="Arial" panose="020B0604020202020204" pitchFamily="34" charset="0"/>
              </a:rPr>
              <a:t>Il sert à entamer des conversations avec un nouveau gestionnaire</a:t>
            </a:r>
            <a:r>
              <a:rPr lang="fr-CA" sz="2400" dirty="0">
                <a:latin typeface="Arial" panose="020B0604020202020204" pitchFamily="34" charset="0"/>
                <a:cs typeface="Arial" panose="020B0604020202020204" pitchFamily="34" charset="0"/>
              </a:rPr>
              <a:t>, afin d’éviter de renégocier des adaptations du lieu de travail qui répondent toujours aux besoins des employé</a:t>
            </a:r>
            <a:r>
              <a:rPr lang="fr-CA" sz="2400" b="1" dirty="0">
                <a:latin typeface="Arial" panose="020B0604020202020204" pitchFamily="34" charset="0"/>
                <a:cs typeface="Arial" panose="020B0604020202020204" pitchFamily="34" charset="0"/>
              </a:rPr>
              <a:t> (e)</a:t>
            </a:r>
            <a:r>
              <a:rPr lang="fr-CA" sz="2400" dirty="0">
                <a:latin typeface="Arial" panose="020B0604020202020204" pitchFamily="34" charset="0"/>
                <a:cs typeface="Arial" panose="020B0604020202020204" pitchFamily="34" charset="0"/>
              </a:rPr>
              <a:t>s</a:t>
            </a:r>
          </a:p>
          <a:p>
            <a:pPr marL="0" indent="0">
              <a:lnSpc>
                <a:spcPct val="90000"/>
              </a:lnSpc>
              <a:buNone/>
            </a:pPr>
            <a:r>
              <a:rPr lang="fr-CA" sz="2400" b="1" dirty="0">
                <a:latin typeface="Arial" panose="020B0604020202020204" pitchFamily="34" charset="0"/>
                <a:cs typeface="Arial" panose="020B0604020202020204" pitchFamily="34" charset="0"/>
              </a:rPr>
              <a:t>Il facilite</a:t>
            </a:r>
            <a:r>
              <a:rPr lang="fr-CA" sz="2400" dirty="0">
                <a:latin typeface="Arial" panose="020B0604020202020204" pitchFamily="34" charset="0"/>
                <a:cs typeface="Arial" panose="020B0604020202020204" pitchFamily="34" charset="0"/>
              </a:rPr>
              <a:t> le transfert des dispositifs d’adaptation entre les organisations</a:t>
            </a:r>
          </a:p>
          <a:p>
            <a:pPr marL="0" indent="0">
              <a:buNone/>
            </a:pPr>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368996B-DEA5-9A08-7414-FFB5508E0D4B}"/>
              </a:ext>
            </a:extLst>
          </p:cNvPr>
          <p:cNvSpPr>
            <a:spLocks noGrp="1"/>
          </p:cNvSpPr>
          <p:nvPr>
            <p:ph type="sldNum" sz="quarter" idx="12"/>
          </p:nvPr>
        </p:nvSpPr>
        <p:spPr/>
        <p:txBody>
          <a:bodyPr>
            <a:normAutofit/>
          </a:bodyPr>
          <a:lstStyle/>
          <a:p>
            <a:pPr>
              <a:spcAft>
                <a:spcPts val="600"/>
              </a:spcAft>
            </a:pPr>
            <a:fld id="{32D4B517-E49B-41B6-9DBC-23634E0F1CDC}" type="slidenum">
              <a:rPr lang="en-CA" smtClean="0">
                <a:latin typeface="Arial" panose="020B0604020202020204" pitchFamily="34" charset="0"/>
                <a:cs typeface="Arial" panose="020B0604020202020204" pitchFamily="34" charset="0"/>
              </a:rPr>
              <a:pPr>
                <a:spcAft>
                  <a:spcPts val="600"/>
                </a:spcAft>
              </a:pPr>
              <a:t>11</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82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2718E-EE8E-4A0E-B3B1-F2BB18F8AAE3}"/>
              </a:ext>
            </a:extLst>
          </p:cNvPr>
          <p:cNvSpPr>
            <a:spLocks noGrp="1"/>
          </p:cNvSpPr>
          <p:nvPr>
            <p:ph type="title"/>
          </p:nvPr>
        </p:nvSpPr>
        <p:spPr>
          <a:xfrm>
            <a:off x="443372" y="246058"/>
            <a:ext cx="8596668" cy="803176"/>
          </a:xfrm>
        </p:spPr>
        <p:txBody>
          <a:bodyPr>
            <a:normAutofit/>
          </a:bodyPr>
          <a:lstStyle/>
          <a:p>
            <a:r>
              <a:rPr lang="fr-CA" sz="3200" b="1" dirty="0">
                <a:latin typeface="Arial" panose="020B0604020202020204" pitchFamily="34" charset="0"/>
                <a:cs typeface="Arial" panose="020B0604020202020204" pitchFamily="34" charset="0"/>
              </a:rPr>
              <a:t>À propos de la documentation d’appui </a:t>
            </a:r>
            <a:endParaRPr lang="en-CA"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F38DFD-3B4A-4D6A-A1DE-DCF9F1892C75}"/>
              </a:ext>
            </a:extLst>
          </p:cNvPr>
          <p:cNvSpPr>
            <a:spLocks noGrp="1"/>
          </p:cNvSpPr>
          <p:nvPr>
            <p:ph idx="1"/>
          </p:nvPr>
        </p:nvSpPr>
        <p:spPr>
          <a:xfrm>
            <a:off x="731404" y="1412776"/>
            <a:ext cx="9450271" cy="4838119"/>
          </a:xfrm>
        </p:spPr>
        <p:txBody>
          <a:bodyPr>
            <a:noAutofit/>
          </a:bodyPr>
          <a:lstStyle/>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Le Passeport ne contient aucun </a:t>
            </a:r>
            <a:r>
              <a:rPr lang="fr-CA" sz="2000" kern="1200" dirty="0">
                <a:solidFill>
                  <a:schemeClr val="tx1"/>
                </a:solidFill>
                <a:latin typeface="Arial" panose="020B0604020202020204" pitchFamily="34" charset="0"/>
                <a:cs typeface="Arial" panose="020B0604020202020204" pitchFamily="34" charset="0"/>
              </a:rPr>
              <a:t>renseignement médical, tels qu’un diagnostic, la description d’une condition, ou des traitements </a:t>
            </a:r>
            <a:endParaRPr lang="fr-CA" sz="2000" noProof="0" dirty="0">
              <a:latin typeface="Arial" panose="020B0604020202020204" pitchFamily="34" charset="0"/>
              <a:cs typeface="Arial" panose="020B0604020202020204" pitchFamily="34" charset="0"/>
            </a:endParaRPr>
          </a:p>
          <a:p>
            <a:pPr defTabSz="338328">
              <a:spcBef>
                <a:spcPts val="1000"/>
              </a:spcBef>
              <a:buClr>
                <a:schemeClr val="accent1"/>
              </a:buClr>
              <a:buFont typeface="Wingdings" panose="05000000000000000000" pitchFamily="2" charset="2"/>
              <a:buChar char="q"/>
            </a:pPr>
            <a:r>
              <a:rPr lang="fr-CA" sz="2000" kern="1200" dirty="0">
                <a:solidFill>
                  <a:schemeClr val="tx1"/>
                </a:solidFill>
                <a:latin typeface="Arial" panose="020B0604020202020204" pitchFamily="34" charset="0"/>
                <a:cs typeface="Arial" panose="020B0604020202020204" pitchFamily="34" charset="0"/>
              </a:rPr>
              <a:t>Les évaluations professionnelles par des experts internes ou externes ne sont requises que si l’employé(e) ou son gestionnaire ne peuvent pas identifier les solutions les plus efficaces pour surmonter les obstacles rencontrés par l’employé (e) </a:t>
            </a:r>
          </a:p>
          <a:p>
            <a:pPr defTabSz="338328">
              <a:spcBef>
                <a:spcPts val="1000"/>
              </a:spcBef>
              <a:buClr>
                <a:schemeClr val="accent1"/>
              </a:buClr>
              <a:buFont typeface="Wingdings" panose="05000000000000000000" pitchFamily="2" charset="2"/>
              <a:buChar char="q"/>
            </a:pPr>
            <a:r>
              <a:rPr lang="fr-CA" sz="2000" kern="1200" dirty="0">
                <a:solidFill>
                  <a:schemeClr val="tx1"/>
                </a:solidFill>
                <a:latin typeface="Arial" panose="020B0604020202020204" pitchFamily="34" charset="0"/>
                <a:cs typeface="Arial" panose="020B0604020202020204" pitchFamily="34" charset="0"/>
              </a:rPr>
              <a:t>Seules les parties de l’évaluation professionnelle qui se rapportent aux fonctions spécifiques de l’employé(e) ou à ses conditions de travail, aux obstacles et aux solutions potentielles doivent être incluses dans le Passeport</a:t>
            </a:r>
            <a:endParaRPr lang="fr-CA"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37A90CA-783C-4178-9CB8-3C0F87DE2594}"/>
              </a:ext>
            </a:extLst>
          </p:cNvPr>
          <p:cNvSpPr>
            <a:spLocks noGrp="1"/>
          </p:cNvSpPr>
          <p:nvPr>
            <p:ph type="sldNum" sz="quarter" idx="12"/>
          </p:nvPr>
        </p:nvSpPr>
        <p:spPr>
          <a:xfrm>
            <a:off x="9040040" y="6126757"/>
            <a:ext cx="683339" cy="365125"/>
          </a:xfrm>
        </p:spPr>
        <p:txBody>
          <a:bodyPr>
            <a:normAutofit/>
          </a:bodyPr>
          <a:lstStyle/>
          <a:p>
            <a:pPr>
              <a:spcAft>
                <a:spcPts val="600"/>
              </a:spcAft>
            </a:pPr>
            <a:fld id="{32D4B517-E49B-41B6-9DBC-23634E0F1CDC}" type="slidenum">
              <a:rPr lang="en-CA" smtClean="0">
                <a:latin typeface="Arial" panose="020B0604020202020204" pitchFamily="34" charset="0"/>
                <a:cs typeface="Arial" panose="020B0604020202020204" pitchFamily="34" charset="0"/>
              </a:rPr>
              <a:pPr>
                <a:spcAft>
                  <a:spcPts val="600"/>
                </a:spcAft>
              </a:pPr>
              <a:t>12</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4750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92F4BC2B-58ED-BF68-5E3A-897FC8BEB4A3}"/>
              </a:ext>
            </a:extLst>
          </p:cNvPr>
          <p:cNvSpPr>
            <a:spLocks noGrp="1"/>
          </p:cNvSpPr>
          <p:nvPr>
            <p:ph type="title"/>
          </p:nvPr>
        </p:nvSpPr>
        <p:spPr>
          <a:xfrm>
            <a:off x="677862" y="450850"/>
            <a:ext cx="9882633" cy="803275"/>
          </a:xfrm>
        </p:spPr>
        <p:txBody>
          <a:bodyPr>
            <a:normAutofit fontScale="90000"/>
          </a:bodyPr>
          <a:lstStyle/>
          <a:p>
            <a:r>
              <a:rPr lang="fr-FR" b="1" i="0" dirty="0">
                <a:solidFill>
                  <a:srgbClr val="000000"/>
                </a:solidFill>
                <a:effectLst/>
                <a:latin typeface="Arial" panose="020B0604020202020204" pitchFamily="34" charset="0"/>
                <a:cs typeface="Arial" panose="020B0604020202020204" pitchFamily="34" charset="0"/>
              </a:rPr>
              <a:t>Dans le milieu de travail hybride d’aujourd’hui</a:t>
            </a:r>
            <a:endParaRPr lang="en-US" altLang="en-US" b="1" dirty="0">
              <a:latin typeface="Arial" panose="020B0604020202020204" pitchFamily="34" charset="0"/>
              <a:cs typeface="Arial" panose="020B0604020202020204" pitchFamily="34" charset="0"/>
            </a:endParaRPr>
          </a:p>
        </p:txBody>
      </p:sp>
      <p:sp>
        <p:nvSpPr>
          <p:cNvPr id="40963" name="Content Placeholder 2">
            <a:extLst>
              <a:ext uri="{FF2B5EF4-FFF2-40B4-BE49-F238E27FC236}">
                <a16:creationId xmlns:a16="http://schemas.microsoft.com/office/drawing/2014/main" id="{292A7A5F-EA8F-0B56-1E55-A5A63A3058D9}"/>
              </a:ext>
            </a:extLst>
          </p:cNvPr>
          <p:cNvSpPr>
            <a:spLocks noGrp="1"/>
          </p:cNvSpPr>
          <p:nvPr>
            <p:ph idx="1"/>
          </p:nvPr>
        </p:nvSpPr>
        <p:spPr>
          <a:xfrm>
            <a:off x="714180" y="1196752"/>
            <a:ext cx="9126235" cy="5325148"/>
          </a:xfrm>
        </p:spPr>
        <p:txBody>
          <a:bodyPr>
            <a:noAutofit/>
          </a:bodyPr>
          <a:lstStyle/>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L’obligation de l’employeur de fournir des aménagements du milieu de travail a préséance sur la direction sur la présence obligatoire dans le lieu de travail</a:t>
            </a:r>
          </a:p>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Une conversation basée sur le Passeport entre l’employé et son gestionnaire fournit l’occasion de trouver des aménagements efficaces dans un environnement de travail hybride</a:t>
            </a:r>
          </a:p>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Les employés doivent obtenir des aménagements du milieu de travail quel que soit le lieu où ils doivent travailler</a:t>
            </a:r>
          </a:p>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Le télétravail à temps plein pourrait s’avérer la seule solution viable lorsque les obstacles du lieu de travail ne peuvent être éliminés</a:t>
            </a:r>
          </a:p>
        </p:txBody>
      </p:sp>
      <p:sp>
        <p:nvSpPr>
          <p:cNvPr id="40964" name="Slide Number Placeholder 3">
            <a:extLst>
              <a:ext uri="{FF2B5EF4-FFF2-40B4-BE49-F238E27FC236}">
                <a16:creationId xmlns:a16="http://schemas.microsoft.com/office/drawing/2014/main" id="{43832EE6-E478-97F1-8273-EF244664CE8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fld id="{5BDBB98C-65BD-45DC-9306-F910562C5A83}" type="slidenum">
              <a:rPr lang="en-CA" altLang="en-US">
                <a:solidFill>
                  <a:srgbClr val="000000"/>
                </a:solidFill>
                <a:latin typeface="Calibri" panose="020F0502020204030204" pitchFamily="34" charset="0"/>
              </a:rPr>
              <a:pPr/>
              <a:t>13</a:t>
            </a:fld>
            <a:endParaRPr lang="en-CA" altLang="en-US">
              <a:solidFill>
                <a:srgbClr val="000000"/>
              </a:solidFill>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9737A6-FD2E-4B55-996C-E4E91E6D0565}"/>
              </a:ext>
            </a:extLst>
          </p:cNvPr>
          <p:cNvSpPr>
            <a:spLocks noGrp="1"/>
          </p:cNvSpPr>
          <p:nvPr>
            <p:ph type="title"/>
          </p:nvPr>
        </p:nvSpPr>
        <p:spPr>
          <a:xfrm>
            <a:off x="132694" y="300243"/>
            <a:ext cx="10283785" cy="803176"/>
          </a:xfrm>
        </p:spPr>
        <p:txBody>
          <a:bodyPr>
            <a:noAutofit/>
          </a:bodyPr>
          <a:lstStyle/>
          <a:p>
            <a:pPr>
              <a:lnSpc>
                <a:spcPct val="90000"/>
              </a:lnSpc>
            </a:pPr>
            <a:r>
              <a:rPr lang="fr-FR" sz="3200" b="1" dirty="0">
                <a:latin typeface="Arial" panose="020B0604020202020204" pitchFamily="34" charset="0"/>
                <a:cs typeface="Arial" panose="020B0604020202020204" pitchFamily="34" charset="0"/>
              </a:rPr>
              <a:t>Le passeport pour l’accessibilité en milieu de travail du GC: Un document Word accessible </a:t>
            </a:r>
            <a:endParaRPr lang="en-CA" sz="3200" b="1" dirty="0">
              <a:latin typeface="Arial" panose="020B0604020202020204" pitchFamily="34" charset="0"/>
              <a:cs typeface="Arial" panose="020B0604020202020204" pitchFamily="34" charset="0"/>
            </a:endParaRPr>
          </a:p>
        </p:txBody>
      </p:sp>
      <p:sp>
        <p:nvSpPr>
          <p:cNvPr id="3" name="Content Placeholder 2"/>
          <p:cNvSpPr>
            <a:spLocks/>
          </p:cNvSpPr>
          <p:nvPr/>
        </p:nvSpPr>
        <p:spPr>
          <a:xfrm>
            <a:off x="463900" y="1272725"/>
            <a:ext cx="5776116" cy="4961757"/>
          </a:xfrm>
          <a:prstGeom prst="rect">
            <a:avLst/>
          </a:prstGeom>
        </p:spPr>
        <p:txBody>
          <a:bodyPr>
            <a:noAutofit/>
          </a:bodyPr>
          <a:lstStyle/>
          <a:p>
            <a:pPr marL="0" indent="0">
              <a:lnSpc>
                <a:spcPct val="110000"/>
              </a:lnSpc>
              <a:buNone/>
            </a:pPr>
            <a:r>
              <a:rPr lang="fr-CA" sz="2000" b="1" dirty="0">
                <a:latin typeface="Arial" panose="020B0604020202020204" pitchFamily="34" charset="0"/>
                <a:cs typeface="Arial" panose="020B0604020202020204" pitchFamily="34" charset="0"/>
              </a:rPr>
              <a:t>Section 1 – Renseignements généraux sur l’employé</a:t>
            </a:r>
          </a:p>
          <a:p>
            <a:pPr marL="0" indent="0">
              <a:lnSpc>
                <a:spcPct val="110000"/>
              </a:lnSpc>
              <a:buNone/>
            </a:pPr>
            <a:r>
              <a:rPr lang="fr-CA" sz="2000" dirty="0">
                <a:latin typeface="Arial" panose="020B0604020202020204" pitchFamily="34" charset="0"/>
                <a:cs typeface="Arial" panose="020B0604020202020204" pitchFamily="34" charset="0"/>
              </a:rPr>
              <a:t>Nom, groupe et niveau, ministère ou organisme, nom du gestionnaire</a:t>
            </a:r>
          </a:p>
          <a:p>
            <a:pPr marL="0" indent="0">
              <a:lnSpc>
                <a:spcPct val="110000"/>
              </a:lnSpc>
              <a:buNone/>
            </a:pPr>
            <a:r>
              <a:rPr lang="fr-CA" sz="2000" b="1" dirty="0">
                <a:latin typeface="Arial" panose="020B0604020202020204" pitchFamily="34" charset="0"/>
                <a:cs typeface="Arial" panose="020B0604020202020204" pitchFamily="34" charset="0"/>
              </a:rPr>
              <a:t>Section 2 –Situations, Obstacles &amp; Solutions</a:t>
            </a:r>
          </a:p>
          <a:p>
            <a:pPr marL="0" indent="0">
              <a:lnSpc>
                <a:spcPct val="110000"/>
              </a:lnSpc>
              <a:buNone/>
            </a:pPr>
            <a:r>
              <a:rPr lang="fr-CA" sz="2000" dirty="0">
                <a:latin typeface="Arial" panose="020B0604020202020204" pitchFamily="34" charset="0"/>
                <a:cs typeface="Arial" panose="020B0604020202020204" pitchFamily="34" charset="0"/>
              </a:rPr>
              <a:t>Identifier la situation de travail </a:t>
            </a:r>
          </a:p>
          <a:p>
            <a:pPr marL="0" indent="0">
              <a:lnSpc>
                <a:spcPct val="110000"/>
              </a:lnSpc>
              <a:buNone/>
            </a:pPr>
            <a:r>
              <a:rPr lang="fr-CA" sz="2000" dirty="0">
                <a:latin typeface="Arial" panose="020B0604020202020204" pitchFamily="34" charset="0"/>
                <a:cs typeface="Arial" panose="020B0604020202020204" pitchFamily="34" charset="0"/>
              </a:rPr>
              <a:t>Identifier les obstacles  au travail </a:t>
            </a:r>
          </a:p>
          <a:p>
            <a:pPr marL="0" indent="0">
              <a:lnSpc>
                <a:spcPct val="110000"/>
              </a:lnSpc>
              <a:buNone/>
            </a:pPr>
            <a:r>
              <a:rPr lang="fr-CA" sz="2000" dirty="0">
                <a:latin typeface="Arial" panose="020B0604020202020204" pitchFamily="34" charset="0"/>
                <a:cs typeface="Arial" panose="020B0604020202020204" pitchFamily="34" charset="0"/>
              </a:rPr>
              <a:t>Identifier les solutions proposées comme les outils</a:t>
            </a:r>
          </a:p>
          <a:p>
            <a:pPr marL="0" indent="0">
              <a:lnSpc>
                <a:spcPct val="110000"/>
              </a:lnSpc>
              <a:buNone/>
            </a:pPr>
            <a:r>
              <a:rPr lang="fr-CA" sz="2000" dirty="0">
                <a:latin typeface="Arial" panose="020B0604020202020204" pitchFamily="34" charset="0"/>
                <a:cs typeface="Arial" panose="020B0604020202020204" pitchFamily="34" charset="0"/>
              </a:rPr>
              <a:t>Identifier les solutions précédemment obtenues</a:t>
            </a:r>
          </a:p>
          <a:p>
            <a:pPr marL="0" indent="0">
              <a:lnSpc>
                <a:spcPct val="110000"/>
              </a:lnSpc>
              <a:buNone/>
            </a:pPr>
            <a:r>
              <a:rPr lang="fr-CA" sz="2000" b="1" dirty="0">
                <a:latin typeface="Arial" panose="020B0604020202020204" pitchFamily="34" charset="0"/>
                <a:cs typeface="Arial" panose="020B0604020202020204" pitchFamily="34" charset="0"/>
              </a:rPr>
              <a:t>Section 3 – Renseignements additionnels</a:t>
            </a:r>
          </a:p>
          <a:p>
            <a:pPr marL="0" indent="0">
              <a:lnSpc>
                <a:spcPct val="110000"/>
              </a:lnSpc>
              <a:buNone/>
            </a:pPr>
            <a:r>
              <a:rPr lang="fr-CA" sz="2000" dirty="0">
                <a:latin typeface="Arial" panose="020B0604020202020204" pitchFamily="34" charset="0"/>
                <a:cs typeface="Arial" panose="020B0604020202020204" pitchFamily="34" charset="0"/>
              </a:rPr>
              <a:t>Espace destiné à fournir toute information ou documentation supplémentaire</a:t>
            </a:r>
          </a:p>
          <a:p>
            <a:pPr marL="0" indent="0">
              <a:lnSpc>
                <a:spcPct val="110000"/>
              </a:lnSpc>
              <a:buNone/>
            </a:pPr>
            <a:r>
              <a:rPr lang="fr-CA" sz="2000" b="1" dirty="0">
                <a:latin typeface="Arial" panose="020B0604020202020204" pitchFamily="34" charset="0"/>
                <a:cs typeface="Arial" panose="020B0604020202020204" pitchFamily="34" charset="0"/>
              </a:rPr>
              <a:t>Section 4 – Ententes et Signatures</a:t>
            </a:r>
          </a:p>
          <a:p>
            <a:pPr marL="0" indent="0">
              <a:lnSpc>
                <a:spcPct val="110000"/>
              </a:lnSpc>
              <a:buNone/>
            </a:pPr>
            <a:r>
              <a:rPr lang="fr-CA" sz="2000" b="1" dirty="0">
                <a:latin typeface="Arial" panose="020B0604020202020204" pitchFamily="34" charset="0"/>
                <a:cs typeface="Arial" panose="020B0604020202020204" pitchFamily="34" charset="0"/>
              </a:rPr>
              <a:t>Section 5 – Révision et modifications</a:t>
            </a:r>
          </a:p>
          <a:p>
            <a:pPr marL="0" indent="0" eaLnBrk="1" fontAlgn="auto" hangingPunct="1">
              <a:lnSpc>
                <a:spcPct val="90000"/>
              </a:lnSpc>
              <a:spcAft>
                <a:spcPts val="0"/>
              </a:spcAft>
              <a:buNone/>
              <a:defRPr/>
            </a:pPr>
            <a:endParaRPr lang="en-US" dirty="0">
              <a:latin typeface="Arial" panose="020B0604020202020204" pitchFamily="34" charset="0"/>
              <a:cs typeface="Arial" panose="020B0604020202020204" pitchFamily="34" charset="0"/>
            </a:endParaRPr>
          </a:p>
          <a:p>
            <a:pPr defTabSz="320040">
              <a:spcBef>
                <a:spcPts val="1000"/>
              </a:spcBef>
            </a:pPr>
            <a:endParaRPr lang="en-CA" sz="2000" b="1"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59279034-63BB-4C71-B3C5-A125D5B87E18}"/>
              </a:ext>
            </a:extLst>
          </p:cNvPr>
          <p:cNvSpPr txBox="1">
            <a:spLocks/>
          </p:cNvSpPr>
          <p:nvPr/>
        </p:nvSpPr>
        <p:spPr>
          <a:xfrm>
            <a:off x="6420036" y="1272725"/>
            <a:ext cx="4788532" cy="4421094"/>
          </a:xfrm>
          <a:prstGeom prst="rect">
            <a:avLst/>
          </a:prstGeom>
        </p:spPr>
        <p:txBody>
          <a:bodyPr vert="horz" lIns="91440" tIns="45720" rIns="91440" bIns="45720" rtlCol="0" anchor="ct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l">
              <a:spcBef>
                <a:spcPts val="0"/>
              </a:spcBef>
              <a:buNone/>
            </a:pPr>
            <a:r>
              <a:rPr lang="fr-FR" sz="2000" b="1" i="0" dirty="0">
                <a:solidFill>
                  <a:srgbClr val="333333"/>
                </a:solidFill>
                <a:effectLst/>
                <a:latin typeface="Arial" panose="020B0604020202020204" pitchFamily="34" charset="0"/>
                <a:cs typeface="Arial" panose="020B0604020202020204" pitchFamily="34" charset="0"/>
              </a:rPr>
              <a:t>Créez votre Passeport </a:t>
            </a:r>
            <a:r>
              <a:rPr lang="fr-FR" sz="2000" b="0" i="0" dirty="0">
                <a:solidFill>
                  <a:srgbClr val="333333"/>
                </a:solidFill>
                <a:effectLst/>
                <a:latin typeface="Arial" panose="020B0604020202020204" pitchFamily="34" charset="0"/>
                <a:cs typeface="Arial" panose="020B0604020202020204" pitchFamily="34" charset="0"/>
              </a:rPr>
              <a:t>maintenant en téléchargeant la version </a:t>
            </a:r>
            <a:r>
              <a:rPr lang="fr-FR" sz="2000" dirty="0">
                <a:solidFill>
                  <a:srgbClr val="333333"/>
                </a:solidFill>
                <a:latin typeface="Arial" panose="020B0604020202020204" pitchFamily="34" charset="0"/>
                <a:cs typeface="Arial" panose="020B0604020202020204" pitchFamily="34" charset="0"/>
              </a:rPr>
              <a:t>Word</a:t>
            </a:r>
            <a:r>
              <a:rPr lang="fr-FR" sz="2000" b="0" i="0" dirty="0">
                <a:solidFill>
                  <a:srgbClr val="333333"/>
                </a:solidFill>
                <a:effectLst/>
                <a:latin typeface="Arial" panose="020B0604020202020204" pitchFamily="34" charset="0"/>
                <a:cs typeface="Arial" panose="020B0604020202020204" pitchFamily="34" charset="0"/>
              </a:rPr>
              <a:t> accessible - </a:t>
            </a:r>
            <a:r>
              <a:rPr lang="fr-FR" sz="2000" b="0" i="0" u="none" strike="noStrike" dirty="0">
                <a:solidFill>
                  <a:srgbClr val="FFFFFF"/>
                </a:solidFill>
                <a:effectLst/>
                <a:latin typeface="Arial" panose="020B0604020202020204" pitchFamily="34" charset="0"/>
                <a:cs typeface="Arial" panose="020B0604020202020204" pitchFamily="34" charset="0"/>
                <a:hlinkClick r:id="rId3"/>
              </a:rPr>
              <a:t>Télécharger le Passeport</a:t>
            </a:r>
            <a:endParaRPr lang="fr-FR" sz="2000" b="0" i="0" dirty="0">
              <a:solidFill>
                <a:srgbClr val="333333"/>
              </a:solidFill>
              <a:effectLst/>
              <a:latin typeface="Arial" panose="020B0604020202020204" pitchFamily="34" charset="0"/>
              <a:cs typeface="Arial" panose="020B0604020202020204" pitchFamily="34" charset="0"/>
            </a:endParaRPr>
          </a:p>
          <a:p>
            <a:pPr marL="0" indent="0">
              <a:spcBef>
                <a:spcPts val="0"/>
              </a:spcBef>
              <a:buNone/>
            </a:pPr>
            <a:endParaRPr lang="fr-CA" sz="2000" b="1" dirty="0">
              <a:solidFill>
                <a:schemeClr val="tx1"/>
              </a:solidFill>
              <a:latin typeface="Arial" panose="020B0604020202020204" pitchFamily="34" charset="0"/>
              <a:cs typeface="Arial" panose="020B0604020202020204" pitchFamily="34" charset="0"/>
            </a:endParaRPr>
          </a:p>
          <a:p>
            <a:pPr marL="0" indent="0">
              <a:spcBef>
                <a:spcPts val="0"/>
              </a:spcBef>
              <a:buNone/>
            </a:pPr>
            <a:r>
              <a:rPr lang="fr-CA" sz="2000" b="1" dirty="0">
                <a:solidFill>
                  <a:schemeClr val="tx1"/>
                </a:solidFill>
                <a:latin typeface="Arial" panose="020B0604020202020204" pitchFamily="34" charset="0"/>
                <a:cs typeface="Arial" panose="020B0604020202020204" pitchFamily="34" charset="0"/>
              </a:rPr>
              <a:t>Ressources disponibles sur la </a:t>
            </a:r>
            <a:r>
              <a:rPr lang="fr-CA" sz="2000" b="1" dirty="0">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page du passeport pour l’accessibilité en milieu de travail du gouvernement du Canada (</a:t>
            </a:r>
            <a:r>
              <a:rPr lang="fr-CA" sz="2000" b="1" dirty="0" err="1">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GCpédia</a:t>
            </a:r>
            <a:r>
              <a:rPr lang="fr-CA" sz="2000" b="1" dirty="0">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t>
            </a:r>
            <a:r>
              <a:rPr lang="fr-CA" sz="2000" b="1" dirty="0">
                <a:latin typeface="Arial" panose="020B0604020202020204" pitchFamily="34" charset="0"/>
                <a:cs typeface="Arial" panose="020B0604020202020204" pitchFamily="34" charset="0"/>
              </a:rPr>
              <a:t> :</a:t>
            </a:r>
          </a:p>
          <a:p>
            <a:pPr marL="342900" lvl="1" indent="-342900">
              <a:spcBef>
                <a:spcPts val="0"/>
              </a:spcBef>
              <a:buClr>
                <a:schemeClr val="accent1"/>
              </a:buClr>
              <a:buFont typeface="Wingdings" panose="05000000000000000000" pitchFamily="2" charset="2"/>
              <a:buChar char="§"/>
            </a:pPr>
            <a:r>
              <a:rPr lang="fr-CA" sz="2000" dirty="0">
                <a:solidFill>
                  <a:schemeClr val="tx1"/>
                </a:solidFill>
                <a:latin typeface="Arial" panose="020B0604020202020204" pitchFamily="34" charset="0"/>
                <a:cs typeface="Arial" panose="020B0604020202020204" pitchFamily="34" charset="0"/>
              </a:rPr>
              <a:t>Conseils à l’intention des employés et des gestionnaires</a:t>
            </a:r>
          </a:p>
          <a:p>
            <a:pPr marL="342900" lvl="1" indent="-342900">
              <a:spcBef>
                <a:spcPts val="0"/>
              </a:spcBef>
              <a:buClr>
                <a:schemeClr val="accent1"/>
              </a:buClr>
              <a:buFont typeface="Wingdings" panose="05000000000000000000" pitchFamily="2" charset="2"/>
              <a:buChar char="§"/>
            </a:pPr>
            <a:r>
              <a:rPr lang="fr-CA" sz="2000" dirty="0">
                <a:solidFill>
                  <a:schemeClr val="tx1"/>
                </a:solidFill>
                <a:latin typeface="Arial" panose="020B0604020202020204" pitchFamily="34" charset="0"/>
                <a:cs typeface="Arial" panose="020B0604020202020204" pitchFamily="34" charset="0"/>
              </a:rPr>
              <a:t>Instructions générales et détaillées </a:t>
            </a:r>
          </a:p>
          <a:p>
            <a:pPr marL="342900" lvl="1" indent="-342900">
              <a:spcBef>
                <a:spcPts val="0"/>
              </a:spcBef>
              <a:buClr>
                <a:schemeClr val="accent1"/>
              </a:buClr>
              <a:buFont typeface="Wingdings" panose="05000000000000000000" pitchFamily="2" charset="2"/>
              <a:buChar char="§"/>
            </a:pPr>
            <a:r>
              <a:rPr lang="fr-CA" sz="2000" dirty="0">
                <a:solidFill>
                  <a:schemeClr val="tx1"/>
                </a:solidFill>
                <a:latin typeface="Arial" panose="020B0604020202020204" pitchFamily="34" charset="0"/>
                <a:cs typeface="Arial" panose="020B0604020202020204" pitchFamily="34" charset="0"/>
              </a:rPr>
              <a:t>Exemples de courriels</a:t>
            </a:r>
          </a:p>
          <a:p>
            <a:pPr marL="342900" lvl="1" indent="-342900">
              <a:spcBef>
                <a:spcPts val="0"/>
              </a:spcBef>
              <a:buClr>
                <a:schemeClr val="accent1"/>
              </a:buClr>
              <a:buFont typeface="Wingdings" panose="05000000000000000000" pitchFamily="2" charset="2"/>
              <a:buChar char="§"/>
            </a:pPr>
            <a:r>
              <a:rPr lang="fr-CA" sz="2000" dirty="0">
                <a:solidFill>
                  <a:schemeClr val="tx1"/>
                </a:solidFill>
                <a:latin typeface="Arial" panose="020B0604020202020204" pitchFamily="34" charset="0"/>
                <a:cs typeface="Arial" panose="020B0604020202020204" pitchFamily="34" charset="0"/>
              </a:rPr>
              <a:t>Foires aux questions</a:t>
            </a:r>
          </a:p>
          <a:p>
            <a:pPr marL="342900" lvl="1" indent="-342900">
              <a:spcBef>
                <a:spcPts val="0"/>
              </a:spcBef>
              <a:buClr>
                <a:schemeClr val="accent1"/>
              </a:buClr>
              <a:buFont typeface="Wingdings" panose="05000000000000000000" pitchFamily="2" charset="2"/>
              <a:buChar char="§"/>
            </a:pPr>
            <a:r>
              <a:rPr lang="fr-CA" sz="2000" dirty="0">
                <a:solidFill>
                  <a:schemeClr val="tx1"/>
                </a:solidFill>
                <a:latin typeface="Arial" panose="020B0604020202020204" pitchFamily="34" charset="0"/>
                <a:cs typeface="Arial" panose="020B0604020202020204" pitchFamily="34" charset="0"/>
              </a:rPr>
              <a:t>Infolettre mensuelle</a:t>
            </a:r>
          </a:p>
        </p:txBody>
      </p:sp>
      <p:sp>
        <p:nvSpPr>
          <p:cNvPr id="4" name="Slide Number Placeholder 3">
            <a:extLst>
              <a:ext uri="{FF2B5EF4-FFF2-40B4-BE49-F238E27FC236}">
                <a16:creationId xmlns:a16="http://schemas.microsoft.com/office/drawing/2014/main" id="{812CA78F-DA74-EE75-C1F6-9B8616C81ACC}"/>
              </a:ext>
            </a:extLst>
          </p:cNvPr>
          <p:cNvSpPr>
            <a:spLocks noGrp="1"/>
          </p:cNvSpPr>
          <p:nvPr>
            <p:ph type="sldNum" sz="quarter" idx="12"/>
          </p:nvPr>
        </p:nvSpPr>
        <p:spPr/>
        <p:txBody>
          <a:bodyPr/>
          <a:lstStyle/>
          <a:p>
            <a:fld id="{32D4B517-E49B-41B6-9DBC-23634E0F1CDC}" type="slidenum">
              <a:rPr lang="en-CA" smtClean="0">
                <a:latin typeface="Arial" panose="020B0604020202020204" pitchFamily="34" charset="0"/>
                <a:cs typeface="Arial" panose="020B0604020202020204" pitchFamily="34" charset="0"/>
              </a:rPr>
              <a:pPr/>
              <a:t>14</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1356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73E9-494F-44B4-8EEB-76E8656AD865}"/>
              </a:ext>
            </a:extLst>
          </p:cNvPr>
          <p:cNvSpPr>
            <a:spLocks noGrp="1"/>
          </p:cNvSpPr>
          <p:nvPr>
            <p:ph type="title"/>
          </p:nvPr>
        </p:nvSpPr>
        <p:spPr>
          <a:xfrm>
            <a:off x="384107" y="188640"/>
            <a:ext cx="9623493" cy="707795"/>
          </a:xfrm>
        </p:spPr>
        <p:txBody>
          <a:bodyPr>
            <a:normAutofit/>
          </a:bodyPr>
          <a:lstStyle/>
          <a:p>
            <a:r>
              <a:rPr lang="fr-CA" sz="3200" b="1" noProof="0" dirty="0">
                <a:latin typeface="Arial" panose="020B0604020202020204" pitchFamily="34" charset="0"/>
                <a:cs typeface="Arial" panose="020B0604020202020204" pitchFamily="34" charset="0"/>
              </a:rPr>
              <a:t>Bientôt disponible :le Passeport numérique</a:t>
            </a:r>
            <a:endParaRPr lang="en-CA" sz="3200" b="1" dirty="0">
              <a:highlight>
                <a:srgbClr val="FFFF00"/>
              </a:highlight>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DBDC7C80-D5C9-4DF5-A7C1-0A9A13DBB3B6}"/>
              </a:ext>
            </a:extLst>
          </p:cNvPr>
          <p:cNvSpPr txBox="1">
            <a:spLocks/>
          </p:cNvSpPr>
          <p:nvPr/>
        </p:nvSpPr>
        <p:spPr>
          <a:xfrm>
            <a:off x="384107" y="1033345"/>
            <a:ext cx="5772184" cy="5068048"/>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fr-CA" sz="2000" b="1" noProof="0" dirty="0">
                <a:latin typeface="Arial" panose="020B0604020202020204" pitchFamily="34" charset="0"/>
                <a:cs typeface="Arial" panose="020B0604020202020204" pitchFamily="34" charset="0"/>
              </a:rPr>
              <a:t>Une application en ligne accessible et sécuritaire permettant de :</a:t>
            </a:r>
          </a:p>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 documenter la situation de l’employé au travail, les obstacles et les solutions </a:t>
            </a:r>
          </a:p>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Partager le Passeport en ligne directement avec le gestionnaire</a:t>
            </a:r>
          </a:p>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Pour les gestionnaires : un tableau de bord qui permet des réponses rapides aux demandes d’adaptation</a:t>
            </a:r>
          </a:p>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Un module de suivi de la mise en œuvre des solutions</a:t>
            </a:r>
          </a:p>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Un module de rapports afin de fournir des données au niveau organisationnel</a:t>
            </a:r>
          </a:p>
        </p:txBody>
      </p:sp>
      <p:sp>
        <p:nvSpPr>
          <p:cNvPr id="9" name="Content Placeholder 2">
            <a:extLst>
              <a:ext uri="{FF2B5EF4-FFF2-40B4-BE49-F238E27FC236}">
                <a16:creationId xmlns:a16="http://schemas.microsoft.com/office/drawing/2014/main" id="{B162EC93-A351-4B9D-AC74-14719FBC3BCD}"/>
              </a:ext>
            </a:extLst>
          </p:cNvPr>
          <p:cNvSpPr txBox="1">
            <a:spLocks/>
          </p:cNvSpPr>
          <p:nvPr/>
        </p:nvSpPr>
        <p:spPr>
          <a:xfrm>
            <a:off x="6096000" y="1664804"/>
            <a:ext cx="4932548" cy="506619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Essai par un petit nombre de ministères, octobre et novembre 2024</a:t>
            </a:r>
          </a:p>
          <a:p>
            <a:pPr>
              <a:buFont typeface="Wingdings" panose="05000000000000000000" pitchFamily="2" charset="2"/>
              <a:buChar char="q"/>
            </a:pPr>
            <a:r>
              <a:rPr lang="fr-CA" sz="2000" noProof="0" dirty="0">
                <a:latin typeface="Arial" panose="020B0604020202020204" pitchFamily="34" charset="0"/>
                <a:cs typeface="Arial" panose="020B0604020202020204" pitchFamily="34" charset="0"/>
              </a:rPr>
              <a:t>L’AATIA (SPC) a mené trois rondes d’évaluation successives de l’accessibilité de l’application</a:t>
            </a:r>
          </a:p>
          <a:p>
            <a:pPr>
              <a:buFont typeface="Wingdings" panose="05000000000000000000" pitchFamily="2" charset="2"/>
              <a:buChar char="q"/>
            </a:pPr>
            <a:r>
              <a:rPr lang="fr-CA" sz="2000" dirty="0">
                <a:latin typeface="Arial" panose="020B0604020202020204" pitchFamily="34" charset="0"/>
                <a:cs typeface="Arial" panose="020B0604020202020204" pitchFamily="34" charset="0"/>
              </a:rPr>
              <a:t>Les résultats de ces évaluations ainsi que les commentaires reçus pendant la période d’essai serviront à préparer l’application en vue de sa mise en œuvre dans toute la fonction publique</a:t>
            </a:r>
            <a:endParaRPr lang="fr-CA" sz="2000" noProof="0" dirty="0">
              <a:latin typeface="Arial" panose="020B0604020202020204" pitchFamily="34" charset="0"/>
              <a:cs typeface="Arial" panose="020B0604020202020204" pitchFamily="34" charset="0"/>
            </a:endParaRPr>
          </a:p>
        </p:txBody>
      </p:sp>
      <p:sp>
        <p:nvSpPr>
          <p:cNvPr id="3" name="Slide Number Placeholder 4">
            <a:extLst>
              <a:ext uri="{FF2B5EF4-FFF2-40B4-BE49-F238E27FC236}">
                <a16:creationId xmlns:a16="http://schemas.microsoft.com/office/drawing/2014/main" id="{C5F805DD-A99F-8A64-DFD9-52189D9B193B}"/>
              </a:ext>
            </a:extLst>
          </p:cNvPr>
          <p:cNvSpPr>
            <a:spLocks noGrp="1"/>
          </p:cNvSpPr>
          <p:nvPr>
            <p:ph type="sldNum" sz="quarter" idx="12"/>
          </p:nvPr>
        </p:nvSpPr>
        <p:spPr>
          <a:xfrm>
            <a:off x="8590663" y="6041362"/>
            <a:ext cx="683339" cy="365125"/>
          </a:xfrm>
        </p:spPr>
        <p:txBody>
          <a:bodyPr/>
          <a:lstStyle/>
          <a:p>
            <a:fld id="{32D4B517-E49B-41B6-9DBC-23634E0F1CDC}" type="slidenum">
              <a:rPr lang="en-CA" dirty="0" smtClean="0"/>
              <a:pPr/>
              <a:t>15</a:t>
            </a:fld>
            <a:endParaRPr lang="en-CA"/>
          </a:p>
        </p:txBody>
      </p:sp>
    </p:spTree>
    <p:extLst>
      <p:ext uri="{BB962C8B-B14F-4D97-AF65-F5344CB8AC3E}">
        <p14:creationId xmlns:p14="http://schemas.microsoft.com/office/powerpoint/2010/main" val="307748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A27BB-67D2-A8E0-B854-8249462CD5C9}"/>
              </a:ext>
            </a:extLst>
          </p:cNvPr>
          <p:cNvSpPr>
            <a:spLocks noGrp="1"/>
          </p:cNvSpPr>
          <p:nvPr>
            <p:ph type="title"/>
          </p:nvPr>
        </p:nvSpPr>
        <p:spPr>
          <a:xfrm>
            <a:off x="677334" y="465584"/>
            <a:ext cx="8596668" cy="803176"/>
          </a:xfrm>
        </p:spPr>
        <p:txBody>
          <a:bodyPr>
            <a:normAutofit/>
          </a:bodyPr>
          <a:lstStyle/>
          <a:p>
            <a:r>
              <a:rPr lang="fr-CA" sz="3200" b="1" dirty="0">
                <a:latin typeface="Arial" panose="020B0604020202020204" pitchFamily="34" charset="0"/>
                <a:cs typeface="Arial" panose="020B0604020202020204" pitchFamily="34" charset="0"/>
              </a:rPr>
              <a:t>Besoin de plus d’information </a:t>
            </a:r>
            <a:r>
              <a:rPr lang="en-US" sz="3200" b="1" dirty="0">
                <a:latin typeface="Arial" panose="020B0604020202020204" pitchFamily="34" charset="0"/>
                <a:cs typeface="Arial" panose="020B0604020202020204" pitchFamily="34" charset="0"/>
              </a:rPr>
              <a:t>?</a:t>
            </a:r>
            <a:endParaRPr lang="en-CA"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BC60BAD-08E2-DC51-678F-FF8A718AE0D8}"/>
              </a:ext>
            </a:extLst>
          </p:cNvPr>
          <p:cNvSpPr>
            <a:spLocks noGrp="1"/>
          </p:cNvSpPr>
          <p:nvPr>
            <p:ph idx="1"/>
          </p:nvPr>
        </p:nvSpPr>
        <p:spPr/>
        <p:txBody>
          <a:bodyPr>
            <a:normAutofit/>
          </a:bodyPr>
          <a:lstStyle/>
          <a:p>
            <a:pPr marL="0" indent="0">
              <a:buNone/>
            </a:pPr>
            <a:r>
              <a:rPr lang="fr-CA" sz="2000" b="1" dirty="0">
                <a:latin typeface="Arial" panose="020B0604020202020204" pitchFamily="34" charset="0"/>
                <a:cs typeface="Arial" panose="020B0604020202020204" pitchFamily="34" charset="0"/>
              </a:rPr>
              <a:t>Contacter:</a:t>
            </a:r>
          </a:p>
          <a:p>
            <a:pPr>
              <a:buFont typeface="Wingdings" panose="05000000000000000000" pitchFamily="2" charset="2"/>
              <a:buChar char="§"/>
            </a:pPr>
            <a:r>
              <a:rPr lang="fr-CA" sz="2000" dirty="0">
                <a:latin typeface="Arial" panose="020B0604020202020204" pitchFamily="34" charset="0"/>
                <a:cs typeface="Arial" panose="020B0604020202020204" pitchFamily="34" charset="0"/>
              </a:rPr>
              <a:t>Le Bureau de l’accessibilité au sein de la fonction publique, Secrétariat du Conseil du Trésor du Canada</a:t>
            </a:r>
          </a:p>
          <a:p>
            <a:pPr marL="0" indent="0">
              <a:buNone/>
            </a:pPr>
            <a:r>
              <a:rPr lang="fr-CA" sz="2000" dirty="0">
                <a:latin typeface="Arial" panose="020B0604020202020204" pitchFamily="34" charset="0"/>
                <a:cs typeface="Arial" panose="020B0604020202020204" pitchFamily="34" charset="0"/>
              </a:rPr>
              <a:t>	</a:t>
            </a:r>
            <a:r>
              <a:rPr lang="en-CA" sz="2000" dirty="0">
                <a:latin typeface="Arial" panose="020B0604020202020204" pitchFamily="34" charset="0"/>
                <a:cs typeface="Arial" panose="020B0604020202020204" pitchFamily="34" charset="0"/>
              </a:rPr>
              <a:t>	</a:t>
            </a:r>
            <a:r>
              <a:rPr lang="en-CA" sz="2000" dirty="0">
                <a:latin typeface="Arial" panose="020B0604020202020204" pitchFamily="34" charset="0"/>
                <a:cs typeface="Arial" panose="020B0604020202020204" pitchFamily="34" charset="0"/>
                <a:hlinkClick r:id="rId3"/>
              </a:rPr>
              <a:t>AccessibilityPassport.Passeportdaccessibilite@tbs-sct.gc.ca</a:t>
            </a:r>
            <a:endParaRPr lang="en-CA" sz="2000" dirty="0">
              <a:latin typeface="Arial" panose="020B0604020202020204" pitchFamily="34" charset="0"/>
              <a:cs typeface="Arial" panose="020B0604020202020204" pitchFamily="34" charset="0"/>
            </a:endParaRPr>
          </a:p>
          <a:p>
            <a:pPr>
              <a:buFont typeface="Wingdings" panose="05000000000000000000" pitchFamily="2" charset="2"/>
              <a:buChar char="§"/>
            </a:pPr>
            <a:r>
              <a:rPr lang="fr-CA" sz="2000" dirty="0">
                <a:effectLst/>
                <a:latin typeface="Arial" panose="020B0604020202020204" pitchFamily="34" charset="0"/>
                <a:ea typeface="Aptos" panose="020B0004020202020204" pitchFamily="34" charset="0"/>
                <a:cs typeface="Arial" panose="020B0604020202020204" pitchFamily="34" charset="0"/>
              </a:rPr>
              <a:t>Programme d’accessibilité, d’adaptations et de technologie informatique adaptée, Services partagés Canada </a:t>
            </a:r>
            <a:endParaRPr lang="en-CA" sz="2000" dirty="0">
              <a:effectLst/>
              <a:latin typeface="Arial" panose="020B0604020202020204" pitchFamily="34" charset="0"/>
              <a:ea typeface="Aptos" panose="020B0004020202020204" pitchFamily="34" charset="0"/>
              <a:cs typeface="Arial" panose="020B0604020202020204" pitchFamily="34" charset="0"/>
            </a:endParaRPr>
          </a:p>
          <a:p>
            <a:pPr marL="0" indent="0">
              <a:buNone/>
            </a:pPr>
            <a:r>
              <a:rPr lang="en-CA" sz="2000" dirty="0">
                <a:latin typeface="Arial" panose="020B0604020202020204" pitchFamily="34" charset="0"/>
                <a:cs typeface="Arial" panose="020B0604020202020204" pitchFamily="34" charset="0"/>
              </a:rPr>
              <a:t>		</a:t>
            </a:r>
            <a:r>
              <a:rPr lang="en-CA" sz="2000" dirty="0">
                <a:latin typeface="Arial" panose="020B0604020202020204" pitchFamily="34" charset="0"/>
                <a:cs typeface="Arial" panose="020B0604020202020204" pitchFamily="34" charset="0"/>
                <a:hlinkClick r:id="rId4"/>
              </a:rPr>
              <a:t>aaact-aatia@ssc-spc.gc.ca</a:t>
            </a:r>
            <a:endParaRPr lang="en-CA"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42F3534-DEEE-A7AF-2A83-54DEFCF9CDE8}"/>
              </a:ext>
            </a:extLst>
          </p:cNvPr>
          <p:cNvSpPr>
            <a:spLocks noGrp="1"/>
          </p:cNvSpPr>
          <p:nvPr>
            <p:ph type="sldNum" sz="quarter" idx="12"/>
          </p:nvPr>
        </p:nvSpPr>
        <p:spPr/>
        <p:txBody>
          <a:bodyPr/>
          <a:lstStyle/>
          <a:p>
            <a:fld id="{32D4B517-E49B-41B6-9DBC-23634E0F1CDC}" type="slidenum">
              <a:rPr lang="en-CA" smtClean="0"/>
              <a:pPr/>
              <a:t>16</a:t>
            </a:fld>
            <a:endParaRPr lang="en-CA" dirty="0"/>
          </a:p>
        </p:txBody>
      </p:sp>
    </p:spTree>
    <p:extLst>
      <p:ext uri="{BB962C8B-B14F-4D97-AF65-F5344CB8AC3E}">
        <p14:creationId xmlns:p14="http://schemas.microsoft.com/office/powerpoint/2010/main" val="179499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0E57-11C2-4AEC-959F-16987940FD3E}"/>
              </a:ext>
            </a:extLst>
          </p:cNvPr>
          <p:cNvSpPr>
            <a:spLocks noGrp="1"/>
          </p:cNvSpPr>
          <p:nvPr>
            <p:ph type="title"/>
          </p:nvPr>
        </p:nvSpPr>
        <p:spPr>
          <a:xfrm>
            <a:off x="326141" y="49925"/>
            <a:ext cx="8596668" cy="803176"/>
          </a:xfrm>
        </p:spPr>
        <p:txBody>
          <a:bodyPr>
            <a:normAutofit/>
          </a:bodyPr>
          <a:lstStyle/>
          <a:p>
            <a:r>
              <a:rPr lang="fr-CA" sz="3200" b="1" dirty="0">
                <a:latin typeface="Arial" panose="020B0604020202020204" pitchFamily="34" charset="0"/>
                <a:cs typeface="Arial" panose="020B0604020202020204" pitchFamily="34" charset="0"/>
              </a:rPr>
              <a:t>Ressources sur le Passeport</a:t>
            </a:r>
          </a:p>
        </p:txBody>
      </p:sp>
      <p:sp>
        <p:nvSpPr>
          <p:cNvPr id="27" name="Content Placeholder 26">
            <a:extLst>
              <a:ext uri="{FF2B5EF4-FFF2-40B4-BE49-F238E27FC236}">
                <a16:creationId xmlns:a16="http://schemas.microsoft.com/office/drawing/2014/main" id="{F3EA4781-61A1-4698-8569-C8C8F970ADA4}"/>
              </a:ext>
            </a:extLst>
          </p:cNvPr>
          <p:cNvSpPr>
            <a:spLocks noGrp="1"/>
          </p:cNvSpPr>
          <p:nvPr>
            <p:ph idx="1"/>
          </p:nvPr>
        </p:nvSpPr>
        <p:spPr>
          <a:xfrm>
            <a:off x="767408" y="853101"/>
            <a:ext cx="10189132" cy="5847556"/>
          </a:xfrm>
        </p:spPr>
        <p:txBody>
          <a:bodyPr vert="horz" lIns="91440" tIns="45720" rIns="91440" bIns="45720" rtlCol="0">
            <a:noAutofit/>
          </a:bodyPr>
          <a:lstStyle/>
          <a:p>
            <a:pPr marL="0" indent="0">
              <a:spcBef>
                <a:spcPts val="0"/>
              </a:spcBef>
              <a:buNone/>
            </a:pPr>
            <a:r>
              <a:rPr lang="fr-CA" sz="1600" b="1" dirty="0">
                <a:latin typeface="Arial" panose="020B0604020202020204" pitchFamily="34" charset="0"/>
                <a:cs typeface="Arial" panose="020B0604020202020204" pitchFamily="34" charset="0"/>
              </a:rPr>
              <a:t>Page Canada.ca </a:t>
            </a:r>
          </a:p>
          <a:p>
            <a:pPr marL="687600" indent="-284400">
              <a:spcBef>
                <a:spcPts val="0"/>
              </a:spcBef>
              <a:buFont typeface="Wingdings" panose="05000000000000000000" pitchFamily="2" charset="2"/>
              <a:buChar char="§"/>
            </a:pPr>
            <a:r>
              <a:rPr lang="fr-CA" sz="1600" dirty="0">
                <a:latin typeface="Arial" panose="020B0604020202020204" pitchFamily="34" charset="0"/>
                <a:cs typeface="Arial" panose="020B0604020202020204" pitchFamily="34" charset="0"/>
                <a:hlinkClick r:id="rId3"/>
              </a:rPr>
              <a:t>Passeport pour l’accessibilité en milieu de travail du gouvernement du Canada - Canada.ca</a:t>
            </a:r>
            <a:endParaRPr lang="fr-CA" sz="1600" dirty="0">
              <a:latin typeface="Arial" panose="020B0604020202020204" pitchFamily="34" charset="0"/>
              <a:cs typeface="Arial" panose="020B0604020202020204" pitchFamily="34" charset="0"/>
            </a:endParaRPr>
          </a:p>
          <a:p>
            <a:pPr marL="0" indent="0">
              <a:spcBef>
                <a:spcPts val="0"/>
              </a:spcBef>
              <a:buNone/>
            </a:pPr>
            <a:endParaRPr lang="fr-CA" sz="1600" dirty="0">
              <a:latin typeface="Arial" panose="020B0604020202020204" pitchFamily="34" charset="0"/>
              <a:cs typeface="Arial" panose="020B0604020202020204" pitchFamily="34" charset="0"/>
            </a:endParaRPr>
          </a:p>
          <a:p>
            <a:pPr marL="0" indent="0">
              <a:spcBef>
                <a:spcPts val="0"/>
              </a:spcBef>
              <a:buNone/>
            </a:pPr>
            <a:r>
              <a:rPr lang="fr-CA" sz="1600" b="1" dirty="0">
                <a:latin typeface="Arial" panose="020B0604020202020204" pitchFamily="34" charset="0"/>
                <a:cs typeface="Arial" panose="020B0604020202020204" pitchFamily="34" charset="0"/>
              </a:rPr>
              <a:t>Page </a:t>
            </a:r>
            <a:r>
              <a:rPr lang="fr-CA" sz="1600" b="1" dirty="0" err="1">
                <a:latin typeface="Arial" panose="020B0604020202020204" pitchFamily="34" charset="0"/>
                <a:cs typeface="Arial" panose="020B0604020202020204" pitchFamily="34" charset="0"/>
              </a:rPr>
              <a:t>GCpedia</a:t>
            </a:r>
            <a:r>
              <a:rPr lang="fr-CA" sz="1600" b="1" dirty="0">
                <a:latin typeface="Arial" panose="020B0604020202020204" pitchFamily="34" charset="0"/>
                <a:cs typeface="Arial" panose="020B0604020202020204" pitchFamily="34" charset="0"/>
              </a:rPr>
              <a:t> du passeport </a:t>
            </a:r>
          </a:p>
          <a:p>
            <a:pPr marL="687600" indent="-284400">
              <a:spcBef>
                <a:spcPts val="0"/>
              </a:spcBef>
              <a:buFont typeface="Wingdings" panose="05000000000000000000" pitchFamily="2" charset="2"/>
              <a:buChar char="§"/>
            </a:pPr>
            <a:r>
              <a:rPr lang="fr-FR" sz="1600" dirty="0">
                <a:latin typeface="Arial" panose="020B0604020202020204" pitchFamily="34" charset="0"/>
                <a:cs typeface="Arial" panose="020B0604020202020204" pitchFamily="34" charset="0"/>
                <a:hlinkClick r:id="rId4"/>
              </a:rPr>
              <a:t>GC Workplace Accessibility Passport/ Passeport d’accessibilité au lieu de travail du GC — </a:t>
            </a:r>
            <a:r>
              <a:rPr lang="fr-FR" sz="1600" dirty="0" err="1">
                <a:latin typeface="Arial" panose="020B0604020202020204" pitchFamily="34" charset="0"/>
                <a:cs typeface="Arial" panose="020B0604020202020204" pitchFamily="34" charset="0"/>
                <a:hlinkClick r:id="rId4"/>
              </a:rPr>
              <a:t>Gcpedia</a:t>
            </a:r>
            <a:endParaRPr lang="fr-FR" sz="16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
            </a:pPr>
            <a:endParaRPr lang="fr-FR" sz="1600" dirty="0">
              <a:latin typeface="Arial" panose="020B0604020202020204" pitchFamily="34" charset="0"/>
              <a:cs typeface="Arial" panose="020B0604020202020204" pitchFamily="34" charset="0"/>
            </a:endParaRPr>
          </a:p>
          <a:p>
            <a:pPr marL="0" indent="0">
              <a:spcBef>
                <a:spcPts val="0"/>
              </a:spcBef>
              <a:buNone/>
            </a:pPr>
            <a:r>
              <a:rPr lang="fr-FR" sz="1600" b="1" dirty="0">
                <a:latin typeface="Arial" panose="020B0604020202020204" pitchFamily="34" charset="0"/>
                <a:cs typeface="Arial" panose="020B0604020202020204" pitchFamily="34" charset="0"/>
              </a:rPr>
              <a:t>Informations pour les gestionnaires </a:t>
            </a:r>
          </a:p>
          <a:p>
            <a:pPr marL="685800" lvl="2" indent="-285750">
              <a:spcBef>
                <a:spcPts val="0"/>
              </a:spcBef>
              <a:buFont typeface="Wingdings" panose="05000000000000000000" pitchFamily="2" charset="2"/>
              <a:buChar char="§"/>
            </a:pPr>
            <a:r>
              <a:rPr lang="fr-FR" sz="1600" dirty="0">
                <a:latin typeface="Arial" panose="020B0604020202020204" pitchFamily="34" charset="0"/>
                <a:cs typeface="Arial" panose="020B0604020202020204" pitchFamily="34" charset="0"/>
                <a:hlinkClick r:id="rId5"/>
              </a:rPr>
              <a:t>Obligation de prendre des mesures d'adaptation : Démarche générale à l'intention des gestionnaires - Canada.ca</a:t>
            </a:r>
            <a:endParaRPr lang="fr-FR" sz="1600" dirty="0">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fr-FR" sz="1600" dirty="0">
                <a:latin typeface="Arial" panose="020B0604020202020204" pitchFamily="34" charset="0"/>
                <a:cs typeface="Arial" panose="020B0604020202020204" pitchFamily="34" charset="0"/>
                <a:hlinkClick r:id="rId6"/>
              </a:rPr>
              <a:t>Orientation pour les gestionnaires sur le Passeport pour l’accessibilité en milieu de travail du gouvernement du Canada  - Canada.ca</a:t>
            </a:r>
            <a:endParaRPr lang="fr-FR" sz="1600" dirty="0">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fr-FR" sz="1600" dirty="0">
                <a:latin typeface="Arial" panose="020B0604020202020204" pitchFamily="34" charset="0"/>
                <a:cs typeface="Arial" panose="020B0604020202020204" pitchFamily="34" charset="0"/>
                <a:hlinkClick r:id="rId7"/>
              </a:rPr>
              <a:t>Occasions d’emploi pour les talents en situation de handicap</a:t>
            </a:r>
            <a:endParaRPr lang="fr-FR" sz="1600" dirty="0">
              <a:latin typeface="Arial" panose="020B0604020202020204" pitchFamily="34" charset="0"/>
              <a:cs typeface="Arial" panose="020B0604020202020204" pitchFamily="34" charset="0"/>
            </a:endParaRPr>
          </a:p>
          <a:p>
            <a:pPr marL="285750" lvl="1">
              <a:spcBef>
                <a:spcPts val="0"/>
              </a:spcBef>
              <a:buFont typeface="Wingdings" panose="05000000000000000000" pitchFamily="2" charset="2"/>
              <a:buChar char="§"/>
            </a:pPr>
            <a:endParaRPr lang="fr-CA" b="1" dirty="0">
              <a:latin typeface="Arial" panose="020B0604020202020204" pitchFamily="34" charset="0"/>
              <a:cs typeface="Arial" panose="020B0604020202020204" pitchFamily="34" charset="0"/>
            </a:endParaRPr>
          </a:p>
          <a:p>
            <a:pPr marL="0" indent="0">
              <a:spcBef>
                <a:spcPts val="0"/>
              </a:spcBef>
              <a:buNone/>
            </a:pPr>
            <a:r>
              <a:rPr lang="fr-CA" sz="1600" b="1" dirty="0">
                <a:latin typeface="Arial" panose="020B0604020202020204" pitchFamily="34" charset="0"/>
                <a:cs typeface="Arial" panose="020B0604020202020204" pitchFamily="34" charset="0"/>
              </a:rPr>
              <a:t>Vidéos sur le passeport </a:t>
            </a:r>
          </a:p>
          <a:p>
            <a:pPr marL="685800" lvl="2" indent="-285750">
              <a:spcBef>
                <a:spcPts val="0"/>
              </a:spcBef>
              <a:buFont typeface="Wingdings" panose="05000000000000000000" pitchFamily="2" charset="2"/>
              <a:buChar char="§"/>
            </a:pPr>
            <a:r>
              <a:rPr lang="fr-FR" sz="1600" i="0" u="sng" dirty="0">
                <a:effectLst/>
                <a:latin typeface="Arial" panose="020B0604020202020204" pitchFamily="34" charset="0"/>
                <a:cs typeface="Arial" panose="020B0604020202020204" pitchFamily="34" charset="0"/>
                <a:hlinkClick r:id="rId8" tooltip="Original URL: https://csps-efpc.gc.ca/video/workplace-accessibility/need-passport-fra.aspx. Click or tap if you trust this link."/>
              </a:rPr>
              <a:t>Vidéo : Passeport pour l'accessibilité en milieu de travail du GC : Les raisons d'avoir un Passeport - EFPC (csps-efpc.gc.ca)</a:t>
            </a:r>
            <a:endParaRPr lang="fr-FR" sz="1600" i="0" dirty="0">
              <a:effectLst/>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fr-FR" sz="1600" i="0" u="sng" dirty="0">
                <a:effectLst/>
                <a:latin typeface="Arial" panose="020B0604020202020204" pitchFamily="34" charset="0"/>
                <a:cs typeface="Arial" panose="020B0604020202020204" pitchFamily="34" charset="0"/>
                <a:hlinkClick r:id="rId9" tooltip="Original URL: https://csps-efpc.gc.ca/video/workplace-accessibility/facilitating-conversations-fra.aspx. Click or tap if you trust this link."/>
              </a:rPr>
              <a:t>Vidéo : Passeport pour l'accessibilité en milieu de travail du GC : Favoriser les discussions entre les employés et les gestionnaires - EFPC (csps-efpc.gc.ca)</a:t>
            </a:r>
            <a:endParaRPr lang="fr-FR" sz="1600" i="0" u="sng" dirty="0">
              <a:effectLst/>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fr-FR" sz="1600" i="0" u="sng" dirty="0">
                <a:effectLst/>
                <a:latin typeface="Arial" panose="020B0604020202020204" pitchFamily="34" charset="0"/>
                <a:cs typeface="Arial" panose="020B0604020202020204" pitchFamily="34" charset="0"/>
                <a:hlinkClick r:id="rId10" tooltip="Original URL: https://csps-efpc.gc.ca/video/workplace-accessibility/personal-information-fra.aspx. Click or tap if you trust this link."/>
              </a:rPr>
              <a:t>Vidéo : Passeport pour l'accessibilité en milieu de travail du GC : Protéger vos renseignements personnels - EFPC (csps-efpc.gc.ca)</a:t>
            </a:r>
            <a:endParaRPr lang="fr-FR" sz="1600" i="0" u="sng" dirty="0">
              <a:effectLst/>
              <a:latin typeface="Arial" panose="020B0604020202020204" pitchFamily="34" charset="0"/>
              <a:cs typeface="Arial" panose="020B0604020202020204" pitchFamily="34" charset="0"/>
            </a:endParaRPr>
          </a:p>
          <a:p>
            <a:pPr marL="0" lvl="1" indent="0">
              <a:spcBef>
                <a:spcPts val="0"/>
              </a:spcBef>
              <a:buNone/>
            </a:pPr>
            <a:endParaRPr lang="fr-CA" b="1" dirty="0">
              <a:latin typeface="Arial" panose="020B0604020202020204" pitchFamily="34" charset="0"/>
              <a:cs typeface="Arial" panose="020B0604020202020204" pitchFamily="34" charset="0"/>
            </a:endParaRPr>
          </a:p>
          <a:p>
            <a:pPr marL="0" indent="0">
              <a:spcBef>
                <a:spcPts val="0"/>
              </a:spcBef>
              <a:buNone/>
            </a:pPr>
            <a:r>
              <a:rPr lang="fr-CA" sz="1600" b="1" dirty="0">
                <a:latin typeface="Arial" panose="020B0604020202020204" pitchFamily="34" charset="0"/>
                <a:cs typeface="Arial" panose="020B0604020202020204" pitchFamily="34" charset="0"/>
              </a:rPr>
              <a:t>Communiquez avec nous </a:t>
            </a:r>
            <a:endParaRPr lang="fr-CA" sz="1600" dirty="0">
              <a:latin typeface="Arial" panose="020B0604020202020204" pitchFamily="34" charset="0"/>
              <a:cs typeface="Arial" panose="020B0604020202020204" pitchFamily="34" charset="0"/>
              <a:hlinkClick r:id="rId11"/>
            </a:endParaRPr>
          </a:p>
          <a:p>
            <a:pPr marL="687600" indent="-284400">
              <a:spcBef>
                <a:spcPts val="0"/>
              </a:spcBef>
              <a:buFont typeface="Wingdings" panose="05000000000000000000" pitchFamily="2" charset="2"/>
              <a:buChar char="§"/>
            </a:pPr>
            <a:r>
              <a:rPr lang="fr-CA" sz="1600" dirty="0">
                <a:latin typeface="Arial" panose="020B0604020202020204" pitchFamily="34" charset="0"/>
                <a:cs typeface="Arial" panose="020B0604020202020204" pitchFamily="34" charset="0"/>
                <a:hlinkClick r:id="rId11"/>
              </a:rPr>
              <a:t>AccessibilityPassport.Passeportdaccessibilite@tbs-sct.gc.ca</a:t>
            </a:r>
            <a:endParaRPr lang="en-US" sz="1600" b="0" i="0" u="sng" dirty="0">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A502D7ED-8CDD-F9F8-499A-D701972040FA}"/>
              </a:ext>
            </a:extLst>
          </p:cNvPr>
          <p:cNvSpPr>
            <a:spLocks noGrp="1"/>
          </p:cNvSpPr>
          <p:nvPr>
            <p:ph type="sldNum" sz="quarter" idx="12"/>
          </p:nvPr>
        </p:nvSpPr>
        <p:spPr/>
        <p:txBody>
          <a:bodyPr>
            <a:normAutofit/>
          </a:bodyPr>
          <a:lstStyle/>
          <a:p>
            <a:pPr>
              <a:spcAft>
                <a:spcPts val="600"/>
              </a:spcAft>
            </a:pPr>
            <a:fld id="{32D4B517-E49B-41B6-9DBC-23634E0F1CDC}" type="slidenum">
              <a:rPr lang="en-CA" smtClean="0">
                <a:latin typeface="Arial" panose="020B0604020202020204" pitchFamily="34" charset="0"/>
                <a:cs typeface="Arial" panose="020B0604020202020204" pitchFamily="34" charset="0"/>
              </a:rPr>
              <a:pPr>
                <a:spcAft>
                  <a:spcPts val="600"/>
                </a:spcAft>
              </a:pPr>
              <a:t>17</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7281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9" y="328994"/>
            <a:ext cx="8596668" cy="647143"/>
          </a:xfrm>
        </p:spPr>
        <p:txBody>
          <a:bodyPr vert="horz" lIns="91440" tIns="45720" rIns="91440" bIns="45720" rtlCol="0" anchor="t">
            <a:normAutofit/>
          </a:bodyPr>
          <a:lstStyle/>
          <a:p>
            <a:r>
              <a:rPr lang="fr-FR" sz="3600" b="1" dirty="0">
                <a:latin typeface="Arial" panose="020B0604020202020204" pitchFamily="34" charset="0"/>
                <a:cs typeface="Arial" panose="020B0604020202020204" pitchFamily="34" charset="0"/>
              </a:rPr>
              <a:t>Les 3 </a:t>
            </a:r>
            <a:r>
              <a:rPr lang="fr-CA" sz="3600" b="1" dirty="0">
                <a:latin typeface="Arial" panose="020B0604020202020204" pitchFamily="34" charset="0"/>
                <a:cs typeface="Arial" panose="020B0604020202020204" pitchFamily="34" charset="0"/>
              </a:rPr>
              <a:t>q</a:t>
            </a:r>
            <a:r>
              <a:rPr lang="fr-CA" b="1" dirty="0">
                <a:latin typeface="Arial" panose="020B0604020202020204" pitchFamily="34" charset="0"/>
                <a:cs typeface="Arial" panose="020B0604020202020204" pitchFamily="34" charset="0"/>
              </a:rPr>
              <a:t>uestions essentielles</a:t>
            </a:r>
          </a:p>
        </p:txBody>
      </p:sp>
      <p:sp>
        <p:nvSpPr>
          <p:cNvPr id="4" name="Slide Number Placeholder 3"/>
          <p:cNvSpPr>
            <a:spLocks noGrp="1"/>
          </p:cNvSpPr>
          <p:nvPr>
            <p:ph type="sldNum" sz="quarter" idx="12"/>
          </p:nvPr>
        </p:nvSpPr>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C42F5A24-FAD5-448B-90C7-C38AA06B112A}" type="slidenum">
              <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pPr marR="0" lvl="0" indent="0" fontAlgn="auto">
                <a:spcBef>
                  <a:spcPts val="0"/>
                </a:spcBef>
                <a:spcAft>
                  <a:spcPts val="600"/>
                </a:spcAft>
                <a:buClrTx/>
                <a:buSzTx/>
                <a:buFontTx/>
                <a:buNone/>
                <a:tabLst/>
                <a:defRPr/>
              </a:pPr>
              <a:t>2</a:t>
            </a:fld>
            <a:endPar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7AC43CD1-5425-4B40-AA6A-1822E5CDABBC}"/>
              </a:ext>
            </a:extLst>
          </p:cNvPr>
          <p:cNvSpPr/>
          <p:nvPr/>
        </p:nvSpPr>
        <p:spPr>
          <a:xfrm>
            <a:off x="1178941" y="1196752"/>
            <a:ext cx="9834118" cy="4430423"/>
          </a:xfrm>
          <a:prstGeom prst="rect">
            <a:avLst/>
          </a:prstGeom>
        </p:spPr>
        <p:txBody>
          <a:bodyPr vert="horz" lIns="91440" tIns="45720" rIns="91440" bIns="45720" rtlCol="0">
            <a:normAutofit/>
          </a:bodyPr>
          <a:lstStyle/>
          <a:p>
            <a:pPr marL="342900" marR="0" lvl="0" indent="-342900" fontAlgn="auto">
              <a:spcBef>
                <a:spcPts val="1000"/>
              </a:spcBef>
              <a:buClr>
                <a:schemeClr val="accent1"/>
              </a:buClr>
              <a:buSzPct val="80000"/>
              <a:buFont typeface="Wingdings" panose="05000000000000000000" pitchFamily="2" charset="2"/>
              <a:buChar char="q"/>
              <a:tabLst/>
              <a:defRPr/>
            </a:pPr>
            <a:r>
              <a:rPr kumimoji="0" lang="fr-FR" sz="3000" b="0" i="0" u="none" strike="noStrike" cap="none" spc="0" normalizeH="0" baseline="0" noProof="0" dirty="0">
                <a:ln>
                  <a:noFill/>
                </a:ln>
                <a:effectLst/>
                <a:uLnTx/>
                <a:uFillTx/>
                <a:latin typeface="Arial" panose="020B0604020202020204" pitchFamily="34" charset="0"/>
                <a:cs typeface="Arial" panose="020B0604020202020204" pitchFamily="34" charset="0"/>
              </a:rPr>
              <a:t>Pourquoi l’adaptation du milieu de travail est-elle importante ?</a:t>
            </a:r>
          </a:p>
          <a:p>
            <a:pPr marL="342900" indent="-342900">
              <a:spcBef>
                <a:spcPts val="1000"/>
              </a:spcBef>
              <a:buClr>
                <a:schemeClr val="accent1"/>
              </a:buClr>
              <a:buSzPct val="80000"/>
              <a:buFont typeface="Wingdings" panose="05000000000000000000" pitchFamily="2" charset="2"/>
              <a:buChar char="q"/>
              <a:defRPr/>
            </a:pPr>
            <a:r>
              <a:rPr kumimoji="0" lang="fr-FR" sz="3000" b="0" i="0" u="none" strike="noStrike" cap="none" spc="0" normalizeH="0" baseline="0" noProof="0" dirty="0">
                <a:ln>
                  <a:noFill/>
                </a:ln>
                <a:effectLst/>
                <a:uLnTx/>
                <a:uFillTx/>
                <a:latin typeface="Arial" panose="020B0604020202020204" pitchFamily="34" charset="0"/>
                <a:cs typeface="Arial" panose="020B0604020202020204" pitchFamily="34" charset="0"/>
              </a:rPr>
              <a:t>Que puis-je faire en tant que gestionnaire ?</a:t>
            </a:r>
          </a:p>
          <a:p>
            <a:pPr marL="342900" marR="0" lvl="0" indent="-342900" fontAlgn="auto">
              <a:spcBef>
                <a:spcPts val="1000"/>
              </a:spcBef>
              <a:buClr>
                <a:schemeClr val="accent1"/>
              </a:buClr>
              <a:buSzPct val="80000"/>
              <a:buFont typeface="Wingdings" panose="05000000000000000000" pitchFamily="2" charset="2"/>
              <a:buChar char="q"/>
              <a:tabLst/>
              <a:defRPr/>
            </a:pPr>
            <a:r>
              <a:rPr kumimoji="0" lang="fr-FR" sz="3000" b="0" i="0" u="none" strike="noStrike" cap="none" spc="0" normalizeH="0" baseline="0" noProof="0" dirty="0">
                <a:ln>
                  <a:noFill/>
                </a:ln>
                <a:effectLst/>
                <a:uLnTx/>
                <a:uFillTx/>
                <a:latin typeface="Arial" panose="020B0604020202020204" pitchFamily="34" charset="0"/>
                <a:cs typeface="Arial" panose="020B0604020202020204" pitchFamily="34" charset="0"/>
              </a:rPr>
              <a:t>Comment le Passeport pour l’accessibilité en milieu de travail du gouvernement du Canada peut-il contribuer à créer un environnement de travail inclusif ?</a:t>
            </a:r>
          </a:p>
        </p:txBody>
      </p:sp>
    </p:spTree>
    <p:extLst>
      <p:ext uri="{BB962C8B-B14F-4D97-AF65-F5344CB8AC3E}">
        <p14:creationId xmlns:p14="http://schemas.microsoft.com/office/powerpoint/2010/main" val="334830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380" y="226766"/>
            <a:ext cx="11557284" cy="803176"/>
          </a:xfrm>
        </p:spPr>
        <p:txBody>
          <a:bodyPr vert="horz" lIns="91440" tIns="45720" rIns="91440" bIns="45720" rtlCol="0" anchor="t">
            <a:normAutofit fontScale="90000"/>
          </a:bodyPr>
          <a:lstStyle/>
          <a:p>
            <a:r>
              <a:rPr lang="fr-CA" b="1" dirty="0">
                <a:latin typeface="Arial" panose="020B0604020202020204" pitchFamily="34" charset="0"/>
                <a:cs typeface="Arial" panose="020B0604020202020204" pitchFamily="34" charset="0"/>
              </a:rPr>
              <a:t>Vers l’inclusion des personnes en situation de handicap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C42F5A24-FAD5-448B-90C7-C38AA06B112A}" type="slidenum">
              <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pPr marR="0" lvl="0" indent="0" fontAlgn="auto">
                <a:spcBef>
                  <a:spcPts val="0"/>
                </a:spcBef>
                <a:spcAft>
                  <a:spcPts val="600"/>
                </a:spcAft>
                <a:buClrTx/>
                <a:buSzTx/>
                <a:buFontTx/>
                <a:buNone/>
                <a:tabLst/>
                <a:defRPr/>
              </a:pPr>
              <a:t>3</a:t>
            </a:fld>
            <a:endPar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grpSp>
        <p:nvGrpSpPr>
          <p:cNvPr id="3" name="Group - Towards Disability Inclusion" descr="Diagramme de Venn composé de trois cercles qui se chevauchent et qui représentent les domaines dans lesquels des mesures doivent être prises pour parvenir à une société sans obstacles au Canada à 2024.">
            <a:extLst>
              <a:ext uri="{FF2B5EF4-FFF2-40B4-BE49-F238E27FC236}">
                <a16:creationId xmlns:a16="http://schemas.microsoft.com/office/drawing/2014/main" id="{47FC1096-1E1F-5822-FFC5-23332EAD8158}"/>
              </a:ext>
            </a:extLst>
          </p:cNvPr>
          <p:cNvGrpSpPr>
            <a:grpSpLocks noChangeAspect="1"/>
          </p:cNvGrpSpPr>
          <p:nvPr/>
        </p:nvGrpSpPr>
        <p:grpSpPr bwMode="auto">
          <a:xfrm>
            <a:off x="2387600" y="779463"/>
            <a:ext cx="6616700" cy="6078537"/>
            <a:chOff x="2744038" y="854096"/>
            <a:chExt cx="6114607" cy="5617476"/>
          </a:xfrm>
        </p:grpSpPr>
        <p:sp>
          <p:nvSpPr>
            <p:cNvPr id="5" name="Purple circle - Title &quot;Environment&quot;" descr="Cercle violet avec 3 lignes de texte. &#10;Titre : Accessibilité de l’environnement&#10;Puce 1 : Exempt d'obstacles&#10;Puce 2 : Accueillant ">
              <a:extLst>
                <a:ext uri="{FF2B5EF4-FFF2-40B4-BE49-F238E27FC236}">
                  <a16:creationId xmlns:a16="http://schemas.microsoft.com/office/drawing/2014/main" id="{25ADA900-C09A-D2F9-167E-ADFB6A312AD2}"/>
                </a:ext>
              </a:extLst>
            </p:cNvPr>
            <p:cNvSpPr>
              <a:spLocks noChangeAspect="1"/>
            </p:cNvSpPr>
            <p:nvPr/>
          </p:nvSpPr>
          <p:spPr>
            <a:xfrm>
              <a:off x="2744038" y="854096"/>
              <a:ext cx="3253886" cy="3252532"/>
            </a:xfrm>
            <a:prstGeom prst="ellipse">
              <a:avLst/>
            </a:prstGeom>
            <a:solidFill>
              <a:srgbClr val="7F3F98">
                <a:alpha val="50000"/>
              </a:srgbClr>
            </a:solidFill>
            <a:ln w="19050"/>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nchor="ctr"/>
            <a:lstStyle/>
            <a:p>
              <a:pPr marL="0" lvl="0" indent="0" algn="ctr" defTabSz="1111250">
                <a:lnSpc>
                  <a:spcPct val="90000"/>
                </a:lnSpc>
                <a:spcBef>
                  <a:spcPct val="0"/>
                </a:spcBef>
                <a:spcAft>
                  <a:spcPts val="1800"/>
                </a:spcAft>
                <a:buFont typeface="Wingdings" panose="05000000000000000000" pitchFamily="2" charset="2"/>
                <a:buNone/>
              </a:pPr>
              <a:r>
                <a:rPr lang="fr-CA" sz="2200" b="1" dirty="0">
                  <a:latin typeface="Arial" panose="020B0604020202020204" pitchFamily="34" charset="0"/>
                  <a:cs typeface="Arial" panose="020B0604020202020204" pitchFamily="34" charset="0"/>
                </a:rPr>
                <a:t>Accessibilité de l’environnement</a:t>
              </a:r>
            </a:p>
            <a:p>
              <a:pPr marL="447675" lvl="0"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Exempt d’obstacles</a:t>
              </a:r>
            </a:p>
            <a:p>
              <a:pPr marL="447675" lvl="0"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Accueillant</a:t>
              </a:r>
            </a:p>
            <a:p>
              <a:pPr algn="ctr" defTabSz="1111250">
                <a:lnSpc>
                  <a:spcPct val="90000"/>
                </a:lnSpc>
                <a:spcAft>
                  <a:spcPct val="35000"/>
                </a:spcAft>
                <a:buFont typeface="Wingdings" panose="05000000000000000000" pitchFamily="2" charset="2"/>
                <a:buNone/>
                <a:defRPr/>
              </a:pPr>
              <a:endParaRPr lang="en-CA" dirty="0">
                <a:solidFill>
                  <a:schemeClr val="bg1"/>
                </a:solidFill>
                <a:latin typeface="Arial" panose="020B0604020202020204" pitchFamily="34" charset="0"/>
                <a:cs typeface="Arial" panose="020B0604020202020204" pitchFamily="34" charset="0"/>
              </a:endParaRPr>
            </a:p>
          </p:txBody>
        </p:sp>
        <p:sp>
          <p:nvSpPr>
            <p:cNvPr id="6" name="Pink circle - Title &quot;Culture&quot;" descr="Cercle rose avec 4 lignes de texte.&#10;Titre : Culture d’équité&#10;Puce 1 : Sans de discrimination&#10;Puce 2 : Respectueuse&#10;Puce 3 : Apprécie les différences">
              <a:extLst>
                <a:ext uri="{FF2B5EF4-FFF2-40B4-BE49-F238E27FC236}">
                  <a16:creationId xmlns:a16="http://schemas.microsoft.com/office/drawing/2014/main" id="{4DE3EAD3-8449-A521-FB76-F41EF427A7D7}"/>
                </a:ext>
              </a:extLst>
            </p:cNvPr>
            <p:cNvSpPr>
              <a:spLocks noChangeAspect="1"/>
            </p:cNvSpPr>
            <p:nvPr/>
          </p:nvSpPr>
          <p:spPr>
            <a:xfrm>
              <a:off x="5604759" y="928917"/>
              <a:ext cx="3253886" cy="3253999"/>
            </a:xfrm>
            <a:prstGeom prst="ellipse">
              <a:avLst/>
            </a:prstGeom>
            <a:solidFill>
              <a:srgbClr val="B52775">
                <a:alpha val="49804"/>
              </a:srgbClr>
            </a:solidFill>
            <a:ln w="19050">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tIns="0" bIns="108000" anchor="ctr"/>
            <a:lstStyle/>
            <a:p>
              <a:pPr marL="0" lvl="0" indent="0" algn="ctr" defTabSz="1111250">
                <a:lnSpc>
                  <a:spcPct val="90000"/>
                </a:lnSpc>
                <a:spcBef>
                  <a:spcPct val="0"/>
                </a:spcBef>
                <a:spcAft>
                  <a:spcPts val="1800"/>
                </a:spcAft>
                <a:buFont typeface="Wingdings" panose="05000000000000000000" pitchFamily="2" charset="2"/>
                <a:buNone/>
              </a:pPr>
              <a:r>
                <a:rPr lang="fr-CA" sz="2200" b="1" dirty="0">
                  <a:latin typeface="Arial" panose="020B0604020202020204" pitchFamily="34" charset="0"/>
                  <a:cs typeface="Arial" panose="020B0604020202020204" pitchFamily="34" charset="0"/>
                </a:rPr>
                <a:t>Culture d’équité</a:t>
              </a:r>
            </a:p>
            <a:p>
              <a:pPr marL="538163" lvl="0"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Sans de discrimination</a:t>
              </a:r>
            </a:p>
            <a:p>
              <a:pPr marL="538163" lvl="0"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Respectueuse</a:t>
              </a:r>
            </a:p>
            <a:p>
              <a:pPr marL="538163" lvl="0"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Apprécie les différences</a:t>
              </a:r>
            </a:p>
          </p:txBody>
        </p:sp>
        <p:sp>
          <p:nvSpPr>
            <p:cNvPr id="7" name="Teal circle - Title  &quot;Individual Adjustments&quot;" descr="Cercle sarcelle avec 3 lignes de texte.&#10;Titre : Ajustements individuels&#10;Puce 1 : Équipement et outils adaptés&#10;Puce 2 : Mesures de soutien.">
              <a:extLst>
                <a:ext uri="{FF2B5EF4-FFF2-40B4-BE49-F238E27FC236}">
                  <a16:creationId xmlns:a16="http://schemas.microsoft.com/office/drawing/2014/main" id="{5914A351-BBC4-7A6F-0991-50DF7E9849D0}"/>
                </a:ext>
              </a:extLst>
            </p:cNvPr>
            <p:cNvSpPr>
              <a:spLocks noChangeAspect="1"/>
            </p:cNvSpPr>
            <p:nvPr/>
          </p:nvSpPr>
          <p:spPr>
            <a:xfrm>
              <a:off x="3941140" y="3219040"/>
              <a:ext cx="3253886" cy="3252532"/>
            </a:xfrm>
            <a:prstGeom prst="ellipse">
              <a:avLst/>
            </a:prstGeom>
            <a:solidFill>
              <a:schemeClr val="accent1">
                <a:alpha val="65000"/>
              </a:schemeClr>
            </a:solidFill>
            <a:ln w="19050"/>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tIns="540000" anchor="ctr"/>
            <a:lstStyle/>
            <a:p>
              <a:pPr marL="0" lvl="0" indent="0" algn="ctr" defTabSz="1111250">
                <a:lnSpc>
                  <a:spcPct val="90000"/>
                </a:lnSpc>
                <a:spcBef>
                  <a:spcPts val="1200"/>
                </a:spcBef>
                <a:spcAft>
                  <a:spcPts val="1200"/>
                </a:spcAft>
                <a:buFont typeface="Wingdings" panose="05000000000000000000" pitchFamily="2" charset="2"/>
                <a:buNone/>
              </a:pPr>
              <a:r>
                <a:rPr lang="fr-CA" sz="2200" b="1" dirty="0">
                  <a:latin typeface="Arial" panose="020B0604020202020204" pitchFamily="34" charset="0"/>
                  <a:cs typeface="Arial" panose="020B0604020202020204" pitchFamily="34" charset="0"/>
                </a:rPr>
                <a:t>Ajustements individuels</a:t>
              </a:r>
            </a:p>
            <a:p>
              <a:pPr marL="447675"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Équipement et outils adaptés</a:t>
              </a:r>
            </a:p>
            <a:p>
              <a:pPr marL="447675"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Mesures de soutien</a:t>
              </a:r>
            </a:p>
          </p:txBody>
        </p:sp>
      </p:grpSp>
    </p:spTree>
    <p:extLst>
      <p:ext uri="{BB962C8B-B14F-4D97-AF65-F5344CB8AC3E}">
        <p14:creationId xmlns:p14="http://schemas.microsoft.com/office/powerpoint/2010/main" val="65482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380" y="226766"/>
            <a:ext cx="8596668" cy="803176"/>
          </a:xfrm>
        </p:spPr>
        <p:txBody>
          <a:bodyPr vert="horz" lIns="91440" tIns="45720" rIns="91440" bIns="45720" rtlCol="0" anchor="t">
            <a:normAutofit/>
          </a:bodyPr>
          <a:lstStyle/>
          <a:p>
            <a:r>
              <a:rPr lang="fr-CA" sz="3200" b="1" dirty="0">
                <a:solidFill>
                  <a:schemeClr val="tx1"/>
                </a:solidFill>
                <a:latin typeface="Arial" panose="020B0604020202020204" pitchFamily="34" charset="0"/>
                <a:ea typeface="Open Sans" panose="020B0606030504020204" pitchFamily="34" charset="0"/>
                <a:cs typeface="Arial" panose="020B0604020202020204" pitchFamily="34" charset="0"/>
              </a:rPr>
              <a:t>Le Défi en matière d’Emploi</a:t>
            </a:r>
            <a:endParaRPr lang="en-US" sz="3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C42F5A24-FAD5-448B-90C7-C38AA06B112A}" type="slidenum">
              <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pPr marR="0" lvl="0" indent="0" fontAlgn="auto">
                <a:spcBef>
                  <a:spcPts val="0"/>
                </a:spcBef>
                <a:spcAft>
                  <a:spcPts val="600"/>
                </a:spcAft>
                <a:buClrTx/>
                <a:buSzTx/>
                <a:buFontTx/>
                <a:buNone/>
                <a:tabLst/>
                <a:defRPr/>
              </a:pPr>
              <a:t>4</a:t>
            </a:fld>
            <a:endPar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7AC43CD1-5425-4B40-AA6A-1822E5CDABBC}"/>
              </a:ext>
            </a:extLst>
          </p:cNvPr>
          <p:cNvSpPr/>
          <p:nvPr/>
        </p:nvSpPr>
        <p:spPr>
          <a:xfrm>
            <a:off x="1020863" y="1254690"/>
            <a:ext cx="10150274" cy="4881936"/>
          </a:xfrm>
          <a:prstGeom prst="rect">
            <a:avLst/>
          </a:prstGeom>
        </p:spPr>
        <p:txBody>
          <a:bodyPr vert="horz" lIns="91440" tIns="45720" rIns="91440" bIns="45720" rtlCol="0">
            <a:noAutofit/>
          </a:bodyPr>
          <a:lstStyle/>
          <a:p>
            <a:pPr marL="342900" marR="0" lvl="0" indent="-342900" fontAlgn="auto">
              <a:spcBef>
                <a:spcPts val="1000"/>
              </a:spcBef>
              <a:buClr>
                <a:schemeClr val="accent1"/>
              </a:buClr>
              <a:buSzPct val="100000"/>
              <a:buFont typeface="Wingdings" panose="05000000000000000000" pitchFamily="2" charset="2"/>
              <a:buChar char="q"/>
              <a:tabLst/>
              <a:defRPr/>
            </a:pPr>
            <a:r>
              <a:rPr kumimoji="0" lang="fr-FR" sz="2000" b="0" i="0" u="none" strike="noStrike" cap="none" spc="0" normalizeH="0" baseline="0" noProof="0" dirty="0">
                <a:ln>
                  <a:noFill/>
                </a:ln>
                <a:effectLst/>
                <a:uLnTx/>
                <a:uFillTx/>
                <a:latin typeface="Arial" panose="020B0604020202020204" pitchFamily="34" charset="0"/>
                <a:cs typeface="Arial" panose="020B0604020202020204" pitchFamily="34" charset="0"/>
              </a:rPr>
              <a:t>Les personnes en situation de handicap font face à d'importants problèmes de recrutement, de maintien en emploi et d’avancement:</a:t>
            </a:r>
          </a:p>
          <a:p>
            <a:pPr marL="342900" marR="0" lvl="0" indent="-342900" fontAlgn="auto">
              <a:spcBef>
                <a:spcPts val="1000"/>
              </a:spcBef>
              <a:buClr>
                <a:schemeClr val="accent1"/>
              </a:buClr>
              <a:buSzPct val="100000"/>
              <a:buFont typeface="Wingdings" panose="05000000000000000000" pitchFamily="2" charset="2"/>
              <a:buChar char="q"/>
              <a:tabLst/>
              <a:defRPr/>
            </a:pP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rPr>
              <a:t>La représentation des personnes en situation de handicap demeure inférieure à leur disponibilité au sein de la population active (</a:t>
            </a:r>
            <a:r>
              <a:rPr lang="fr-CA" sz="2000" dirty="0">
                <a:solidFill>
                  <a:prstClr val="black"/>
                </a:solidFill>
                <a:latin typeface="Arial" panose="020B0604020202020204" pitchFamily="34" charset="0"/>
                <a:ea typeface="Open Sans"/>
                <a:cs typeface="Arial" panose="020B0604020202020204" pitchFamily="34" charset="0"/>
              </a:rPr>
              <a:t>6.9 </a:t>
            </a: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rPr>
              <a:t>% contre </a:t>
            </a:r>
            <a:r>
              <a:rPr lang="fr-CA" sz="2000" dirty="0">
                <a:solidFill>
                  <a:prstClr val="black"/>
                </a:solidFill>
                <a:latin typeface="Arial" panose="020B0604020202020204" pitchFamily="34" charset="0"/>
                <a:ea typeface="Open Sans"/>
                <a:cs typeface="Arial" panose="020B0604020202020204" pitchFamily="34" charset="0"/>
              </a:rPr>
              <a:t>9.2 </a:t>
            </a: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rPr>
              <a:t>%)(</a:t>
            </a:r>
            <a:r>
              <a:rPr lang="fr-CA"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L’équité en matière d’emploi dans la fonction publique du Canada Exercice financier 2022-2023 - Canada.ca</a:t>
            </a:r>
            <a:r>
              <a:rPr lang="fr-CA" sz="2000" u="sng" dirty="0">
                <a:effectLst/>
                <a:latin typeface="Arial" panose="020B0604020202020204" pitchFamily="34" charset="0"/>
                <a:ea typeface="Calibri" panose="020F0502020204030204" pitchFamily="34" charset="0"/>
                <a:cs typeface="Arial" panose="020B0604020202020204" pitchFamily="34" charset="0"/>
              </a:rPr>
              <a:t>)</a:t>
            </a:r>
            <a:endParaRPr lang="fr-CA" sz="2000" dirty="0">
              <a:latin typeface="Arial" panose="020B0604020202020204" pitchFamily="34" charset="0"/>
              <a:ea typeface="Open Sans"/>
              <a:cs typeface="Arial" panose="020B0604020202020204" pitchFamily="34" charset="0"/>
            </a:endParaRPr>
          </a:p>
          <a:p>
            <a:pPr marL="342900" marR="0" lvl="0" indent="-342900" fontAlgn="auto">
              <a:spcBef>
                <a:spcPts val="1000"/>
              </a:spcBef>
              <a:buClr>
                <a:schemeClr val="accent1"/>
              </a:buClr>
              <a:buSzPct val="100000"/>
              <a:buFont typeface="Wingdings" panose="05000000000000000000" pitchFamily="2" charset="2"/>
              <a:buChar char="q"/>
              <a:tabLst/>
              <a:defRPr/>
            </a:pP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On peut attribuer une légère amélioration principalement à l’augmentation de l’</a:t>
            </a:r>
            <a:r>
              <a:rPr kumimoji="0" lang="fr-CA" sz="2000" b="0" i="0" u="none" strike="noStrike" kern="1200" cap="none" spc="0" normalizeH="0" baseline="0" noProof="0" dirty="0" err="1">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auto-identification</a:t>
            </a: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 et à la diminution du nombre de départs</a:t>
            </a:r>
          </a:p>
          <a:p>
            <a:pPr marL="342900" indent="-342900">
              <a:spcBef>
                <a:spcPts val="1000"/>
              </a:spcBef>
              <a:buClr>
                <a:schemeClr val="accent1"/>
              </a:buClr>
              <a:buSzPct val="100000"/>
              <a:buFont typeface="Wingdings" panose="05000000000000000000" pitchFamily="2" charset="2"/>
              <a:buChar char="q"/>
              <a:defRPr/>
            </a:pP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L’engagement du gouvernement du Canada à embaucher 5 000 nouvelles personnes en situation de handicap nettes d’ici 2025 obligerait </a:t>
            </a:r>
            <a:r>
              <a:rPr kumimoji="0" lang="fr-FR"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la fonction publique fédérale</a:t>
            </a: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 à en recruter </a:t>
            </a:r>
            <a:r>
              <a:rPr kumimoji="0" lang="fr-FR"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2 442 par an au cours des deux prochaines années, afin de tenir compte des départs au cours de cette période</a:t>
            </a:r>
            <a:endParaRPr lang="fr-CA" sz="2000" dirty="0">
              <a:solidFill>
                <a:prstClr val="black"/>
              </a:solidFill>
              <a:latin typeface="Arial" panose="020B0604020202020204" pitchFamily="34" charset="0"/>
              <a:ea typeface="Open Sans" panose="020B0606030504020204" pitchFamily="34" charset="0"/>
              <a:cs typeface="Arial" panose="020B0604020202020204" pitchFamily="34" charset="0"/>
            </a:endParaRPr>
          </a:p>
          <a:p>
            <a:pPr marL="342900" indent="-342900">
              <a:spcBef>
                <a:spcPts val="1000"/>
              </a:spcBef>
              <a:buClr>
                <a:schemeClr val="accent1"/>
              </a:buClr>
              <a:buSzPct val="100000"/>
              <a:buFont typeface="Wingdings" panose="05000000000000000000" pitchFamily="2" charset="2"/>
              <a:buChar char="q"/>
              <a:defRPr/>
            </a:pP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Les ministères et organismes ont été informés de ces objectifs de recrutement </a:t>
            </a:r>
          </a:p>
        </p:txBody>
      </p:sp>
    </p:spTree>
    <p:extLst>
      <p:ext uri="{BB962C8B-B14F-4D97-AF65-F5344CB8AC3E}">
        <p14:creationId xmlns:p14="http://schemas.microsoft.com/office/powerpoint/2010/main" val="299592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C86A-01BE-E65E-CE61-B3B56EC0C52D}"/>
              </a:ext>
            </a:extLst>
          </p:cNvPr>
          <p:cNvSpPr>
            <a:spLocks noGrp="1"/>
          </p:cNvSpPr>
          <p:nvPr>
            <p:ph type="title"/>
          </p:nvPr>
        </p:nvSpPr>
        <p:spPr>
          <a:xfrm>
            <a:off x="677334" y="451513"/>
            <a:ext cx="9595130" cy="803176"/>
          </a:xfrm>
        </p:spPr>
        <p:txBody>
          <a:bodyPr>
            <a:noAutofit/>
          </a:bodyPr>
          <a:lstStyle/>
          <a:p>
            <a:r>
              <a:rPr lang="fr-CA" sz="3200" b="1" dirty="0">
                <a:latin typeface="Arial" panose="020B0604020202020204" pitchFamily="34" charset="0"/>
                <a:cs typeface="Arial" panose="020B0604020202020204" pitchFamily="34" charset="0"/>
              </a:rPr>
              <a:t>Pourquoi les mesures d’adaptation en milieu de travail sont-elles importantes?</a:t>
            </a:r>
            <a:endParaRPr lang="en-CA" sz="3200"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14702806-C2F5-0946-CAE1-9446C4FA8277}"/>
              </a:ext>
            </a:extLst>
          </p:cNvPr>
          <p:cNvSpPr txBox="1">
            <a:spLocks noGrp="1"/>
          </p:cNvSpPr>
          <p:nvPr>
            <p:ph idx="1"/>
          </p:nvPr>
        </p:nvSpPr>
        <p:spPr>
          <a:xfrm>
            <a:off x="1055440" y="1703643"/>
            <a:ext cx="9126235" cy="4353649"/>
          </a:xfrm>
          <a:prstGeom prst="rect">
            <a:avLst/>
          </a:prstGeom>
        </p:spPr>
        <p:txBody>
          <a:bodyPr lIns="91440" tIns="45720" rIns="91440" bIns="45720" rtlCol="0">
            <a:normAutofit lnSpcReduction="10000"/>
          </a:bodyPr>
          <a:lstStyle/>
          <a:p>
            <a:pPr marL="0" indent="0" defTabSz="914400" eaLnBrk="1" fontAlgn="auto" hangingPunct="1">
              <a:lnSpc>
                <a:spcPct val="90000"/>
              </a:lnSpc>
              <a:spcAft>
                <a:spcPts val="0"/>
              </a:spcAft>
              <a:buFont typeface="Arial" panose="020B0604020202020204" pitchFamily="34" charset="0"/>
              <a:buNone/>
              <a:defRPr/>
            </a:pPr>
            <a:r>
              <a:rPr lang="fr-CA" sz="2000" dirty="0">
                <a:latin typeface="Arial" panose="020B0604020202020204" pitchFamily="34" charset="0"/>
                <a:cs typeface="Arial" panose="020B0604020202020204" pitchFamily="34" charset="0"/>
              </a:rPr>
              <a:t>Le cadre juridique du Canada soutient l’équité en matière d’emploi grâce à une approche d’obligation de prendre des mesures d’adaptation. </a:t>
            </a:r>
          </a:p>
          <a:p>
            <a:pPr marL="0" indent="0" defTabSz="914400" eaLnBrk="1" fontAlgn="auto" hangingPunct="1">
              <a:lnSpc>
                <a:spcPct val="90000"/>
              </a:lnSpc>
              <a:spcAft>
                <a:spcPts val="0"/>
              </a:spcAft>
              <a:buFont typeface="Arial" panose="020B0604020202020204" pitchFamily="34" charset="0"/>
              <a:buNone/>
              <a:defRPr/>
            </a:pPr>
            <a:r>
              <a:rPr lang="fr-CA" sz="2000" dirty="0">
                <a:latin typeface="Arial" panose="020B0604020202020204" pitchFamily="34" charset="0"/>
                <a:cs typeface="Arial" panose="020B0604020202020204" pitchFamily="34" charset="0"/>
              </a:rPr>
              <a:t>La </a:t>
            </a:r>
            <a:r>
              <a:rPr lang="fr-CA" sz="2000" i="1" dirty="0">
                <a:latin typeface="Arial" panose="020B0604020202020204" pitchFamily="34" charset="0"/>
                <a:cs typeface="Arial" panose="020B0604020202020204" pitchFamily="34" charset="0"/>
              </a:rPr>
              <a:t>Loi canadienne sur l’accessibilité</a:t>
            </a:r>
            <a:r>
              <a:rPr lang="fr-CA" sz="2000" dirty="0">
                <a:latin typeface="Arial" panose="020B0604020202020204" pitchFamily="34" charset="0"/>
                <a:cs typeface="Arial" panose="020B0604020202020204" pitchFamily="34" charset="0"/>
              </a:rPr>
              <a:t> exige que les organisations prennent de façon proactive des mesures délibérées pour créer un Canada sans obstacle d’ici 2040. </a:t>
            </a:r>
          </a:p>
          <a:p>
            <a:pPr marL="0" indent="0" defTabSz="914400" eaLnBrk="1" fontAlgn="auto" hangingPunct="1">
              <a:lnSpc>
                <a:spcPct val="90000"/>
              </a:lnSpc>
              <a:spcAft>
                <a:spcPts val="0"/>
              </a:spcAft>
              <a:buFont typeface="Arial" panose="020B0604020202020204" pitchFamily="34" charset="0"/>
              <a:buNone/>
              <a:defRPr/>
            </a:pPr>
            <a:r>
              <a:rPr lang="fr-CA" sz="2000" dirty="0">
                <a:latin typeface="Arial" panose="020B0604020202020204" pitchFamily="34" charset="0"/>
                <a:cs typeface="Arial" panose="020B0604020202020204" pitchFamily="34" charset="0"/>
              </a:rPr>
              <a:t>Il existe deux conditions fondamentales en ce qui concerne le recrutement, l’avancement et le maintien en poste des fonctionnaires en situation de handicap : </a:t>
            </a:r>
          </a:p>
          <a:p>
            <a:pPr defTabSz="914400" eaLnBrk="1" fontAlgn="auto" hangingPunct="1">
              <a:lnSpc>
                <a:spcPct val="90000"/>
              </a:lnSpc>
              <a:spcAft>
                <a:spcPts val="0"/>
              </a:spcAft>
              <a:buFont typeface="Wingdings" panose="05000000000000000000" pitchFamily="2" charset="2"/>
              <a:buChar char="§"/>
              <a:defRPr/>
            </a:pPr>
            <a:r>
              <a:rPr lang="fr-CA" sz="2000" dirty="0">
                <a:latin typeface="Arial" panose="020B0604020202020204" pitchFamily="34" charset="0"/>
                <a:cs typeface="Arial" panose="020B0604020202020204" pitchFamily="34" charset="0"/>
              </a:rPr>
              <a:t>Une culture d’équité et de respect </a:t>
            </a:r>
          </a:p>
          <a:p>
            <a:pPr defTabSz="914400" eaLnBrk="1" fontAlgn="auto" hangingPunct="1">
              <a:lnSpc>
                <a:spcPct val="90000"/>
              </a:lnSpc>
              <a:spcAft>
                <a:spcPts val="0"/>
              </a:spcAft>
              <a:buFont typeface="Wingdings" panose="05000000000000000000" pitchFamily="2" charset="2"/>
              <a:buChar char="§"/>
              <a:defRPr/>
            </a:pPr>
            <a:r>
              <a:rPr lang="fr-CA" sz="2000" dirty="0">
                <a:latin typeface="Arial" panose="020B0604020202020204" pitchFamily="34" charset="0"/>
                <a:cs typeface="Arial" panose="020B0604020202020204" pitchFamily="34" charset="0"/>
              </a:rPr>
              <a:t>Un accès rapide et facile à des mesures individuelles uniques </a:t>
            </a:r>
          </a:p>
          <a:p>
            <a:pPr marL="0" indent="0" defTabSz="914400" eaLnBrk="1" fontAlgn="auto" hangingPunct="1">
              <a:lnSpc>
                <a:spcPct val="90000"/>
              </a:lnSpc>
              <a:spcAft>
                <a:spcPts val="0"/>
              </a:spcAft>
              <a:buFont typeface="Arial" panose="020B0604020202020204" pitchFamily="34" charset="0"/>
              <a:buNone/>
              <a:defRPr/>
            </a:pPr>
            <a:r>
              <a:rPr lang="fr-CA" sz="2000" b="1" dirty="0">
                <a:latin typeface="Arial" panose="020B0604020202020204" pitchFamily="34" charset="0"/>
                <a:cs typeface="Arial" panose="020B0604020202020204" pitchFamily="34" charset="0"/>
              </a:rPr>
              <a:t>Exemple de mesure d’adaptation : </a:t>
            </a:r>
            <a:r>
              <a:rPr lang="fr-CA" sz="2000" dirty="0">
                <a:latin typeface="Arial" panose="020B0604020202020204" pitchFamily="34" charset="0"/>
                <a:cs typeface="Arial" panose="020B0604020202020204" pitchFamily="34" charset="0"/>
              </a:rPr>
              <a:t>MS Word est doté d’une multitude de fonctions qui permettent de créer des documents accessibles (environnement). Un logiciel de lecture d’écran (adaptation individuelle) permet à une personne qui n’a pas accès aux caractères imprimés d’utiliser des documents Word.</a:t>
            </a:r>
            <a:endParaRPr lang="en-US" sz="20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A73A08A-7F6A-42FA-AD8B-52201E1414EA}"/>
              </a:ext>
            </a:extLst>
          </p:cNvPr>
          <p:cNvSpPr>
            <a:spLocks noGrp="1"/>
          </p:cNvSpPr>
          <p:nvPr>
            <p:ph type="sldNum" sz="quarter" idx="12"/>
          </p:nvPr>
        </p:nvSpPr>
        <p:spPr/>
        <p:txBody>
          <a:bodyPr>
            <a:normAutofit/>
          </a:bodyPr>
          <a:lstStyle/>
          <a:p>
            <a:pPr>
              <a:spcAft>
                <a:spcPts val="600"/>
              </a:spcAft>
            </a:pPr>
            <a:fld id="{32D4B517-E49B-41B6-9DBC-23634E0F1CDC}" type="slidenum">
              <a:rPr lang="en-CA" smtClean="0"/>
              <a:pPr>
                <a:spcAft>
                  <a:spcPts val="600"/>
                </a:spcAft>
              </a:pPr>
              <a:t>5</a:t>
            </a:fld>
            <a:endParaRPr lang="en-CA"/>
          </a:p>
        </p:txBody>
      </p:sp>
    </p:spTree>
    <p:extLst>
      <p:ext uri="{BB962C8B-B14F-4D97-AF65-F5344CB8AC3E}">
        <p14:creationId xmlns:p14="http://schemas.microsoft.com/office/powerpoint/2010/main" val="185194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400" y="224644"/>
            <a:ext cx="10554835" cy="866232"/>
          </a:xfrm>
        </p:spPr>
        <p:txBody>
          <a:bodyPr vert="horz" lIns="91440" tIns="45720" rIns="91440" bIns="45720" rtlCol="0" anchor="ctr">
            <a:normAutofit/>
          </a:bodyPr>
          <a:lstStyle/>
          <a:p>
            <a:r>
              <a:rPr lang="fr-FR" b="1" dirty="0">
                <a:latin typeface="Arial" panose="020B0604020202020204" pitchFamily="34" charset="0"/>
                <a:cs typeface="Arial" panose="020B0604020202020204" pitchFamily="34" charset="0"/>
              </a:rPr>
              <a:t>Que puis-je faire en tant que gestionnaire ?</a:t>
            </a:r>
            <a:endParaRPr lang="en-US" dirty="0"/>
          </a:p>
        </p:txBody>
      </p:sp>
      <p:sp>
        <p:nvSpPr>
          <p:cNvPr id="3" name="Text Placeholder 2">
            <a:extLst>
              <a:ext uri="{FF2B5EF4-FFF2-40B4-BE49-F238E27FC236}">
                <a16:creationId xmlns:a16="http://schemas.microsoft.com/office/drawing/2014/main" id="{45FB327B-5580-F006-6C1A-39036A6039DC}"/>
              </a:ext>
            </a:extLst>
          </p:cNvPr>
          <p:cNvSpPr>
            <a:spLocks noGrp="1"/>
          </p:cNvSpPr>
          <p:nvPr>
            <p:ph type="body" sz="quarter" idx="10"/>
          </p:nvPr>
        </p:nvSpPr>
        <p:spPr>
          <a:xfrm>
            <a:off x="428625" y="1304925"/>
            <a:ext cx="3399123" cy="2484438"/>
          </a:xfrm>
        </p:spPr>
        <p:txBody>
          <a:bodyPr>
            <a:normAutofit/>
          </a:bodyPr>
          <a:lstStyle/>
          <a:p>
            <a:pPr algn="l"/>
            <a:r>
              <a:rPr lang="en-CA" sz="1600" dirty="0">
                <a:latin typeface="Arial" panose="020B0604020202020204" pitchFamily="34" charset="0"/>
                <a:cs typeface="Arial" panose="020B0604020202020204" pitchFamily="34" charset="0"/>
              </a:rPr>
              <a:t>1. </a:t>
            </a:r>
            <a:r>
              <a:rPr lang="fr-CA" sz="1600" dirty="0">
                <a:latin typeface="Arial" panose="020B0604020202020204" pitchFamily="34" charset="0"/>
                <a:cs typeface="Arial" panose="020B0604020202020204" pitchFamily="34" charset="0"/>
              </a:rPr>
              <a:t>Milieu de Travail Inclusif</a:t>
            </a:r>
          </a:p>
          <a:p>
            <a:pPr lvl="1"/>
            <a:r>
              <a:rPr lang="fr-CA" dirty="0">
                <a:solidFill>
                  <a:schemeClr val="tx1"/>
                </a:solidFill>
                <a:latin typeface="Arial" panose="020B0604020202020204" pitchFamily="34" charset="0"/>
                <a:cs typeface="Arial" panose="020B0604020202020204" pitchFamily="34" charset="0"/>
              </a:rPr>
              <a:t>Les politiques, règles, pratiques et méthodes de travail devraient contribuer à la création d’un milieu de travail exempt d’obstacles et qui apprécie les différences.</a:t>
            </a:r>
          </a:p>
          <a:p>
            <a:pPr lvl="1"/>
            <a:endParaRPr lang="en-US" dirty="0">
              <a:latin typeface="Arial" panose="020B0604020202020204" pitchFamily="34" charset="0"/>
              <a:cs typeface="Arial" panose="020B0604020202020204" pitchFamily="34" charset="0"/>
            </a:endParaRPr>
          </a:p>
          <a:p>
            <a:pPr lvl="1"/>
            <a:endParaRPr lang="en-CA" dirty="0">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C8F2F55F-A481-FAC5-0716-9EC6C1471342}"/>
              </a:ext>
            </a:extLst>
          </p:cNvPr>
          <p:cNvSpPr>
            <a:spLocks noGrp="1"/>
          </p:cNvSpPr>
          <p:nvPr>
            <p:ph type="body" sz="quarter" idx="21"/>
          </p:nvPr>
        </p:nvSpPr>
        <p:spPr>
          <a:xfrm>
            <a:off x="3971765" y="1304925"/>
            <a:ext cx="3399123" cy="2484438"/>
          </a:xfrm>
        </p:spPr>
        <p:txBody>
          <a:bodyPr/>
          <a:lstStyle/>
          <a:p>
            <a:pPr algn="l"/>
            <a:r>
              <a:rPr lang="en-CA" sz="1600" dirty="0">
                <a:latin typeface="Arial" panose="020B0604020202020204" pitchFamily="34" charset="0"/>
                <a:cs typeface="Arial" panose="020B0604020202020204" pitchFamily="34" charset="0"/>
              </a:rPr>
              <a:t>2. </a:t>
            </a:r>
            <a:r>
              <a:rPr lang="fr-CA" sz="1600" dirty="0">
                <a:latin typeface="Arial" panose="020B0604020202020204" pitchFamily="34" charset="0"/>
                <a:cs typeface="Arial" panose="020B0604020202020204" pitchFamily="34" charset="0"/>
              </a:rPr>
              <a:t>Oui par défaut</a:t>
            </a:r>
          </a:p>
          <a:p>
            <a:pPr lvl="1"/>
            <a:r>
              <a:rPr lang="fr-FR" dirty="0">
                <a:latin typeface="Arial" panose="020B0604020202020204" pitchFamily="34" charset="0"/>
                <a:cs typeface="Arial" panose="020B0604020202020204" pitchFamily="34" charset="0"/>
              </a:rPr>
              <a:t>Tout</a:t>
            </a:r>
            <a:r>
              <a:rPr lang="fr-CA" sz="1600" kern="1200" dirty="0">
                <a:solidFill>
                  <a:srgbClr val="000000"/>
                </a:solidFill>
                <a:latin typeface="Arial" panose="020B0604020202020204" pitchFamily="34" charset="0"/>
                <a:cs typeface="Arial" panose="020B0604020202020204" pitchFamily="34" charset="0"/>
              </a:rPr>
              <a:t>(e)</a:t>
            </a:r>
            <a:r>
              <a:rPr lang="fr-FR" dirty="0">
                <a:latin typeface="Arial" panose="020B0604020202020204" pitchFamily="34" charset="0"/>
                <a:cs typeface="Arial" panose="020B0604020202020204" pitchFamily="34" charset="0"/>
              </a:rPr>
              <a:t> employé</a:t>
            </a:r>
            <a:r>
              <a:rPr lang="fr-CA" sz="1600" kern="1200" dirty="0">
                <a:solidFill>
                  <a:srgbClr val="000000"/>
                </a:solidFill>
                <a:latin typeface="Arial" panose="020B0604020202020204" pitchFamily="34" charset="0"/>
                <a:cs typeface="Arial" panose="020B0604020202020204" pitchFamily="34" charset="0"/>
              </a:rPr>
              <a:t>(e) </a:t>
            </a:r>
            <a:r>
              <a:rPr lang="fr-FR" dirty="0">
                <a:latin typeface="Arial" panose="020B0604020202020204" pitchFamily="34" charset="0"/>
                <a:cs typeface="Arial" panose="020B0604020202020204" pitchFamily="34" charset="0"/>
              </a:rPr>
              <a:t>a le droit de demander et de recevoir le soutien de son gestionnaire et de son organisation dans les meilleurs délais. </a:t>
            </a:r>
          </a:p>
          <a:p>
            <a:pPr lvl="1"/>
            <a:endParaRPr lang="en-CA" dirty="0">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id="{D5981AC5-A202-0409-8BE0-40EFEFD914EE}"/>
              </a:ext>
            </a:extLst>
          </p:cNvPr>
          <p:cNvSpPr>
            <a:spLocks noGrp="1"/>
          </p:cNvSpPr>
          <p:nvPr>
            <p:ph type="body" sz="quarter" idx="24"/>
          </p:nvPr>
        </p:nvSpPr>
        <p:spPr>
          <a:xfrm>
            <a:off x="7514905" y="1304925"/>
            <a:ext cx="3399123" cy="2484438"/>
          </a:xfrm>
        </p:spPr>
        <p:txBody>
          <a:bodyPr>
            <a:normAutofit/>
          </a:bodyPr>
          <a:lstStyle/>
          <a:p>
            <a:pPr algn="l"/>
            <a:r>
              <a:rPr lang="en-CA" sz="1600" dirty="0">
                <a:latin typeface="Arial" panose="020B0604020202020204" pitchFamily="34" charset="0"/>
                <a:cs typeface="Arial" panose="020B0604020202020204" pitchFamily="34" charset="0"/>
              </a:rPr>
              <a:t>3. </a:t>
            </a:r>
            <a:r>
              <a:rPr lang="fr-CA" sz="1600" dirty="0">
                <a:latin typeface="Arial" panose="020B0604020202020204" pitchFamily="34" charset="0"/>
                <a:cs typeface="Arial" panose="020B0604020202020204" pitchFamily="34" charset="0"/>
              </a:rPr>
              <a:t>Aspirer au succès</a:t>
            </a:r>
          </a:p>
          <a:p>
            <a:pPr lvl="1"/>
            <a:r>
              <a:rPr lang="fr-FR" dirty="0">
                <a:latin typeface="Arial" panose="020B0604020202020204" pitchFamily="34" charset="0"/>
                <a:cs typeface="Arial" panose="020B0604020202020204" pitchFamily="34" charset="0"/>
              </a:rPr>
              <a:t>Les décisions relatives aux outils d’adaptation et aux mesures de soutien devraient tirer parti des forces et des capacités des employé</a:t>
            </a:r>
            <a:r>
              <a:rPr lang="fr-CA" sz="1600" kern="1200" dirty="0">
                <a:solidFill>
                  <a:srgbClr val="000000"/>
                </a:solidFill>
                <a:latin typeface="Arial" panose="020B0604020202020204" pitchFamily="34" charset="0"/>
                <a:cs typeface="Arial" panose="020B0604020202020204" pitchFamily="34" charset="0"/>
              </a:rPr>
              <a:t>(e)</a:t>
            </a:r>
            <a:r>
              <a:rPr lang="fr-FR" dirty="0">
                <a:latin typeface="Arial" panose="020B0604020202020204" pitchFamily="34" charset="0"/>
                <a:cs typeface="Arial" panose="020B0604020202020204" pitchFamily="34" charset="0"/>
              </a:rPr>
              <a:t>s, éliminer les obstacles et leur permettre d’atteindre leur plein potentiel. </a:t>
            </a:r>
            <a:endParaRPr lang="en-CA" dirty="0">
              <a:latin typeface="Arial" panose="020B0604020202020204" pitchFamily="34" charset="0"/>
              <a:cs typeface="Arial" panose="020B0604020202020204" pitchFamily="34" charset="0"/>
            </a:endParaRPr>
          </a:p>
        </p:txBody>
      </p:sp>
      <p:sp>
        <p:nvSpPr>
          <p:cNvPr id="34" name="Text Placeholder 33">
            <a:extLst>
              <a:ext uri="{FF2B5EF4-FFF2-40B4-BE49-F238E27FC236}">
                <a16:creationId xmlns:a16="http://schemas.microsoft.com/office/drawing/2014/main" id="{C42E097E-D530-5A54-464A-D92DD4ABDDF2}"/>
              </a:ext>
            </a:extLst>
          </p:cNvPr>
          <p:cNvSpPr>
            <a:spLocks noGrp="1"/>
          </p:cNvSpPr>
          <p:nvPr>
            <p:ph type="body" sz="quarter" idx="25"/>
          </p:nvPr>
        </p:nvSpPr>
        <p:spPr>
          <a:xfrm>
            <a:off x="415385" y="3924651"/>
            <a:ext cx="3399123" cy="2485592"/>
          </a:xfrm>
        </p:spPr>
        <p:txBody>
          <a:bodyPr>
            <a:normAutofit/>
          </a:bodyPr>
          <a:lstStyle/>
          <a:p>
            <a:pPr algn="l"/>
            <a:r>
              <a:rPr lang="en-CA" sz="1600" dirty="0">
                <a:latin typeface="Arial" panose="020B0604020202020204" pitchFamily="34" charset="0"/>
                <a:cs typeface="Arial" panose="020B0604020202020204" pitchFamily="34" charset="0"/>
              </a:rPr>
              <a:t>4. Simplifier le processus</a:t>
            </a:r>
          </a:p>
          <a:p>
            <a:pPr lvl="1"/>
            <a:r>
              <a:rPr lang="fr-FR" dirty="0">
                <a:latin typeface="Arial" panose="020B0604020202020204" pitchFamily="34" charset="0"/>
                <a:cs typeface="Arial" panose="020B0604020202020204" pitchFamily="34" charset="0"/>
              </a:rPr>
              <a:t>Les preuves à l’appui des demandes d’adaptation devraient uniquement décrire la façon dont l’employé</a:t>
            </a:r>
            <a:r>
              <a:rPr lang="fr-CA" sz="1600" kern="1200" dirty="0">
                <a:solidFill>
                  <a:srgbClr val="000000"/>
                </a:solidFill>
                <a:latin typeface="Arial" panose="020B0604020202020204" pitchFamily="34" charset="0"/>
                <a:cs typeface="Arial" panose="020B0604020202020204" pitchFamily="34" charset="0"/>
              </a:rPr>
              <a:t>(e)</a:t>
            </a:r>
            <a:r>
              <a:rPr lang="fr-FR" dirty="0">
                <a:latin typeface="Arial" panose="020B0604020202020204" pitchFamily="34" charset="0"/>
                <a:cs typeface="Arial" panose="020B0604020202020204" pitchFamily="34" charset="0"/>
              </a:rPr>
              <a:t> interagit avec le milieu de travail et dont les obstacles peuvent être éliminés. </a:t>
            </a:r>
          </a:p>
        </p:txBody>
      </p:sp>
      <p:sp>
        <p:nvSpPr>
          <p:cNvPr id="17" name="Text Placeholder 16">
            <a:extLst>
              <a:ext uri="{FF2B5EF4-FFF2-40B4-BE49-F238E27FC236}">
                <a16:creationId xmlns:a16="http://schemas.microsoft.com/office/drawing/2014/main" id="{2EB41168-5290-C004-C860-3724690B2881}"/>
              </a:ext>
            </a:extLst>
          </p:cNvPr>
          <p:cNvSpPr>
            <a:spLocks noGrp="1"/>
          </p:cNvSpPr>
          <p:nvPr>
            <p:ph type="body" sz="quarter" idx="26"/>
          </p:nvPr>
        </p:nvSpPr>
        <p:spPr>
          <a:xfrm>
            <a:off x="3985881" y="3924651"/>
            <a:ext cx="3399123" cy="2484438"/>
          </a:xfrm>
        </p:spPr>
        <p:txBody>
          <a:bodyPr/>
          <a:lstStyle/>
          <a:p>
            <a:pPr algn="l"/>
            <a:r>
              <a:rPr lang="en-CA" sz="1600" dirty="0">
                <a:latin typeface="Arial" panose="020B0604020202020204" pitchFamily="34" charset="0"/>
                <a:cs typeface="Arial" panose="020B0604020202020204" pitchFamily="34" charset="0"/>
              </a:rPr>
              <a:t>5. Communication Ouverte</a:t>
            </a:r>
          </a:p>
          <a:p>
            <a:pPr lvl="1"/>
            <a:r>
              <a:rPr lang="fr-FR" dirty="0">
                <a:latin typeface="Arial" panose="020B0604020202020204" pitchFamily="34" charset="0"/>
                <a:cs typeface="Arial" panose="020B0604020202020204" pitchFamily="34" charset="0"/>
              </a:rPr>
              <a:t>Les gestionnaires peuvent préparer le terrain en posant la question suivante : « Comment puis-je mieux vous soutenir pour que vous puissiez réussir dans ce poste? »</a:t>
            </a:r>
          </a:p>
        </p:txBody>
      </p:sp>
      <p:sp>
        <p:nvSpPr>
          <p:cNvPr id="18" name="Text Placeholder 17">
            <a:extLst>
              <a:ext uri="{FF2B5EF4-FFF2-40B4-BE49-F238E27FC236}">
                <a16:creationId xmlns:a16="http://schemas.microsoft.com/office/drawing/2014/main" id="{38CD1C8A-3DF8-C8FE-FD50-6C93639A26E7}"/>
              </a:ext>
            </a:extLst>
          </p:cNvPr>
          <p:cNvSpPr>
            <a:spLocks noGrp="1"/>
          </p:cNvSpPr>
          <p:nvPr>
            <p:ph type="body" sz="quarter" idx="27"/>
          </p:nvPr>
        </p:nvSpPr>
        <p:spPr>
          <a:xfrm>
            <a:off x="7524405" y="3924651"/>
            <a:ext cx="3399123" cy="2484438"/>
          </a:xfrm>
        </p:spPr>
        <p:txBody>
          <a:bodyPr/>
          <a:lstStyle/>
          <a:p>
            <a:pPr algn="l"/>
            <a:r>
              <a:rPr lang="en-CA" sz="1600" dirty="0">
                <a:latin typeface="Arial" panose="020B0604020202020204" pitchFamily="34" charset="0"/>
                <a:cs typeface="Arial" panose="020B0604020202020204" pitchFamily="34" charset="0"/>
              </a:rPr>
              <a:t>6. Mobilisation</a:t>
            </a:r>
          </a:p>
          <a:p>
            <a:pPr lvl="1"/>
            <a:r>
              <a:rPr lang="fr-FR" dirty="0">
                <a:latin typeface="Arial" panose="020B0604020202020204" pitchFamily="34" charset="0"/>
                <a:cs typeface="Arial" panose="020B0604020202020204" pitchFamily="34" charset="0"/>
              </a:rPr>
              <a:t>Il faudra peut-être faire appel à d’autres intervenants pour fournir de l’expertise et du soutien. </a:t>
            </a:r>
          </a:p>
        </p:txBody>
      </p:sp>
      <p:sp>
        <p:nvSpPr>
          <p:cNvPr id="4" name="Slide Number Placeholder 3">
            <a:extLst>
              <a:ext uri="{FF2B5EF4-FFF2-40B4-BE49-F238E27FC236}">
                <a16:creationId xmlns:a16="http://schemas.microsoft.com/office/drawing/2014/main" id="{0AB4B3E0-6595-508E-449E-278702876708}"/>
              </a:ext>
            </a:extLst>
          </p:cNvPr>
          <p:cNvSpPr>
            <a:spLocks noGrp="1"/>
          </p:cNvSpPr>
          <p:nvPr>
            <p:ph type="sldNum" sz="quarter" idx="4"/>
          </p:nvPr>
        </p:nvSpPr>
        <p:spPr>
          <a:xfrm>
            <a:off x="8724292" y="6492875"/>
            <a:ext cx="683339" cy="365125"/>
          </a:xfrm>
        </p:spPr>
        <p:txBody>
          <a:bodyPr/>
          <a:lstStyle/>
          <a:p>
            <a:fld id="{32D4B517-E49B-41B6-9DBC-23634E0F1CDC}" type="slidenum">
              <a:rPr lang="en-CA" smtClean="0">
                <a:latin typeface="Arial" panose="020B0604020202020204" pitchFamily="34" charset="0"/>
                <a:cs typeface="Arial" panose="020B0604020202020204" pitchFamily="34" charset="0"/>
              </a:rPr>
              <a:pPr/>
              <a:t>6</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2795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E8F5F-AA58-B455-4FB3-19E02CB8EDAA}"/>
              </a:ext>
            </a:extLst>
          </p:cNvPr>
          <p:cNvSpPr>
            <a:spLocks noGrp="1"/>
          </p:cNvSpPr>
          <p:nvPr>
            <p:ph type="title"/>
          </p:nvPr>
        </p:nvSpPr>
        <p:spPr/>
        <p:txBody>
          <a:bodyPr>
            <a:normAutofit/>
          </a:bodyPr>
          <a:lstStyle/>
          <a:p>
            <a:r>
              <a:rPr lang="fr-CA" b="1" dirty="0">
                <a:latin typeface="Arial" panose="020B0604020202020204" pitchFamily="34" charset="0"/>
                <a:ea typeface="Open Sans" panose="020B0606030504020204" pitchFamily="34" charset="0"/>
                <a:cs typeface="Arial" panose="020B0604020202020204" pitchFamily="34" charset="0"/>
              </a:rPr>
              <a:t>Oui par défaut </a:t>
            </a:r>
            <a:endParaRPr lang="en-CA" dirty="0"/>
          </a:p>
        </p:txBody>
      </p:sp>
      <p:sp>
        <p:nvSpPr>
          <p:cNvPr id="12" name="Content Placeholder 11">
            <a:extLst>
              <a:ext uri="{FF2B5EF4-FFF2-40B4-BE49-F238E27FC236}">
                <a16:creationId xmlns:a16="http://schemas.microsoft.com/office/drawing/2014/main" id="{A368B3FF-70A7-8A37-7579-20B088BB47FC}"/>
              </a:ext>
            </a:extLst>
          </p:cNvPr>
          <p:cNvSpPr>
            <a:spLocks noGrp="1"/>
          </p:cNvSpPr>
          <p:nvPr>
            <p:ph sz="quarter" idx="12"/>
          </p:nvPr>
        </p:nvSpPr>
        <p:spPr/>
        <p:txBody>
          <a:bodyPr>
            <a:normAutofit/>
          </a:bodyPr>
          <a:lstStyle/>
          <a:p>
            <a:pPr defTabSz="676656">
              <a:spcBef>
                <a:spcPts val="600"/>
              </a:spcBef>
              <a:buClr>
                <a:schemeClr val="accent1"/>
              </a:buClr>
              <a:buSzPct val="100000"/>
              <a:buFont typeface="Wingdings" panose="05000000000000000000" pitchFamily="2" charset="2"/>
              <a:buChar char="q"/>
              <a:defRPr/>
            </a:pPr>
            <a:r>
              <a:rPr lang="fr-CA" sz="2000" kern="1200" dirty="0">
                <a:solidFill>
                  <a:srgbClr val="000000"/>
                </a:solidFill>
                <a:latin typeface="Arial" panose="020B0604020202020204" pitchFamily="34" charset="0"/>
                <a:cs typeface="Arial" panose="020B0604020202020204" pitchFamily="34" charset="0"/>
              </a:rPr>
              <a:t>Tout (e)  employé(e) a le droit de demander et de recevoir un soutien de la part de son gestionnaire et de l’organisation dès que possible</a:t>
            </a:r>
          </a:p>
          <a:p>
            <a:pPr defTabSz="676656">
              <a:spcBef>
                <a:spcPts val="600"/>
              </a:spcBef>
              <a:buClr>
                <a:schemeClr val="accent1"/>
              </a:buClr>
              <a:buSzPct val="100000"/>
              <a:buFont typeface="Wingdings" panose="05000000000000000000" pitchFamily="2" charset="2"/>
              <a:buChar char="q"/>
              <a:defRPr/>
            </a:pPr>
            <a:r>
              <a:rPr lang="fr-CA" sz="2000" kern="1200" dirty="0">
                <a:solidFill>
                  <a:srgbClr val="000000"/>
                </a:solidFill>
                <a:latin typeface="Arial" panose="020B0604020202020204" pitchFamily="34" charset="0"/>
                <a:cs typeface="Arial" panose="020B0604020202020204" pitchFamily="34" charset="0"/>
              </a:rPr>
              <a:t>L’objectif de l’adaptation du lieu de travail est de fournir à chaque employé(e) les outils et les mesures de soutien nécessaires pour qu’il/elle puisse faire son travail</a:t>
            </a:r>
          </a:p>
          <a:p>
            <a:pPr defTabSz="676656">
              <a:spcBef>
                <a:spcPts val="600"/>
              </a:spcBef>
              <a:buClr>
                <a:schemeClr val="accent1"/>
              </a:buClr>
              <a:buSzPct val="100000"/>
              <a:buFont typeface="Wingdings" panose="05000000000000000000" pitchFamily="2" charset="2"/>
              <a:buChar char="q"/>
              <a:defRPr/>
            </a:pPr>
            <a:r>
              <a:rPr lang="fr-CA" sz="2000" kern="1200" dirty="0">
                <a:solidFill>
                  <a:srgbClr val="000000"/>
                </a:solidFill>
                <a:latin typeface="Arial" panose="020B0604020202020204" pitchFamily="34" charset="0"/>
                <a:cs typeface="Arial" panose="020B0604020202020204" pitchFamily="34" charset="0"/>
              </a:rPr>
              <a:t>Chaque demande d’adaptation du lieu de travail doit être examinée </a:t>
            </a:r>
          </a:p>
          <a:p>
            <a:pPr defTabSz="676656">
              <a:spcBef>
                <a:spcPts val="600"/>
              </a:spcBef>
              <a:buClr>
                <a:schemeClr val="accent1"/>
              </a:buClr>
              <a:buSzPct val="100000"/>
              <a:buFont typeface="Wingdings" panose="05000000000000000000" pitchFamily="2" charset="2"/>
              <a:buChar char="q"/>
              <a:defRPr/>
            </a:pPr>
            <a:r>
              <a:rPr lang="fr-CA" sz="2000" kern="1200" dirty="0">
                <a:solidFill>
                  <a:srgbClr val="000000"/>
                </a:solidFill>
                <a:latin typeface="Arial" panose="020B0604020202020204" pitchFamily="34" charset="0"/>
                <a:cs typeface="Arial" panose="020B0604020202020204" pitchFamily="34" charset="0"/>
              </a:rPr>
              <a:t>En tant que représentant de l’employeur, les gestionnaires ne peuvent pas refuser les demandes d’adaptation raisonnables</a:t>
            </a:r>
            <a:endParaRPr lang="fr-CA" sz="2000" dirty="0">
              <a:solidFill>
                <a:srgbClr val="000000"/>
              </a:solidFill>
              <a:latin typeface="Arial" panose="020B0604020202020204" pitchFamily="34" charset="0"/>
              <a:cs typeface="Arial" panose="020B0604020202020204" pitchFamily="34" charset="0"/>
            </a:endParaRPr>
          </a:p>
        </p:txBody>
      </p:sp>
      <p:sp>
        <p:nvSpPr>
          <p:cNvPr id="11" name="Content Placeholder 10">
            <a:extLst>
              <a:ext uri="{FF2B5EF4-FFF2-40B4-BE49-F238E27FC236}">
                <a16:creationId xmlns:a16="http://schemas.microsoft.com/office/drawing/2014/main" id="{1E1D7D55-F4B4-593B-19AF-A1F666BF2466}"/>
              </a:ext>
            </a:extLst>
          </p:cNvPr>
          <p:cNvSpPr>
            <a:spLocks noGrp="1"/>
          </p:cNvSpPr>
          <p:nvPr>
            <p:ph sz="quarter" idx="11"/>
          </p:nvPr>
        </p:nvSpPr>
        <p:spPr/>
        <p:txBody>
          <a:bodyPr anchor="ctr">
            <a:normAutofit/>
          </a:bodyPr>
          <a:lstStyle/>
          <a:p>
            <a:pPr marL="0" indent="0">
              <a:buNone/>
            </a:pPr>
            <a:r>
              <a:rPr lang="fr-FR" sz="3600" dirty="0">
                <a:latin typeface="Arial" panose="020B0604020202020204" pitchFamily="34" charset="0"/>
                <a:cs typeface="Arial" panose="020B0604020202020204" pitchFamily="34" charset="0"/>
              </a:rPr>
              <a:t>« Oui » ne signifie pas nécessairement « Oui » à tout ce que l’employé(e) demande</a:t>
            </a:r>
          </a:p>
        </p:txBody>
      </p:sp>
      <p:sp>
        <p:nvSpPr>
          <p:cNvPr id="3" name="Slide Number Placeholder 2">
            <a:extLst>
              <a:ext uri="{FF2B5EF4-FFF2-40B4-BE49-F238E27FC236}">
                <a16:creationId xmlns:a16="http://schemas.microsoft.com/office/drawing/2014/main" id="{2801B321-7A9F-2EB7-6D36-F0A11D274016}"/>
              </a:ext>
            </a:extLst>
          </p:cNvPr>
          <p:cNvSpPr>
            <a:spLocks noGrp="1"/>
          </p:cNvSpPr>
          <p:nvPr>
            <p:ph type="sldNum" sz="quarter" idx="4"/>
          </p:nvPr>
        </p:nvSpPr>
        <p:spPr/>
        <p:txBody>
          <a:bodyPr/>
          <a:lstStyle/>
          <a:p>
            <a:fld id="{32D4B517-E49B-41B6-9DBC-23634E0F1CDC}" type="slidenum">
              <a:rPr lang="en-CA" smtClean="0"/>
              <a:pPr/>
              <a:t>7</a:t>
            </a:fld>
            <a:endParaRPr lang="en-CA" dirty="0"/>
          </a:p>
        </p:txBody>
      </p:sp>
    </p:spTree>
    <p:extLst>
      <p:ext uri="{BB962C8B-B14F-4D97-AF65-F5344CB8AC3E}">
        <p14:creationId xmlns:p14="http://schemas.microsoft.com/office/powerpoint/2010/main" val="496027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40DFF-26CB-4F97-B077-CF97A5D4BBF6}"/>
              </a:ext>
            </a:extLst>
          </p:cNvPr>
          <p:cNvSpPr>
            <a:spLocks noGrp="1"/>
          </p:cNvSpPr>
          <p:nvPr>
            <p:ph type="title"/>
          </p:nvPr>
        </p:nvSpPr>
        <p:spPr>
          <a:xfrm>
            <a:off x="227348" y="44624"/>
            <a:ext cx="8596668" cy="647143"/>
          </a:xfrm>
        </p:spPr>
        <p:txBody>
          <a:bodyPr>
            <a:normAutofit/>
          </a:bodyPr>
          <a:lstStyle/>
          <a:p>
            <a:r>
              <a:rPr lang="fr-CA" sz="3200" b="1" dirty="0">
                <a:latin typeface="Arial" panose="020B0604020202020204" pitchFamily="34" charset="0"/>
                <a:cs typeface="Arial" panose="020B0604020202020204" pitchFamily="34" charset="0"/>
              </a:rPr>
              <a:t>La Vision du Passeport</a:t>
            </a:r>
          </a:p>
        </p:txBody>
      </p:sp>
      <p:sp>
        <p:nvSpPr>
          <p:cNvPr id="8" name="TextBox 7">
            <a:extLst>
              <a:ext uri="{FF2B5EF4-FFF2-40B4-BE49-F238E27FC236}">
                <a16:creationId xmlns:a16="http://schemas.microsoft.com/office/drawing/2014/main" id="{5819A2B9-33B8-4C7A-A38F-7508DD2A27EB}"/>
              </a:ext>
            </a:extLst>
          </p:cNvPr>
          <p:cNvSpPr txBox="1"/>
          <p:nvPr/>
        </p:nvSpPr>
        <p:spPr>
          <a:xfrm>
            <a:off x="335360" y="980723"/>
            <a:ext cx="2232248" cy="3477875"/>
          </a:xfrm>
          <a:prstGeom prst="rect">
            <a:avLst/>
          </a:prstGeom>
          <a:noFill/>
        </p:spPr>
        <p:txBody>
          <a:bodyPr wrap="square">
            <a:spAutoFit/>
          </a:bodyPr>
          <a:lstStyle/>
          <a:p>
            <a:pPr marL="0" marR="0">
              <a:spcBef>
                <a:spcPts val="0"/>
              </a:spcBef>
              <a:spcAft>
                <a:spcPts val="0"/>
              </a:spcAft>
            </a:pPr>
            <a:r>
              <a:rPr lang="fr-CA" sz="2000" dirty="0">
                <a:latin typeface="Arial" panose="020B0604020202020204" pitchFamily="34" charset="0"/>
                <a:ea typeface="Calibri" panose="020F0502020204030204" pitchFamily="34" charset="0"/>
                <a:cs typeface="Arial" panose="020B0604020202020204" pitchFamily="34" charset="0"/>
              </a:rPr>
              <a:t>Le Passeport </a:t>
            </a:r>
            <a:r>
              <a:rPr lang="fr-FR" sz="2000" dirty="0">
                <a:latin typeface="Arial" panose="020B0604020202020204" pitchFamily="34" charset="0"/>
                <a:ea typeface="Calibri" panose="020F0502020204030204" pitchFamily="34" charset="0"/>
                <a:cs typeface="Arial" panose="020B0604020202020204" pitchFamily="34" charset="0"/>
              </a:rPr>
              <a:t>vous permet de soutenir les employés et de simplifier</a:t>
            </a:r>
            <a:r>
              <a:rPr lang="fr-CA" sz="2000" dirty="0">
                <a:latin typeface="Arial" panose="020B0604020202020204" pitchFamily="34" charset="0"/>
                <a:ea typeface="Calibri" panose="020F0502020204030204" pitchFamily="34" charset="0"/>
                <a:cs typeface="Arial" panose="020B0604020202020204" pitchFamily="34" charset="0"/>
              </a:rPr>
              <a:t> le processus d’adaptation du lieu de travail en se concentrant sur 3 éléments fondamentaux</a:t>
            </a:r>
          </a:p>
        </p:txBody>
      </p:sp>
      <p:sp>
        <p:nvSpPr>
          <p:cNvPr id="7" name="TextBox 6">
            <a:extLst>
              <a:ext uri="{FF2B5EF4-FFF2-40B4-BE49-F238E27FC236}">
                <a16:creationId xmlns:a16="http://schemas.microsoft.com/office/drawing/2014/main" id="{C55DE0B7-CCA9-40C9-8BC5-0AF62C39630D}"/>
              </a:ext>
            </a:extLst>
          </p:cNvPr>
          <p:cNvSpPr txBox="1"/>
          <p:nvPr/>
        </p:nvSpPr>
        <p:spPr>
          <a:xfrm>
            <a:off x="4587872" y="949389"/>
            <a:ext cx="2525520" cy="677108"/>
          </a:xfrm>
          <a:prstGeom prst="rect">
            <a:avLst/>
          </a:prstGeom>
          <a:noFill/>
        </p:spPr>
        <p:txBody>
          <a:bodyPr wrap="square" rtlCol="0">
            <a:spAutoFit/>
          </a:bodyPr>
          <a:lstStyle/>
          <a:p>
            <a:r>
              <a:rPr lang="fr-CA" sz="3800" b="1" dirty="0">
                <a:solidFill>
                  <a:schemeClr val="bg1">
                    <a:lumMod val="95000"/>
                  </a:schemeClr>
                </a:solidFill>
                <a:latin typeface="Arial" panose="020B0604020202020204" pitchFamily="34" charset="0"/>
                <a:cs typeface="Arial" panose="020B0604020202020204" pitchFamily="34" charset="0"/>
              </a:rPr>
              <a:t>Situation</a:t>
            </a:r>
          </a:p>
        </p:txBody>
      </p:sp>
      <p:sp>
        <p:nvSpPr>
          <p:cNvPr id="5" name="TextBox 4">
            <a:extLst>
              <a:ext uri="{FF2B5EF4-FFF2-40B4-BE49-F238E27FC236}">
                <a16:creationId xmlns:a16="http://schemas.microsoft.com/office/drawing/2014/main" id="{40C0E71A-5E30-4CA8-AB00-710BEE12D538}"/>
              </a:ext>
            </a:extLst>
          </p:cNvPr>
          <p:cNvSpPr txBox="1"/>
          <p:nvPr/>
        </p:nvSpPr>
        <p:spPr>
          <a:xfrm>
            <a:off x="4734508" y="2361074"/>
            <a:ext cx="2232248" cy="677108"/>
          </a:xfrm>
          <a:prstGeom prst="rect">
            <a:avLst/>
          </a:prstGeom>
          <a:noFill/>
        </p:spPr>
        <p:txBody>
          <a:bodyPr wrap="square" rtlCol="0">
            <a:spAutoFit/>
          </a:bodyPr>
          <a:lstStyle/>
          <a:p>
            <a:r>
              <a:rPr lang="fr-CA" sz="3800" b="1" dirty="0">
                <a:solidFill>
                  <a:schemeClr val="bg1">
                    <a:lumMod val="95000"/>
                  </a:schemeClr>
                </a:solidFill>
                <a:latin typeface="Arial" panose="020B0604020202020204" pitchFamily="34" charset="0"/>
                <a:cs typeface="Arial" panose="020B0604020202020204" pitchFamily="34" charset="0"/>
              </a:rPr>
              <a:t>Obstacle</a:t>
            </a:r>
          </a:p>
        </p:txBody>
      </p:sp>
      <p:sp>
        <p:nvSpPr>
          <p:cNvPr id="4" name="TextBox 3">
            <a:extLst>
              <a:ext uri="{FF2B5EF4-FFF2-40B4-BE49-F238E27FC236}">
                <a16:creationId xmlns:a16="http://schemas.microsoft.com/office/drawing/2014/main" id="{5DE399E6-7017-4706-B6EB-5B61CFF14F82}"/>
              </a:ext>
            </a:extLst>
          </p:cNvPr>
          <p:cNvSpPr txBox="1"/>
          <p:nvPr/>
        </p:nvSpPr>
        <p:spPr>
          <a:xfrm>
            <a:off x="4788514" y="3772759"/>
            <a:ext cx="2124236" cy="677108"/>
          </a:xfrm>
          <a:prstGeom prst="rect">
            <a:avLst/>
          </a:prstGeom>
          <a:noFill/>
        </p:spPr>
        <p:txBody>
          <a:bodyPr wrap="square">
            <a:spAutoFit/>
          </a:bodyPr>
          <a:lstStyle/>
          <a:p>
            <a:r>
              <a:rPr lang="fr-CA" sz="3800" b="1" dirty="0">
                <a:solidFill>
                  <a:schemeClr val="bg1">
                    <a:lumMod val="95000"/>
                  </a:schemeClr>
                </a:solidFill>
                <a:latin typeface="Arial" panose="020B0604020202020204" pitchFamily="34" charset="0"/>
                <a:cs typeface="Arial" panose="020B0604020202020204" pitchFamily="34" charset="0"/>
              </a:rPr>
              <a:t>Solution</a:t>
            </a:r>
          </a:p>
        </p:txBody>
      </p:sp>
      <p:sp>
        <p:nvSpPr>
          <p:cNvPr id="3" name="Slide Number Placeholder 2">
            <a:extLst>
              <a:ext uri="{FF2B5EF4-FFF2-40B4-BE49-F238E27FC236}">
                <a16:creationId xmlns:a16="http://schemas.microsoft.com/office/drawing/2014/main" id="{13E81CA3-14B6-43BA-86D7-3024E9FEE936}"/>
              </a:ext>
            </a:extLst>
          </p:cNvPr>
          <p:cNvSpPr>
            <a:spLocks noGrp="1"/>
          </p:cNvSpPr>
          <p:nvPr>
            <p:ph type="sldNum" sz="quarter" idx="12"/>
          </p:nvPr>
        </p:nvSpPr>
        <p:spPr>
          <a:xfrm>
            <a:off x="8760296" y="6492875"/>
            <a:ext cx="683339" cy="365125"/>
          </a:xfrm>
        </p:spPr>
        <p:txBody>
          <a:bodyPr/>
          <a:lstStyle/>
          <a:p>
            <a:fld id="{32D4B517-E49B-41B6-9DBC-23634E0F1CDC}" type="slidenum">
              <a:rPr lang="en-CA" smtClean="0">
                <a:latin typeface="Arial" panose="020B0604020202020204" pitchFamily="34" charset="0"/>
                <a:cs typeface="Arial" panose="020B0604020202020204" pitchFamily="34" charset="0"/>
              </a:rPr>
              <a:pPr/>
              <a:t>8</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141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D422B-C1DE-4FFB-89FD-DE067E835BD0}"/>
              </a:ext>
            </a:extLst>
          </p:cNvPr>
          <p:cNvSpPr>
            <a:spLocks noGrp="1"/>
          </p:cNvSpPr>
          <p:nvPr>
            <p:ph type="title"/>
          </p:nvPr>
        </p:nvSpPr>
        <p:spPr/>
        <p:txBody>
          <a:bodyPr>
            <a:normAutofit fontScale="90000"/>
          </a:bodyPr>
          <a:lstStyle/>
          <a:p>
            <a:r>
              <a:rPr lang="fr-CA" b="1" dirty="0">
                <a:latin typeface="Arial" panose="020B0604020202020204" pitchFamily="34" charset="0"/>
                <a:cs typeface="Arial" panose="020B0604020202020204" pitchFamily="34" charset="0"/>
              </a:rPr>
              <a:t>Le Passeport pour l’accessibilité en milieu de travail du GC est...</a:t>
            </a:r>
            <a:endParaRPr lang="en-US" b="1"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589677CC-076E-5213-C3B1-7C736266846B}"/>
              </a:ext>
            </a:extLst>
          </p:cNvPr>
          <p:cNvSpPr>
            <a:spLocks noGrp="1"/>
          </p:cNvSpPr>
          <p:nvPr>
            <p:ph idx="1"/>
          </p:nvPr>
        </p:nvSpPr>
        <p:spPr>
          <a:xfrm>
            <a:off x="1235460" y="1870275"/>
            <a:ext cx="9126235" cy="4353649"/>
          </a:xfrm>
        </p:spPr>
        <p:txBody>
          <a:bodyPr vert="horz" lIns="91440" tIns="45720" rIns="91440" bIns="45720" rtlCol="0">
            <a:normAutofit/>
          </a:bodyPr>
          <a:lstStyle/>
          <a:p>
            <a:pPr>
              <a:buSzPct val="100000"/>
              <a:buFont typeface="Wingdings" panose="05000000000000000000" pitchFamily="2" charset="2"/>
              <a:buChar char="q"/>
            </a:pPr>
            <a:r>
              <a:rPr lang="fr-CA" sz="2800" b="0" i="0" dirty="0">
                <a:latin typeface="Arial" panose="020B0604020202020204" pitchFamily="34" charset="0"/>
                <a:cs typeface="Arial" panose="020B0604020202020204" pitchFamily="34" charset="0"/>
              </a:rPr>
              <a:t>Un moyen qui permet à l’employé</a:t>
            </a:r>
            <a:r>
              <a:rPr lang="fr-CA" sz="2800" kern="1200" dirty="0">
                <a:solidFill>
                  <a:srgbClr val="000000"/>
                </a:solidFill>
                <a:latin typeface="Arial" panose="020B0604020202020204" pitchFamily="34" charset="0"/>
                <a:cs typeface="Arial" panose="020B0604020202020204" pitchFamily="34" charset="0"/>
              </a:rPr>
              <a:t> (e) </a:t>
            </a:r>
            <a:r>
              <a:rPr lang="fr-CA" sz="2800" b="0" i="0" dirty="0">
                <a:latin typeface="Arial" panose="020B0604020202020204" pitchFamily="34" charset="0"/>
                <a:cs typeface="Arial" panose="020B0604020202020204" pitchFamily="34" charset="0"/>
              </a:rPr>
              <a:t>d’expliquer au gestionnaire comment il/elle fonctionne et pourquoi</a:t>
            </a:r>
          </a:p>
          <a:p>
            <a:pPr>
              <a:buSzPct val="100000"/>
              <a:buFont typeface="Wingdings" panose="05000000000000000000" pitchFamily="2" charset="2"/>
              <a:buChar char="q"/>
            </a:pPr>
            <a:r>
              <a:rPr lang="fr-CA" sz="2800" b="0" i="0" dirty="0">
                <a:latin typeface="Arial" panose="020B0604020202020204" pitchFamily="34" charset="0"/>
                <a:cs typeface="Arial" panose="020B0604020202020204" pitchFamily="34" charset="0"/>
              </a:rPr>
              <a:t>La base d’un dialogue continu et ouvert entre l’employé(e) et son gestionnaire</a:t>
            </a:r>
          </a:p>
          <a:p>
            <a:pPr>
              <a:buSzPct val="100000"/>
              <a:buFont typeface="Wingdings" panose="05000000000000000000" pitchFamily="2" charset="2"/>
              <a:buChar char="q"/>
            </a:pPr>
            <a:r>
              <a:rPr lang="fr-CA" sz="2800" b="0" i="0" dirty="0">
                <a:latin typeface="Arial" panose="020B0604020202020204" pitchFamily="34" charset="0"/>
                <a:cs typeface="Arial" panose="020B0604020202020204" pitchFamily="34" charset="0"/>
              </a:rPr>
              <a:t>Le processus pour « arriver à un oui », c’est-à-dire pour se mettre d’accord sur les outils et les mesures de soutien qui permettront d’éliminer les obstacles auxquels l’employé(e) fait face au travail</a:t>
            </a:r>
          </a:p>
          <a:p>
            <a:pPr marL="0" indent="0">
              <a:buNone/>
            </a:pPr>
            <a:endParaRPr lang="en-CA" dirty="0"/>
          </a:p>
        </p:txBody>
      </p:sp>
      <p:sp>
        <p:nvSpPr>
          <p:cNvPr id="4" name="Slide Number Placeholder 3">
            <a:extLst>
              <a:ext uri="{FF2B5EF4-FFF2-40B4-BE49-F238E27FC236}">
                <a16:creationId xmlns:a16="http://schemas.microsoft.com/office/drawing/2014/main" id="{8C9A7410-8849-48CA-ABCD-DF944243D542}"/>
              </a:ext>
            </a:extLst>
          </p:cNvPr>
          <p:cNvSpPr>
            <a:spLocks noGrp="1"/>
          </p:cNvSpPr>
          <p:nvPr>
            <p:ph type="sldNum" sz="quarter" idx="12"/>
          </p:nvPr>
        </p:nvSpPr>
        <p:spPr/>
        <p:txBody>
          <a:bodyPr>
            <a:normAutofit/>
          </a:bodyPr>
          <a:lstStyle/>
          <a:p>
            <a:pPr>
              <a:spcAft>
                <a:spcPts val="600"/>
              </a:spcAft>
            </a:pPr>
            <a:fld id="{32D4B517-E49B-41B6-9DBC-23634E0F1CDC}" type="slidenum">
              <a:rPr lang="en-CA" smtClean="0"/>
              <a:pPr>
                <a:spcAft>
                  <a:spcPts val="600"/>
                </a:spcAft>
              </a:pPr>
              <a:t>9</a:t>
            </a:fld>
            <a:endParaRPr lang="en-CA" dirty="0"/>
          </a:p>
        </p:txBody>
      </p:sp>
    </p:spTree>
    <p:extLst>
      <p:ext uri="{BB962C8B-B14F-4D97-AF65-F5344CB8AC3E}">
        <p14:creationId xmlns:p14="http://schemas.microsoft.com/office/powerpoint/2010/main" val="18619363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4d3ccf4433338424422326a&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2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EB8DB837B0644081CA4CA35114FED4" ma:contentTypeVersion="17" ma:contentTypeDescription="Create a new document." ma:contentTypeScope="" ma:versionID="1ab4ac625dd79ab77ec2b3192b9db397">
  <xsd:schema xmlns:xsd="http://www.w3.org/2001/XMLSchema" xmlns:xs="http://www.w3.org/2001/XMLSchema" xmlns:p="http://schemas.microsoft.com/office/2006/metadata/properties" xmlns:ns2="eeed65a0-1a42-4e09-8728-e04497c9c8c7" xmlns:ns3="e85c1d6e-7f1d-4bd4-88c2-f55b7c493ae4" targetNamespace="http://schemas.microsoft.com/office/2006/metadata/properties" ma:root="true" ma:fieldsID="234304af8ba51b11542dd4d4129527a4" ns2:_="" ns3:_="">
    <xsd:import namespace="eeed65a0-1a42-4e09-8728-e04497c9c8c7"/>
    <xsd:import namespace="e85c1d6e-7f1d-4bd4-88c2-f55b7c493ae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ed65a0-1a42-4e09-8728-e04497c9c8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4e2fad2-47b1-4724-b92c-1944d3ff5de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5c1d6e-7f1d-4bd4-88c2-f55b7c493ae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72cef374-b561-4df3-bac7-987ceeaf6c04}" ma:internalName="TaxCatchAll" ma:showField="CatchAllData" ma:web="e85c1d6e-7f1d-4bd4-88c2-f55b7c493a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85c1d6e-7f1d-4bd4-88c2-f55b7c493ae4" xsi:nil="true"/>
    <lcf76f155ced4ddcb4097134ff3c332f xmlns="eeed65a0-1a42-4e09-8728-e04497c9c8c7">
      <Terms xmlns="http://schemas.microsoft.com/office/infopath/2007/PartnerControls"/>
    </lcf76f155ced4ddcb4097134ff3c332f>
    <MediaLengthInSeconds xmlns="eeed65a0-1a42-4e09-8728-e04497c9c8c7" xsi:nil="true"/>
    <SharedWithUsers xmlns="e85c1d6e-7f1d-4bd4-88c2-f55b7c493ae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06160EF53A62224D8A52237F3F6AB4BD" ma:contentTypeVersion="18" ma:contentTypeDescription="Create a new document." ma:contentTypeScope="" ma:versionID="1718c936896288b73ef9e9ccede44805">
  <xsd:schema xmlns:xsd="http://www.w3.org/2001/XMLSchema" xmlns:xs="http://www.w3.org/2001/XMLSchema" xmlns:p="http://schemas.microsoft.com/office/2006/metadata/properties" xmlns:ns2="a735e4d9-f002-48fa-91dd-96ff79369b34" xmlns:ns3="c4d78bb9-6ee1-421e-9a2e-603293e5625a" xmlns:ns4="b77277c2-9dc1-48dd-9285-4a1b79aa80d3" targetNamespace="http://schemas.microsoft.com/office/2006/metadata/properties" ma:root="true" ma:fieldsID="7cb33c37f376b7a1a57681392fe093cc" ns2:_="" ns3:_="" ns4:_="">
    <xsd:import namespace="a735e4d9-f002-48fa-91dd-96ff79369b34"/>
    <xsd:import namespace="c4d78bb9-6ee1-421e-9a2e-603293e5625a"/>
    <xsd:import namespace="b77277c2-9dc1-48dd-9285-4a1b79aa80d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4:GCDocs_x0020_File_x0020_Path" minOccurs="0"/>
                <xsd:element ref="ns4:NodeID" minOccurs="0"/>
                <xsd:element ref="ns3:MediaServiceSearchProperties" minOccurs="0"/>
                <xsd:element ref="ns2:SharedWithUsers" minOccurs="0"/>
                <xsd:element ref="ns2:SharedWithDetail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35e4d9-f002-48fa-91dd-96ff79369b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665a53ce-7d2a-4828-a45f-67f5f84005aa}" ma:internalName="TaxCatchAll" ma:showField="CatchAllData" ma:web="a735e4d9-f002-48fa-91dd-96ff79369b3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d78bb9-6ee1-421e-9a2e-603293e5625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DateTaken" ma:index="22" nillable="true" ma:displayName="MediaServiceDateTaken" ma:hidden="true" ma:indexed="true" ma:internalName="MediaServiceDateTaken"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77277c2-9dc1-48dd-9285-4a1b79aa80d3" elementFormDefault="qualified">
    <xsd:import namespace="http://schemas.microsoft.com/office/2006/documentManagement/types"/>
    <xsd:import namespace="http://schemas.microsoft.com/office/infopath/2007/PartnerControls"/>
    <xsd:element name="GCDocs_x0020_File_x0020_Path" ma:index="14" nillable="true" ma:displayName="GCDocs File Path" ma:internalName="GCDocs_x0020_File_x0020_Path">
      <xsd:simpleType>
        <xsd:restriction base="dms:Note">
          <xsd:maxLength value="255"/>
        </xsd:restriction>
      </xsd:simpleType>
    </xsd:element>
    <xsd:element name="NodeID" ma:index="15" nillable="true" ma:displayName="NodeID" ma:internalName="Node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3A095F-6DBB-4369-9BF4-87AF907AD8A1}"/>
</file>

<file path=customXml/itemProps2.xml><?xml version="1.0" encoding="utf-8"?>
<ds:datastoreItem xmlns:ds="http://schemas.openxmlformats.org/officeDocument/2006/customXml" ds:itemID="{FE97C9C2-D436-4FDE-86FA-0F692C381C62}">
  <ds:schemaRef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purl.org/dc/terms/"/>
    <ds:schemaRef ds:uri="a735e4d9-f002-48fa-91dd-96ff79369b34"/>
    <ds:schemaRef ds:uri="http://purl.org/dc/dcmitype/"/>
    <ds:schemaRef ds:uri="b77277c2-9dc1-48dd-9285-4a1b79aa80d3"/>
    <ds:schemaRef ds:uri="c4d78bb9-6ee1-421e-9a2e-603293e5625a"/>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5F2BC4B-BE09-43C5-8E54-ED6BDBCB39C5}">
  <ds:schemaRefs>
    <ds:schemaRef ds:uri="http://schemas.microsoft.com/sharepoint/v3/contenttype/forms"/>
  </ds:schemaRefs>
</ds:datastoreItem>
</file>

<file path=customXml/itemProps4.xml><?xml version="1.0" encoding="utf-8"?>
<ds:datastoreItem xmlns:ds="http://schemas.openxmlformats.org/officeDocument/2006/customXml" ds:itemID="{4F662227-15D3-4EC8-A79C-D6D4DA64E1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35e4d9-f002-48fa-91dd-96ff79369b34"/>
    <ds:schemaRef ds:uri="c4d78bb9-6ee1-421e-9a2e-603293e5625a"/>
    <ds:schemaRef ds:uri="b77277c2-9dc1-48dd-9285-4a1b79aa80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1841</Words>
  <Application>Microsoft Office PowerPoint</Application>
  <PresentationFormat>Widescreen</PresentationFormat>
  <Paragraphs>172</Paragraphs>
  <Slides>17</Slides>
  <Notes>17</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17</vt:i4>
      </vt:variant>
    </vt:vector>
  </HeadingPairs>
  <TitlesOfParts>
    <vt:vector size="28" baseType="lpstr">
      <vt:lpstr>Aptos</vt:lpstr>
      <vt:lpstr>Aptos Display</vt:lpstr>
      <vt:lpstr>Arial</vt:lpstr>
      <vt:lpstr>Calibri</vt:lpstr>
      <vt:lpstr>Open Sans</vt:lpstr>
      <vt:lpstr>Wingdings</vt:lpstr>
      <vt:lpstr>Wingdings 3</vt:lpstr>
      <vt:lpstr>Facet</vt:lpstr>
      <vt:lpstr>1_Facet</vt:lpstr>
      <vt:lpstr>2_Facet</vt:lpstr>
      <vt:lpstr>Custom Design</vt:lpstr>
      <vt:lpstr>Le Passeport pour l’accessibilité en milieu de travail du gouvernement du Canada</vt:lpstr>
      <vt:lpstr>Les 3 questions essentielles</vt:lpstr>
      <vt:lpstr>Vers l’inclusion des personnes en situation de handicap </vt:lpstr>
      <vt:lpstr>Le Défi en matière d’Emploi</vt:lpstr>
      <vt:lpstr>Pourquoi les mesures d’adaptation en milieu de travail sont-elles importantes?</vt:lpstr>
      <vt:lpstr>Que puis-je faire en tant que gestionnaire ?</vt:lpstr>
      <vt:lpstr>Oui par défaut </vt:lpstr>
      <vt:lpstr>La Vision du Passeport</vt:lpstr>
      <vt:lpstr>Le Passeport pour l’accessibilité en milieu de travail du GC est...</vt:lpstr>
      <vt:lpstr>Les avantages du passeport </vt:lpstr>
      <vt:lpstr>Signature et mise à jour de l’entente du Passeport </vt:lpstr>
      <vt:lpstr>À propos de la documentation d’appui </vt:lpstr>
      <vt:lpstr>Dans le milieu de travail hybride d’aujourd’hui</vt:lpstr>
      <vt:lpstr>Le passeport pour l’accessibilité en milieu de travail du GC: Un document Word accessible </vt:lpstr>
      <vt:lpstr>Bientôt disponible :le Passeport numérique</vt:lpstr>
      <vt:lpstr>Besoin de plus d’information ?</vt:lpstr>
      <vt:lpstr>Ressources sur le Passeport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78</cp:revision>
  <dcterms:created xsi:type="dcterms:W3CDTF">2021-03-10T13:51:12Z</dcterms:created>
  <dcterms:modified xsi:type="dcterms:W3CDTF">2024-10-11T13:48:08Z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3d0ca00b-3f0e-465a-aac7-1a6a22fcea40_Enabled">
    <vt:lpwstr>true</vt:lpwstr>
  </property>
  <property fmtid="{D5CDD505-2E9C-101B-9397-08002B2CF9AE}" pid="4" name="MSIP_Label_3d0ca00b-3f0e-465a-aac7-1a6a22fcea40_SetDate">
    <vt:lpwstr>2022-10-13T21:35:31Z</vt:lpwstr>
  </property>
  <property fmtid="{D5CDD505-2E9C-101B-9397-08002B2CF9AE}" pid="5" name="MSIP_Label_3d0ca00b-3f0e-465a-aac7-1a6a22fcea40_Method">
    <vt:lpwstr>Privileged</vt:lpwstr>
  </property>
  <property fmtid="{D5CDD505-2E9C-101B-9397-08002B2CF9AE}" pid="6" name="MSIP_Label_3d0ca00b-3f0e-465a-aac7-1a6a22fcea40_Name">
    <vt:lpwstr>3d0ca00b-3f0e-465a-aac7-1a6a22fcea40</vt:lpwstr>
  </property>
  <property fmtid="{D5CDD505-2E9C-101B-9397-08002B2CF9AE}" pid="7" name="MSIP_Label_3d0ca00b-3f0e-465a-aac7-1a6a22fcea40_SiteId">
    <vt:lpwstr>6397df10-4595-4047-9c4f-03311282152b</vt:lpwstr>
  </property>
  <property fmtid="{D5CDD505-2E9C-101B-9397-08002B2CF9AE}" pid="8" name="MSIP_Label_3d0ca00b-3f0e-465a-aac7-1a6a22fcea40_ActionId">
    <vt:lpwstr>ddd82c0e-80e7-4ad9-abd1-6a4f2bf857ae</vt:lpwstr>
  </property>
  <property fmtid="{D5CDD505-2E9C-101B-9397-08002B2CF9AE}" pid="9" name="MSIP_Label_3d0ca00b-3f0e-465a-aac7-1a6a22fcea40_ContentBits">
    <vt:lpwstr>1</vt:lpwstr>
  </property>
  <property fmtid="{D5CDD505-2E9C-101B-9397-08002B2CF9AE}" pid="10" name="ContentTypeId">
    <vt:lpwstr>0x01010006160EF53A62224D8A52237F3F6AB4BD</vt:lpwstr>
  </property>
  <property fmtid="{D5CDD505-2E9C-101B-9397-08002B2CF9AE}" pid="11" name="MediaServiceImageTags">
    <vt:lpwstr/>
  </property>
  <property fmtid="{D5CDD505-2E9C-101B-9397-08002B2CF9AE}" pid="12" name="ComplianceAssetId">
    <vt:lpwstr/>
  </property>
  <property fmtid="{D5CDD505-2E9C-101B-9397-08002B2CF9AE}" pid="13" name="_ExtendedDescription">
    <vt:lpwstr/>
  </property>
  <property fmtid="{D5CDD505-2E9C-101B-9397-08002B2CF9AE}" pid="14" name="_dlc_DocIdItemGuid">
    <vt:lpwstr>2400daab-48e4-4085-a542-35a1812a026b</vt:lpwstr>
  </property>
  <property fmtid="{D5CDD505-2E9C-101B-9397-08002B2CF9AE}" pid="15" name="TriggerFlowInfo">
    <vt:lpwstr/>
  </property>
  <property fmtid="{D5CDD505-2E9C-101B-9397-08002B2CF9AE}" pid="16" name="MSIP_Label_8951c139-e885-4e7f-8042-c4c17a61b6ec_Enabled">
    <vt:lpwstr>true</vt:lpwstr>
  </property>
  <property fmtid="{D5CDD505-2E9C-101B-9397-08002B2CF9AE}" pid="17" name="MSIP_Label_8951c139-e885-4e7f-8042-c4c17a61b6ec_SetDate">
    <vt:lpwstr>2024-10-02T17:08:13Z</vt:lpwstr>
  </property>
  <property fmtid="{D5CDD505-2E9C-101B-9397-08002B2CF9AE}" pid="18" name="MSIP_Label_8951c139-e885-4e7f-8042-c4c17a61b6ec_Method">
    <vt:lpwstr>Standard</vt:lpwstr>
  </property>
  <property fmtid="{D5CDD505-2E9C-101B-9397-08002B2CF9AE}" pid="19" name="MSIP_Label_8951c139-e885-4e7f-8042-c4c17a61b6ec_Name">
    <vt:lpwstr>Unclassified</vt:lpwstr>
  </property>
  <property fmtid="{D5CDD505-2E9C-101B-9397-08002B2CF9AE}" pid="20" name="MSIP_Label_8951c139-e885-4e7f-8042-c4c17a61b6ec_SiteId">
    <vt:lpwstr>d05bc194-94bf-4ad6-ae2e-1db0f2e38f5e</vt:lpwstr>
  </property>
  <property fmtid="{D5CDD505-2E9C-101B-9397-08002B2CF9AE}" pid="21" name="MSIP_Label_8951c139-e885-4e7f-8042-c4c17a61b6ec_ActionId">
    <vt:lpwstr>2c1f1263-6ff7-4c29-a6aa-ffe98be7cc37</vt:lpwstr>
  </property>
  <property fmtid="{D5CDD505-2E9C-101B-9397-08002B2CF9AE}" pid="22" name="MSIP_Label_8951c139-e885-4e7f-8042-c4c17a61b6ec_ContentBits">
    <vt:lpwstr>1</vt:lpwstr>
  </property>
  <property fmtid="{D5CDD505-2E9C-101B-9397-08002B2CF9AE}" pid="23" name="ClassificationContentMarkingHeaderLocations">
    <vt:lpwstr>Facet:9\1_Facet:9\2_Facet:9\Custom Design:8</vt:lpwstr>
  </property>
  <property fmtid="{D5CDD505-2E9C-101B-9397-08002B2CF9AE}" pid="24" name="ClassificationContentMarkingHeaderText">
    <vt:lpwstr>Unclassified | Non classifié</vt:lpwstr>
  </property>
</Properties>
</file>