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8" r:id="rId5"/>
    <p:sldMasterId id="2147483903" r:id="rId6"/>
    <p:sldMasterId id="2147484001" r:id="rId7"/>
    <p:sldMasterId id="2147483989" r:id="rId8"/>
  </p:sldMasterIdLst>
  <p:notesMasterIdLst>
    <p:notesMasterId r:id="rId26"/>
  </p:notesMasterIdLst>
  <p:handoutMasterIdLst>
    <p:handoutMasterId r:id="rId27"/>
  </p:handoutMasterIdLst>
  <p:sldIdLst>
    <p:sldId id="353" r:id="rId9"/>
    <p:sldId id="25891" r:id="rId10"/>
    <p:sldId id="25899" r:id="rId11"/>
    <p:sldId id="25884" r:id="rId12"/>
    <p:sldId id="25887" r:id="rId13"/>
    <p:sldId id="25895" r:id="rId14"/>
    <p:sldId id="25888" r:id="rId15"/>
    <p:sldId id="376" r:id="rId16"/>
    <p:sldId id="25880" r:id="rId17"/>
    <p:sldId id="272" r:id="rId18"/>
    <p:sldId id="25883" r:id="rId19"/>
    <p:sldId id="370" r:id="rId20"/>
    <p:sldId id="25903" r:id="rId21"/>
    <p:sldId id="306" r:id="rId22"/>
    <p:sldId id="273" r:id="rId23"/>
    <p:sldId id="25904" r:id="rId24"/>
    <p:sldId id="308" r:id="rId25"/>
  </p:sldIdLst>
  <p:sldSz cx="12192000" cy="6858000"/>
  <p:notesSz cx="7010400" cy="92964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D2"/>
    <a:srgbClr val="F6FDD1"/>
    <a:srgbClr val="DFD1E7"/>
    <a:srgbClr val="9999FF"/>
    <a:srgbClr val="CCCCFF"/>
    <a:srgbClr val="FF66FF"/>
    <a:srgbClr val="9E246B"/>
    <a:srgbClr val="000000"/>
    <a:srgbClr val="671745"/>
    <a:srgbClr val="C02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94395" autoAdjust="0"/>
  </p:normalViewPr>
  <p:slideViewPr>
    <p:cSldViewPr showGuides="1">
      <p:cViewPr varScale="1">
        <p:scale>
          <a:sx n="66" d="100"/>
          <a:sy n="66" d="100"/>
        </p:scale>
        <p:origin x="63" y="477"/>
      </p:cViewPr>
      <p:guideLst>
        <p:guide orient="horz" pos="2160"/>
        <p:guide orient="horz" pos="482"/>
        <p:guide orient="horz" pos="300"/>
        <p:guide orient="horz" pos="572"/>
        <p:guide pos="3840"/>
        <p:guide pos="665"/>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332"/>
    </p:cViewPr>
  </p:sorterViewPr>
  <p:notesViewPr>
    <p:cSldViewPr>
      <p:cViewPr varScale="1">
        <p:scale>
          <a:sx n="69" d="100"/>
          <a:sy n="69" d="100"/>
        </p:scale>
        <p:origin x="2535" y="54"/>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8" Type="http://schemas.openxmlformats.org/officeDocument/2006/relationships/slideMaster" Target="slideMasters/slideMaster4.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commentAuthors" Target="commentAuthors.xml"/><Relationship Id="rId32" Type="http://schemas.openxmlformats.org/officeDocument/2006/relationships/theme" Target="theme/theme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gs" Target="tags/tag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2024-10-11</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2024-10-11</a:t>
            </a:fld>
            <a:endParaRPr lang="en-CA"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a:t>
            </a:fld>
            <a:endParaRPr lang="en-CA" dirty="0"/>
          </a:p>
        </p:txBody>
      </p:sp>
    </p:spTree>
    <p:extLst>
      <p:ext uri="{BB962C8B-B14F-4D97-AF65-F5344CB8AC3E}">
        <p14:creationId xmlns:p14="http://schemas.microsoft.com/office/powerpoint/2010/main" val="25704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603C57E-B678-BDAB-B94B-4C2805CB0B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A904AD5-B811-E488-5B83-6CB79C66E1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35844" name="Slide Number Placeholder 3">
            <a:extLst>
              <a:ext uri="{FF2B5EF4-FFF2-40B4-BE49-F238E27FC236}">
                <a16:creationId xmlns:a16="http://schemas.microsoft.com/office/drawing/2014/main" id="{AC0749FF-CAA6-E7CB-DC1B-BCEE1136DB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A57D730F-138F-4532-9AA1-555D8B1A1FE4}" type="slidenum">
              <a:rPr lang="en-CA" altLang="en-US">
                <a:latin typeface="Calibri" panose="020F0502020204030204" pitchFamily="34" charset="0"/>
              </a:rPr>
              <a:pPr/>
              <a:t>10</a:t>
            </a:fld>
            <a:endParaRPr lang="en-CA" altLang="en-US">
              <a:latin typeface="Calibri" panose="020F0502020204030204" pitchFamily="34" charset="0"/>
            </a:endParaRPr>
          </a:p>
        </p:txBody>
      </p:sp>
    </p:spTree>
    <p:extLst>
      <p:ext uri="{BB962C8B-B14F-4D97-AF65-F5344CB8AC3E}">
        <p14:creationId xmlns:p14="http://schemas.microsoft.com/office/powerpoint/2010/main" val="3155578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dirty="0"/>
          </a:p>
        </p:txBody>
      </p:sp>
    </p:spTree>
    <p:extLst>
      <p:ext uri="{BB962C8B-B14F-4D97-AF65-F5344CB8AC3E}">
        <p14:creationId xmlns:p14="http://schemas.microsoft.com/office/powerpoint/2010/main" val="3410675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dirty="0"/>
          </a:p>
        </p:txBody>
      </p:sp>
    </p:spTree>
    <p:extLst>
      <p:ext uri="{BB962C8B-B14F-4D97-AF65-F5344CB8AC3E}">
        <p14:creationId xmlns:p14="http://schemas.microsoft.com/office/powerpoint/2010/main" val="68676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D61A67D8-CB7A-F29F-1431-1908BCE8D2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313CE50-766E-6B10-97C9-9A61FB0BBD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Slide Number Placeholder 3">
            <a:extLst>
              <a:ext uri="{FF2B5EF4-FFF2-40B4-BE49-F238E27FC236}">
                <a16:creationId xmlns:a16="http://schemas.microsoft.com/office/drawing/2014/main" id="{2198E03A-E187-8D45-E6B6-CCA15AACE2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fld id="{54450A90-4928-4C18-89F6-EDE3B9737B36}" type="slidenum">
              <a:rPr lang="en-CA" altLang="en-US">
                <a:latin typeface="Calibri" panose="020F0502020204030204" pitchFamily="34" charset="0"/>
              </a:rPr>
              <a:pPr/>
              <a:t>13</a:t>
            </a:fld>
            <a:endParaRPr lang="en-CA"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dirty="0"/>
          </a:p>
        </p:txBody>
      </p:sp>
    </p:spTree>
    <p:extLst>
      <p:ext uri="{BB962C8B-B14F-4D97-AF65-F5344CB8AC3E}">
        <p14:creationId xmlns:p14="http://schemas.microsoft.com/office/powerpoint/2010/main" val="2209359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F76D344-3FA6-4057-8040-8B0031F1765A}" type="slidenum">
              <a:rPr lang="en-CA" smtClean="0"/>
              <a:t>15</a:t>
            </a:fld>
            <a:endParaRPr lang="en-CA"/>
          </a:p>
        </p:txBody>
      </p:sp>
    </p:spTree>
    <p:extLst>
      <p:ext uri="{BB962C8B-B14F-4D97-AF65-F5344CB8AC3E}">
        <p14:creationId xmlns:p14="http://schemas.microsoft.com/office/powerpoint/2010/main" val="184408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B3A5D88-BC26-4EFA-A680-927F6A4ACCF4}" type="slidenum">
              <a:rPr lang="en-CA" smtClean="0"/>
              <a:t>16</a:t>
            </a:fld>
            <a:endParaRPr lang="en-CA" dirty="0"/>
          </a:p>
        </p:txBody>
      </p:sp>
    </p:spTree>
    <p:extLst>
      <p:ext uri="{BB962C8B-B14F-4D97-AF65-F5344CB8AC3E}">
        <p14:creationId xmlns:p14="http://schemas.microsoft.com/office/powerpoint/2010/main" val="355394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17</a:t>
            </a:fld>
            <a:endParaRPr lang="en-CA" dirty="0"/>
          </a:p>
        </p:txBody>
      </p:sp>
    </p:spTree>
    <p:extLst>
      <p:ext uri="{BB962C8B-B14F-4D97-AF65-F5344CB8AC3E}">
        <p14:creationId xmlns:p14="http://schemas.microsoft.com/office/powerpoint/2010/main" val="296677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938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1553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3981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5</a:t>
            </a:fld>
            <a:endParaRPr lang="en-CA" dirty="0"/>
          </a:p>
        </p:txBody>
      </p:sp>
    </p:spTree>
    <p:extLst>
      <p:ext uri="{BB962C8B-B14F-4D97-AF65-F5344CB8AC3E}">
        <p14:creationId xmlns:p14="http://schemas.microsoft.com/office/powerpoint/2010/main" val="3302876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16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dirty="0"/>
          </a:p>
        </p:txBody>
      </p:sp>
    </p:spTree>
    <p:extLst>
      <p:ext uri="{BB962C8B-B14F-4D97-AF65-F5344CB8AC3E}">
        <p14:creationId xmlns:p14="http://schemas.microsoft.com/office/powerpoint/2010/main" val="2413276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8</a:t>
            </a:fld>
            <a:endParaRPr lang="en-CA" dirty="0"/>
          </a:p>
        </p:txBody>
      </p:sp>
    </p:spTree>
    <p:extLst>
      <p:ext uri="{BB962C8B-B14F-4D97-AF65-F5344CB8AC3E}">
        <p14:creationId xmlns:p14="http://schemas.microsoft.com/office/powerpoint/2010/main" val="936326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9</a:t>
            </a:fld>
            <a:endParaRPr lang="en-CA" dirty="0"/>
          </a:p>
        </p:txBody>
      </p:sp>
    </p:spTree>
    <p:extLst>
      <p:ext uri="{BB962C8B-B14F-4D97-AF65-F5344CB8AC3E}">
        <p14:creationId xmlns:p14="http://schemas.microsoft.com/office/powerpoint/2010/main" val="167716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tx1"/>
                </a:solidFill>
              </a:defRPr>
            </a:lvl1pPr>
          </a:lstStyle>
          <a:p>
            <a:r>
              <a:rPr lang="en-US" dirty="0"/>
              <a:t>Title</a:t>
            </a:r>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4742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six content box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8400" y="224644"/>
            <a:ext cx="10554835" cy="866232"/>
          </a:xfrm>
        </p:spPr>
        <p:txBody>
          <a:bodyPr anchor="ctr">
            <a:noAutofit/>
          </a:bodyPr>
          <a:lstStyle>
            <a:lvl1pPr>
              <a:defRPr sz="3200" b="1">
                <a:solidFill>
                  <a:schemeClr val="tx1"/>
                </a:solidFill>
                <a:latin typeface="+mj-lt"/>
              </a:defRPr>
            </a:lvl1pPr>
          </a:lstStyle>
          <a:p>
            <a:r>
              <a:rPr lang="en-US"/>
              <a:t>Click to edit Master title </a:t>
            </a:r>
            <a:r>
              <a:rPr lang="en-US" err="1"/>
              <a:t>style│Cliquez</a:t>
            </a:r>
            <a:r>
              <a:rPr lang="en-US"/>
              <a:t> pour </a:t>
            </a:r>
            <a:r>
              <a:rPr lang="en-US" err="1"/>
              <a:t>ajouter</a:t>
            </a:r>
            <a:r>
              <a:rPr lang="en-US"/>
              <a:t> le </a:t>
            </a:r>
            <a:r>
              <a:rPr lang="en-US" err="1"/>
              <a:t>titre</a:t>
            </a:r>
            <a:endParaRPr lang="en-CA"/>
          </a:p>
        </p:txBody>
      </p:sp>
      <p:sp>
        <p:nvSpPr>
          <p:cNvPr id="21" name="Rectangle 20">
            <a:extLst>
              <a:ext uri="{FF2B5EF4-FFF2-40B4-BE49-F238E27FC236}">
                <a16:creationId xmlns:a16="http://schemas.microsoft.com/office/drawing/2014/main" id="{95F67016-BC65-3C94-3B18-010D4892EE50}"/>
              </a:ext>
              <a:ext uri="{C183D7F6-B498-43B3-948B-1728B52AA6E4}">
                <adec:decorative xmlns:adec="http://schemas.microsoft.com/office/drawing/2017/decorative" val="1"/>
              </a:ext>
            </a:extLst>
          </p:cNvPr>
          <p:cNvSpPr/>
          <p:nvPr userDrawn="1"/>
        </p:nvSpPr>
        <p:spPr>
          <a:xfrm>
            <a:off x="415385" y="1292741"/>
            <a:ext cx="3425603" cy="4800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6" name="Text Placeholder 5">
            <a:extLst>
              <a:ext uri="{FF2B5EF4-FFF2-40B4-BE49-F238E27FC236}">
                <a16:creationId xmlns:a16="http://schemas.microsoft.com/office/drawing/2014/main" id="{D04407BB-A887-BB68-36EB-60C2187A8107}"/>
              </a:ext>
            </a:extLst>
          </p:cNvPr>
          <p:cNvSpPr>
            <a:spLocks noGrp="1"/>
          </p:cNvSpPr>
          <p:nvPr>
            <p:ph type="body" sz="quarter" idx="10" hasCustomPrompt="1"/>
          </p:nvPr>
        </p:nvSpPr>
        <p:spPr>
          <a:xfrm>
            <a:off x="428625" y="1304925"/>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tabLst/>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title</a:t>
            </a:r>
          </a:p>
          <a:p>
            <a:pPr lvl="1"/>
            <a:r>
              <a:rPr lang="en-US"/>
              <a:t>Second level</a:t>
            </a:r>
          </a:p>
        </p:txBody>
      </p:sp>
      <p:sp>
        <p:nvSpPr>
          <p:cNvPr id="22" name="Rectangle 21">
            <a:extLst>
              <a:ext uri="{FF2B5EF4-FFF2-40B4-BE49-F238E27FC236}">
                <a16:creationId xmlns:a16="http://schemas.microsoft.com/office/drawing/2014/main" id="{1F9E835B-284C-4098-84E6-0906475F29B9}"/>
              </a:ext>
              <a:ext uri="{C183D7F6-B498-43B3-948B-1728B52AA6E4}">
                <adec:decorative xmlns:adec="http://schemas.microsoft.com/office/drawing/2017/decorative" val="1"/>
              </a:ext>
            </a:extLst>
          </p:cNvPr>
          <p:cNvSpPr/>
          <p:nvPr userDrawn="1"/>
        </p:nvSpPr>
        <p:spPr>
          <a:xfrm>
            <a:off x="3958525" y="1292741"/>
            <a:ext cx="3409735" cy="4800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23" name="Text Placeholder 5">
            <a:extLst>
              <a:ext uri="{FF2B5EF4-FFF2-40B4-BE49-F238E27FC236}">
                <a16:creationId xmlns:a16="http://schemas.microsoft.com/office/drawing/2014/main" id="{1B335548-8D51-75D3-2180-4733BA6BC498}"/>
              </a:ext>
            </a:extLst>
          </p:cNvPr>
          <p:cNvSpPr>
            <a:spLocks noGrp="1"/>
          </p:cNvSpPr>
          <p:nvPr>
            <p:ph type="body" sz="quarter" idx="21" hasCustomPrompt="1"/>
          </p:nvPr>
        </p:nvSpPr>
        <p:spPr>
          <a:xfrm>
            <a:off x="3971765" y="1304925"/>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title</a:t>
            </a:r>
          </a:p>
          <a:p>
            <a:pPr lvl="1"/>
            <a:r>
              <a:rPr lang="en-US"/>
              <a:t>Second level</a:t>
            </a:r>
          </a:p>
        </p:txBody>
      </p:sp>
      <p:sp>
        <p:nvSpPr>
          <p:cNvPr id="28" name="Rectangle 27">
            <a:extLst>
              <a:ext uri="{FF2B5EF4-FFF2-40B4-BE49-F238E27FC236}">
                <a16:creationId xmlns:a16="http://schemas.microsoft.com/office/drawing/2014/main" id="{D77B49DD-4E6D-8E10-0383-4AC060926DC2}"/>
              </a:ext>
              <a:ext uri="{C183D7F6-B498-43B3-948B-1728B52AA6E4}">
                <adec:decorative xmlns:adec="http://schemas.microsoft.com/office/drawing/2017/decorative" val="1"/>
              </a:ext>
            </a:extLst>
          </p:cNvPr>
          <p:cNvSpPr/>
          <p:nvPr userDrawn="1"/>
        </p:nvSpPr>
        <p:spPr>
          <a:xfrm>
            <a:off x="7501665" y="1292741"/>
            <a:ext cx="3425603" cy="4800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29" name="Text Placeholder 5">
            <a:extLst>
              <a:ext uri="{FF2B5EF4-FFF2-40B4-BE49-F238E27FC236}">
                <a16:creationId xmlns:a16="http://schemas.microsoft.com/office/drawing/2014/main" id="{C038BCBA-19ED-D2D3-5785-28241E15C23C}"/>
              </a:ext>
            </a:extLst>
          </p:cNvPr>
          <p:cNvSpPr>
            <a:spLocks noGrp="1"/>
          </p:cNvSpPr>
          <p:nvPr>
            <p:ph type="body" sz="quarter" idx="24" hasCustomPrompt="1"/>
          </p:nvPr>
        </p:nvSpPr>
        <p:spPr>
          <a:xfrm>
            <a:off x="7514905" y="1304925"/>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a:t>Click to edit title</a:t>
            </a:r>
          </a:p>
          <a:p>
            <a:pPr lvl="1"/>
            <a:r>
              <a:rPr lang="en-US"/>
              <a:t>Second level</a:t>
            </a:r>
          </a:p>
        </p:txBody>
      </p:sp>
      <p:sp>
        <p:nvSpPr>
          <p:cNvPr id="30" name="Rectangle 29">
            <a:extLst>
              <a:ext uri="{FF2B5EF4-FFF2-40B4-BE49-F238E27FC236}">
                <a16:creationId xmlns:a16="http://schemas.microsoft.com/office/drawing/2014/main" id="{08518A3B-44DB-829D-1BCF-E5F725C3DF80}"/>
              </a:ext>
              <a:ext uri="{C183D7F6-B498-43B3-948B-1728B52AA6E4}">
                <adec:decorative xmlns:adec="http://schemas.microsoft.com/office/drawing/2017/decorative" val="1"/>
              </a:ext>
            </a:extLst>
          </p:cNvPr>
          <p:cNvSpPr/>
          <p:nvPr userDrawn="1"/>
        </p:nvSpPr>
        <p:spPr>
          <a:xfrm>
            <a:off x="402145" y="3913621"/>
            <a:ext cx="3425603" cy="47892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31" name="Text Placeholder 5">
            <a:extLst>
              <a:ext uri="{FF2B5EF4-FFF2-40B4-BE49-F238E27FC236}">
                <a16:creationId xmlns:a16="http://schemas.microsoft.com/office/drawing/2014/main" id="{88919316-B64B-149F-2524-A8D1D7EEA3AB}"/>
              </a:ext>
            </a:extLst>
          </p:cNvPr>
          <p:cNvSpPr>
            <a:spLocks noGrp="1"/>
          </p:cNvSpPr>
          <p:nvPr>
            <p:ph type="body" sz="quarter" idx="25" hasCustomPrompt="1"/>
          </p:nvPr>
        </p:nvSpPr>
        <p:spPr>
          <a:xfrm>
            <a:off x="415385" y="3912467"/>
            <a:ext cx="3399123" cy="2497776"/>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dirty="0"/>
              <a:t>Click to edit title </a:t>
            </a:r>
            <a:r>
              <a:rPr lang="en-US" dirty="0" err="1"/>
              <a:t>title</a:t>
            </a:r>
            <a:r>
              <a:rPr lang="en-US" dirty="0"/>
              <a:t> titles </a:t>
            </a:r>
          </a:p>
          <a:p>
            <a:pPr lvl="1"/>
            <a:r>
              <a:rPr lang="en-US" dirty="0"/>
              <a:t>Second level</a:t>
            </a:r>
          </a:p>
        </p:txBody>
      </p:sp>
      <p:sp>
        <p:nvSpPr>
          <p:cNvPr id="32" name="Rectangle 31">
            <a:extLst>
              <a:ext uri="{FF2B5EF4-FFF2-40B4-BE49-F238E27FC236}">
                <a16:creationId xmlns:a16="http://schemas.microsoft.com/office/drawing/2014/main" id="{57E36579-574C-F9FD-154F-59038312469A}"/>
              </a:ext>
              <a:ext uri="{C183D7F6-B498-43B3-948B-1728B52AA6E4}">
                <adec:decorative xmlns:adec="http://schemas.microsoft.com/office/drawing/2017/decorative" val="1"/>
              </a:ext>
            </a:extLst>
          </p:cNvPr>
          <p:cNvSpPr/>
          <p:nvPr userDrawn="1"/>
        </p:nvSpPr>
        <p:spPr>
          <a:xfrm>
            <a:off x="3972641" y="3912467"/>
            <a:ext cx="3425603" cy="478922"/>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33" name="Text Placeholder 5">
            <a:extLst>
              <a:ext uri="{FF2B5EF4-FFF2-40B4-BE49-F238E27FC236}">
                <a16:creationId xmlns:a16="http://schemas.microsoft.com/office/drawing/2014/main" id="{2D103609-EB05-7C48-1DCC-34FBCF38B0FE}"/>
              </a:ext>
            </a:extLst>
          </p:cNvPr>
          <p:cNvSpPr>
            <a:spLocks noGrp="1"/>
          </p:cNvSpPr>
          <p:nvPr>
            <p:ph type="body" sz="quarter" idx="26" hasCustomPrompt="1"/>
          </p:nvPr>
        </p:nvSpPr>
        <p:spPr>
          <a:xfrm>
            <a:off x="3985881" y="3924651"/>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dirty="0"/>
              <a:t>Click to edit title that is longer and </a:t>
            </a:r>
          </a:p>
          <a:p>
            <a:pPr lvl="1"/>
            <a:r>
              <a:rPr lang="en-US" dirty="0"/>
              <a:t>Second level</a:t>
            </a:r>
          </a:p>
        </p:txBody>
      </p:sp>
      <p:sp>
        <p:nvSpPr>
          <p:cNvPr id="34" name="Rectangle 33">
            <a:extLst>
              <a:ext uri="{FF2B5EF4-FFF2-40B4-BE49-F238E27FC236}">
                <a16:creationId xmlns:a16="http://schemas.microsoft.com/office/drawing/2014/main" id="{84586A3F-7F8B-9420-DA61-0D4A8BF70D33}"/>
              </a:ext>
              <a:ext uri="{C183D7F6-B498-43B3-948B-1728B52AA6E4}">
                <adec:decorative xmlns:adec="http://schemas.microsoft.com/office/drawing/2017/decorative" val="1"/>
              </a:ext>
            </a:extLst>
          </p:cNvPr>
          <p:cNvSpPr/>
          <p:nvPr userDrawn="1"/>
        </p:nvSpPr>
        <p:spPr>
          <a:xfrm>
            <a:off x="7511165" y="3912467"/>
            <a:ext cx="3425603" cy="4800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ln>
                <a:noFill/>
              </a:ln>
            </a:endParaRPr>
          </a:p>
        </p:txBody>
      </p:sp>
      <p:sp>
        <p:nvSpPr>
          <p:cNvPr id="35" name="Text Placeholder 5">
            <a:extLst>
              <a:ext uri="{FF2B5EF4-FFF2-40B4-BE49-F238E27FC236}">
                <a16:creationId xmlns:a16="http://schemas.microsoft.com/office/drawing/2014/main" id="{4D72B96B-5BDB-3944-CC91-9B6BFCFB4577}"/>
              </a:ext>
            </a:extLst>
          </p:cNvPr>
          <p:cNvSpPr>
            <a:spLocks noGrp="1"/>
          </p:cNvSpPr>
          <p:nvPr>
            <p:ph type="body" sz="quarter" idx="27" hasCustomPrompt="1"/>
          </p:nvPr>
        </p:nvSpPr>
        <p:spPr>
          <a:xfrm>
            <a:off x="7524405" y="3924651"/>
            <a:ext cx="3399123" cy="2484438"/>
          </a:xfrm>
          <a:ln>
            <a:solidFill>
              <a:schemeClr val="tx1"/>
            </a:solidFill>
          </a:ln>
        </p:spPr>
        <p:txBody>
          <a:bodyPr tIns="90000"/>
          <a:lstStyle>
            <a:lvl1pPr algn="ctr">
              <a:spcBef>
                <a:spcPts val="1200"/>
              </a:spcBef>
              <a:spcAft>
                <a:spcPts val="1200"/>
              </a:spcAft>
              <a:defRPr sz="2200" b="1">
                <a:solidFill>
                  <a:schemeClr val="bg1"/>
                </a:solidFill>
              </a:defRPr>
            </a:lvl1pPr>
            <a:lvl2pPr marL="0" indent="0">
              <a:buFont typeface="Arial" panose="020B0604020202020204" pitchFamily="34" charset="0"/>
              <a:buNone/>
              <a:defRPr/>
            </a:lvl2pPr>
            <a:lvl3pPr marL="1257300" indent="-342900">
              <a:buFont typeface="Arial" panose="020B0604020202020204" pitchFamily="34" charset="0"/>
              <a:buChar char="•"/>
              <a:defRPr/>
            </a:lvl3pPr>
            <a:lvl4pPr marL="1714500" indent="-342900">
              <a:buFont typeface="Arial" panose="020B0604020202020204" pitchFamily="34" charset="0"/>
              <a:buChar char="•"/>
              <a:defRPr/>
            </a:lvl4pPr>
            <a:lvl5pPr marL="2171700" indent="-342900">
              <a:buFont typeface="Arial" panose="020B0604020202020204" pitchFamily="34" charset="0"/>
              <a:buChar char="•"/>
              <a:defRPr/>
            </a:lvl5pPr>
          </a:lstStyle>
          <a:p>
            <a:pPr lvl="0"/>
            <a:r>
              <a:rPr lang="en-US" dirty="0"/>
              <a:t>Click to edit title</a:t>
            </a:r>
          </a:p>
          <a:p>
            <a:pPr lvl="1"/>
            <a:r>
              <a:rPr lang="en-US" dirty="0"/>
              <a:t>Second level</a:t>
            </a:r>
          </a:p>
        </p:txBody>
      </p:sp>
      <p:sp>
        <p:nvSpPr>
          <p:cNvPr id="3" name="Slide Number Placeholder 5">
            <a:extLst>
              <a:ext uri="{FF2B5EF4-FFF2-40B4-BE49-F238E27FC236}">
                <a16:creationId xmlns:a16="http://schemas.microsoft.com/office/drawing/2014/main" id="{07BB36A7-10EB-E541-ADAB-FD06D80EEA79}"/>
              </a:ext>
            </a:extLst>
          </p:cNvPr>
          <p:cNvSpPr>
            <a:spLocks noGrp="1"/>
          </p:cNvSpPr>
          <p:nvPr>
            <p:ph type="sldNum" sz="quarter" idx="12"/>
          </p:nvPr>
        </p:nvSpPr>
        <p:spPr>
          <a:xfrm>
            <a:off x="8590663" y="6041362"/>
            <a:ext cx="683339" cy="365125"/>
          </a:xfrm>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322639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2816"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08720"/>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A3737-D902-838B-97B4-ACAF7FA34916}"/>
              </a:ext>
            </a:extLst>
          </p:cNvPr>
          <p:cNvSpPr>
            <a:spLocks noGrp="1"/>
          </p:cNvSpPr>
          <p:nvPr>
            <p:ph type="dt" sz="half" idx="10"/>
          </p:nvPr>
        </p:nvSpPr>
        <p:spPr>
          <a:xfrm>
            <a:off x="7358063" y="5919788"/>
            <a:ext cx="912812" cy="365125"/>
          </a:xfrm>
        </p:spPr>
        <p:txBody>
          <a:bodyPr/>
          <a:lstStyle>
            <a:lvl1pPr>
              <a:defRPr/>
            </a:lvl1pPr>
          </a:lstStyle>
          <a:p>
            <a:pPr>
              <a:defRPr/>
            </a:pPr>
            <a:fld id="{AAB41121-569D-4E72-BF43-D2191D58990F}" type="datetime1">
              <a:rPr lang="en-CA"/>
              <a:pPr>
                <a:defRPr/>
              </a:pPr>
              <a:t>2024-10-11</a:t>
            </a:fld>
            <a:endParaRPr lang="en-CA"/>
          </a:p>
        </p:txBody>
      </p:sp>
      <p:sp>
        <p:nvSpPr>
          <p:cNvPr id="6" name="Footer Placeholder 5">
            <a:extLst>
              <a:ext uri="{FF2B5EF4-FFF2-40B4-BE49-F238E27FC236}">
                <a16:creationId xmlns:a16="http://schemas.microsoft.com/office/drawing/2014/main" id="{2E536B37-D5D7-B71D-C719-35F46E9128B1}"/>
              </a:ext>
            </a:extLst>
          </p:cNvPr>
          <p:cNvSpPr>
            <a:spLocks noGrp="1"/>
          </p:cNvSpPr>
          <p:nvPr>
            <p:ph type="ftr" sz="quarter" idx="11"/>
          </p:nvPr>
        </p:nvSpPr>
        <p:spPr>
          <a:xfrm>
            <a:off x="452438" y="6051550"/>
            <a:ext cx="6297612" cy="365125"/>
          </a:xfrm>
        </p:spPr>
        <p:txBody>
          <a:bodyPr/>
          <a:lstStyle>
            <a:lvl1pPr>
              <a:defRPr/>
            </a:lvl1pPr>
          </a:lstStyle>
          <a:p>
            <a:pPr>
              <a:defRPr/>
            </a:pPr>
            <a:endParaRPr lang="en-CA"/>
          </a:p>
        </p:txBody>
      </p:sp>
      <p:sp>
        <p:nvSpPr>
          <p:cNvPr id="7" name="Slide Number Placeholder 6">
            <a:extLst>
              <a:ext uri="{FF2B5EF4-FFF2-40B4-BE49-F238E27FC236}">
                <a16:creationId xmlns:a16="http://schemas.microsoft.com/office/drawing/2014/main" id="{DEC1E05B-0A5C-5241-DF40-6D6D25E1A8AC}"/>
              </a:ext>
            </a:extLst>
          </p:cNvPr>
          <p:cNvSpPr>
            <a:spLocks noGrp="1"/>
          </p:cNvSpPr>
          <p:nvPr>
            <p:ph type="sldNum" sz="quarter" idx="12"/>
          </p:nvPr>
        </p:nvSpPr>
        <p:spPr/>
        <p:txBody>
          <a:bodyPr/>
          <a:lstStyle>
            <a:lvl1pPr>
              <a:defRPr/>
            </a:lvl1pPr>
          </a:lstStyle>
          <a:p>
            <a:fld id="{DEF9D666-3DA6-40B5-9039-D8A1C787B61A}" type="slidenum">
              <a:rPr lang="en-CA" altLang="en-US"/>
              <a:pPr/>
              <a:t>‹#›</a:t>
            </a:fld>
            <a:endParaRPr lang="en-CA" altLang="en-US"/>
          </a:p>
        </p:txBody>
      </p:sp>
    </p:spTree>
    <p:extLst>
      <p:ext uri="{BB962C8B-B14F-4D97-AF65-F5344CB8AC3E}">
        <p14:creationId xmlns:p14="http://schemas.microsoft.com/office/powerpoint/2010/main" val="52397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8400" y="244938"/>
            <a:ext cx="10729595" cy="866232"/>
          </a:xfrm>
        </p:spPr>
        <p:txBody>
          <a:bodyPr vert="horz" lIns="91440" tIns="45720" rIns="91440" bIns="45720" rtlCol="0" anchor="ctr">
            <a:noAutofit/>
          </a:bodyPr>
          <a:lstStyle>
            <a:lvl1pPr>
              <a:defRPr lang="en-CA" dirty="0"/>
            </a:lvl1pPr>
          </a:lstStyle>
          <a:p>
            <a:pPr lvl="0"/>
            <a:r>
              <a:rPr lang="en-US"/>
              <a:t>Click to edit Master title </a:t>
            </a:r>
            <a:r>
              <a:rPr lang="en-US" err="1"/>
              <a:t>style│Cliquez</a:t>
            </a:r>
            <a:r>
              <a:rPr lang="en-US"/>
              <a:t> pour </a:t>
            </a:r>
            <a:r>
              <a:rPr lang="en-US" err="1"/>
              <a:t>ajouter</a:t>
            </a:r>
            <a:r>
              <a:rPr lang="en-US"/>
              <a:t> le </a:t>
            </a:r>
            <a:r>
              <a:rPr lang="en-US" err="1"/>
              <a:t>titre</a:t>
            </a:r>
            <a:endParaRPr lang="en-CA"/>
          </a:p>
        </p:txBody>
      </p:sp>
      <p:sp>
        <p:nvSpPr>
          <p:cNvPr id="22" name="Content Placeholder 18">
            <a:extLst>
              <a:ext uri="{FF2B5EF4-FFF2-40B4-BE49-F238E27FC236}">
                <a16:creationId xmlns:a16="http://schemas.microsoft.com/office/drawing/2014/main" id="{DAD8A066-770F-7453-2565-590C305D4982}"/>
              </a:ext>
            </a:extLst>
          </p:cNvPr>
          <p:cNvSpPr>
            <a:spLocks noGrp="1"/>
          </p:cNvSpPr>
          <p:nvPr>
            <p:ph sz="quarter" idx="12"/>
          </p:nvPr>
        </p:nvSpPr>
        <p:spPr>
          <a:xfrm>
            <a:off x="427201" y="1274210"/>
            <a:ext cx="5580000" cy="4351338"/>
          </a:xfrm>
        </p:spPr>
        <p:txBody>
          <a:bodyPr/>
          <a:lstStyle>
            <a:lvl1pPr marL="342900" indent="-342900">
              <a:buFont typeface="Arial" panose="020B0604020202020204" pitchFamily="34" charset="0"/>
              <a:buChar char="•"/>
              <a:defRPr/>
            </a:lvl1pPr>
            <a:lvl2pPr>
              <a:defRPr sz="2200"/>
            </a:lvl2pPr>
            <a:lvl3pPr marL="1257300" indent="-342900">
              <a:buFont typeface="Wingdings" panose="05000000000000000000" pitchFamily="2" charset="2"/>
              <a:buChar char="§"/>
              <a:defRPr/>
            </a:lvl3pPr>
            <a:lvl4pPr marL="1714500" indent="-342900">
              <a:buFont typeface="Arial" panose="020B0604020202020204" pitchFamily="34" charset="0"/>
              <a:buChar char="•"/>
              <a:defRPr sz="1800"/>
            </a:lvl4pPr>
            <a:lvl5pPr marL="2171700" indent="-342900">
              <a:buFont typeface="Arial" panose="020B0604020202020204" pitchFamily="34" charset="0"/>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8" name="Content Placeholder 16">
            <a:extLst>
              <a:ext uri="{FF2B5EF4-FFF2-40B4-BE49-F238E27FC236}">
                <a16:creationId xmlns:a16="http://schemas.microsoft.com/office/drawing/2014/main" id="{CBC60328-341B-44F3-D878-442979BE595F}"/>
              </a:ext>
            </a:extLst>
          </p:cNvPr>
          <p:cNvSpPr>
            <a:spLocks noGrp="1"/>
          </p:cNvSpPr>
          <p:nvPr>
            <p:ph sz="quarter" idx="11"/>
          </p:nvPr>
        </p:nvSpPr>
        <p:spPr>
          <a:xfrm>
            <a:off x="6184543" y="1274210"/>
            <a:ext cx="5580063" cy="4351338"/>
          </a:xfrm>
        </p:spPr>
        <p:txBody>
          <a:bodyPr/>
          <a:lstStyle>
            <a:lvl1pPr marL="342900" indent="-342900">
              <a:buFont typeface="Arial" panose="020B0604020202020204" pitchFamily="34" charset="0"/>
              <a:buChar char="•"/>
              <a:defRPr/>
            </a:lvl1pPr>
            <a:lvl2pPr>
              <a:defRPr sz="2200"/>
            </a:lvl2pPr>
            <a:lvl3pPr marL="1257300" indent="-342900">
              <a:buFont typeface="Wingdings" panose="05000000000000000000" pitchFamily="2" charset="2"/>
              <a:buChar char="§"/>
              <a:defRPr/>
            </a:lvl3pPr>
            <a:lvl4pPr marL="1714500" indent="-342900">
              <a:buFont typeface="Arial" panose="020B0604020202020204" pitchFamily="34" charset="0"/>
              <a:buChar char="•"/>
              <a:defRPr sz="1800"/>
            </a:lvl4pPr>
            <a:lvl5pPr marL="2171700" indent="-342900">
              <a:buFont typeface="Arial" panose="020B0604020202020204" pitchFamily="34" charset="0"/>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3" name="Slide Number Placeholder 5">
            <a:extLst>
              <a:ext uri="{FF2B5EF4-FFF2-40B4-BE49-F238E27FC236}">
                <a16:creationId xmlns:a16="http://schemas.microsoft.com/office/drawing/2014/main" id="{A548F807-5CC5-7BE3-298C-AA816ED03EBC}"/>
              </a:ext>
            </a:extLst>
          </p:cNvPr>
          <p:cNvSpPr>
            <a:spLocks noGrp="1"/>
          </p:cNvSpPr>
          <p:nvPr>
            <p:ph type="sldNum" sz="quarter" idx="13"/>
          </p:nvPr>
        </p:nvSpPr>
        <p:spPr>
          <a:xfrm>
            <a:off x="8590663" y="6041362"/>
            <a:ext cx="683339" cy="365125"/>
          </a:xfrm>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426616186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231229"/>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Tree>
    <p:extLst>
      <p:ext uri="{BB962C8B-B14F-4D97-AF65-F5344CB8AC3E}">
        <p14:creationId xmlns:p14="http://schemas.microsoft.com/office/powerpoint/2010/main" val="2347628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74734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FA2D-8FA7-4C09-B1B0-8039F2B8A7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5C65AAD-BF73-4053-88BB-D6BB99468D2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4EDBB58-AC85-4FE3-BA7C-C747C0EA5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70B5F1-3EA0-4789-915A-79896D8517D1}"/>
              </a:ext>
            </a:extLst>
          </p:cNvPr>
          <p:cNvSpPr>
            <a:spLocks noGrp="1"/>
          </p:cNvSpPr>
          <p:nvPr>
            <p:ph type="sldNum" sz="quarter" idx="12"/>
          </p:nvPr>
        </p:nvSpPr>
        <p:spPr/>
        <p:txBody>
          <a:bodyPr/>
          <a:lstStyle/>
          <a:p>
            <a:fld id="{32D4B517-E49B-41B6-9DBC-23634E0F1CDC}" type="slidenum">
              <a:rPr lang="en-CA" smtClean="0"/>
              <a:pPr/>
              <a:t>‹#›</a:t>
            </a:fld>
            <a:endParaRPr lang="en-CA" dirty="0"/>
          </a:p>
        </p:txBody>
      </p:sp>
      <p:sp>
        <p:nvSpPr>
          <p:cNvPr id="7" name="Oval 6">
            <a:extLst>
              <a:ext uri="{FF2B5EF4-FFF2-40B4-BE49-F238E27FC236}">
                <a16:creationId xmlns:a16="http://schemas.microsoft.com/office/drawing/2014/main" id="{2A72FA9F-8476-454A-84B2-019D0492B38E}"/>
              </a:ext>
            </a:extLst>
          </p:cNvPr>
          <p:cNvSpPr/>
          <p:nvPr userDrawn="1"/>
        </p:nvSpPr>
        <p:spPr>
          <a:xfrm>
            <a:off x="2585610" y="727026"/>
            <a:ext cx="6516724" cy="596012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2D2866F7-F6B5-40D5-8C60-7282DF4A9D09}"/>
              </a:ext>
            </a:extLst>
          </p:cNvPr>
          <p:cNvSpPr/>
          <p:nvPr userDrawn="1"/>
        </p:nvSpPr>
        <p:spPr>
          <a:xfrm>
            <a:off x="3611724" y="1915300"/>
            <a:ext cx="4428492" cy="4284476"/>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CCFF"/>
              </a:solidFill>
            </a:endParaRPr>
          </a:p>
        </p:txBody>
      </p:sp>
      <p:sp>
        <p:nvSpPr>
          <p:cNvPr id="9" name="Oval 8">
            <a:extLst>
              <a:ext uri="{FF2B5EF4-FFF2-40B4-BE49-F238E27FC236}">
                <a16:creationId xmlns:a16="http://schemas.microsoft.com/office/drawing/2014/main" id="{41B5C837-5661-4610-BA95-74D2C8346A24}"/>
              </a:ext>
            </a:extLst>
          </p:cNvPr>
          <p:cNvSpPr/>
          <p:nvPr userDrawn="1"/>
        </p:nvSpPr>
        <p:spPr>
          <a:xfrm>
            <a:off x="4583832" y="3240985"/>
            <a:ext cx="2340260" cy="2232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645742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8543-AE08-2657-5D96-A59C1D326F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022C688-8BCC-EC28-8148-FF5323CC66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6789953-8977-9F90-4F33-DA39649A4CB7}"/>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5" name="Footer Placeholder 4">
            <a:extLst>
              <a:ext uri="{FF2B5EF4-FFF2-40B4-BE49-F238E27FC236}">
                <a16:creationId xmlns:a16="http://schemas.microsoft.com/office/drawing/2014/main" id="{720B2A04-D3F4-013C-3D56-454D2A451DD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8AB0E66-4258-A3E1-A7C8-5795637269DE}"/>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2553092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1D0A-7297-3BAA-DE74-9D2B058D7DA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875AAA2-56B4-0139-1540-6C1FC00161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A615BB-AD0D-7369-1693-C60A414DA07B}"/>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5" name="Footer Placeholder 4">
            <a:extLst>
              <a:ext uri="{FF2B5EF4-FFF2-40B4-BE49-F238E27FC236}">
                <a16:creationId xmlns:a16="http://schemas.microsoft.com/office/drawing/2014/main" id="{45840835-0EFC-7D64-87AF-053F8DDBE56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B91D45-9570-8002-1012-05826A38DB4D}"/>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942107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8A064-AF91-4675-38A9-A9288298DB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93E13B0-A57E-1C9E-A103-1DC57511250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5C47B7-7586-CC73-CD2E-004AE5C2A4FC}"/>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5" name="Footer Placeholder 4">
            <a:extLst>
              <a:ext uri="{FF2B5EF4-FFF2-40B4-BE49-F238E27FC236}">
                <a16:creationId xmlns:a16="http://schemas.microsoft.com/office/drawing/2014/main" id="{CC431DE3-1804-FC71-B9E2-C8BC2E1716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FA05711-BD42-7006-8DE3-3BB9F9CE163A}"/>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743975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68A7-2C49-40D4-3BBA-2E077289A1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9D0C974-CEBB-8E3F-6821-3117961667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D68AFE3-54D0-213A-0A04-AC95F1FB6B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CA3D041-4FCA-AD30-4975-BD113D76FF5B}"/>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6" name="Footer Placeholder 5">
            <a:extLst>
              <a:ext uri="{FF2B5EF4-FFF2-40B4-BE49-F238E27FC236}">
                <a16:creationId xmlns:a16="http://schemas.microsoft.com/office/drawing/2014/main" id="{133661C6-993A-B603-A9FB-8D09F4631DD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31A451C-5B86-ECEA-B61C-26C8BFC61297}"/>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98021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2969083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62D5-3AFF-CA4B-8F20-B169C90B551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0BDF03C-5F89-EC18-E2F1-328D806AF7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498B9B-B157-21E3-2322-BD4A27002A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EC136E2-EB85-D29B-BFBA-A412091E3A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393824-8FFB-E6EB-A25C-E5A56DDE62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B862825-2481-3F37-ECA1-D6E5A802109E}"/>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8" name="Footer Placeholder 7">
            <a:extLst>
              <a:ext uri="{FF2B5EF4-FFF2-40B4-BE49-F238E27FC236}">
                <a16:creationId xmlns:a16="http://schemas.microsoft.com/office/drawing/2014/main" id="{B6443636-F228-7178-D2E4-14B829F56ED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28926EA-2794-C690-3433-732539C3130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4014798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5DC0-F322-8B68-2B8D-4014CEDB78B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500C834-CE39-B86B-3741-1B5957A65561}"/>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4" name="Footer Placeholder 3">
            <a:extLst>
              <a:ext uri="{FF2B5EF4-FFF2-40B4-BE49-F238E27FC236}">
                <a16:creationId xmlns:a16="http://schemas.microsoft.com/office/drawing/2014/main" id="{CCF47BD6-2C96-5596-7A1A-170529DE193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6EE9646-FE65-6444-6A67-879B59A36CA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964564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64BCA0-B9DA-B929-6A8E-9C65F1A36EDA}"/>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3" name="Footer Placeholder 2">
            <a:extLst>
              <a:ext uri="{FF2B5EF4-FFF2-40B4-BE49-F238E27FC236}">
                <a16:creationId xmlns:a16="http://schemas.microsoft.com/office/drawing/2014/main" id="{AECC85D9-D6F8-5948-51FA-2D3AC8B1A32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AE96635-4B25-F297-D985-AE41EBFCDBA6}"/>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622534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16906-2684-09C7-70C9-92E4856A5E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44439D9-8CA7-EB39-4334-8B3E9CF41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7B45FB4-CD89-C643-75D1-C695DC5B4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38508F-0D3F-D704-CCC5-8EAC51842B69}"/>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6" name="Footer Placeholder 5">
            <a:extLst>
              <a:ext uri="{FF2B5EF4-FFF2-40B4-BE49-F238E27FC236}">
                <a16:creationId xmlns:a16="http://schemas.microsoft.com/office/drawing/2014/main" id="{DBB96E74-7446-2375-F5FE-B750DC819C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59BE0DD-535A-7A44-5495-4E65683B9372}"/>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2339210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2DCDD-0453-102F-3487-114DB637B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050EC07-3A36-4D36-7123-93996442B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E7B9045-9609-D165-8151-14EE8BAFC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C25494-D5C4-6F9A-E9C7-3C487FD96F5C}"/>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6" name="Footer Placeholder 5">
            <a:extLst>
              <a:ext uri="{FF2B5EF4-FFF2-40B4-BE49-F238E27FC236}">
                <a16:creationId xmlns:a16="http://schemas.microsoft.com/office/drawing/2014/main" id="{12075E14-27E2-EB27-0EE8-6EB047BA9FA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26BF86B-0B2B-14E1-7B80-147879943546}"/>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7731234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02076-9046-A262-8843-CF8FE81212D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73B5D85-1AE6-62C2-BCC7-7E042201BE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7CCDDA2-FEA6-83B1-E234-EF7D0F911A35}"/>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5" name="Footer Placeholder 4">
            <a:extLst>
              <a:ext uri="{FF2B5EF4-FFF2-40B4-BE49-F238E27FC236}">
                <a16:creationId xmlns:a16="http://schemas.microsoft.com/office/drawing/2014/main" id="{045219CE-B726-BB79-85DE-8D7A3D7BDB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1FAF7C9-5C06-5520-787E-2CBD4A6DA2DE}"/>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4170543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EBFF7E-0A25-E690-2B30-8FAE9FD7DB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8EA4E76-1E09-8CEF-472C-E2DE5A2A23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B2FB61F-26BF-427A-FFA2-791856EEB2E6}"/>
              </a:ext>
            </a:extLst>
          </p:cNvPr>
          <p:cNvSpPr>
            <a:spLocks noGrp="1"/>
          </p:cNvSpPr>
          <p:nvPr>
            <p:ph type="dt" sz="half" idx="10"/>
          </p:nvPr>
        </p:nvSpPr>
        <p:spPr/>
        <p:txBody>
          <a:bodyPr/>
          <a:lstStyle/>
          <a:p>
            <a:fld id="{D7C89610-F292-449F-ABE2-D7781D79308B}" type="datetimeFigureOut">
              <a:rPr lang="en-CA" smtClean="0"/>
              <a:t>2024-10-11</a:t>
            </a:fld>
            <a:endParaRPr lang="en-CA"/>
          </a:p>
        </p:txBody>
      </p:sp>
      <p:sp>
        <p:nvSpPr>
          <p:cNvPr id="5" name="Footer Placeholder 4">
            <a:extLst>
              <a:ext uri="{FF2B5EF4-FFF2-40B4-BE49-F238E27FC236}">
                <a16:creationId xmlns:a16="http://schemas.microsoft.com/office/drawing/2014/main" id="{ABCE86B1-36EF-03A1-441A-6922F47ECE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2657915-7506-485B-14D9-7DCD0A5AC85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68307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rgbClr val="000000"/>
                </a:solidFill>
              </a:defRPr>
            </a:lvl1pPr>
          </a:lstStyle>
          <a:p>
            <a:r>
              <a:rPr lang="en-US" dirty="0"/>
              <a:t>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text</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74196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a:t>
            </a:r>
          </a:p>
        </p:txBody>
      </p:sp>
      <p:sp>
        <p:nvSpPr>
          <p:cNvPr id="3" name="Content Placeholder 2"/>
          <p:cNvSpPr>
            <a:spLocks noGrp="1"/>
          </p:cNvSpPr>
          <p:nvPr>
            <p:ph sz="half" idx="1" hasCustomPrompt="1"/>
          </p:nvPr>
        </p:nvSpPr>
        <p:spPr>
          <a:xfrm>
            <a:off x="677334" y="2160589"/>
            <a:ext cx="4184035" cy="3880772"/>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089970" y="2160589"/>
            <a:ext cx="4184034" cy="388077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rgbClr val="000000"/>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000000"/>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10495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 </a:t>
            </a:r>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1 - Edit text</a:t>
            </a:r>
          </a:p>
        </p:txBody>
      </p:sp>
      <p:sp>
        <p:nvSpPr>
          <p:cNvPr id="4" name="Content Placeholder 3"/>
          <p:cNvSpPr>
            <a:spLocks noGrp="1"/>
          </p:cNvSpPr>
          <p:nvPr>
            <p:ph sz="half" idx="2" hasCustomPrompt="1"/>
          </p:nvPr>
        </p:nvSpPr>
        <p:spPr>
          <a:xfrm>
            <a:off x="675745" y="2737245"/>
            <a:ext cx="4185623"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2 – Edit text </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000000"/>
                </a:solidFill>
              </a:defRPr>
            </a:lvl1pPr>
          </a:lstStyle>
          <a:p>
            <a:endParaRPr lang="en-US" dirty="0"/>
          </a:p>
        </p:txBody>
      </p:sp>
      <p:sp>
        <p:nvSpPr>
          <p:cNvPr id="8" name="Footer Placeholder 7"/>
          <p:cNvSpPr>
            <a:spLocks noGrp="1"/>
          </p:cNvSpPr>
          <p:nvPr>
            <p:ph type="ftr" sz="quarter" idx="11"/>
          </p:nvPr>
        </p:nvSpPr>
        <p:spPr/>
        <p:txBody>
          <a:bodyPr/>
          <a:lstStyle>
            <a:lvl1pPr>
              <a:defRPr>
                <a:solidFill>
                  <a:srgbClr val="000000"/>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910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77803"/>
            <a:ext cx="3573517" cy="3529319"/>
          </a:xfrm>
          <a:prstGeom prst="ellipse">
            <a:avLst/>
          </a:prstGeom>
          <a:solidFill>
            <a:schemeClr val="accent1">
              <a:lumMod val="40000"/>
              <a:lumOff val="6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6">
            <a:extLst>
              <a:ext uri="{FF2B5EF4-FFF2-40B4-BE49-F238E27FC236}">
                <a16:creationId xmlns:a16="http://schemas.microsoft.com/office/drawing/2014/main" id="{F859CD65-B2A7-448A-B907-EE4234CC8644}"/>
              </a:ext>
            </a:extLst>
          </p:cNvPr>
          <p:cNvSpPr/>
          <p:nvPr userDrawn="1"/>
        </p:nvSpPr>
        <p:spPr>
          <a:xfrm>
            <a:off x="5476208" y="948395"/>
            <a:ext cx="3497523" cy="3388136"/>
          </a:xfrm>
          <a:prstGeom prst="ellipse">
            <a:avLst/>
          </a:prstGeom>
          <a:solidFill>
            <a:srgbClr val="F9FCD2">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8" name="Oval 7">
            <a:extLst>
              <a:ext uri="{FF2B5EF4-FFF2-40B4-BE49-F238E27FC236}">
                <a16:creationId xmlns:a16="http://schemas.microsoft.com/office/drawing/2014/main" id="{A6B6BD9B-4DCD-4F2C-882E-C4DC4D5BF894}"/>
              </a:ext>
            </a:extLst>
          </p:cNvPr>
          <p:cNvSpPr/>
          <p:nvPr userDrawn="1"/>
        </p:nvSpPr>
        <p:spPr>
          <a:xfrm>
            <a:off x="4062568" y="3204462"/>
            <a:ext cx="3497522" cy="3487989"/>
          </a:xfrm>
          <a:prstGeom prst="ellipse">
            <a:avLst/>
          </a:prstGeom>
          <a:solidFill>
            <a:srgbClr val="7030A0">
              <a:alpha val="28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174211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8E00-FA6C-41B3-BF3D-4B28FB9FBF60}"/>
              </a:ext>
            </a:extLst>
          </p:cNvPr>
          <p:cNvSpPr>
            <a:spLocks noGrp="1"/>
          </p:cNvSpPr>
          <p:nvPr>
            <p:ph type="title"/>
          </p:nvPr>
        </p:nvSpPr>
        <p:spPr/>
        <p:txBody>
          <a:bodyPr/>
          <a:lstStyle/>
          <a:p>
            <a:r>
              <a:rPr lang="en-US"/>
              <a:t>Click to edit Master title style</a:t>
            </a:r>
            <a:endParaRPr lang="en-CA"/>
          </a:p>
        </p:txBody>
      </p:sp>
      <p:sp>
        <p:nvSpPr>
          <p:cNvPr id="3" name="Slide Number Placeholder 2">
            <a:extLst>
              <a:ext uri="{FF2B5EF4-FFF2-40B4-BE49-F238E27FC236}">
                <a16:creationId xmlns:a16="http://schemas.microsoft.com/office/drawing/2014/main" id="{C66BF544-1AD2-444A-8C2D-A49266A97F38}"/>
              </a:ext>
            </a:extLst>
          </p:cNvPr>
          <p:cNvSpPr>
            <a:spLocks noGrp="1"/>
          </p:cNvSpPr>
          <p:nvPr>
            <p:ph type="sldNum" sz="quarter" idx="10"/>
          </p:nvPr>
        </p:nvSpPr>
        <p:spPr/>
        <p:txBody>
          <a:bodyPr/>
          <a:lstStyle/>
          <a:p>
            <a:fld id="{C42F5A24-FAD5-448B-90C7-C38AA06B112A}" type="slidenum">
              <a:rPr lang="en-CA" smtClean="0"/>
              <a:pPr/>
              <a:t>‹#›</a:t>
            </a:fld>
            <a:endParaRPr lang="en-CA" dirty="0"/>
          </a:p>
        </p:txBody>
      </p:sp>
      <p:sp>
        <p:nvSpPr>
          <p:cNvPr id="4" name="Rectangle 3">
            <a:extLst>
              <a:ext uri="{FF2B5EF4-FFF2-40B4-BE49-F238E27FC236}">
                <a16:creationId xmlns:a16="http://schemas.microsoft.com/office/drawing/2014/main" id="{0C63727D-853C-4A4C-B730-7A10C9DB681D}"/>
              </a:ext>
            </a:extLst>
          </p:cNvPr>
          <p:cNvSpPr/>
          <p:nvPr userDrawn="1"/>
        </p:nvSpPr>
        <p:spPr>
          <a:xfrm>
            <a:off x="4871862" y="1124744"/>
            <a:ext cx="7320138" cy="5012037"/>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 name="Group 4">
            <a:extLst>
              <a:ext uri="{FF2B5EF4-FFF2-40B4-BE49-F238E27FC236}">
                <a16:creationId xmlns:a16="http://schemas.microsoft.com/office/drawing/2014/main" id="{0992F885-4956-4268-A396-95C23B12FBCA}"/>
              </a:ext>
            </a:extLst>
          </p:cNvPr>
          <p:cNvGrpSpPr/>
          <p:nvPr userDrawn="1"/>
        </p:nvGrpSpPr>
        <p:grpSpPr>
          <a:xfrm flipH="1">
            <a:off x="-2" y="1124744"/>
            <a:ext cx="4871866" cy="5012037"/>
            <a:chOff x="0" y="1126320"/>
            <a:chExt cx="12192001" cy="4796012"/>
          </a:xfrm>
          <a:solidFill>
            <a:schemeClr val="bg2">
              <a:lumMod val="95000"/>
            </a:schemeClr>
          </a:solidFill>
        </p:grpSpPr>
        <p:sp>
          <p:nvSpPr>
            <p:cNvPr id="6" name="Flowchart: Manual Input 5">
              <a:extLst>
                <a:ext uri="{FF2B5EF4-FFF2-40B4-BE49-F238E27FC236}">
                  <a16:creationId xmlns:a16="http://schemas.microsoft.com/office/drawing/2014/main" id="{DAE57827-1C31-4AEA-832A-46B3AF48DE6B}"/>
                </a:ext>
              </a:extLst>
            </p:cNvPr>
            <p:cNvSpPr/>
            <p:nvPr userDrawn="1"/>
          </p:nvSpPr>
          <p:spPr>
            <a:xfrm rot="10800000">
              <a:off x="0" y="2410690"/>
              <a:ext cx="12192000" cy="3511642"/>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dirty="0"/>
            </a:p>
          </p:txBody>
        </p:sp>
        <p:sp>
          <p:nvSpPr>
            <p:cNvPr id="7" name="Flowchart: Manual Input 6">
              <a:extLst>
                <a:ext uri="{FF2B5EF4-FFF2-40B4-BE49-F238E27FC236}">
                  <a16:creationId xmlns:a16="http://schemas.microsoft.com/office/drawing/2014/main" id="{442F4CF8-05CD-410A-83FC-AED342314C95}"/>
                </a:ext>
              </a:extLst>
            </p:cNvPr>
            <p:cNvSpPr/>
            <p:nvPr userDrawn="1"/>
          </p:nvSpPr>
          <p:spPr>
            <a:xfrm rot="10800000" flipV="1">
              <a:off x="1" y="1126320"/>
              <a:ext cx="12192000" cy="2439128"/>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dirty="0"/>
            </a:p>
          </p:txBody>
        </p:sp>
      </p:grpSp>
      <p:sp>
        <p:nvSpPr>
          <p:cNvPr id="9" name="Isosceles Triangle 8" descr="decorative arrow">
            <a:extLst>
              <a:ext uri="{FF2B5EF4-FFF2-40B4-BE49-F238E27FC236}">
                <a16:creationId xmlns:a16="http://schemas.microsoft.com/office/drawing/2014/main" id="{79E92DD9-D96F-4189-9BD3-F4785037D1E2}"/>
              </a:ext>
            </a:extLst>
          </p:cNvPr>
          <p:cNvSpPr/>
          <p:nvPr userDrawn="1"/>
        </p:nvSpPr>
        <p:spPr>
          <a:xfrm rot="5400000">
            <a:off x="2669613" y="3463722"/>
            <a:ext cx="4824534" cy="420033"/>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6144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231229"/>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Tree>
    <p:extLst>
      <p:ext uri="{BB962C8B-B14F-4D97-AF65-F5344CB8AC3E}">
        <p14:creationId xmlns:p14="http://schemas.microsoft.com/office/powerpoint/2010/main" val="282049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49592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E08B77-51D2-488A-8DB4-EC855FF5BB8D}"/>
              </a:ext>
            </a:extLst>
          </p:cNvPr>
          <p:cNvSpPr txBox="1"/>
          <p:nvPr>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3760267022"/>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902" r:id="rId6"/>
    <p:sldLayoutId id="2147483936" r:id="rId7"/>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E08B77-51D2-488A-8DB4-EC855FF5BB8D}"/>
              </a:ext>
            </a:extLst>
          </p:cNvPr>
          <p:cNvSpPr txBox="1"/>
          <p:nvPr>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2332012785"/>
      </p:ext>
    </p:extLst>
  </p:cSld>
  <p:clrMap bg1="lt1" tx1="dk1" bg2="lt2" tx2="dk2" accent1="accent1" accent2="accent2" accent3="accent3" accent4="accent4" accent5="accent5" accent6="accent6" hlink="hlink" folHlink="folHlink"/>
  <p:sldLayoutIdLst>
    <p:sldLayoutId id="2147483904" r:id="rId1"/>
    <p:sldLayoutId id="2147483928" r:id="rId2"/>
    <p:sldLayoutId id="2147484005" r:id="rId3"/>
    <p:sldLayoutId id="2147484006" r:id="rId4"/>
    <p:sldLayoutId id="2147484007" r:id="rId5"/>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DE08B77-51D2-488A-8DB4-EC855FF5BB8D}"/>
              </a:ext>
            </a:extLst>
          </p:cNvPr>
          <p:cNvSpPr txBox="1"/>
          <p:nvPr>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2005888525"/>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D391F-72B5-9546-A48D-A5FB21596A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6F16875-E141-E926-59C6-C041DD0F4B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12CD5FF9-3704-7A41-8ABA-655560BE4B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C89610-F292-449F-ABE2-D7781D79308B}" type="datetimeFigureOut">
              <a:rPr lang="en-CA" smtClean="0"/>
              <a:t>2024-10-11</a:t>
            </a:fld>
            <a:endParaRPr lang="en-CA"/>
          </a:p>
        </p:txBody>
      </p:sp>
      <p:sp>
        <p:nvSpPr>
          <p:cNvPr id="5" name="Footer Placeholder 4">
            <a:extLst>
              <a:ext uri="{FF2B5EF4-FFF2-40B4-BE49-F238E27FC236}">
                <a16:creationId xmlns:a16="http://schemas.microsoft.com/office/drawing/2014/main" id="{4CA43D1A-CEAE-EF78-11F1-C4DD21077A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1B635BE7-5EB3-B408-6B3B-CC2848E3A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4C7AF83-97E1-422A-A59C-0F66DE4B41FC}" type="slidenum">
              <a:rPr lang="en-CA" smtClean="0"/>
              <a:t>‹#›</a:t>
            </a:fld>
            <a:endParaRPr lang="en-CA"/>
          </a:p>
        </p:txBody>
      </p:sp>
      <p:sp>
        <p:nvSpPr>
          <p:cNvPr id="8" name="TextBox 7">
            <a:extLst>
              <a:ext uri="{FF2B5EF4-FFF2-40B4-BE49-F238E27FC236}">
                <a16:creationId xmlns:a16="http://schemas.microsoft.com/office/drawing/2014/main" id="{635EEE02-82BE-0152-C617-E3B43AECEE04}"/>
              </a:ext>
            </a:extLst>
          </p:cNvPr>
          <p:cNvSpPr txBox="1"/>
          <p:nvPr userDrawn="1">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878183148"/>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nada.ca/en/government/publicservice/wellness-inclusion-diversity-public-service/diversity-inclusion-public-service/accessibility-public-service/government-canada-workplace-accessibility-passport/use/create.html" TargetMode="External"/><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hyperlink" Target="https://www.gcpedia.gc.ca/wiki/GC_Workplace_Accessibility_Passport/_Passeport_d%E2%80%99accessibilit%C3%A9_au_lieu_de_travail_du_G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hyperlink" Target="mailto:AccessibilityPassport.Passeportdaccessibilite@tbs-sct.gc.ca"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hyperlink" Target="mailto:aaact-aatia@ssc-spc.gc.ca"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can01.safelinks.protection.outlook.com/?url=https%3A%2F%2Fcsps-efpc.gc.ca%2Fvideo%2Fworkplace-accessibility%2Fneed-passport-eng.aspx&amp;data=05%7C01%7CAdiki.Puplampu%40tbs-sct.gc.ca%7C8f668ffbb0444847f4eb08dae296c097%7C6397df10459540479c4f03311282152b%7C0%7C0%7C638071434341349563%7CUnknown%7CTWFpbGZsb3d8eyJWIjoiMC4wLjAwMDAiLCJQIjoiV2luMzIiLCJBTiI6Ik1haWwiLCJXVCI6Mn0%3D%7C3000%7C%7C%7C&amp;sdata=Ptjk6CJK5duHrcBcsVnG2vB%2Fv0uxUZ%2FjkS31HPmea3c%3D&amp;reserved=0" TargetMode="External"/><Relationship Id="rId3" Type="http://schemas.openxmlformats.org/officeDocument/2006/relationships/hyperlink" Target="https://www.canada.ca/en/government/publicservice/wellness-inclusion-diversity-public-service/diversity-inclusion-public-service/accessibility-public-service/government-canada-workplace-accessibility-passport.html" TargetMode="External"/><Relationship Id="rId7" Type="http://schemas.openxmlformats.org/officeDocument/2006/relationships/hyperlink" Target="https://www.gcpedia.gc.ca/gcwiki/index.php?title=Employment_Opportunities_for_Talent_with_Disabilities_Resource_Page&amp;redirect=no%7C"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hyperlink" Target="https://www.canada.ca/en/government/publicservice/wellness-inclusion-diversity-public-service/diversity-inclusion-public-service/accessibility-public-service/government-canada-workplace-accessibility-passport/gc-workplace-accessibility-passport-guidance-managers.html" TargetMode="External"/><Relationship Id="rId11" Type="http://schemas.openxmlformats.org/officeDocument/2006/relationships/hyperlink" Target="mailto:AccessibilityPassport.Passeportdaccessibilite@tbs-sct.gc.ca" TargetMode="External"/><Relationship Id="rId5" Type="http://schemas.openxmlformats.org/officeDocument/2006/relationships/hyperlink" Target="https://www.canada.ca/en/government/publicservice/wellness-inclusion-diversity-public-service/diversity-inclusion-public-service/working-government-canada-duty-accommodate-right-non-discrimination/duty-accommodate-general-process-managers.html" TargetMode="External"/><Relationship Id="rId10" Type="http://schemas.openxmlformats.org/officeDocument/2006/relationships/hyperlink" Target="https://can01.safelinks.protection.outlook.com/?url=https%3A%2F%2Fcsps-efpc.gc.ca%2Fvideo%2Fworkplace-accessibility%2Fpersonal-information-eng.aspx&amp;data=05%7C01%7CAdiki.Puplampu%40tbs-sct.gc.ca%7C8f668ffbb0444847f4eb08dae296c097%7C6397df10459540479c4f03311282152b%7C0%7C0%7C638071434341349563%7CUnknown%7CTWFpbGZsb3d8eyJWIjoiMC4wLjAwMDAiLCJQIjoiV2luMzIiLCJBTiI6Ik1haWwiLCJXVCI6Mn0%3D%7C3000%7C%7C%7C&amp;sdata=lo493c4pbbXAlhRivIMRaYtcS%2FomSyUxUmLKIfy4LyQ%3D&amp;reserved=0" TargetMode="External"/><Relationship Id="rId4" Type="http://schemas.openxmlformats.org/officeDocument/2006/relationships/hyperlink" Target="https://www.gcpedia.gc.ca/wiki/GC_Workplace_Accessibility_Passport/_Passeport_d%E2%80%99accessibilit%C3%A9_au_lieu_de_travail_du_GC?setlang=en&amp;uselang=en" TargetMode="External"/><Relationship Id="rId9" Type="http://schemas.openxmlformats.org/officeDocument/2006/relationships/hyperlink" Target="https://can01.safelinks.protection.outlook.com/?url=https%3A%2F%2Fcsps-efpc.gc.ca%2Fvideo%2Fworkplace-accessibility%2Ffacilitating-conversations-eng.aspx&amp;data=05%7C01%7CAdiki.Puplampu%40tbs-sct.gc.ca%7C8f668ffbb0444847f4eb08dae296c097%7C6397df10459540479c4f03311282152b%7C0%7C0%7C638071434341349563%7CUnknown%7CTWFpbGZsb3d8eyJWIjoiMC4wLjAwMDAiLCJQIjoiV2luMzIiLCJBTiI6Ik1haWwiLCJXVCI6Mn0%3D%7C3000%7C%7C%7C&amp;sdata=XP4pSADDDSqu3Igo41KwrNPu0LWe9JHuhQgfCSB68gc%3D&amp;reserved=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anada.ca/en/government/publicservice/wellness-inclusion-diversity-public-service/diversity-inclusion-public-service/employment-equity-annual-reports/employment-equity-public-service-canada-2022-2023.html"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B713-31B0-405F-9A46-3718120894E7}"/>
              </a:ext>
            </a:extLst>
          </p:cNvPr>
          <p:cNvSpPr>
            <a:spLocks noGrp="1"/>
          </p:cNvSpPr>
          <p:nvPr>
            <p:ph type="title"/>
          </p:nvPr>
        </p:nvSpPr>
        <p:spPr>
          <a:xfrm>
            <a:off x="551384" y="2888940"/>
            <a:ext cx="10099185" cy="918428"/>
          </a:xfrm>
        </p:spPr>
        <p:txBody>
          <a:bodyPr>
            <a:normAutofit/>
          </a:bodyPr>
          <a:lstStyle/>
          <a:p>
            <a:r>
              <a:rPr lang="en-CA" sz="3400" b="1" dirty="0">
                <a:solidFill>
                  <a:srgbClr val="000000"/>
                </a:solidFill>
                <a:latin typeface="Arial" panose="020B0604020202020204" pitchFamily="34" charset="0"/>
                <a:cs typeface="Arial" panose="020B0604020202020204" pitchFamily="34" charset="0"/>
              </a:rPr>
              <a:t>The GC Workplace Accessibility Passport</a:t>
            </a:r>
          </a:p>
        </p:txBody>
      </p:sp>
      <p:pic>
        <p:nvPicPr>
          <p:cNvPr id="7" name="Picture 6" descr="Banner&#10;Four icons representing accessibility -- 1. someone in a wheelchair. 2. someone using sign language. 3. someone walking with a white cane. and 4. an outline of someone's brain.">
            <a:extLst>
              <a:ext uri="{FF2B5EF4-FFF2-40B4-BE49-F238E27FC236}">
                <a16:creationId xmlns:a16="http://schemas.microsoft.com/office/drawing/2014/main" id="{9E4301C4-7CD4-4DF9-B764-9A9D004FCFDA}"/>
              </a:ext>
            </a:extLst>
          </p:cNvPr>
          <p:cNvPicPr>
            <a:picLocks noChangeAspect="1"/>
          </p:cNvPicPr>
          <p:nvPr/>
        </p:nvPicPr>
        <p:blipFill>
          <a:blip r:embed="rId3"/>
          <a:stretch>
            <a:fillRect/>
          </a:stretch>
        </p:blipFill>
        <p:spPr>
          <a:xfrm>
            <a:off x="838200" y="439569"/>
            <a:ext cx="10662954" cy="1300927"/>
          </a:xfrm>
          <a:prstGeom prst="rect">
            <a:avLst/>
          </a:prstGeom>
        </p:spPr>
      </p:pic>
      <p:sp>
        <p:nvSpPr>
          <p:cNvPr id="3" name="Subtitle 2">
            <a:extLst>
              <a:ext uri="{FF2B5EF4-FFF2-40B4-BE49-F238E27FC236}">
                <a16:creationId xmlns:a16="http://schemas.microsoft.com/office/drawing/2014/main" id="{C5A5A805-36D4-443C-B568-761327A59F18}"/>
              </a:ext>
            </a:extLst>
          </p:cNvPr>
          <p:cNvSpPr>
            <a:spLocks noGrp="1"/>
          </p:cNvSpPr>
          <p:nvPr>
            <p:ph type="body" idx="1"/>
          </p:nvPr>
        </p:nvSpPr>
        <p:spPr>
          <a:xfrm>
            <a:off x="641331" y="3861048"/>
            <a:ext cx="8406997" cy="1692188"/>
          </a:xfrm>
        </p:spPr>
        <p:txBody>
          <a:bodyPr>
            <a:normAutofit/>
          </a:bodyPr>
          <a:lstStyle/>
          <a:p>
            <a:pPr>
              <a:spcBef>
                <a:spcPts val="0"/>
              </a:spcBef>
            </a:pPr>
            <a:r>
              <a:rPr lang="en-CA" sz="2500" b="1" dirty="0">
                <a:solidFill>
                  <a:srgbClr val="000000"/>
                </a:solidFill>
                <a:latin typeface="Arial" panose="020B0604020202020204" pitchFamily="34" charset="0"/>
                <a:cs typeface="Arial" panose="020B0604020202020204" pitchFamily="34" charset="0"/>
              </a:rPr>
              <a:t>3 Top Things Managers Should Know</a:t>
            </a:r>
            <a:r>
              <a:rPr lang="en-CA" sz="2500" b="1" dirty="0">
                <a:solidFill>
                  <a:schemeClr val="bg1"/>
                </a:solidFill>
                <a:latin typeface="Arial" panose="020B0604020202020204" pitchFamily="34" charset="0"/>
                <a:cs typeface="Arial" panose="020B0604020202020204" pitchFamily="34" charset="0"/>
              </a:rPr>
              <a:t>.</a:t>
            </a:r>
          </a:p>
          <a:p>
            <a:pPr>
              <a:spcBef>
                <a:spcPts val="0"/>
              </a:spcBef>
            </a:pPr>
            <a:r>
              <a:rPr lang="en-CA" sz="2500" dirty="0">
                <a:solidFill>
                  <a:srgbClr val="000000"/>
                </a:solidFill>
                <a:latin typeface="Arial" panose="020B0604020202020204" pitchFamily="34" charset="0"/>
                <a:cs typeface="Arial" panose="020B0604020202020204" pitchFamily="34" charset="0"/>
              </a:rPr>
              <a:t>October 2024</a:t>
            </a:r>
          </a:p>
          <a:p>
            <a:endParaRPr lang="en-CA" sz="24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78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FC67-3ECF-9846-73A8-99A02C61DA49}"/>
              </a:ext>
            </a:extLst>
          </p:cNvPr>
          <p:cNvSpPr>
            <a:spLocks noGrp="1"/>
          </p:cNvSpPr>
          <p:nvPr>
            <p:ph type="title"/>
          </p:nvPr>
        </p:nvSpPr>
        <p:spPr>
          <a:xfrm>
            <a:off x="381189" y="385895"/>
            <a:ext cx="9282928" cy="620786"/>
          </a:xfrm>
        </p:spPr>
        <p:txBody>
          <a:bodyPr rtlCol="0">
            <a:noAutofit/>
          </a:bodyPr>
          <a:lstStyle/>
          <a:p>
            <a:pPr eaLnBrk="1" fontAlgn="auto" hangingPunct="1">
              <a:spcAft>
                <a:spcPts val="0"/>
              </a:spcAft>
              <a:defRPr/>
            </a:pPr>
            <a:r>
              <a:rPr lang="en-US" b="1" dirty="0">
                <a:solidFill>
                  <a:schemeClr val="tx1"/>
                </a:solidFill>
                <a:latin typeface="Arial" panose="020B0604020202020204" pitchFamily="34" charset="0"/>
                <a:cs typeface="Arial" panose="020B0604020202020204" pitchFamily="34" charset="0"/>
              </a:rPr>
              <a:t>The Benefits of the Passport </a:t>
            </a:r>
          </a:p>
        </p:txBody>
      </p:sp>
      <p:sp>
        <p:nvSpPr>
          <p:cNvPr id="7" name="TextBox 6">
            <a:extLst>
              <a:ext uri="{FF2B5EF4-FFF2-40B4-BE49-F238E27FC236}">
                <a16:creationId xmlns:a16="http://schemas.microsoft.com/office/drawing/2014/main" id="{8802BB2D-EB8A-8F8E-6433-2E617E6AC77C}"/>
              </a:ext>
            </a:extLst>
          </p:cNvPr>
          <p:cNvSpPr txBox="1"/>
          <p:nvPr/>
        </p:nvSpPr>
        <p:spPr>
          <a:xfrm>
            <a:off x="22" y="1448780"/>
            <a:ext cx="11007758" cy="1015663"/>
          </a:xfrm>
          <a:prstGeom prst="rect">
            <a:avLst/>
          </a:prstGeom>
          <a:noFill/>
        </p:spPr>
        <p:txBody>
          <a:bodyPr wrap="square" rtlCol="0">
            <a:spAutoFit/>
          </a:bodyPr>
          <a:lstStyle/>
          <a:p>
            <a:pPr lvl="1"/>
            <a:r>
              <a:rPr lang="en-CA" sz="2000" b="1" dirty="0">
                <a:latin typeface="Arial" panose="020B0604020202020204" pitchFamily="34" charset="0"/>
                <a:cs typeface="Arial" panose="020B0604020202020204" pitchFamily="34" charset="0"/>
              </a:rPr>
              <a:t>Facilitates the mobility of employees across the public service </a:t>
            </a:r>
          </a:p>
          <a:p>
            <a:pPr marL="1257300" lvl="2" indent="-342900">
              <a:buClr>
                <a:schemeClr val="accent1"/>
              </a:buClr>
              <a:buFont typeface="Wingdings" panose="05000000000000000000" pitchFamily="2" charset="2"/>
              <a:buChar char="q"/>
            </a:pPr>
            <a:r>
              <a:rPr lang="en-CA" sz="2000" dirty="0">
                <a:latin typeface="Arial" panose="020B0604020202020204" pitchFamily="34" charset="0"/>
                <a:cs typeface="Arial" panose="020B0604020202020204" pitchFamily="34" charset="0"/>
              </a:rPr>
              <a:t>Employees can take a completed Passport from organization to organization and use it as the basis for a conversation about accommodation with their new manager. </a:t>
            </a:r>
          </a:p>
        </p:txBody>
      </p:sp>
      <p:sp>
        <p:nvSpPr>
          <p:cNvPr id="9" name="TextBox 8">
            <a:extLst>
              <a:ext uri="{FF2B5EF4-FFF2-40B4-BE49-F238E27FC236}">
                <a16:creationId xmlns:a16="http://schemas.microsoft.com/office/drawing/2014/main" id="{2468B09A-26BE-FFE6-C1DF-CE023F4B1530}"/>
              </a:ext>
            </a:extLst>
          </p:cNvPr>
          <p:cNvSpPr txBox="1"/>
          <p:nvPr/>
        </p:nvSpPr>
        <p:spPr>
          <a:xfrm>
            <a:off x="421731" y="2960948"/>
            <a:ext cx="10164339" cy="1015663"/>
          </a:xfrm>
          <a:prstGeom prst="rect">
            <a:avLst/>
          </a:prstGeom>
          <a:noFill/>
        </p:spPr>
        <p:txBody>
          <a:bodyPr wrap="square" rtlCol="0">
            <a:spAutoFit/>
          </a:bodyPr>
          <a:lstStyle/>
          <a:p>
            <a:r>
              <a:rPr lang="en-CA" sz="2000" b="1" dirty="0">
                <a:latin typeface="Arial" panose="020B0604020202020204" pitchFamily="34" charset="0"/>
                <a:cs typeface="Arial" panose="020B0604020202020204" pitchFamily="34" charset="0"/>
              </a:rPr>
              <a:t>Equips managers and employees to discuss workplace barriers and solutions </a:t>
            </a:r>
          </a:p>
          <a:p>
            <a:pPr marL="800100" lvl="1" indent="-342900">
              <a:buClr>
                <a:schemeClr val="accent1"/>
              </a:buClr>
              <a:buFont typeface="Wingdings" panose="05000000000000000000" pitchFamily="2" charset="2"/>
              <a:buChar char="q"/>
            </a:pPr>
            <a:r>
              <a:rPr lang="en-CA" sz="2000" dirty="0">
                <a:latin typeface="Arial" panose="020B0604020202020204" pitchFamily="34" charset="0"/>
                <a:cs typeface="Arial" panose="020B0604020202020204" pitchFamily="34" charset="0"/>
              </a:rPr>
              <a:t>The Passport directly applies the social model of disability by focusing the conversation on barriers and solutions rather than on the disability. </a:t>
            </a:r>
          </a:p>
        </p:txBody>
      </p:sp>
      <p:sp>
        <p:nvSpPr>
          <p:cNvPr id="8" name="TextBox 7">
            <a:extLst>
              <a:ext uri="{FF2B5EF4-FFF2-40B4-BE49-F238E27FC236}">
                <a16:creationId xmlns:a16="http://schemas.microsoft.com/office/drawing/2014/main" id="{A7D74476-613E-C473-AA62-F7D68458CCDD}"/>
              </a:ext>
            </a:extLst>
          </p:cNvPr>
          <p:cNvSpPr txBox="1"/>
          <p:nvPr/>
        </p:nvSpPr>
        <p:spPr>
          <a:xfrm>
            <a:off x="421731" y="4480826"/>
            <a:ext cx="9491479" cy="1323439"/>
          </a:xfrm>
          <a:prstGeom prst="rect">
            <a:avLst/>
          </a:prstGeom>
          <a:noFill/>
        </p:spPr>
        <p:txBody>
          <a:bodyPr wrap="square" rtlCol="0">
            <a:spAutoFit/>
          </a:bodyPr>
          <a:lstStyle/>
          <a:p>
            <a:r>
              <a:rPr lang="en-CA" sz="2000" b="1" dirty="0">
                <a:latin typeface="Arial" panose="020B0604020202020204" pitchFamily="34" charset="0"/>
                <a:cs typeface="Arial" panose="020B0604020202020204" pitchFamily="34" charset="0"/>
              </a:rPr>
              <a:t>Simplifies and streamlines the workplace accommodation process </a:t>
            </a:r>
          </a:p>
          <a:p>
            <a:pPr marL="800100" lvl="1" indent="-342900">
              <a:buClr>
                <a:schemeClr val="accent1"/>
              </a:buClr>
              <a:buFont typeface="Wingdings" panose="05000000000000000000" pitchFamily="2" charset="2"/>
              <a:buChar char="q"/>
            </a:pPr>
            <a:r>
              <a:rPr lang="en-CA" sz="2000" dirty="0">
                <a:latin typeface="Arial" panose="020B0604020202020204" pitchFamily="34" charset="0"/>
                <a:cs typeface="Arial" panose="020B0604020202020204" pitchFamily="34" charset="0"/>
              </a:rPr>
              <a:t>Reduces the administrative burden on employees to produce medical documentation </a:t>
            </a:r>
          </a:p>
          <a:p>
            <a:pPr marL="800100" lvl="1" indent="-342900">
              <a:buClr>
                <a:schemeClr val="accent1"/>
              </a:buClr>
              <a:buFont typeface="Wingdings" panose="05000000000000000000" pitchFamily="2" charset="2"/>
              <a:buChar char="q"/>
            </a:pPr>
            <a:r>
              <a:rPr lang="en-CA" sz="2000" dirty="0">
                <a:latin typeface="Arial" panose="020B0604020202020204" pitchFamily="34" charset="0"/>
                <a:cs typeface="Arial" panose="020B0604020202020204" pitchFamily="34" charset="0"/>
              </a:rPr>
              <a:t>Promotes a “tell us once” approach to workplace accommodation </a:t>
            </a:r>
          </a:p>
        </p:txBody>
      </p:sp>
      <p:sp>
        <p:nvSpPr>
          <p:cNvPr id="3" name="Slide Number Placeholder 3">
            <a:extLst>
              <a:ext uri="{FF2B5EF4-FFF2-40B4-BE49-F238E27FC236}">
                <a16:creationId xmlns:a16="http://schemas.microsoft.com/office/drawing/2014/main" id="{42A7BAFC-6847-CAA7-6E38-74AEE10C979D}"/>
              </a:ext>
            </a:extLst>
          </p:cNvPr>
          <p:cNvSpPr>
            <a:spLocks noGrp="1"/>
          </p:cNvSpPr>
          <p:nvPr>
            <p:ph type="sldNum" sz="quarter" idx="12"/>
          </p:nvPr>
        </p:nvSpPr>
        <p:spPr>
          <a:xfrm>
            <a:off x="8590663" y="6041362"/>
            <a:ext cx="683339"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C42F5A24-FAD5-448B-90C7-C38AA06B112A}" type="slidenum">
              <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pPr marR="0" lvl="0" indent="0" fontAlgn="auto">
                <a:spcBef>
                  <a:spcPts val="0"/>
                </a:spcBef>
                <a:spcAft>
                  <a:spcPts val="600"/>
                </a:spcAft>
                <a:buClrTx/>
                <a:buSzTx/>
                <a:buFontTx/>
                <a:buNone/>
                <a:tabLst/>
                <a:defRPr/>
              </a:pPr>
              <a:t>10</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057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451513"/>
            <a:ext cx="10927278" cy="803176"/>
          </a:xfrm>
        </p:spPr>
        <p:txBody>
          <a:bodyPr>
            <a:normAutofit/>
          </a:bodyPr>
          <a:lstStyle/>
          <a:p>
            <a:r>
              <a:rPr lang="en-CA" sz="3200" b="1" dirty="0">
                <a:latin typeface="Arial" panose="020B0604020202020204" pitchFamily="34" charset="0"/>
                <a:cs typeface="Arial" panose="020B0604020202020204" pitchFamily="34" charset="0"/>
              </a:rPr>
              <a:t>Signing and Updating the Passport Agreement </a:t>
            </a:r>
          </a:p>
        </p:txBody>
      </p:sp>
      <p:sp>
        <p:nvSpPr>
          <p:cNvPr id="3" name="Content Placeholder 2"/>
          <p:cNvSpPr>
            <a:spLocks noGrp="1"/>
          </p:cNvSpPr>
          <p:nvPr>
            <p:ph idx="1"/>
          </p:nvPr>
        </p:nvSpPr>
        <p:spPr>
          <a:xfrm>
            <a:off x="947428" y="1412777"/>
            <a:ext cx="9361040" cy="4811148"/>
          </a:xfrm>
        </p:spPr>
        <p:txBody>
          <a:bodyPr vert="horz" lIns="91440" tIns="45720" rIns="91440" bIns="45720" rtlCol="0">
            <a:normAutofit fontScale="92500"/>
          </a:bodyPr>
          <a:lstStyle/>
          <a:p>
            <a:pPr marL="0" indent="0">
              <a:lnSpc>
                <a:spcPct val="110000"/>
              </a:lnSpc>
              <a:buNone/>
            </a:pPr>
            <a:r>
              <a:rPr lang="en-US" sz="2200" b="1" dirty="0">
                <a:latin typeface="Arial" panose="020B0604020202020204" pitchFamily="34" charset="0"/>
                <a:cs typeface="Arial" panose="020B0604020202020204" pitchFamily="34" charset="0"/>
              </a:rPr>
              <a:t>The Passport is an agreement between an employee and their manager</a:t>
            </a:r>
          </a:p>
          <a:p>
            <a:pPr marL="0" indent="0">
              <a:lnSpc>
                <a:spcPct val="110000"/>
              </a:lnSpc>
              <a:buNone/>
            </a:pPr>
            <a:r>
              <a:rPr lang="en-US" sz="2200" b="1" dirty="0">
                <a:latin typeface="Arial" panose="020B0604020202020204" pitchFamily="34" charset="0"/>
                <a:cs typeface="Arial" panose="020B0604020202020204" pitchFamily="34" charset="0"/>
              </a:rPr>
              <a:t>Manager agrees </a:t>
            </a:r>
            <a:r>
              <a:rPr lang="en-US" sz="2200" dirty="0">
                <a:latin typeface="Arial" panose="020B0604020202020204" pitchFamily="34" charset="0"/>
                <a:cs typeface="Arial" panose="020B0604020202020204" pitchFamily="34" charset="0"/>
              </a:rPr>
              <a:t>to secure identified solutions and regularly check in on their effectiveness </a:t>
            </a:r>
          </a:p>
          <a:p>
            <a:pPr marL="0" indent="0">
              <a:lnSpc>
                <a:spcPct val="110000"/>
              </a:lnSpc>
              <a:buNone/>
            </a:pPr>
            <a:r>
              <a:rPr lang="en-US" sz="2200" b="1" dirty="0">
                <a:latin typeface="Arial" panose="020B0604020202020204" pitchFamily="34" charset="0"/>
                <a:cs typeface="Arial" panose="020B0604020202020204" pitchFamily="34" charset="0"/>
              </a:rPr>
              <a:t>Employee commits </a:t>
            </a:r>
            <a:r>
              <a:rPr lang="en-US" sz="2200" dirty="0">
                <a:latin typeface="Arial" panose="020B0604020202020204" pitchFamily="34" charset="0"/>
                <a:cs typeface="Arial" panose="020B0604020202020204" pitchFamily="34" charset="0"/>
              </a:rPr>
              <a:t>to</a:t>
            </a:r>
            <a:r>
              <a:rPr lang="en-US" sz="2200" b="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use identified solutions to fulfill their job responsibilities and promptly inform manager of any new or evolving requirements</a:t>
            </a:r>
          </a:p>
          <a:p>
            <a:pPr marL="0" indent="0">
              <a:lnSpc>
                <a:spcPct val="110000"/>
              </a:lnSpc>
              <a:buNone/>
            </a:pPr>
            <a:r>
              <a:rPr lang="en-US" sz="2200" b="1" dirty="0">
                <a:latin typeface="Arial" panose="020B0604020202020204" pitchFamily="34" charset="0"/>
                <a:cs typeface="Arial" panose="020B0604020202020204" pitchFamily="34" charset="0"/>
              </a:rPr>
              <a:t>The Passport </a:t>
            </a:r>
            <a:r>
              <a:rPr lang="en-US" sz="2200" dirty="0">
                <a:latin typeface="Arial" panose="020B0604020202020204" pitchFamily="34" charset="0"/>
                <a:cs typeface="Arial" panose="020B0604020202020204" pitchFamily="34" charset="0"/>
              </a:rPr>
              <a:t>does not require approvals </a:t>
            </a:r>
          </a:p>
          <a:p>
            <a:pPr marL="0" indent="0">
              <a:lnSpc>
                <a:spcPct val="110000"/>
              </a:lnSpc>
              <a:buNone/>
            </a:pPr>
            <a:r>
              <a:rPr lang="en-US" sz="2200" b="1" dirty="0">
                <a:latin typeface="Arial" panose="020B0604020202020204" pitchFamily="34" charset="0"/>
                <a:cs typeface="Arial" panose="020B0604020202020204" pitchFamily="34" charset="0"/>
              </a:rPr>
              <a:t>It is updated </a:t>
            </a:r>
            <a:r>
              <a:rPr lang="en-US" sz="2200" dirty="0">
                <a:latin typeface="Arial" panose="020B0604020202020204" pitchFamily="34" charset="0"/>
                <a:cs typeface="Arial" panose="020B0604020202020204" pitchFamily="34" charset="0"/>
              </a:rPr>
              <a:t>on a regular basis or when circumstances change </a:t>
            </a:r>
          </a:p>
          <a:p>
            <a:pPr marL="0" indent="0">
              <a:lnSpc>
                <a:spcPct val="110000"/>
              </a:lnSpc>
              <a:buNone/>
            </a:pPr>
            <a:r>
              <a:rPr lang="en-US" sz="2200" b="1" dirty="0">
                <a:latin typeface="Arial" panose="020B0604020202020204" pitchFamily="34" charset="0"/>
                <a:cs typeface="Arial" panose="020B0604020202020204" pitchFamily="34" charset="0"/>
              </a:rPr>
              <a:t>It is the basis for conversations with a new manager</a:t>
            </a:r>
            <a:r>
              <a:rPr lang="en-US" sz="2200" dirty="0">
                <a:latin typeface="Arial" panose="020B0604020202020204" pitchFamily="34" charset="0"/>
                <a:cs typeface="Arial" panose="020B0604020202020204" pitchFamily="34" charset="0"/>
              </a:rPr>
              <a:t>, to avoid renegotiating workplace accommodation that still meets employee needs</a:t>
            </a:r>
          </a:p>
          <a:p>
            <a:pPr marL="0" indent="0">
              <a:lnSpc>
                <a:spcPct val="110000"/>
              </a:lnSpc>
              <a:buNone/>
            </a:pPr>
            <a:r>
              <a:rPr lang="en-US" sz="2200" b="1" dirty="0">
                <a:latin typeface="Arial" panose="020B0604020202020204" pitchFamily="34" charset="0"/>
                <a:cs typeface="Arial" panose="020B0604020202020204" pitchFamily="34" charset="0"/>
              </a:rPr>
              <a:t>It facilitates </a:t>
            </a:r>
            <a:r>
              <a:rPr lang="en-US" sz="2200" dirty="0">
                <a:latin typeface="Arial" panose="020B0604020202020204" pitchFamily="34" charset="0"/>
                <a:cs typeface="Arial" panose="020B0604020202020204" pitchFamily="34" charset="0"/>
              </a:rPr>
              <a:t>the transfer of adaptive devices between organizations</a:t>
            </a:r>
          </a:p>
          <a:p>
            <a:pPr marL="0" indent="0">
              <a:buNone/>
            </a:pPr>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368996B-DEA5-9A08-7414-FFB5508E0D4B}"/>
              </a:ext>
            </a:extLst>
          </p:cNvPr>
          <p:cNvSpPr>
            <a:spLocks noGrp="1"/>
          </p:cNvSpPr>
          <p:nvPr>
            <p:ph type="sldNum" sz="quarter" idx="12"/>
          </p:nvPr>
        </p:nvSpPr>
        <p:spPr/>
        <p:txBody>
          <a:bodyPr>
            <a:normAutofit/>
          </a:bodyPr>
          <a:lstStyle/>
          <a:p>
            <a:pPr>
              <a:spcAft>
                <a:spcPts val="600"/>
              </a:spcAft>
            </a:pPr>
            <a:fld id="{32D4B517-E49B-41B6-9DBC-23634E0F1CDC}" type="slidenum">
              <a:rPr lang="en-CA" smtClean="0">
                <a:latin typeface="Arial" panose="020B0604020202020204" pitchFamily="34" charset="0"/>
                <a:cs typeface="Arial" panose="020B0604020202020204" pitchFamily="34" charset="0"/>
              </a:rPr>
              <a:pPr>
                <a:spcAft>
                  <a:spcPts val="600"/>
                </a:spcAft>
              </a:pPr>
              <a:t>11</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82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718E-EE8E-4A0E-B3B1-F2BB18F8AAE3}"/>
              </a:ext>
            </a:extLst>
          </p:cNvPr>
          <p:cNvSpPr>
            <a:spLocks noGrp="1"/>
          </p:cNvSpPr>
          <p:nvPr>
            <p:ph type="title"/>
          </p:nvPr>
        </p:nvSpPr>
        <p:spPr>
          <a:xfrm>
            <a:off x="443372" y="246058"/>
            <a:ext cx="8596668" cy="803176"/>
          </a:xfrm>
        </p:spPr>
        <p:txBody>
          <a:bodyPr>
            <a:normAutofit/>
          </a:bodyPr>
          <a:lstStyle/>
          <a:p>
            <a:r>
              <a:rPr lang="en-US" sz="3200" b="1" dirty="0">
                <a:latin typeface="Arial" panose="020B0604020202020204" pitchFamily="34" charset="0"/>
                <a:cs typeface="Arial" panose="020B0604020202020204" pitchFamily="34" charset="0"/>
              </a:rPr>
              <a:t>About Supporting Documentation </a:t>
            </a:r>
            <a:endParaRPr lang="en-CA"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F38DFD-3B4A-4D6A-A1DE-DCF9F1892C75}"/>
              </a:ext>
            </a:extLst>
          </p:cNvPr>
          <p:cNvSpPr>
            <a:spLocks noGrp="1"/>
          </p:cNvSpPr>
          <p:nvPr>
            <p:ph idx="1"/>
          </p:nvPr>
        </p:nvSpPr>
        <p:spPr>
          <a:xfrm>
            <a:off x="731404" y="1471201"/>
            <a:ext cx="9450271" cy="4838119"/>
          </a:xfrm>
        </p:spPr>
        <p:txBody>
          <a:bodyPr>
            <a:noAutofit/>
          </a:bodyPr>
          <a:lstStyle/>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No medical information, such as diagnosis, description of a condition, medication or treatments,  is collected or reflected in the Passport </a:t>
            </a: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Professional assessments by internal or external experts are only required if the employee or their manager cannot identify the most appropriate solutions to address barriers listed in the Passport</a:t>
            </a: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Only the portions of any professional assessment that pertain to the specific duties of the employee or their working conditions, the barriers and potential solutions are to be included in the Passport</a:t>
            </a:r>
          </a:p>
        </p:txBody>
      </p:sp>
      <p:sp>
        <p:nvSpPr>
          <p:cNvPr id="4" name="Slide Number Placeholder 3">
            <a:extLst>
              <a:ext uri="{FF2B5EF4-FFF2-40B4-BE49-F238E27FC236}">
                <a16:creationId xmlns:a16="http://schemas.microsoft.com/office/drawing/2014/main" id="{137A90CA-783C-4178-9CB8-3C0F87DE2594}"/>
              </a:ext>
            </a:extLst>
          </p:cNvPr>
          <p:cNvSpPr>
            <a:spLocks noGrp="1"/>
          </p:cNvSpPr>
          <p:nvPr>
            <p:ph type="sldNum" sz="quarter" idx="12"/>
          </p:nvPr>
        </p:nvSpPr>
        <p:spPr>
          <a:xfrm>
            <a:off x="9040040" y="6126757"/>
            <a:ext cx="683339" cy="365125"/>
          </a:xfrm>
        </p:spPr>
        <p:txBody>
          <a:bodyPr>
            <a:normAutofit/>
          </a:bodyPr>
          <a:lstStyle/>
          <a:p>
            <a:pPr>
              <a:spcAft>
                <a:spcPts val="600"/>
              </a:spcAft>
            </a:pPr>
            <a:fld id="{32D4B517-E49B-41B6-9DBC-23634E0F1CDC}" type="slidenum">
              <a:rPr lang="en-CA" smtClean="0">
                <a:latin typeface="Arial" panose="020B0604020202020204" pitchFamily="34" charset="0"/>
                <a:cs typeface="Arial" panose="020B0604020202020204" pitchFamily="34" charset="0"/>
              </a:rPr>
              <a:pPr>
                <a:spcAft>
                  <a:spcPts val="600"/>
                </a:spcAft>
              </a:pPr>
              <a:t>12</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4750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92F4BC2B-58ED-BF68-5E3A-897FC8BEB4A3}"/>
              </a:ext>
            </a:extLst>
          </p:cNvPr>
          <p:cNvSpPr>
            <a:spLocks noGrp="1"/>
          </p:cNvSpPr>
          <p:nvPr>
            <p:ph type="title"/>
          </p:nvPr>
        </p:nvSpPr>
        <p:spPr>
          <a:xfrm>
            <a:off x="677863" y="450850"/>
            <a:ext cx="8596312" cy="803275"/>
          </a:xfrm>
        </p:spPr>
        <p:txBody>
          <a:bodyPr>
            <a:normAutofit/>
          </a:bodyPr>
          <a:lstStyle/>
          <a:p>
            <a:r>
              <a:rPr lang="en-US" altLang="en-US" sz="3200" b="1" dirty="0">
                <a:latin typeface="Arial" panose="020B0604020202020204" pitchFamily="34" charset="0"/>
                <a:cs typeface="Arial" panose="020B0604020202020204" pitchFamily="34" charset="0"/>
              </a:rPr>
              <a:t>In Today’s Hybrid Workplace</a:t>
            </a:r>
          </a:p>
        </p:txBody>
      </p:sp>
      <p:sp>
        <p:nvSpPr>
          <p:cNvPr id="40963" name="Content Placeholder 2">
            <a:extLst>
              <a:ext uri="{FF2B5EF4-FFF2-40B4-BE49-F238E27FC236}">
                <a16:creationId xmlns:a16="http://schemas.microsoft.com/office/drawing/2014/main" id="{292A7A5F-EA8F-0B56-1E55-A5A63A3058D9}"/>
              </a:ext>
            </a:extLst>
          </p:cNvPr>
          <p:cNvSpPr>
            <a:spLocks noGrp="1"/>
          </p:cNvSpPr>
          <p:nvPr>
            <p:ph idx="1"/>
          </p:nvPr>
        </p:nvSpPr>
        <p:spPr>
          <a:xfrm>
            <a:off x="714180" y="1236200"/>
            <a:ext cx="9846316" cy="5325148"/>
          </a:xfrm>
        </p:spPr>
        <p:txBody>
          <a:bodyPr>
            <a:noAutofit/>
          </a:bodyPr>
          <a:lstStyle/>
          <a:p>
            <a:pPr>
              <a:buFont typeface="Wingdings" panose="05000000000000000000" pitchFamily="2" charset="2"/>
              <a:buChar char="q"/>
            </a:pPr>
            <a:r>
              <a:rPr lang="en-US" altLang="en-US" sz="2000" dirty="0">
                <a:latin typeface="Arial" panose="020B0604020202020204" pitchFamily="34" charset="0"/>
                <a:cs typeface="Arial" panose="020B0604020202020204" pitchFamily="34" charset="0"/>
              </a:rPr>
              <a:t>The employer’s duty to accommodate supersedes the direction on prescribed presence in the workplace</a:t>
            </a:r>
          </a:p>
          <a:p>
            <a:pPr>
              <a:buFont typeface="Wingdings" panose="05000000000000000000" pitchFamily="2" charset="2"/>
              <a:buChar char="q"/>
            </a:pPr>
            <a:r>
              <a:rPr lang="en-US" altLang="en-US" sz="2000" dirty="0">
                <a:latin typeface="Arial" panose="020B0604020202020204" pitchFamily="34" charset="0"/>
                <a:cs typeface="Arial" panose="020B0604020202020204" pitchFamily="34" charset="0"/>
              </a:rPr>
              <a:t>A conversation between the employee and the manager based on the Passport provides an opportunity to find the most effective workplace adjustments in a hybrid situation</a:t>
            </a:r>
          </a:p>
          <a:p>
            <a:pPr>
              <a:buFont typeface="Wingdings" panose="05000000000000000000" pitchFamily="2" charset="2"/>
              <a:buChar char="q"/>
            </a:pPr>
            <a:r>
              <a:rPr lang="en-CA" altLang="en-US" sz="2000" dirty="0">
                <a:latin typeface="Arial" panose="020B0604020202020204" pitchFamily="34" charset="0"/>
                <a:cs typeface="Arial" panose="020B0604020202020204" pitchFamily="34" charset="0"/>
              </a:rPr>
              <a:t>Employees must be accommodated wherever they are required to perform their work responsibilities</a:t>
            </a:r>
          </a:p>
          <a:p>
            <a:pPr>
              <a:buFont typeface="Wingdings" panose="05000000000000000000" pitchFamily="2" charset="2"/>
              <a:buChar char="q"/>
            </a:pPr>
            <a:r>
              <a:rPr lang="en-US" altLang="en-US" sz="2000" dirty="0">
                <a:latin typeface="Arial" panose="020B0604020202020204" pitchFamily="34" charset="0"/>
                <a:cs typeface="Arial" panose="020B0604020202020204" pitchFamily="34" charset="0"/>
              </a:rPr>
              <a:t>Full-time telework may be the only viable workplace accommodation for an employee when the barriers at the work site cannot be addressed</a:t>
            </a:r>
          </a:p>
          <a:p>
            <a:pPr>
              <a:buFont typeface="Wingdings" panose="05000000000000000000" pitchFamily="2" charset="2"/>
              <a:buChar char="q"/>
            </a:pPr>
            <a:r>
              <a:rPr lang="en-US" altLang="en-US" sz="2000" dirty="0">
                <a:latin typeface="Arial" panose="020B0604020202020204" pitchFamily="34" charset="0"/>
                <a:cs typeface="Arial" panose="020B0604020202020204" pitchFamily="34" charset="0"/>
              </a:rPr>
              <a:t>The Passport should serve as the tool to simplify workplace accommodation processes, including approvals</a:t>
            </a:r>
          </a:p>
        </p:txBody>
      </p:sp>
      <p:sp>
        <p:nvSpPr>
          <p:cNvPr id="40964" name="Slide Number Placeholder 3">
            <a:extLst>
              <a:ext uri="{FF2B5EF4-FFF2-40B4-BE49-F238E27FC236}">
                <a16:creationId xmlns:a16="http://schemas.microsoft.com/office/drawing/2014/main" id="{43832EE6-E478-97F1-8273-EF244664CE8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fld id="{5BDBB98C-65BD-45DC-9306-F910562C5A83}" type="slidenum">
              <a:rPr lang="en-CA" altLang="en-US">
                <a:solidFill>
                  <a:srgbClr val="000000"/>
                </a:solidFill>
                <a:latin typeface="Calibri" panose="020F0502020204030204" pitchFamily="34" charset="0"/>
              </a:rPr>
              <a:pPr/>
              <a:t>13</a:t>
            </a:fld>
            <a:endParaRPr lang="en-CA" altLang="en-US">
              <a:solidFill>
                <a:srgbClr val="000000"/>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9737A6-FD2E-4B55-996C-E4E91E6D0565}"/>
              </a:ext>
            </a:extLst>
          </p:cNvPr>
          <p:cNvSpPr>
            <a:spLocks noGrp="1"/>
          </p:cNvSpPr>
          <p:nvPr>
            <p:ph type="title"/>
          </p:nvPr>
        </p:nvSpPr>
        <p:spPr>
          <a:xfrm>
            <a:off x="132695" y="300243"/>
            <a:ext cx="8457968" cy="803176"/>
          </a:xfrm>
        </p:spPr>
        <p:txBody>
          <a:bodyPr>
            <a:normAutofit fontScale="90000"/>
          </a:bodyPr>
          <a:lstStyle/>
          <a:p>
            <a:pPr>
              <a:lnSpc>
                <a:spcPct val="90000"/>
              </a:lnSpc>
            </a:pPr>
            <a:r>
              <a:rPr lang="en-US" b="1" dirty="0">
                <a:latin typeface="Arial" panose="020B0604020202020204" pitchFamily="34" charset="0"/>
                <a:cs typeface="Arial" panose="020B0604020202020204" pitchFamily="34" charset="0"/>
              </a:rPr>
              <a:t>The GC Workplace Accessibility Passport: An Accessible Word Document </a:t>
            </a:r>
            <a:endParaRPr lang="en-CA" b="1" dirty="0">
              <a:latin typeface="Arial" panose="020B0604020202020204" pitchFamily="34" charset="0"/>
              <a:cs typeface="Arial" panose="020B0604020202020204" pitchFamily="34" charset="0"/>
            </a:endParaRPr>
          </a:p>
        </p:txBody>
      </p:sp>
      <p:sp>
        <p:nvSpPr>
          <p:cNvPr id="3" name="Content Placeholder 2"/>
          <p:cNvSpPr>
            <a:spLocks/>
          </p:cNvSpPr>
          <p:nvPr/>
        </p:nvSpPr>
        <p:spPr>
          <a:xfrm>
            <a:off x="463900" y="1272725"/>
            <a:ext cx="5472495" cy="4961757"/>
          </a:xfrm>
          <a:prstGeom prst="rect">
            <a:avLst/>
          </a:prstGeom>
        </p:spPr>
        <p:txBody>
          <a:bodyPr>
            <a:noAutofit/>
          </a:bodyPr>
          <a:lstStyle/>
          <a:p>
            <a:pPr defTabSz="320040">
              <a:spcBef>
                <a:spcPts val="1000"/>
              </a:spcBef>
            </a:pPr>
            <a:r>
              <a:rPr lang="en-CA" sz="2000" b="1" kern="1200" dirty="0">
                <a:solidFill>
                  <a:schemeClr val="tx1"/>
                </a:solidFill>
                <a:latin typeface="Arial" panose="020B0604020202020204" pitchFamily="34" charset="0"/>
                <a:cs typeface="Arial" panose="020B0604020202020204" pitchFamily="34" charset="0"/>
              </a:rPr>
              <a:t>Section 1 – General Employee Information</a:t>
            </a:r>
          </a:p>
          <a:p>
            <a:pPr defTabSz="320040">
              <a:spcBef>
                <a:spcPts val="1000"/>
              </a:spcBef>
            </a:pPr>
            <a:r>
              <a:rPr lang="en-CA" sz="2000" kern="1200" dirty="0">
                <a:solidFill>
                  <a:schemeClr val="tx1"/>
                </a:solidFill>
                <a:latin typeface="Arial" panose="020B0604020202020204" pitchFamily="34" charset="0"/>
                <a:cs typeface="Arial" panose="020B0604020202020204" pitchFamily="34" charset="0"/>
              </a:rPr>
              <a:t>Name, group and level, current department or agency, manager’s name</a:t>
            </a:r>
          </a:p>
          <a:p>
            <a:pPr defTabSz="320040">
              <a:spcBef>
                <a:spcPts val="1000"/>
              </a:spcBef>
            </a:pPr>
            <a:r>
              <a:rPr lang="en-CA" sz="2000" b="1" kern="1200" dirty="0">
                <a:solidFill>
                  <a:schemeClr val="tx1"/>
                </a:solidFill>
                <a:latin typeface="Arial" panose="020B0604020202020204" pitchFamily="34" charset="0"/>
                <a:cs typeface="Arial" panose="020B0604020202020204" pitchFamily="34" charset="0"/>
              </a:rPr>
              <a:t>Section 2 – Situations, Barriers &amp; Solutions</a:t>
            </a:r>
          </a:p>
          <a:p>
            <a:pPr defTabSz="320040">
              <a:spcBef>
                <a:spcPts val="1000"/>
              </a:spcBef>
            </a:pPr>
            <a:r>
              <a:rPr lang="en-CA" sz="2000" kern="1200" dirty="0">
                <a:solidFill>
                  <a:schemeClr val="tx1"/>
                </a:solidFill>
                <a:latin typeface="Arial" panose="020B0604020202020204" pitchFamily="34" charset="0"/>
                <a:cs typeface="Arial" panose="020B0604020202020204" pitchFamily="34" charset="0"/>
              </a:rPr>
              <a:t>Identify the work situation</a:t>
            </a:r>
          </a:p>
          <a:p>
            <a:pPr defTabSz="320040">
              <a:spcBef>
                <a:spcPts val="1000"/>
              </a:spcBef>
            </a:pPr>
            <a:r>
              <a:rPr lang="en-CA" sz="2000" kern="1200" dirty="0">
                <a:solidFill>
                  <a:schemeClr val="tx1"/>
                </a:solidFill>
                <a:latin typeface="Arial" panose="020B0604020202020204" pitchFamily="34" charset="0"/>
                <a:cs typeface="Arial" panose="020B0604020202020204" pitchFamily="34" charset="0"/>
              </a:rPr>
              <a:t>Identify the workplace barriers</a:t>
            </a:r>
          </a:p>
          <a:p>
            <a:pPr defTabSz="320040">
              <a:spcBef>
                <a:spcPts val="1000"/>
              </a:spcBef>
            </a:pPr>
            <a:r>
              <a:rPr lang="en-CA" sz="2000" kern="1200" dirty="0">
                <a:solidFill>
                  <a:schemeClr val="tx1"/>
                </a:solidFill>
                <a:latin typeface="Arial" panose="020B0604020202020204" pitchFamily="34" charset="0"/>
                <a:cs typeface="Arial" panose="020B0604020202020204" pitchFamily="34" charset="0"/>
              </a:rPr>
              <a:t>Identify proposed solutions such as tools</a:t>
            </a:r>
          </a:p>
          <a:p>
            <a:pPr defTabSz="320040">
              <a:spcBef>
                <a:spcPts val="1000"/>
              </a:spcBef>
            </a:pPr>
            <a:r>
              <a:rPr lang="en-CA" sz="2000" kern="1200" dirty="0">
                <a:solidFill>
                  <a:schemeClr val="tx1"/>
                </a:solidFill>
                <a:latin typeface="Arial" panose="020B0604020202020204" pitchFamily="34" charset="0"/>
                <a:cs typeface="Arial" panose="020B0604020202020204" pitchFamily="34" charset="0"/>
              </a:rPr>
              <a:t>Identify any previously obtained  solutions</a:t>
            </a:r>
          </a:p>
          <a:p>
            <a:pPr defTabSz="320040">
              <a:spcBef>
                <a:spcPts val="1000"/>
              </a:spcBef>
            </a:pPr>
            <a:r>
              <a:rPr lang="en-CA" sz="2000" b="1" kern="1200" dirty="0">
                <a:solidFill>
                  <a:schemeClr val="tx1"/>
                </a:solidFill>
                <a:latin typeface="Arial" panose="020B0604020202020204" pitchFamily="34" charset="0"/>
                <a:cs typeface="Arial" panose="020B0604020202020204" pitchFamily="34" charset="0"/>
              </a:rPr>
              <a:t>Section 3 – Additional Information</a:t>
            </a:r>
          </a:p>
          <a:p>
            <a:pPr defTabSz="320040">
              <a:spcBef>
                <a:spcPts val="1000"/>
              </a:spcBef>
            </a:pPr>
            <a:r>
              <a:rPr lang="en-CA" sz="2000" kern="1200" dirty="0">
                <a:solidFill>
                  <a:schemeClr val="tx1"/>
                </a:solidFill>
                <a:latin typeface="Arial" panose="020B0604020202020204" pitchFamily="34" charset="0"/>
                <a:cs typeface="Arial" panose="020B0604020202020204" pitchFamily="34" charset="0"/>
              </a:rPr>
              <a:t>A space to provide any additional information or documentation</a:t>
            </a:r>
          </a:p>
          <a:p>
            <a:pPr defTabSz="320040">
              <a:spcBef>
                <a:spcPts val="1000"/>
              </a:spcBef>
            </a:pPr>
            <a:r>
              <a:rPr lang="en-CA" sz="2000" b="1" kern="1200" dirty="0">
                <a:solidFill>
                  <a:schemeClr val="tx1"/>
                </a:solidFill>
                <a:latin typeface="Arial" panose="020B0604020202020204" pitchFamily="34" charset="0"/>
                <a:cs typeface="Arial" panose="020B0604020202020204" pitchFamily="34" charset="0"/>
              </a:rPr>
              <a:t>Section 4 – Agreement and Signatures</a:t>
            </a:r>
          </a:p>
          <a:p>
            <a:pPr defTabSz="320040">
              <a:spcBef>
                <a:spcPts val="1000"/>
              </a:spcBef>
            </a:pPr>
            <a:r>
              <a:rPr lang="en-CA" sz="2000" b="1" kern="1200" dirty="0">
                <a:solidFill>
                  <a:schemeClr val="tx1"/>
                </a:solidFill>
                <a:latin typeface="Arial" panose="020B0604020202020204" pitchFamily="34" charset="0"/>
                <a:cs typeface="Arial" panose="020B0604020202020204" pitchFamily="34" charset="0"/>
              </a:rPr>
              <a:t>Section 5 – Review and amendments</a:t>
            </a:r>
            <a:endParaRPr lang="en-CA" sz="2000" b="1"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59279034-63BB-4C71-B3C5-A125D5B87E18}"/>
              </a:ext>
            </a:extLst>
          </p:cNvPr>
          <p:cNvSpPr txBox="1">
            <a:spLocks/>
          </p:cNvSpPr>
          <p:nvPr/>
        </p:nvSpPr>
        <p:spPr>
          <a:xfrm>
            <a:off x="6702619" y="1052736"/>
            <a:ext cx="4577957" cy="4592582"/>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defTabSz="320040">
              <a:lnSpc>
                <a:spcPct val="90000"/>
              </a:lnSpc>
              <a:spcBef>
                <a:spcPts val="0"/>
              </a:spcBef>
              <a:buNone/>
            </a:pPr>
            <a:r>
              <a:rPr lang="en-US" sz="2000" b="1" kern="1200" dirty="0">
                <a:solidFill>
                  <a:schemeClr val="tx1"/>
                </a:solidFill>
                <a:latin typeface="Arial" panose="020B0604020202020204" pitchFamily="34" charset="0"/>
                <a:cs typeface="Arial" panose="020B0604020202020204" pitchFamily="34" charset="0"/>
              </a:rPr>
              <a:t>Create your Passport </a:t>
            </a:r>
            <a:r>
              <a:rPr lang="en-US" sz="2000" kern="1200" dirty="0">
                <a:solidFill>
                  <a:schemeClr val="tx1"/>
                </a:solidFill>
                <a:latin typeface="Arial" panose="020B0604020202020204" pitchFamily="34" charset="0"/>
                <a:cs typeface="Arial" panose="020B0604020202020204" pitchFamily="34" charset="0"/>
              </a:rPr>
              <a:t>now by downloading the accessible Microsoft Word version - </a:t>
            </a:r>
            <a:r>
              <a:rPr lang="en-US" sz="2000" kern="1200" dirty="0">
                <a:solidFill>
                  <a:schemeClr val="tx1"/>
                </a:solidFill>
                <a:latin typeface="Arial" panose="020B0604020202020204" pitchFamily="34" charset="0"/>
                <a:cs typeface="Arial" panose="020B0604020202020204" pitchFamily="34" charset="0"/>
                <a:hlinkClick r:id="rId3"/>
              </a:rPr>
              <a:t>Download the Passport </a:t>
            </a:r>
            <a:endParaRPr lang="en-US" sz="2000" b="1" kern="1200" dirty="0">
              <a:solidFill>
                <a:schemeClr val="tx1"/>
              </a:solidFill>
              <a:latin typeface="Arial" panose="020B0604020202020204" pitchFamily="34" charset="0"/>
              <a:cs typeface="Arial" panose="020B0604020202020204" pitchFamily="34" charset="0"/>
            </a:endParaRPr>
          </a:p>
          <a:p>
            <a:pPr marL="0" indent="0" defTabSz="320040">
              <a:lnSpc>
                <a:spcPct val="90000"/>
              </a:lnSpc>
              <a:spcBef>
                <a:spcPts val="0"/>
              </a:spcBef>
              <a:buNone/>
            </a:pPr>
            <a:endParaRPr lang="en-US" sz="2000" b="1" kern="1200" dirty="0">
              <a:solidFill>
                <a:schemeClr val="tx1"/>
              </a:solidFill>
              <a:latin typeface="Arial" panose="020B0604020202020204" pitchFamily="34" charset="0"/>
              <a:cs typeface="Arial" panose="020B0604020202020204" pitchFamily="34" charset="0"/>
            </a:endParaRPr>
          </a:p>
          <a:p>
            <a:pPr marL="0" indent="0" defTabSz="320040">
              <a:lnSpc>
                <a:spcPct val="90000"/>
              </a:lnSpc>
              <a:spcBef>
                <a:spcPts val="0"/>
              </a:spcBef>
              <a:buNone/>
            </a:pPr>
            <a:r>
              <a:rPr lang="en-US" sz="2000" b="1" kern="1200" dirty="0">
                <a:solidFill>
                  <a:schemeClr val="tx1"/>
                </a:solidFill>
                <a:latin typeface="Arial" panose="020B0604020202020204" pitchFamily="34" charset="0"/>
                <a:cs typeface="Arial" panose="020B0604020202020204" pitchFamily="34" charset="0"/>
              </a:rPr>
              <a:t>Resources available on the </a:t>
            </a:r>
            <a:r>
              <a:rPr lang="en-US" sz="2000" b="1" kern="1200" dirty="0">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GC Workplace Accessibility Passport Page (</a:t>
            </a:r>
            <a:r>
              <a:rPr lang="en-US" sz="2000" b="1" kern="1200" dirty="0" err="1">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GCPedia</a:t>
            </a:r>
            <a:r>
              <a:rPr lang="en-US" sz="2000" b="1" kern="1200" dirty="0">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t>
            </a:r>
            <a:r>
              <a:rPr lang="en-US" sz="2000" b="1" kern="1200" dirty="0">
                <a:solidFill>
                  <a:schemeClr val="tx1">
                    <a:lumMod val="75000"/>
                    <a:lumOff val="25000"/>
                  </a:schemeClr>
                </a:solidFill>
                <a:latin typeface="Arial" panose="020B0604020202020204" pitchFamily="34" charset="0"/>
                <a:cs typeface="Arial" panose="020B0604020202020204" pitchFamily="34" charset="0"/>
              </a:rPr>
              <a:t>:</a:t>
            </a:r>
            <a:endParaRPr lang="en-US" sz="2000" kern="1200" dirty="0">
              <a:solidFill>
                <a:schemeClr val="tx1">
                  <a:lumMod val="75000"/>
                  <a:lumOff val="25000"/>
                </a:schemeClr>
              </a:solidFill>
              <a:latin typeface="Arial" panose="020B0604020202020204" pitchFamily="34" charset="0"/>
              <a:cs typeface="Arial" panose="020B0604020202020204" pitchFamily="34" charset="0"/>
            </a:endParaRPr>
          </a:p>
          <a:p>
            <a:pPr marL="342900" lvl="1" indent="-342900" defTabSz="320040">
              <a:spcBef>
                <a:spcPts val="0"/>
              </a:spcBef>
              <a:buSzPct val="100000"/>
              <a:buFont typeface="Wingdings" panose="05000000000000000000" pitchFamily="2" charset="2"/>
              <a:buChar char="§"/>
            </a:pPr>
            <a:r>
              <a:rPr lang="en-US" sz="2000" kern="1200" dirty="0">
                <a:solidFill>
                  <a:schemeClr val="tx1"/>
                </a:solidFill>
                <a:latin typeface="Arial" panose="020B0604020202020204" pitchFamily="34" charset="0"/>
                <a:cs typeface="Arial" panose="020B0604020202020204" pitchFamily="34" charset="0"/>
              </a:rPr>
              <a:t>Guidance for employees and managers</a:t>
            </a:r>
          </a:p>
          <a:p>
            <a:pPr marL="342900" lvl="1" indent="-342900" defTabSz="320040">
              <a:spcBef>
                <a:spcPts val="0"/>
              </a:spcBef>
              <a:buSzPct val="100000"/>
              <a:buFont typeface="Wingdings" panose="05000000000000000000" pitchFamily="2" charset="2"/>
              <a:buChar char="§"/>
            </a:pPr>
            <a:r>
              <a:rPr lang="en-US" sz="2000" kern="1200" dirty="0">
                <a:solidFill>
                  <a:schemeClr val="tx1"/>
                </a:solidFill>
                <a:latin typeface="Arial" panose="020B0604020202020204" pitchFamily="34" charset="0"/>
                <a:cs typeface="Arial" panose="020B0604020202020204" pitchFamily="34" charset="0"/>
              </a:rPr>
              <a:t>Basic and detailed instructions </a:t>
            </a:r>
          </a:p>
          <a:p>
            <a:pPr marL="342900" lvl="1" indent="-342900" defTabSz="320040">
              <a:spcBef>
                <a:spcPts val="0"/>
              </a:spcBef>
              <a:buSzPct val="100000"/>
              <a:buFont typeface="Wingdings" panose="05000000000000000000" pitchFamily="2" charset="2"/>
              <a:buChar char="§"/>
            </a:pPr>
            <a:r>
              <a:rPr lang="en-US" sz="2000" kern="1200" dirty="0">
                <a:solidFill>
                  <a:schemeClr val="tx1"/>
                </a:solidFill>
                <a:latin typeface="Arial" panose="020B0604020202020204" pitchFamily="34" charset="0"/>
                <a:cs typeface="Arial" panose="020B0604020202020204" pitchFamily="34" charset="0"/>
              </a:rPr>
              <a:t>Sample email messages</a:t>
            </a:r>
          </a:p>
          <a:p>
            <a:pPr marL="342900" lvl="1" indent="-342900" defTabSz="320040">
              <a:spcBef>
                <a:spcPts val="0"/>
              </a:spcBef>
              <a:buSzPct val="100000"/>
              <a:buFont typeface="Wingdings" panose="05000000000000000000" pitchFamily="2" charset="2"/>
              <a:buChar char="§"/>
            </a:pPr>
            <a:r>
              <a:rPr lang="en-US" sz="2000" kern="1200" dirty="0">
                <a:solidFill>
                  <a:schemeClr val="tx1"/>
                </a:solidFill>
                <a:latin typeface="Arial" panose="020B0604020202020204" pitchFamily="34" charset="0"/>
                <a:cs typeface="Arial" panose="020B0604020202020204" pitchFamily="34" charset="0"/>
              </a:rPr>
              <a:t>FAQs</a:t>
            </a:r>
          </a:p>
          <a:p>
            <a:pPr marL="342900" lvl="1" indent="-342900" defTabSz="320040">
              <a:spcBef>
                <a:spcPts val="0"/>
              </a:spcBef>
              <a:buSzPct val="100000"/>
              <a:buFont typeface="Wingdings" panose="05000000000000000000" pitchFamily="2" charset="2"/>
              <a:buChar char="§"/>
            </a:pPr>
            <a:r>
              <a:rPr lang="en-US" sz="2000" kern="1200" dirty="0">
                <a:solidFill>
                  <a:schemeClr val="tx1"/>
                </a:solidFill>
                <a:latin typeface="Arial" panose="020B0604020202020204" pitchFamily="34" charset="0"/>
                <a:cs typeface="Arial" panose="020B0604020202020204" pitchFamily="34" charset="0"/>
              </a:rPr>
              <a:t>Monthly newsletter</a:t>
            </a:r>
          </a:p>
        </p:txBody>
      </p:sp>
      <p:sp>
        <p:nvSpPr>
          <p:cNvPr id="4" name="Slide Number Placeholder 3">
            <a:extLst>
              <a:ext uri="{FF2B5EF4-FFF2-40B4-BE49-F238E27FC236}">
                <a16:creationId xmlns:a16="http://schemas.microsoft.com/office/drawing/2014/main" id="{812CA78F-DA74-EE75-C1F6-9B8616C81ACC}"/>
              </a:ext>
            </a:extLst>
          </p:cNvPr>
          <p:cNvSpPr>
            <a:spLocks noGrp="1"/>
          </p:cNvSpPr>
          <p:nvPr>
            <p:ph type="sldNum" sz="quarter" idx="12"/>
          </p:nvPr>
        </p:nvSpPr>
        <p:spPr/>
        <p:txBody>
          <a:bodyPr/>
          <a:lstStyle/>
          <a:p>
            <a:fld id="{32D4B517-E49B-41B6-9DBC-23634E0F1CDC}" type="slidenum">
              <a:rPr lang="en-CA" smtClean="0">
                <a:latin typeface="Arial" panose="020B0604020202020204" pitchFamily="34" charset="0"/>
                <a:cs typeface="Arial" panose="020B0604020202020204" pitchFamily="34" charset="0"/>
              </a:rPr>
              <a:pPr/>
              <a:t>14</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1356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73E9-494F-44B4-8EEB-76E8656AD865}"/>
              </a:ext>
            </a:extLst>
          </p:cNvPr>
          <p:cNvSpPr>
            <a:spLocks noGrp="1"/>
          </p:cNvSpPr>
          <p:nvPr>
            <p:ph type="title"/>
          </p:nvPr>
        </p:nvSpPr>
        <p:spPr>
          <a:xfrm>
            <a:off x="384107" y="188640"/>
            <a:ext cx="9623493" cy="707795"/>
          </a:xfrm>
        </p:spPr>
        <p:txBody>
          <a:bodyPr>
            <a:normAutofit/>
          </a:bodyPr>
          <a:lstStyle/>
          <a:p>
            <a:r>
              <a:rPr lang="en-CA" sz="3000" b="1" dirty="0">
                <a:latin typeface="Arial"/>
                <a:cs typeface="Arial"/>
              </a:rPr>
              <a:t>Coming soon: the digital Passport</a:t>
            </a:r>
          </a:p>
        </p:txBody>
      </p:sp>
      <p:sp>
        <p:nvSpPr>
          <p:cNvPr id="6" name="Content Placeholder 2">
            <a:extLst>
              <a:ext uri="{FF2B5EF4-FFF2-40B4-BE49-F238E27FC236}">
                <a16:creationId xmlns:a16="http://schemas.microsoft.com/office/drawing/2014/main" id="{DBDC7C80-D5C9-4DF5-A7C1-0A9A13DBB3B6}"/>
              </a:ext>
            </a:extLst>
          </p:cNvPr>
          <p:cNvSpPr txBox="1">
            <a:spLocks/>
          </p:cNvSpPr>
          <p:nvPr/>
        </p:nvSpPr>
        <p:spPr>
          <a:xfrm>
            <a:off x="384107" y="1018912"/>
            <a:ext cx="6323961" cy="5068048"/>
          </a:xfrm>
          <a:prstGeom prst="rect">
            <a:avLst/>
          </a:prstGeom>
        </p:spPr>
        <p:txBody>
          <a:bodyPr vert="horz" lIns="91440" tIns="45720" rIns="91440" bIns="45720" rtlCol="0" anchor="t">
            <a:normAutofit fontScale="925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buNone/>
            </a:pPr>
            <a:r>
              <a:rPr lang="en-CA" sz="2200" b="1" dirty="0">
                <a:latin typeface="Arial"/>
                <a:cs typeface="Arial"/>
              </a:rPr>
              <a:t>An online secure and accessible application to:</a:t>
            </a:r>
          </a:p>
          <a:p>
            <a:pPr>
              <a:lnSpc>
                <a:spcPct val="120000"/>
              </a:lnSpc>
              <a:buFont typeface="Wingdings" panose="05000000000000000000" pitchFamily="2" charset="2"/>
              <a:buChar char="q"/>
            </a:pPr>
            <a:r>
              <a:rPr lang="en-US" sz="2200" dirty="0">
                <a:latin typeface="Arial"/>
                <a:cs typeface="Arial"/>
              </a:rPr>
              <a:t>Document an employee's workplace situations, barriers and solutions</a:t>
            </a:r>
            <a:endParaRPr lang="en-US" dirty="0"/>
          </a:p>
          <a:p>
            <a:pPr>
              <a:lnSpc>
                <a:spcPct val="120000"/>
              </a:lnSpc>
              <a:buFont typeface="Wingdings" panose="05000000000000000000" pitchFamily="2" charset="2"/>
              <a:buChar char="q"/>
            </a:pPr>
            <a:r>
              <a:rPr lang="en-US" sz="2200" dirty="0">
                <a:latin typeface="Arial"/>
                <a:cs typeface="Arial"/>
              </a:rPr>
              <a:t>Share their Passport directly online with their manager </a:t>
            </a:r>
          </a:p>
          <a:p>
            <a:pPr>
              <a:lnSpc>
                <a:spcPct val="120000"/>
              </a:lnSpc>
              <a:buFont typeface="Wingdings" panose="05000000000000000000" pitchFamily="2" charset="2"/>
              <a:buChar char="q"/>
            </a:pPr>
            <a:r>
              <a:rPr lang="en-US" sz="2200" dirty="0">
                <a:latin typeface="Arial"/>
                <a:cs typeface="Arial"/>
              </a:rPr>
              <a:t>For managers: a Dashboard that supports timely responses to accommodation requests</a:t>
            </a:r>
          </a:p>
          <a:p>
            <a:pPr>
              <a:lnSpc>
                <a:spcPct val="120000"/>
              </a:lnSpc>
              <a:buFont typeface="Wingdings" panose="05000000000000000000" pitchFamily="2" charset="2"/>
              <a:buChar char="q"/>
            </a:pPr>
            <a:r>
              <a:rPr lang="en-US" sz="2200" dirty="0">
                <a:latin typeface="Arial"/>
                <a:cs typeface="Arial"/>
              </a:rPr>
              <a:t>A Solution Implementation and Tracking Component</a:t>
            </a:r>
          </a:p>
          <a:p>
            <a:pPr>
              <a:lnSpc>
                <a:spcPct val="120000"/>
              </a:lnSpc>
              <a:buFont typeface="Wingdings" panose="05000000000000000000" pitchFamily="2" charset="2"/>
              <a:buChar char="q"/>
            </a:pPr>
            <a:r>
              <a:rPr lang="en-CA" sz="2200" dirty="0">
                <a:latin typeface="Arial"/>
                <a:cs typeface="Arial"/>
              </a:rPr>
              <a:t>A Reporting Component to provide insights on </a:t>
            </a:r>
            <a:r>
              <a:rPr lang="en-US" sz="2200" dirty="0">
                <a:latin typeface="Arial"/>
                <a:cs typeface="Arial"/>
              </a:rPr>
              <a:t>organizational-level trends</a:t>
            </a:r>
            <a:endParaRPr lang="en-CA" sz="2200" dirty="0">
              <a:latin typeface="Arial"/>
              <a:cs typeface="Arial"/>
            </a:endParaRPr>
          </a:p>
        </p:txBody>
      </p:sp>
      <p:sp>
        <p:nvSpPr>
          <p:cNvPr id="9" name="Content Placeholder 2">
            <a:extLst>
              <a:ext uri="{FF2B5EF4-FFF2-40B4-BE49-F238E27FC236}">
                <a16:creationId xmlns:a16="http://schemas.microsoft.com/office/drawing/2014/main" id="{B162EC93-A351-4B9D-AC74-14719FBC3BCD}"/>
              </a:ext>
            </a:extLst>
          </p:cNvPr>
          <p:cNvSpPr txBox="1">
            <a:spLocks/>
          </p:cNvSpPr>
          <p:nvPr/>
        </p:nvSpPr>
        <p:spPr>
          <a:xfrm>
            <a:off x="6312024" y="1520788"/>
            <a:ext cx="5184576" cy="506619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600"/>
              </a:spcBef>
              <a:buFont typeface="Wingdings" panose="05000000000000000000" pitchFamily="2" charset="2"/>
              <a:buChar char="q"/>
            </a:pPr>
            <a:r>
              <a:rPr lang="en-US" sz="2000" dirty="0">
                <a:latin typeface="Arial" panose="020B0604020202020204" pitchFamily="34" charset="0"/>
                <a:cs typeface="Arial" panose="020B0604020202020204" pitchFamily="34" charset="0"/>
              </a:rPr>
              <a:t>Pilot with a small number of departments, October –November 2024</a:t>
            </a:r>
          </a:p>
          <a:p>
            <a:pPr>
              <a:spcBef>
                <a:spcPts val="600"/>
              </a:spcBef>
              <a:buFont typeface="Wingdings" panose="05000000000000000000" pitchFamily="2" charset="2"/>
              <a:buChar char="q"/>
            </a:pPr>
            <a:r>
              <a:rPr lang="en-US" sz="2000" dirty="0">
                <a:latin typeface="Arial" panose="020B0604020202020204" pitchFamily="34" charset="0"/>
                <a:cs typeface="Arial" panose="020B0604020202020204" pitchFamily="34" charset="0"/>
              </a:rPr>
              <a:t>SSC’s AAACT conducted 3 rounds of accessibility testing</a:t>
            </a:r>
          </a:p>
          <a:p>
            <a:pPr>
              <a:spcBef>
                <a:spcPts val="600"/>
              </a:spcBef>
              <a:buFont typeface="Wingdings" panose="05000000000000000000" pitchFamily="2" charset="2"/>
              <a:buChar char="q"/>
            </a:pPr>
            <a:r>
              <a:rPr lang="en-US" sz="2000" dirty="0">
                <a:latin typeface="Arial" panose="020B0604020202020204" pitchFamily="34" charset="0"/>
                <a:cs typeface="Arial" panose="020B0604020202020204" pitchFamily="34" charset="0"/>
              </a:rPr>
              <a:t>Test results and feedback from pilot to be addressed prior to GC-wide implementation</a:t>
            </a:r>
          </a:p>
          <a:p>
            <a:pPr marL="0" indent="0">
              <a:spcBef>
                <a:spcPts val="600"/>
              </a:spcBef>
              <a:buNone/>
            </a:pPr>
            <a:endParaRPr lang="en-CA" sz="2000" dirty="0">
              <a:latin typeface="Arial" panose="020B0604020202020204" pitchFamily="34" charset="0"/>
              <a:cs typeface="Arial" panose="020B0604020202020204" pitchFamily="34" charset="0"/>
            </a:endParaRPr>
          </a:p>
        </p:txBody>
      </p:sp>
      <p:sp>
        <p:nvSpPr>
          <p:cNvPr id="3" name="Slide Number Placeholder 4">
            <a:extLst>
              <a:ext uri="{FF2B5EF4-FFF2-40B4-BE49-F238E27FC236}">
                <a16:creationId xmlns:a16="http://schemas.microsoft.com/office/drawing/2014/main" id="{C5F805DD-A99F-8A64-DFD9-52189D9B193B}"/>
              </a:ext>
            </a:extLst>
          </p:cNvPr>
          <p:cNvSpPr>
            <a:spLocks noGrp="1"/>
          </p:cNvSpPr>
          <p:nvPr>
            <p:ph type="sldNum" sz="quarter" idx="12"/>
          </p:nvPr>
        </p:nvSpPr>
        <p:spPr>
          <a:xfrm>
            <a:off x="8590663" y="6041362"/>
            <a:ext cx="683339" cy="365125"/>
          </a:xfrm>
        </p:spPr>
        <p:txBody>
          <a:bodyPr/>
          <a:lstStyle/>
          <a:p>
            <a:fld id="{32D4B517-E49B-41B6-9DBC-23634E0F1CDC}" type="slidenum">
              <a:rPr lang="en-CA" dirty="0" smtClean="0"/>
              <a:pPr/>
              <a:t>15</a:t>
            </a:fld>
            <a:endParaRPr lang="en-CA"/>
          </a:p>
        </p:txBody>
      </p:sp>
    </p:spTree>
    <p:extLst>
      <p:ext uri="{BB962C8B-B14F-4D97-AF65-F5344CB8AC3E}">
        <p14:creationId xmlns:p14="http://schemas.microsoft.com/office/powerpoint/2010/main" val="307748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27BB-67D2-A8E0-B854-8249462CD5C9}"/>
              </a:ext>
            </a:extLst>
          </p:cNvPr>
          <p:cNvSpPr>
            <a:spLocks noGrp="1"/>
          </p:cNvSpPr>
          <p:nvPr>
            <p:ph type="title"/>
          </p:nvPr>
        </p:nvSpPr>
        <p:spPr>
          <a:xfrm>
            <a:off x="677334" y="465584"/>
            <a:ext cx="8596668" cy="803176"/>
          </a:xfrm>
        </p:spPr>
        <p:txBody>
          <a:bodyPr>
            <a:normAutofit/>
          </a:bodyPr>
          <a:lstStyle/>
          <a:p>
            <a:r>
              <a:rPr lang="en-US" sz="3200" b="1" dirty="0">
                <a:latin typeface="Arial" panose="020B0604020202020204" pitchFamily="34" charset="0"/>
                <a:cs typeface="Arial" panose="020B0604020202020204" pitchFamily="34" charset="0"/>
              </a:rPr>
              <a:t>Need More Information?</a:t>
            </a:r>
            <a:endParaRPr lang="en-CA"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BC60BAD-08E2-DC51-678F-FF8A718AE0D8}"/>
              </a:ext>
            </a:extLst>
          </p:cNvPr>
          <p:cNvSpPr>
            <a:spLocks noGrp="1"/>
          </p:cNvSpPr>
          <p:nvPr>
            <p:ph idx="1"/>
          </p:nvPr>
        </p:nvSpPr>
        <p:spPr/>
        <p:txBody>
          <a:bodyPr>
            <a:normAutofit/>
          </a:bodyPr>
          <a:lstStyle/>
          <a:p>
            <a:pPr marL="0" indent="0">
              <a:buNone/>
            </a:pPr>
            <a:r>
              <a:rPr lang="en-US" sz="2000" b="1" dirty="0">
                <a:latin typeface="Arial" panose="020B0604020202020204" pitchFamily="34" charset="0"/>
                <a:cs typeface="Arial" panose="020B0604020202020204" pitchFamily="34" charset="0"/>
              </a:rPr>
              <a:t>Contact:</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The Office of Public Service Accessibility, Treasury Board of Canada Secretariat</a:t>
            </a:r>
          </a:p>
          <a:p>
            <a:pPr marL="0" indent="0">
              <a:buNone/>
            </a:pPr>
            <a:r>
              <a:rPr lang="en-CA" sz="2000" dirty="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hlinkClick r:id="rId3"/>
              </a:rPr>
              <a:t>AccessibilityPassport.Passeportdaccessibilite@tbs-sct.gc.ca</a:t>
            </a:r>
            <a:endParaRPr lang="en-CA" sz="2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CA" sz="2000" dirty="0">
                <a:latin typeface="Arial" panose="020B0604020202020204" pitchFamily="34" charset="0"/>
                <a:cs typeface="Arial" panose="020B0604020202020204" pitchFamily="34" charset="0"/>
              </a:rPr>
              <a:t>Accessibility Accommodation and Adaptive Computer Technology Directorate, Shared Services Canada</a:t>
            </a:r>
          </a:p>
          <a:p>
            <a:pPr marL="0" indent="0">
              <a:buNone/>
            </a:pPr>
            <a:r>
              <a:rPr lang="en-CA" sz="2000" dirty="0">
                <a:latin typeface="Arial" panose="020B0604020202020204" pitchFamily="34" charset="0"/>
                <a:cs typeface="Arial" panose="020B0604020202020204" pitchFamily="34" charset="0"/>
              </a:rPr>
              <a:t>		</a:t>
            </a:r>
            <a:r>
              <a:rPr lang="en-CA" sz="2000" dirty="0">
                <a:latin typeface="Arial" panose="020B0604020202020204" pitchFamily="34" charset="0"/>
                <a:cs typeface="Arial" panose="020B0604020202020204" pitchFamily="34" charset="0"/>
                <a:hlinkClick r:id="rId4"/>
              </a:rPr>
              <a:t>aaact-aatia@ssc-spc.gc.ca</a:t>
            </a:r>
            <a:endParaRPr lang="en-CA"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42F3534-DEEE-A7AF-2A83-54DEFCF9CDE8}"/>
              </a:ext>
            </a:extLst>
          </p:cNvPr>
          <p:cNvSpPr>
            <a:spLocks noGrp="1"/>
          </p:cNvSpPr>
          <p:nvPr>
            <p:ph type="sldNum" sz="quarter" idx="12"/>
          </p:nvPr>
        </p:nvSpPr>
        <p:spPr/>
        <p:txBody>
          <a:bodyPr/>
          <a:lstStyle/>
          <a:p>
            <a:fld id="{32D4B517-E49B-41B6-9DBC-23634E0F1CDC}" type="slidenum">
              <a:rPr lang="en-CA" smtClean="0"/>
              <a:pPr/>
              <a:t>16</a:t>
            </a:fld>
            <a:endParaRPr lang="en-CA" dirty="0"/>
          </a:p>
        </p:txBody>
      </p:sp>
    </p:spTree>
    <p:extLst>
      <p:ext uri="{BB962C8B-B14F-4D97-AF65-F5344CB8AC3E}">
        <p14:creationId xmlns:p14="http://schemas.microsoft.com/office/powerpoint/2010/main" val="3894889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a:xfrm>
            <a:off x="326141" y="49925"/>
            <a:ext cx="8596668" cy="803176"/>
          </a:xfrm>
        </p:spPr>
        <p:txBody>
          <a:bodyPr>
            <a:normAutofit/>
          </a:bodyPr>
          <a:lstStyle/>
          <a:p>
            <a:r>
              <a:rPr lang="en-CA" sz="3200" b="1" dirty="0">
                <a:latin typeface="Arial" panose="020B0604020202020204" pitchFamily="34" charset="0"/>
                <a:cs typeface="Arial" panose="020B0604020202020204" pitchFamily="34" charset="0"/>
              </a:rPr>
              <a:t>Passport Resources</a:t>
            </a:r>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767408" y="853101"/>
            <a:ext cx="9126235" cy="5847556"/>
          </a:xfrm>
        </p:spPr>
        <p:txBody>
          <a:bodyPr vert="horz" lIns="91440" tIns="45720" rIns="91440" bIns="45720" rtlCol="0">
            <a:noAutofit/>
          </a:bodyPr>
          <a:lstStyle/>
          <a:p>
            <a:pPr marL="0" indent="0">
              <a:spcBef>
                <a:spcPts val="0"/>
              </a:spcBef>
              <a:buNone/>
            </a:pPr>
            <a:r>
              <a:rPr lang="en-US" sz="1600" b="1" dirty="0">
                <a:latin typeface="Arial" panose="020B0604020202020204" pitchFamily="34" charset="0"/>
                <a:cs typeface="Arial" panose="020B0604020202020204" pitchFamily="34" charset="0"/>
              </a:rPr>
              <a:t>Canada.ca Page</a:t>
            </a:r>
          </a:p>
          <a:p>
            <a:pPr marL="685800" lvl="2" indent="-285750">
              <a:spcBef>
                <a:spcPts val="0"/>
              </a:spcBef>
              <a:buFont typeface="Wingdings" panose="05000000000000000000" pitchFamily="2" charset="2"/>
              <a:buChar char="§"/>
            </a:pPr>
            <a:r>
              <a:rPr lang="en-US" sz="1600" dirty="0">
                <a:latin typeface="Arial" panose="020B0604020202020204" pitchFamily="34" charset="0"/>
                <a:cs typeface="Arial" panose="020B0604020202020204" pitchFamily="34" charset="0"/>
                <a:hlinkClick r:id="rId3"/>
              </a:rPr>
              <a:t>Government of Canada Workplace Accessibility Passport - Canada.ca</a:t>
            </a:r>
            <a:r>
              <a:rPr lang="en-US" sz="1600" dirty="0">
                <a:latin typeface="Arial" panose="020B0604020202020204" pitchFamily="34" charset="0"/>
                <a:cs typeface="Arial" panose="020B0604020202020204" pitchFamily="34" charset="0"/>
              </a:rPr>
              <a:t> </a:t>
            </a:r>
          </a:p>
          <a:p>
            <a:pPr marL="0" indent="0">
              <a:spcBef>
                <a:spcPts val="0"/>
              </a:spcBef>
              <a:buNone/>
            </a:pPr>
            <a:endParaRPr lang="en-US" sz="1600" b="1" dirty="0">
              <a:latin typeface="Arial" panose="020B0604020202020204" pitchFamily="34" charset="0"/>
              <a:cs typeface="Arial" panose="020B0604020202020204" pitchFamily="34" charset="0"/>
            </a:endParaRPr>
          </a:p>
          <a:p>
            <a:pPr marL="0" indent="0">
              <a:spcBef>
                <a:spcPts val="0"/>
              </a:spcBef>
              <a:buNone/>
            </a:pPr>
            <a:r>
              <a:rPr lang="en-US" sz="1600" b="1" dirty="0">
                <a:latin typeface="Arial" panose="020B0604020202020204" pitchFamily="34" charset="0"/>
                <a:cs typeface="Arial" panose="020B0604020202020204" pitchFamily="34" charset="0"/>
              </a:rPr>
              <a:t>Passport </a:t>
            </a:r>
            <a:r>
              <a:rPr lang="en-CA" sz="1600" b="1" dirty="0" err="1">
                <a:latin typeface="Arial" panose="020B0604020202020204" pitchFamily="34" charset="0"/>
                <a:cs typeface="Arial" panose="020B0604020202020204" pitchFamily="34" charset="0"/>
              </a:rPr>
              <a:t>GCpedia</a:t>
            </a:r>
            <a:r>
              <a:rPr lang="en-US" sz="1600" b="1" dirty="0">
                <a:latin typeface="Arial" panose="020B0604020202020204" pitchFamily="34" charset="0"/>
                <a:cs typeface="Arial" panose="020B0604020202020204" pitchFamily="34" charset="0"/>
              </a:rPr>
              <a:t> Page</a:t>
            </a:r>
          </a:p>
          <a:p>
            <a:pPr marL="685800" lvl="2" indent="-285750">
              <a:spcBef>
                <a:spcPts val="0"/>
              </a:spcBef>
              <a:buFont typeface="Wingdings" panose="05000000000000000000" pitchFamily="2" charset="2"/>
              <a:buChar char="§"/>
            </a:pPr>
            <a:r>
              <a:rPr lang="fr-FR" sz="1600" dirty="0">
                <a:latin typeface="Arial" panose="020B0604020202020204" pitchFamily="34" charset="0"/>
                <a:cs typeface="Arial" panose="020B0604020202020204" pitchFamily="34" charset="0"/>
                <a:hlinkClick r:id="rId4"/>
              </a:rPr>
              <a:t>GC Workplace Accessibility Passport/ Passeport d’accessibilité au lieu de travail du GC – </a:t>
            </a:r>
            <a:r>
              <a:rPr lang="fr-FR" sz="1600" dirty="0" err="1">
                <a:latin typeface="Arial" panose="020B0604020202020204" pitchFamily="34" charset="0"/>
                <a:cs typeface="Arial" panose="020B0604020202020204" pitchFamily="34" charset="0"/>
                <a:hlinkClick r:id="rId4"/>
              </a:rPr>
              <a:t>Gcpedia</a:t>
            </a:r>
            <a:endParaRPr lang="en-US" sz="1600" b="1" dirty="0">
              <a:latin typeface="Arial" panose="020B0604020202020204" pitchFamily="34" charset="0"/>
              <a:cs typeface="Arial" panose="020B0604020202020204" pitchFamily="34" charset="0"/>
            </a:endParaRPr>
          </a:p>
          <a:p>
            <a:pPr marL="0" indent="0">
              <a:spcBef>
                <a:spcPts val="0"/>
              </a:spcBef>
              <a:buNone/>
            </a:pPr>
            <a:endParaRPr lang="en-US" sz="1600" b="1" dirty="0">
              <a:latin typeface="Arial" panose="020B0604020202020204" pitchFamily="34" charset="0"/>
              <a:cs typeface="Arial" panose="020B0604020202020204" pitchFamily="34" charset="0"/>
            </a:endParaRPr>
          </a:p>
          <a:p>
            <a:pPr marL="0" indent="0">
              <a:spcBef>
                <a:spcPts val="0"/>
              </a:spcBef>
              <a:buNone/>
            </a:pPr>
            <a:r>
              <a:rPr lang="en-US" sz="1600" b="1" dirty="0">
                <a:latin typeface="Arial" panose="020B0604020202020204" pitchFamily="34" charset="0"/>
                <a:cs typeface="Arial" panose="020B0604020202020204" pitchFamily="34" charset="0"/>
              </a:rPr>
              <a:t>Information for Managers </a:t>
            </a:r>
          </a:p>
          <a:p>
            <a:pPr marL="685800" lvl="2" indent="-285750">
              <a:spcBef>
                <a:spcPts val="0"/>
              </a:spcBef>
              <a:buFont typeface="Wingdings" panose="05000000000000000000" pitchFamily="2" charset="2"/>
              <a:buChar char="§"/>
            </a:pPr>
            <a:r>
              <a:rPr lang="en-US" sz="1600" dirty="0">
                <a:latin typeface="Arial" panose="020B0604020202020204" pitchFamily="34" charset="0"/>
                <a:cs typeface="Arial" panose="020B0604020202020204" pitchFamily="34" charset="0"/>
                <a:hlinkClick r:id="rId5"/>
              </a:rPr>
              <a:t>Duty to Accommodate: A General Process For Managers - Canada.ca</a:t>
            </a:r>
            <a:r>
              <a:rPr lang="en-US" sz="1600" dirty="0">
                <a:latin typeface="Arial" panose="020B0604020202020204" pitchFamily="34" charset="0"/>
                <a:cs typeface="Arial" panose="020B0604020202020204" pitchFamily="34" charset="0"/>
              </a:rPr>
              <a:t> </a:t>
            </a:r>
          </a:p>
          <a:p>
            <a:pPr marL="685800" lvl="2" indent="-285750">
              <a:spcBef>
                <a:spcPts val="0"/>
              </a:spcBef>
              <a:buFont typeface="Wingdings" panose="05000000000000000000" pitchFamily="2" charset="2"/>
              <a:buChar char="§"/>
            </a:pPr>
            <a:r>
              <a:rPr lang="en-US" sz="1600" dirty="0">
                <a:latin typeface="Arial" panose="020B0604020202020204" pitchFamily="34" charset="0"/>
                <a:cs typeface="Arial" panose="020B0604020202020204" pitchFamily="34" charset="0"/>
                <a:hlinkClick r:id="rId6"/>
              </a:rPr>
              <a:t>Government of Canada Workplace Accessibility Passport Guidance for Managers - Canada.ca</a:t>
            </a:r>
            <a:endParaRPr lang="en-US" sz="1600" dirty="0">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en-US" sz="1600" dirty="0">
                <a:latin typeface="Arial" panose="020B0604020202020204" pitchFamily="34" charset="0"/>
                <a:cs typeface="Arial" panose="020B0604020202020204" pitchFamily="34" charset="0"/>
                <a:hlinkClick r:id="rId7"/>
              </a:rPr>
              <a:t>Employment Opportunities for Talent with Disabilities Resource Page - </a:t>
            </a:r>
            <a:r>
              <a:rPr lang="en-US" sz="1600" dirty="0" err="1">
                <a:latin typeface="Arial" panose="020B0604020202020204" pitchFamily="34" charset="0"/>
                <a:cs typeface="Arial" panose="020B0604020202020204" pitchFamily="34" charset="0"/>
                <a:hlinkClick r:id="rId7"/>
              </a:rPr>
              <a:t>GCpedia</a:t>
            </a:r>
            <a:r>
              <a:rPr lang="en-US" sz="1600" dirty="0">
                <a:latin typeface="Arial" panose="020B0604020202020204" pitchFamily="34" charset="0"/>
                <a:cs typeface="Arial" panose="020B0604020202020204" pitchFamily="34" charset="0"/>
                <a:hlinkClick r:id="rId7"/>
              </a:rPr>
              <a:t> </a:t>
            </a:r>
            <a:endParaRPr lang="en-US" sz="1600" dirty="0">
              <a:latin typeface="Arial" panose="020B0604020202020204" pitchFamily="34" charset="0"/>
              <a:cs typeface="Arial" panose="020B0604020202020204" pitchFamily="34" charset="0"/>
            </a:endParaRPr>
          </a:p>
          <a:p>
            <a:pPr marL="0" indent="0">
              <a:spcBef>
                <a:spcPts val="0"/>
              </a:spcBef>
              <a:buNone/>
            </a:pPr>
            <a:endParaRPr lang="en-US" sz="1600" b="1" dirty="0">
              <a:latin typeface="Arial" panose="020B0604020202020204" pitchFamily="34" charset="0"/>
              <a:cs typeface="Arial" panose="020B0604020202020204" pitchFamily="34" charset="0"/>
            </a:endParaRPr>
          </a:p>
          <a:p>
            <a:pPr marL="0" indent="0">
              <a:spcBef>
                <a:spcPts val="0"/>
              </a:spcBef>
              <a:buNone/>
            </a:pPr>
            <a:r>
              <a:rPr lang="en-US" sz="1600" b="1" dirty="0">
                <a:latin typeface="Arial" panose="020B0604020202020204" pitchFamily="34" charset="0"/>
                <a:cs typeface="Arial" panose="020B0604020202020204" pitchFamily="34" charset="0"/>
              </a:rPr>
              <a:t>Passport Videos</a:t>
            </a:r>
          </a:p>
          <a:p>
            <a:pPr marL="685800" lvl="2" indent="-285750">
              <a:spcBef>
                <a:spcPts val="0"/>
              </a:spcBef>
              <a:buFont typeface="Wingdings" panose="05000000000000000000" pitchFamily="2" charset="2"/>
              <a:buChar char="§"/>
            </a:pPr>
            <a:r>
              <a:rPr lang="en-US" sz="1600" b="0" i="0" u="sng" dirty="0">
                <a:effectLst/>
                <a:latin typeface="Arial" panose="020B0604020202020204" pitchFamily="34" charset="0"/>
                <a:cs typeface="Arial" panose="020B0604020202020204" pitchFamily="34" charset="0"/>
                <a:hlinkClick r:id="rId8" tooltip="Original URL: https://csps-efpc.gc.ca/video/workplace-accessibility/need-passport-eng.aspx. Click or tap if you trust this link."/>
              </a:rPr>
              <a:t>Video: GC Workplace Accessibility Passport: The Need for the Passport - CSPS (csps-efpc.gc.ca)</a:t>
            </a:r>
            <a:endParaRPr lang="en-US" sz="1600" b="0" i="0" u="sng" dirty="0">
              <a:effectLst/>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en-US" sz="1600" b="0" i="0" u="sng" dirty="0">
                <a:effectLst/>
                <a:latin typeface="Arial" panose="020B0604020202020204" pitchFamily="34" charset="0"/>
                <a:cs typeface="Arial" panose="020B0604020202020204" pitchFamily="34" charset="0"/>
                <a:hlinkClick r:id="rId9" tooltip="Original URL: https://csps-efpc.gc.ca/video/workplace-accessibility/facilitating-conversations-eng.aspx. Click or tap if you trust this link."/>
              </a:rPr>
              <a:t>Video: GC Workplace Accessibility Passport: Facilitating Conversations Between Employees and Managers - CSPS (csps-efpc.gc.ca)</a:t>
            </a:r>
            <a:endParaRPr lang="en-US" sz="1600" u="sng" dirty="0">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en-US" sz="1600" b="0" i="0" u="sng" dirty="0">
                <a:effectLst/>
                <a:latin typeface="Arial" panose="020B0604020202020204" pitchFamily="34" charset="0"/>
                <a:cs typeface="Arial" panose="020B0604020202020204" pitchFamily="34" charset="0"/>
                <a:hlinkClick r:id="rId10" tooltip="Original URL: https://csps-efpc.gc.ca/video/workplace-accessibility/personal-information-eng.aspx. Click or tap if you trust this link."/>
              </a:rPr>
              <a:t>Video: GC Workplace Accessibility Passport: Protecting Your Personal Information - CSPS (csps-efpc.gc.ca)</a:t>
            </a:r>
            <a:endParaRPr lang="en-US" sz="1600" b="0" i="0" u="sng" dirty="0">
              <a:effectLst/>
              <a:latin typeface="Arial" panose="020B0604020202020204" pitchFamily="34" charset="0"/>
              <a:cs typeface="Arial" panose="020B0604020202020204" pitchFamily="34" charset="0"/>
            </a:endParaRPr>
          </a:p>
          <a:p>
            <a:pPr marL="0" indent="0">
              <a:spcBef>
                <a:spcPts val="0"/>
              </a:spcBef>
              <a:buNone/>
            </a:pPr>
            <a:endParaRPr lang="en-US" sz="1600" b="1" dirty="0">
              <a:latin typeface="Arial" panose="020B0604020202020204" pitchFamily="34" charset="0"/>
              <a:cs typeface="Arial" panose="020B0604020202020204" pitchFamily="34" charset="0"/>
            </a:endParaRPr>
          </a:p>
          <a:p>
            <a:pPr marL="0" indent="0">
              <a:spcBef>
                <a:spcPts val="0"/>
              </a:spcBef>
              <a:buNone/>
            </a:pPr>
            <a:r>
              <a:rPr lang="en-US" sz="1600" b="1" dirty="0">
                <a:latin typeface="Arial" panose="020B0604020202020204" pitchFamily="34" charset="0"/>
                <a:cs typeface="Arial" panose="020B0604020202020204" pitchFamily="34" charset="0"/>
              </a:rPr>
              <a:t>Contact Us</a:t>
            </a:r>
          </a:p>
          <a:p>
            <a:pPr marL="687600" lvl="1">
              <a:spcBef>
                <a:spcPts val="0"/>
              </a:spcBef>
              <a:buFont typeface="Wingdings" panose="05000000000000000000" pitchFamily="2" charset="2"/>
              <a:buChar char="§"/>
            </a:pPr>
            <a:r>
              <a:rPr lang="en-CA" dirty="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hlinkClick r:id="rId11"/>
              </a:rPr>
              <a:t>AccessibilityPassport.Passeportdaccessibilite@tbs-sct.gc.ca</a:t>
            </a:r>
            <a:r>
              <a:rPr lang="en-CA" dirty="0">
                <a:latin typeface="Arial" panose="020B0604020202020204" pitchFamily="34" charset="0"/>
                <a:cs typeface="Arial" panose="020B0604020202020204" pitchFamily="34" charset="0"/>
              </a:rPr>
              <a:t> </a:t>
            </a:r>
          </a:p>
          <a:p>
            <a:pPr marL="685800" lvl="2" indent="-285750">
              <a:spcBef>
                <a:spcPts val="0"/>
              </a:spcBef>
              <a:buFont typeface="Wingdings" panose="05000000000000000000" pitchFamily="2" charset="2"/>
              <a:buChar char="§"/>
            </a:pPr>
            <a:endParaRPr lang="en-US" sz="1600" u="sng" dirty="0">
              <a:latin typeface="Arial" panose="020B0604020202020204" pitchFamily="34" charset="0"/>
              <a:cs typeface="Arial" panose="020B0604020202020204" pitchFamily="34" charset="0"/>
            </a:endParaRPr>
          </a:p>
          <a:p>
            <a:pPr marL="400050" lvl="2" indent="0">
              <a:spcBef>
                <a:spcPts val="0"/>
              </a:spcBef>
              <a:buNone/>
            </a:pPr>
            <a:endParaRPr lang="en-US" sz="1600" b="0" i="0" u="sng" dirty="0">
              <a:effectLst/>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A502D7ED-8CDD-F9F8-499A-D701972040FA}"/>
              </a:ext>
            </a:extLst>
          </p:cNvPr>
          <p:cNvSpPr>
            <a:spLocks noGrp="1"/>
          </p:cNvSpPr>
          <p:nvPr>
            <p:ph type="sldNum" sz="quarter" idx="12"/>
          </p:nvPr>
        </p:nvSpPr>
        <p:spPr/>
        <p:txBody>
          <a:bodyPr>
            <a:normAutofit/>
          </a:bodyPr>
          <a:lstStyle/>
          <a:p>
            <a:pPr>
              <a:spcAft>
                <a:spcPts val="600"/>
              </a:spcAft>
            </a:pPr>
            <a:fld id="{32D4B517-E49B-41B6-9DBC-23634E0F1CDC}" type="slidenum">
              <a:rPr lang="en-CA" smtClean="0">
                <a:latin typeface="Arial" panose="020B0604020202020204" pitchFamily="34" charset="0"/>
                <a:cs typeface="Arial" panose="020B0604020202020204" pitchFamily="34" charset="0"/>
              </a:rPr>
              <a:pPr>
                <a:spcAft>
                  <a:spcPts val="600"/>
                </a:spcAft>
              </a:pPr>
              <a:t>17</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728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1404" y="328994"/>
            <a:ext cx="8596668" cy="647143"/>
          </a:xfrm>
        </p:spPr>
        <p:txBody>
          <a:bodyPr vert="horz" lIns="91440" tIns="45720" rIns="91440" bIns="45720" rtlCol="0" anchor="t">
            <a:normAutofit/>
          </a:bodyPr>
          <a:lstStyle/>
          <a:p>
            <a:r>
              <a:rPr lang="en-US" b="1" dirty="0">
                <a:latin typeface="Arial" panose="020B0604020202020204" pitchFamily="34" charset="0"/>
                <a:cs typeface="Arial" panose="020B0604020202020204" pitchFamily="34" charset="0"/>
              </a:rPr>
              <a:t>3 Top Questions</a:t>
            </a:r>
          </a:p>
        </p:txBody>
      </p:sp>
      <p:sp>
        <p:nvSpPr>
          <p:cNvPr id="4" name="Slide Number Placeholder 3"/>
          <p:cNvSpPr>
            <a:spLocks noGrp="1"/>
          </p:cNvSpPr>
          <p:nvPr>
            <p:ph type="sldNum" sz="quarter" idx="12"/>
          </p:nvPr>
        </p:nvSpPr>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C42F5A24-FAD5-448B-90C7-C38AA06B112A}" type="slidenum">
              <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pPr marR="0" lvl="0" indent="0" fontAlgn="auto">
                <a:spcBef>
                  <a:spcPts val="0"/>
                </a:spcBef>
                <a:spcAft>
                  <a:spcPts val="600"/>
                </a:spcAft>
                <a:buClrTx/>
                <a:buSzTx/>
                <a:buFontTx/>
                <a:buNone/>
                <a:tabLst/>
                <a:defRPr/>
              </a:pPr>
              <a:t>2</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7AC43CD1-5425-4B40-AA6A-1822E5CDABBC}"/>
              </a:ext>
            </a:extLst>
          </p:cNvPr>
          <p:cNvSpPr/>
          <p:nvPr/>
        </p:nvSpPr>
        <p:spPr>
          <a:xfrm>
            <a:off x="1178941" y="1196752"/>
            <a:ext cx="9834118" cy="4430423"/>
          </a:xfrm>
          <a:prstGeom prst="rect">
            <a:avLst/>
          </a:prstGeom>
        </p:spPr>
        <p:txBody>
          <a:bodyPr vert="horz" lIns="91440" tIns="45720" rIns="91440" bIns="45720" rtlCol="0">
            <a:normAutofit/>
          </a:bodyPr>
          <a:lstStyle/>
          <a:p>
            <a:pPr marL="342900" marR="0" lvl="0" indent="-342900" fontAlgn="auto">
              <a:spcBef>
                <a:spcPts val="1000"/>
              </a:spcBef>
              <a:buClr>
                <a:schemeClr val="accent1"/>
              </a:buClr>
              <a:buSzPct val="80000"/>
              <a:buFont typeface="Wingdings" panose="05000000000000000000" pitchFamily="2" charset="2"/>
              <a:buChar char="q"/>
              <a:tabLst/>
              <a:defRPr/>
            </a:pPr>
            <a:r>
              <a:rPr kumimoji="0" lang="en-US" sz="3000" b="0" i="0" u="none" strike="noStrike" cap="none" spc="0" normalizeH="0" baseline="0" noProof="0" dirty="0">
                <a:ln>
                  <a:noFill/>
                </a:ln>
                <a:effectLst/>
                <a:uLnTx/>
                <a:uFillTx/>
                <a:latin typeface="Arial" panose="020B0604020202020204" pitchFamily="34" charset="0"/>
                <a:cs typeface="Arial" panose="020B0604020202020204" pitchFamily="34" charset="0"/>
              </a:rPr>
              <a:t>Why does workplace accommodation matter?</a:t>
            </a:r>
          </a:p>
          <a:p>
            <a:pPr marL="342900" marR="0" lvl="0" indent="-342900" fontAlgn="auto">
              <a:spcBef>
                <a:spcPts val="1000"/>
              </a:spcBef>
              <a:buClr>
                <a:schemeClr val="accent1"/>
              </a:buClr>
              <a:buSzPct val="80000"/>
              <a:buFont typeface="Wingdings" panose="05000000000000000000" pitchFamily="2" charset="2"/>
              <a:buChar char="q"/>
              <a:tabLst/>
              <a:defRPr/>
            </a:pPr>
            <a:r>
              <a:rPr kumimoji="0" lang="en-US" sz="3000" b="0" i="0" u="none" strike="noStrike" cap="none" spc="0" normalizeH="0" baseline="0" noProof="0" dirty="0">
                <a:ln>
                  <a:noFill/>
                </a:ln>
                <a:effectLst/>
                <a:uLnTx/>
                <a:uFillTx/>
                <a:latin typeface="Arial" panose="020B0604020202020204" pitchFamily="34" charset="0"/>
                <a:cs typeface="Arial" panose="020B0604020202020204" pitchFamily="34" charset="0"/>
              </a:rPr>
              <a:t>What can I do as a manager?</a:t>
            </a:r>
          </a:p>
          <a:p>
            <a:pPr marL="342900" marR="0" lvl="0" indent="-342900" fontAlgn="auto">
              <a:spcBef>
                <a:spcPts val="1000"/>
              </a:spcBef>
              <a:buClr>
                <a:schemeClr val="accent1"/>
              </a:buClr>
              <a:buSzPct val="80000"/>
              <a:buFont typeface="Wingdings" panose="05000000000000000000" pitchFamily="2" charset="2"/>
              <a:buChar char="q"/>
              <a:tabLst/>
              <a:defRPr/>
            </a:pPr>
            <a:r>
              <a:rPr lang="en-US" sz="3000" dirty="0">
                <a:latin typeface="Arial" panose="020B0604020202020204" pitchFamily="34" charset="0"/>
                <a:cs typeface="Arial" panose="020B0604020202020204" pitchFamily="34" charset="0"/>
              </a:rPr>
              <a:t>How can t</a:t>
            </a:r>
            <a:r>
              <a:rPr kumimoji="0" lang="en-US" sz="3000" b="0" i="0" u="none" strike="noStrike" cap="none" spc="0" normalizeH="0" baseline="0" noProof="0" dirty="0">
                <a:ln>
                  <a:noFill/>
                </a:ln>
                <a:effectLst/>
                <a:uLnTx/>
                <a:uFillTx/>
                <a:latin typeface="Arial" panose="020B0604020202020204" pitchFamily="34" charset="0"/>
                <a:cs typeface="Arial" panose="020B0604020202020204" pitchFamily="34" charset="0"/>
              </a:rPr>
              <a:t>he GC Workplace Accessibility Passport help create an inclusive work environment?</a:t>
            </a:r>
          </a:p>
        </p:txBody>
      </p:sp>
    </p:spTree>
    <p:extLst>
      <p:ext uri="{BB962C8B-B14F-4D97-AF65-F5344CB8AC3E}">
        <p14:creationId xmlns:p14="http://schemas.microsoft.com/office/powerpoint/2010/main" val="334830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0" y="226766"/>
            <a:ext cx="8596668" cy="803176"/>
          </a:xfrm>
        </p:spPr>
        <p:txBody>
          <a:bodyPr vert="horz" lIns="91440" tIns="45720" rIns="91440" bIns="45720" rtlCol="0" anchor="t">
            <a:normAutofit/>
          </a:bodyPr>
          <a:lstStyle/>
          <a:p>
            <a:r>
              <a:rPr lang="en-CA" sz="3200" b="1" dirty="0">
                <a:latin typeface="Arial" panose="020B0604020202020204" pitchFamily="34" charset="0"/>
                <a:cs typeface="Arial" panose="020B0604020202020204" pitchFamily="34" charset="0"/>
              </a:rPr>
              <a:t>Towards Disability Inclusion </a:t>
            </a:r>
            <a:endParaRPr lang="en-US" sz="3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C42F5A24-FAD5-448B-90C7-C38AA06B112A}" type="slidenum">
              <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pPr marR="0" lvl="0" indent="0" fontAlgn="auto">
                <a:spcBef>
                  <a:spcPts val="0"/>
                </a:spcBef>
                <a:spcAft>
                  <a:spcPts val="600"/>
                </a:spcAft>
                <a:buClrTx/>
                <a:buSzTx/>
                <a:buFontTx/>
                <a:buNone/>
                <a:tabLst/>
                <a:defRPr/>
              </a:pPr>
              <a:t>3</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grpSp>
        <p:nvGrpSpPr>
          <p:cNvPr id="3" name="Group - Towards Disability Inclusion" descr="Venn diagram of 3 overlapping circles representing the areas that require action to achieve a barrier-free Canada by 2040.">
            <a:extLst>
              <a:ext uri="{FF2B5EF4-FFF2-40B4-BE49-F238E27FC236}">
                <a16:creationId xmlns:a16="http://schemas.microsoft.com/office/drawing/2014/main" id="{47FC1096-1E1F-5822-FFC5-23332EAD8158}"/>
              </a:ext>
            </a:extLst>
          </p:cNvPr>
          <p:cNvGrpSpPr>
            <a:grpSpLocks noChangeAspect="1"/>
          </p:cNvGrpSpPr>
          <p:nvPr/>
        </p:nvGrpSpPr>
        <p:grpSpPr bwMode="auto">
          <a:xfrm>
            <a:off x="2387600" y="779463"/>
            <a:ext cx="6616700" cy="6078537"/>
            <a:chOff x="2744038" y="854096"/>
            <a:chExt cx="6114607" cy="5617476"/>
          </a:xfrm>
        </p:grpSpPr>
        <p:sp>
          <p:nvSpPr>
            <p:cNvPr id="5" name="Purple circle - Title &quot;Environment&quot;" descr="Purple circle with 3 lines of text. &#10;Title: Accessible Environment &#10;Bullet 1: Free of Barriers&#10;Bullet 2: Welcoming ">
              <a:extLst>
                <a:ext uri="{FF2B5EF4-FFF2-40B4-BE49-F238E27FC236}">
                  <a16:creationId xmlns:a16="http://schemas.microsoft.com/office/drawing/2014/main" id="{25ADA900-C09A-D2F9-167E-ADFB6A312AD2}"/>
                </a:ext>
              </a:extLst>
            </p:cNvPr>
            <p:cNvSpPr>
              <a:spLocks noChangeAspect="1"/>
            </p:cNvSpPr>
            <p:nvPr/>
          </p:nvSpPr>
          <p:spPr>
            <a:xfrm>
              <a:off x="2744038" y="854096"/>
              <a:ext cx="3253886" cy="3252532"/>
            </a:xfrm>
            <a:prstGeom prst="ellipse">
              <a:avLst/>
            </a:prstGeom>
            <a:solidFill>
              <a:srgbClr val="7F3F98">
                <a:alpha val="50000"/>
              </a:srgb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nchor="ctr"/>
            <a:lstStyle/>
            <a:p>
              <a:pPr algn="ctr" defTabSz="1111250">
                <a:lnSpc>
                  <a:spcPct val="90000"/>
                </a:lnSpc>
                <a:spcAft>
                  <a:spcPts val="1800"/>
                </a:spcAft>
                <a:buFont typeface="Wingdings" panose="05000000000000000000" pitchFamily="2" charset="2"/>
                <a:buNone/>
                <a:defRPr/>
              </a:pPr>
              <a:r>
                <a:rPr lang="en-CA" sz="2200" b="1" dirty="0">
                  <a:latin typeface="Arial" panose="020B0604020202020204" pitchFamily="34" charset="0"/>
                  <a:cs typeface="Arial" panose="020B0604020202020204" pitchFamily="34" charset="0"/>
                </a:rPr>
                <a:t>Accessible Environment</a:t>
              </a:r>
            </a:p>
            <a:p>
              <a:pPr marL="447675"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Free of Barriers</a:t>
              </a:r>
            </a:p>
            <a:p>
              <a:pPr marL="447675"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Welcoming</a:t>
              </a:r>
            </a:p>
            <a:p>
              <a:pPr algn="ctr" defTabSz="1111250">
                <a:lnSpc>
                  <a:spcPct val="90000"/>
                </a:lnSpc>
                <a:spcAft>
                  <a:spcPct val="35000"/>
                </a:spcAft>
                <a:buFont typeface="Wingdings" panose="05000000000000000000" pitchFamily="2" charset="2"/>
                <a:buNone/>
                <a:defRPr/>
              </a:pPr>
              <a:endParaRPr lang="en-CA" dirty="0">
                <a:solidFill>
                  <a:schemeClr val="bg1"/>
                </a:solidFill>
                <a:latin typeface="Arial" panose="020B0604020202020204" pitchFamily="34" charset="0"/>
                <a:cs typeface="Arial" panose="020B0604020202020204" pitchFamily="34" charset="0"/>
              </a:endParaRPr>
            </a:p>
          </p:txBody>
        </p:sp>
        <p:sp>
          <p:nvSpPr>
            <p:cNvPr id="6" name="Pink circle - Title &quot;Culture&quot;" descr="Pink circle with 4 lines of text.&#10;Title: Culture of equity&#10;Bullet 1: Free of Discrimination&#10;Bullet 2: Respectful&#10;Bullet 3: Values Differences">
              <a:extLst>
                <a:ext uri="{FF2B5EF4-FFF2-40B4-BE49-F238E27FC236}">
                  <a16:creationId xmlns:a16="http://schemas.microsoft.com/office/drawing/2014/main" id="{4DE3EAD3-8449-A521-FB76-F41EF427A7D7}"/>
                </a:ext>
              </a:extLst>
            </p:cNvPr>
            <p:cNvSpPr>
              <a:spLocks noChangeAspect="1"/>
            </p:cNvSpPr>
            <p:nvPr/>
          </p:nvSpPr>
          <p:spPr>
            <a:xfrm>
              <a:off x="5604759" y="928917"/>
              <a:ext cx="3253886" cy="3253999"/>
            </a:xfrm>
            <a:prstGeom prst="ellipse">
              <a:avLst/>
            </a:prstGeom>
            <a:solidFill>
              <a:srgbClr val="B52775">
                <a:alpha val="49804"/>
              </a:srgbClr>
            </a:solidFill>
            <a:ln w="19050">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tIns="0" bIns="108000" anchor="ctr"/>
            <a:lstStyle/>
            <a:p>
              <a:pPr algn="ctr" defTabSz="1111250">
                <a:lnSpc>
                  <a:spcPct val="90000"/>
                </a:lnSpc>
                <a:spcAft>
                  <a:spcPts val="1800"/>
                </a:spcAft>
                <a:buFont typeface="Wingdings" panose="05000000000000000000" pitchFamily="2" charset="2"/>
                <a:buNone/>
                <a:defRPr/>
              </a:pPr>
              <a:r>
                <a:rPr lang="en-CA" sz="2200" b="1" dirty="0">
                  <a:latin typeface="Arial" panose="020B0604020202020204" pitchFamily="34" charset="0"/>
                  <a:cs typeface="Arial" panose="020B0604020202020204" pitchFamily="34" charset="0"/>
                </a:rPr>
                <a:t>Culture of equity</a:t>
              </a:r>
            </a:p>
            <a:p>
              <a:pPr marL="538163"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Free of discrimination</a:t>
              </a:r>
            </a:p>
            <a:p>
              <a:pPr marL="538163"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Respectful</a:t>
              </a:r>
            </a:p>
            <a:p>
              <a:pPr marL="538163"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Values differences</a:t>
              </a:r>
            </a:p>
          </p:txBody>
        </p:sp>
        <p:sp>
          <p:nvSpPr>
            <p:cNvPr id="7" name="Teal circle - Title  &quot;Individual Adjustments&quot;" descr="Teal circle with 3 lines of text.&#10;Title: Individual Adjustments&#10;Bullet 1:  Adaptive Equipment and Tools &#10;Bullet 2: Support Measures.">
              <a:extLst>
                <a:ext uri="{FF2B5EF4-FFF2-40B4-BE49-F238E27FC236}">
                  <a16:creationId xmlns:a16="http://schemas.microsoft.com/office/drawing/2014/main" id="{5914A351-BBC4-7A6F-0991-50DF7E9849D0}"/>
                </a:ext>
              </a:extLst>
            </p:cNvPr>
            <p:cNvSpPr>
              <a:spLocks noChangeAspect="1"/>
            </p:cNvSpPr>
            <p:nvPr/>
          </p:nvSpPr>
          <p:spPr>
            <a:xfrm>
              <a:off x="3941140" y="3219040"/>
              <a:ext cx="3253886" cy="3252532"/>
            </a:xfrm>
            <a:prstGeom prst="ellipse">
              <a:avLst/>
            </a:prstGeom>
            <a:solidFill>
              <a:schemeClr val="accent1">
                <a:alpha val="65000"/>
              </a:scheme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tIns="540000" anchor="ctr"/>
            <a:lstStyle/>
            <a:p>
              <a:pPr algn="ctr" defTabSz="1111250">
                <a:lnSpc>
                  <a:spcPct val="90000"/>
                </a:lnSpc>
                <a:spcBef>
                  <a:spcPts val="1200"/>
                </a:spcBef>
                <a:spcAft>
                  <a:spcPts val="1200"/>
                </a:spcAft>
                <a:buFont typeface="Wingdings" panose="05000000000000000000" pitchFamily="2" charset="2"/>
                <a:buNone/>
                <a:defRPr/>
              </a:pPr>
              <a:r>
                <a:rPr lang="en-CA" sz="2200" b="1" dirty="0">
                  <a:latin typeface="Arial" panose="020B0604020202020204" pitchFamily="34" charset="0"/>
                  <a:cs typeface="Arial" panose="020B0604020202020204" pitchFamily="34" charset="0"/>
                </a:rPr>
                <a:t>Individual Adjustments</a:t>
              </a:r>
            </a:p>
            <a:p>
              <a:pPr marL="447675"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Adaptive equipment and tools</a:t>
              </a:r>
            </a:p>
            <a:p>
              <a:pPr marL="447675"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Support measures</a:t>
              </a:r>
            </a:p>
          </p:txBody>
        </p:sp>
      </p:grpSp>
    </p:spTree>
    <p:extLst>
      <p:ext uri="{BB962C8B-B14F-4D97-AF65-F5344CB8AC3E}">
        <p14:creationId xmlns:p14="http://schemas.microsoft.com/office/powerpoint/2010/main" val="65482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5380" y="226766"/>
            <a:ext cx="8596668" cy="803176"/>
          </a:xfrm>
        </p:spPr>
        <p:txBody>
          <a:bodyPr vert="horz" lIns="91440" tIns="45720" rIns="91440" bIns="45720" rtlCol="0" anchor="t">
            <a:normAutofit/>
          </a:bodyPr>
          <a:lstStyle/>
          <a:p>
            <a:r>
              <a:rPr lang="en-US" sz="3200" b="1" dirty="0">
                <a:latin typeface="Arial" panose="020B0604020202020204" pitchFamily="34" charset="0"/>
                <a:cs typeface="Arial" panose="020B0604020202020204" pitchFamily="34" charset="0"/>
              </a:rPr>
              <a:t>The Employment Challenge</a:t>
            </a:r>
          </a:p>
        </p:txBody>
      </p:sp>
      <p:sp>
        <p:nvSpPr>
          <p:cNvPr id="4" name="Slide Number Placeholder 3"/>
          <p:cNvSpPr>
            <a:spLocks noGrp="1"/>
          </p:cNvSpPr>
          <p:nvPr>
            <p:ph type="sldNum" sz="quarter" idx="12"/>
          </p:nvPr>
        </p:nvSpPr>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C42F5A24-FAD5-448B-90C7-C38AA06B112A}" type="slidenum">
              <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pPr marR="0" lvl="0" indent="0" fontAlgn="auto">
                <a:spcBef>
                  <a:spcPts val="0"/>
                </a:spcBef>
                <a:spcAft>
                  <a:spcPts val="600"/>
                </a:spcAft>
                <a:buClrTx/>
                <a:buSzTx/>
                <a:buFontTx/>
                <a:buNone/>
                <a:tabLst/>
                <a:defRPr/>
              </a:pPr>
              <a:t>4</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7AC43CD1-5425-4B40-AA6A-1822E5CDABBC}"/>
              </a:ext>
            </a:extLst>
          </p:cNvPr>
          <p:cNvSpPr/>
          <p:nvPr/>
        </p:nvSpPr>
        <p:spPr>
          <a:xfrm>
            <a:off x="1020863" y="1254690"/>
            <a:ext cx="10150274" cy="4881936"/>
          </a:xfrm>
          <a:prstGeom prst="rect">
            <a:avLst/>
          </a:prstGeom>
        </p:spPr>
        <p:txBody>
          <a:bodyPr vert="horz" lIns="91440" tIns="45720" rIns="91440" bIns="45720" rtlCol="0">
            <a:noAutofit/>
          </a:bodyPr>
          <a:lstStyle/>
          <a:p>
            <a:pPr marL="342900" marR="0" lvl="0" indent="-342900" fontAlgn="auto">
              <a:spcBef>
                <a:spcPts val="1000"/>
              </a:spcBef>
              <a:buClr>
                <a:schemeClr val="accent1"/>
              </a:buClr>
              <a:buSzPct val="100000"/>
              <a:buFont typeface="Wingdings" panose="05000000000000000000" pitchFamily="2" charset="2"/>
              <a:buChar char="q"/>
              <a:tabLst/>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Persons with disabilities face significant recruitment, retention and promotion challenges:</a:t>
            </a:r>
          </a:p>
          <a:p>
            <a:pPr marL="342900" lvl="0" indent="-342900">
              <a:spcBef>
                <a:spcPts val="1000"/>
              </a:spcBef>
              <a:buClr>
                <a:schemeClr val="accent1"/>
              </a:buClr>
              <a:buSzPct val="100000"/>
              <a:buFont typeface="Wingdings" panose="05000000000000000000" pitchFamily="2" charset="2"/>
              <a:buChar char="q"/>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Representation of </a:t>
            </a:r>
            <a:r>
              <a:rPr lang="en-US" sz="2000" dirty="0">
                <a:latin typeface="Arial" panose="020B0604020202020204" pitchFamily="34" charset="0"/>
                <a:cs typeface="Arial" panose="020B0604020202020204" pitchFamily="34" charset="0"/>
              </a:rPr>
              <a:t>persons with disabilities </a:t>
            </a: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remains below workforce availability (</a:t>
            </a:r>
            <a:r>
              <a:rPr lang="en-US" sz="2000" dirty="0">
                <a:latin typeface="Arial" panose="020B0604020202020204" pitchFamily="34" charset="0"/>
                <a:cs typeface="Arial" panose="020B0604020202020204" pitchFamily="34" charset="0"/>
              </a:rPr>
              <a:t>6.9</a:t>
            </a: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 vs </a:t>
            </a:r>
            <a:r>
              <a:rPr lang="en-US" sz="2000" dirty="0">
                <a:latin typeface="Arial" panose="020B0604020202020204" pitchFamily="34" charset="0"/>
                <a:cs typeface="Arial" panose="020B0604020202020204" pitchFamily="34" charset="0"/>
              </a:rPr>
              <a:t>9.2%)(</a:t>
            </a:r>
            <a:r>
              <a:rPr lang="en-US" sz="2000" dirty="0">
                <a:solidFill>
                  <a:schemeClr val="tx1">
                    <a:lumMod val="75000"/>
                    <a:lumOff val="25000"/>
                  </a:schemeClr>
                </a:solidFill>
                <a:latin typeface="Arial" panose="020B0604020202020204" pitchFamily="34" charset="0"/>
                <a:cs typeface="Arial" panose="020B0604020202020204" pitchFamily="34" charset="0"/>
                <a:hlinkClick r:id="rId3"/>
              </a:rPr>
              <a:t>Employment Equity in the Public Service of Canada for Fiscal Year 2022 to 2023 - Canada.ca</a:t>
            </a:r>
            <a:r>
              <a:rPr lang="en-US" sz="2000" dirty="0">
                <a:latin typeface="Arial" panose="020B0604020202020204" pitchFamily="34" charset="0"/>
                <a:cs typeface="Arial" panose="020B0604020202020204" pitchFamily="34" charset="0"/>
              </a:rPr>
              <a:t>)</a:t>
            </a:r>
            <a:endParaRPr lang="en-US" sz="2000" b="0" i="0" u="none" strike="noStrike"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fontAlgn="auto">
              <a:spcBef>
                <a:spcPts val="1000"/>
              </a:spcBef>
              <a:buClr>
                <a:schemeClr val="accent1"/>
              </a:buClr>
              <a:buSzPct val="100000"/>
              <a:buFont typeface="Wingdings" panose="05000000000000000000" pitchFamily="2" charset="2"/>
              <a:buChar char="q"/>
              <a:tabLst/>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Modest improvement mainly due to increase in self-identification and decrease in departures</a:t>
            </a:r>
          </a:p>
          <a:p>
            <a:pPr marL="342900" marR="0" lvl="0" indent="-342900" fontAlgn="auto">
              <a:spcBef>
                <a:spcPts val="1000"/>
              </a:spcBef>
              <a:buClr>
                <a:schemeClr val="accent1"/>
              </a:buClr>
              <a:buSzPct val="100000"/>
              <a:buFont typeface="Wingdings" panose="05000000000000000000" pitchFamily="2" charset="2"/>
              <a:buChar char="q"/>
              <a:tabLst/>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GC commitment to hire 5,000 net new </a:t>
            </a:r>
            <a:r>
              <a:rPr lang="en-US" sz="2000" dirty="0">
                <a:latin typeface="Arial" panose="020B0604020202020204" pitchFamily="34" charset="0"/>
                <a:cs typeface="Arial" panose="020B0604020202020204" pitchFamily="34" charset="0"/>
              </a:rPr>
              <a:t>persons with disabilities</a:t>
            </a: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 by 2025 would require the Federal Public Service to hire 2,442 persons with disabilities per year for the next two years, to account for </a:t>
            </a:r>
            <a:r>
              <a:rPr lang="en-US" sz="2000" dirty="0">
                <a:latin typeface="Arial" panose="020B0604020202020204" pitchFamily="34" charset="0"/>
                <a:cs typeface="Arial" panose="020B0604020202020204" pitchFamily="34" charset="0"/>
              </a:rPr>
              <a:t>departures during that timeframe</a:t>
            </a:r>
            <a:endPar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fontAlgn="auto">
              <a:spcBef>
                <a:spcPts val="1000"/>
              </a:spcBef>
              <a:buClr>
                <a:schemeClr val="accent1"/>
              </a:buClr>
              <a:buSzPct val="100000"/>
              <a:buFont typeface="Wingdings" panose="05000000000000000000" pitchFamily="2" charset="2"/>
              <a:buChar char="q"/>
              <a:tabLst/>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Departments and agencies have been advised of these recruitment goals  </a:t>
            </a:r>
          </a:p>
        </p:txBody>
      </p:sp>
    </p:spTree>
    <p:extLst>
      <p:ext uri="{BB962C8B-B14F-4D97-AF65-F5344CB8AC3E}">
        <p14:creationId xmlns:p14="http://schemas.microsoft.com/office/powerpoint/2010/main" val="299592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C86A-01BE-E65E-CE61-B3B56EC0C52D}"/>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Why does workplace accommodation matter?</a:t>
            </a:r>
            <a:endParaRPr lang="en-CA"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14702806-C2F5-0946-CAE1-9446C4FA8277}"/>
              </a:ext>
            </a:extLst>
          </p:cNvPr>
          <p:cNvSpPr txBox="1">
            <a:spLocks noGrp="1"/>
          </p:cNvSpPr>
          <p:nvPr>
            <p:ph idx="1"/>
          </p:nvPr>
        </p:nvSpPr>
        <p:spPr>
          <a:xfrm>
            <a:off x="1055440" y="1703643"/>
            <a:ext cx="9126235" cy="4353649"/>
          </a:xfrm>
          <a:prstGeom prst="rect">
            <a:avLst/>
          </a:prstGeom>
        </p:spPr>
        <p:txBody>
          <a:bodyPr lIns="91440" tIns="45720" rIns="91440" bIns="45720" rtlCol="0">
            <a:normAutofit lnSpcReduction="10000"/>
          </a:bodyPr>
          <a:lstStyle/>
          <a:p>
            <a:pPr marL="0" indent="0" defTabSz="914400">
              <a:spcBef>
                <a:spcPts val="1000"/>
              </a:spcBef>
              <a:buFont typeface="Arial" panose="020B0604020202020204" pitchFamily="34" charset="0"/>
              <a:buNone/>
            </a:pPr>
            <a:r>
              <a:rPr lang="en-US" sz="2000" dirty="0">
                <a:latin typeface="Arial" panose="020B0604020202020204" pitchFamily="34" charset="0"/>
                <a:cs typeface="Arial" panose="020B0604020202020204" pitchFamily="34" charset="0"/>
              </a:rPr>
              <a:t>Canada’s legal framework supports employment equity through a duty to accommodate approach </a:t>
            </a:r>
          </a:p>
          <a:p>
            <a:pPr marL="0" indent="0" defTabSz="914400">
              <a:spcBef>
                <a:spcPts val="1000"/>
              </a:spcBef>
              <a:buFont typeface="Arial" panose="020B0604020202020204" pitchFamily="34" charset="0"/>
              <a:buNone/>
            </a:pPr>
            <a:r>
              <a:rPr lang="en-US" sz="2000" dirty="0">
                <a:latin typeface="Arial" panose="020B0604020202020204" pitchFamily="34" charset="0"/>
                <a:cs typeface="Arial" panose="020B0604020202020204" pitchFamily="34" charset="0"/>
              </a:rPr>
              <a:t>The Accessible Canada Act requires proactive deliberate measures by organizations to create a barrier-free Canada by 2040 </a:t>
            </a:r>
          </a:p>
          <a:p>
            <a:pPr marL="0" indent="0" defTabSz="914400">
              <a:spcBef>
                <a:spcPts val="1000"/>
              </a:spcBef>
              <a:buFont typeface="Arial" panose="020B0604020202020204" pitchFamily="34" charset="0"/>
              <a:buNone/>
            </a:pPr>
            <a:r>
              <a:rPr lang="en-US" sz="2000" dirty="0">
                <a:latin typeface="Arial" panose="020B0604020202020204" pitchFamily="34" charset="0"/>
                <a:cs typeface="Arial" panose="020B0604020202020204" pitchFamily="34" charset="0"/>
              </a:rPr>
              <a:t>Two fundamental conditions to recruitment, promotion, and retention of public servants with disabilities: </a:t>
            </a:r>
          </a:p>
          <a:p>
            <a:pPr defTabSz="914400">
              <a:spcBef>
                <a:spcPts val="1000"/>
              </a:spcBef>
              <a:buFont typeface="Wingdings" panose="05000000000000000000" pitchFamily="2" charset="2"/>
              <a:buChar char="§"/>
            </a:pPr>
            <a:r>
              <a:rPr lang="en-US" sz="2000" dirty="0">
                <a:latin typeface="Arial" panose="020B0604020202020204" pitchFamily="34" charset="0"/>
                <a:cs typeface="Arial" panose="020B0604020202020204" pitchFamily="34" charset="0"/>
              </a:rPr>
              <a:t>A culture of equity and respect </a:t>
            </a:r>
          </a:p>
          <a:p>
            <a:pPr defTabSz="914400">
              <a:spcBef>
                <a:spcPts val="1000"/>
              </a:spcBef>
              <a:buFont typeface="Wingdings" panose="05000000000000000000" pitchFamily="2" charset="2"/>
              <a:buChar char="§"/>
            </a:pPr>
            <a:r>
              <a:rPr lang="en-US" sz="2000" dirty="0">
                <a:latin typeface="Arial" panose="020B0604020202020204" pitchFamily="34" charset="0"/>
                <a:cs typeface="Arial" panose="020B0604020202020204" pitchFamily="34" charset="0"/>
              </a:rPr>
              <a:t>Prompt and easy access to </a:t>
            </a:r>
            <a:r>
              <a:rPr lang="en-CA" sz="2000" dirty="0">
                <a:latin typeface="Arial" panose="020B0604020202020204" pitchFamily="34" charset="0"/>
                <a:cs typeface="Arial" panose="020B0604020202020204" pitchFamily="34" charset="0"/>
              </a:rPr>
              <a:t>unique</a:t>
            </a:r>
            <a:r>
              <a:rPr lang="en-US" sz="2000" dirty="0">
                <a:latin typeface="Arial" panose="020B0604020202020204" pitchFamily="34" charset="0"/>
                <a:cs typeface="Arial" panose="020B0604020202020204" pitchFamily="34" charset="0"/>
              </a:rPr>
              <a:t> individual adjustments </a:t>
            </a:r>
          </a:p>
          <a:p>
            <a:pPr marL="0" indent="0" defTabSz="914400">
              <a:spcBef>
                <a:spcPts val="1000"/>
              </a:spcBef>
              <a:buFont typeface="Arial" panose="020B0604020202020204" pitchFamily="34" charset="0"/>
              <a:buNone/>
            </a:pPr>
            <a:r>
              <a:rPr lang="en-CA" sz="2000" b="1" dirty="0">
                <a:latin typeface="Arial" panose="020B0604020202020204" pitchFamily="34" charset="0"/>
                <a:cs typeface="Arial" panose="020B0604020202020204" pitchFamily="34" charset="0"/>
              </a:rPr>
              <a:t>Example of an accommodation: </a:t>
            </a:r>
            <a:r>
              <a:rPr lang="en-CA" sz="2000" dirty="0">
                <a:latin typeface="Arial" panose="020B0604020202020204" pitchFamily="34" charset="0"/>
                <a:cs typeface="Arial" panose="020B0604020202020204" pitchFamily="34" charset="0"/>
              </a:rPr>
              <a:t>MS Word has a myriad of features that support accessibility of documents (environment), a screen reader (individual adjustment) is the tool that makes it possible for an individual who encounters barriers accessing print to use Word documents.</a:t>
            </a:r>
            <a:endParaRPr lang="en-US" sz="2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A73A08A-7F6A-42FA-AD8B-52201E1414EA}"/>
              </a:ext>
            </a:extLst>
          </p:cNvPr>
          <p:cNvSpPr>
            <a:spLocks noGrp="1"/>
          </p:cNvSpPr>
          <p:nvPr>
            <p:ph type="sldNum" sz="quarter" idx="12"/>
          </p:nvPr>
        </p:nvSpPr>
        <p:spPr/>
        <p:txBody>
          <a:bodyPr>
            <a:normAutofit/>
          </a:bodyPr>
          <a:lstStyle/>
          <a:p>
            <a:pPr>
              <a:spcAft>
                <a:spcPts val="600"/>
              </a:spcAft>
            </a:pPr>
            <a:fld id="{32D4B517-E49B-41B6-9DBC-23634E0F1CDC}" type="slidenum">
              <a:rPr lang="en-CA" smtClean="0"/>
              <a:pPr>
                <a:spcAft>
                  <a:spcPts val="600"/>
                </a:spcAft>
              </a:pPr>
              <a:t>5</a:t>
            </a:fld>
            <a:endParaRPr lang="en-CA"/>
          </a:p>
        </p:txBody>
      </p:sp>
    </p:spTree>
    <p:extLst>
      <p:ext uri="{BB962C8B-B14F-4D97-AF65-F5344CB8AC3E}">
        <p14:creationId xmlns:p14="http://schemas.microsoft.com/office/powerpoint/2010/main" val="185194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400" y="224644"/>
            <a:ext cx="10554835" cy="866232"/>
          </a:xfrm>
        </p:spPr>
        <p:txBody>
          <a:bodyPr vert="horz" lIns="91440" tIns="45720" rIns="91440" bIns="45720" rtlCol="0" anchor="ctr">
            <a:normAutofit/>
          </a:bodyPr>
          <a:lstStyle/>
          <a:p>
            <a:r>
              <a:rPr lang="en-US" dirty="0">
                <a:latin typeface="Arial" panose="020B0604020202020204" pitchFamily="34" charset="0"/>
                <a:cs typeface="Arial" panose="020B0604020202020204" pitchFamily="34" charset="0"/>
              </a:rPr>
              <a:t>What Can I Do as a Manager?</a:t>
            </a:r>
          </a:p>
        </p:txBody>
      </p:sp>
      <p:sp>
        <p:nvSpPr>
          <p:cNvPr id="3" name="Text Placeholder 2">
            <a:extLst>
              <a:ext uri="{FF2B5EF4-FFF2-40B4-BE49-F238E27FC236}">
                <a16:creationId xmlns:a16="http://schemas.microsoft.com/office/drawing/2014/main" id="{45FB327B-5580-F006-6C1A-39036A6039DC}"/>
              </a:ext>
            </a:extLst>
          </p:cNvPr>
          <p:cNvSpPr>
            <a:spLocks noGrp="1"/>
          </p:cNvSpPr>
          <p:nvPr>
            <p:ph type="body" sz="quarter" idx="10"/>
          </p:nvPr>
        </p:nvSpPr>
        <p:spPr>
          <a:xfrm>
            <a:off x="428625" y="1304925"/>
            <a:ext cx="3399123" cy="2484438"/>
          </a:xfrm>
        </p:spPr>
        <p:txBody>
          <a:bodyPr>
            <a:normAutofit/>
          </a:bodyPr>
          <a:lstStyle/>
          <a:p>
            <a:pPr algn="l"/>
            <a:r>
              <a:rPr lang="en-CA" sz="1600" dirty="0">
                <a:latin typeface="Arial" panose="020B0604020202020204" pitchFamily="34" charset="0"/>
                <a:cs typeface="Arial" panose="020B0604020202020204" pitchFamily="34" charset="0"/>
              </a:rPr>
              <a:t>1. Inclusive Workplace</a:t>
            </a:r>
          </a:p>
          <a:p>
            <a:pPr lvl="1"/>
            <a:r>
              <a:rPr lang="en-US" dirty="0">
                <a:latin typeface="Arial" panose="020B0604020202020204" pitchFamily="34" charset="0"/>
                <a:cs typeface="Arial" panose="020B0604020202020204" pitchFamily="34" charset="0"/>
              </a:rPr>
              <a:t>Policies, rules, practices, and operations should shape a workplace that is free of barriers and values differences</a:t>
            </a:r>
          </a:p>
          <a:p>
            <a:pPr lvl="1"/>
            <a:endParaRPr lang="en-CA"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C8F2F55F-A481-FAC5-0716-9EC6C1471342}"/>
              </a:ext>
            </a:extLst>
          </p:cNvPr>
          <p:cNvSpPr>
            <a:spLocks noGrp="1"/>
          </p:cNvSpPr>
          <p:nvPr>
            <p:ph type="body" sz="quarter" idx="21"/>
          </p:nvPr>
        </p:nvSpPr>
        <p:spPr>
          <a:xfrm>
            <a:off x="3971765" y="1304925"/>
            <a:ext cx="3399123" cy="2484438"/>
          </a:xfrm>
        </p:spPr>
        <p:txBody>
          <a:bodyPr/>
          <a:lstStyle/>
          <a:p>
            <a:pPr algn="l"/>
            <a:r>
              <a:rPr lang="en-CA" sz="1600" dirty="0">
                <a:latin typeface="Arial" panose="020B0604020202020204" pitchFamily="34" charset="0"/>
                <a:cs typeface="Arial" panose="020B0604020202020204" pitchFamily="34" charset="0"/>
              </a:rPr>
              <a:t>2. Yes by Default</a:t>
            </a:r>
          </a:p>
          <a:p>
            <a:pPr lvl="1"/>
            <a:r>
              <a:rPr lang="en-US" dirty="0">
                <a:latin typeface="Arial" panose="020B0604020202020204" pitchFamily="34" charset="0"/>
                <a:cs typeface="Arial" panose="020B0604020202020204" pitchFamily="34" charset="0"/>
              </a:rPr>
              <a:t>Every employee is entitled to request and receive support from their manager and organization at the earliest opportunity </a:t>
            </a:r>
          </a:p>
          <a:p>
            <a:pPr lvl="1"/>
            <a:endParaRPr lang="en-CA" dirty="0">
              <a:latin typeface="Arial" panose="020B0604020202020204" pitchFamily="34" charset="0"/>
              <a:cs typeface="Arial" panose="020B0604020202020204" pitchFamily="34" charset="0"/>
            </a:endParaRPr>
          </a:p>
        </p:txBody>
      </p:sp>
      <p:sp>
        <p:nvSpPr>
          <p:cNvPr id="8" name="Text Placeholder 7">
            <a:extLst>
              <a:ext uri="{FF2B5EF4-FFF2-40B4-BE49-F238E27FC236}">
                <a16:creationId xmlns:a16="http://schemas.microsoft.com/office/drawing/2014/main" id="{D5981AC5-A202-0409-8BE0-40EFEFD914EE}"/>
              </a:ext>
            </a:extLst>
          </p:cNvPr>
          <p:cNvSpPr>
            <a:spLocks noGrp="1"/>
          </p:cNvSpPr>
          <p:nvPr>
            <p:ph type="body" sz="quarter" idx="24"/>
          </p:nvPr>
        </p:nvSpPr>
        <p:spPr>
          <a:xfrm>
            <a:off x="7514905" y="1304925"/>
            <a:ext cx="3399123" cy="2484438"/>
          </a:xfrm>
        </p:spPr>
        <p:txBody>
          <a:bodyPr>
            <a:normAutofit/>
          </a:bodyPr>
          <a:lstStyle/>
          <a:p>
            <a:pPr algn="l"/>
            <a:r>
              <a:rPr lang="en-CA" sz="1600" dirty="0">
                <a:latin typeface="Arial" panose="020B0604020202020204" pitchFamily="34" charset="0"/>
                <a:cs typeface="Arial" panose="020B0604020202020204" pitchFamily="34" charset="0"/>
              </a:rPr>
              <a:t>3. Aiming for Success</a:t>
            </a:r>
          </a:p>
          <a:p>
            <a:pPr lvl="1"/>
            <a:r>
              <a:rPr lang="en-US" dirty="0">
                <a:latin typeface="Arial" panose="020B0604020202020204" pitchFamily="34" charset="0"/>
                <a:cs typeface="Arial" panose="020B0604020202020204" pitchFamily="34" charset="0"/>
              </a:rPr>
              <a:t>Decisions related to adaptive devices and support measures should build on employee strengths and abilities, eliminate barriers, and enable the employee to realize their full potential </a:t>
            </a:r>
            <a:endParaRPr lang="en-CA" dirty="0">
              <a:latin typeface="Arial" panose="020B0604020202020204" pitchFamily="34" charset="0"/>
              <a:cs typeface="Arial" panose="020B0604020202020204" pitchFamily="34" charset="0"/>
            </a:endParaRPr>
          </a:p>
          <a:p>
            <a:pPr lvl="1"/>
            <a:endParaRPr lang="en-CA" dirty="0">
              <a:latin typeface="Arial" panose="020B0604020202020204" pitchFamily="34" charset="0"/>
              <a:cs typeface="Arial" panose="020B0604020202020204" pitchFamily="34" charset="0"/>
            </a:endParaRPr>
          </a:p>
        </p:txBody>
      </p:sp>
      <p:sp>
        <p:nvSpPr>
          <p:cNvPr id="34" name="Text Placeholder 33">
            <a:extLst>
              <a:ext uri="{FF2B5EF4-FFF2-40B4-BE49-F238E27FC236}">
                <a16:creationId xmlns:a16="http://schemas.microsoft.com/office/drawing/2014/main" id="{C42E097E-D530-5A54-464A-D92DD4ABDDF2}"/>
              </a:ext>
            </a:extLst>
          </p:cNvPr>
          <p:cNvSpPr>
            <a:spLocks noGrp="1"/>
          </p:cNvSpPr>
          <p:nvPr>
            <p:ph type="body" sz="quarter" idx="25"/>
          </p:nvPr>
        </p:nvSpPr>
        <p:spPr>
          <a:xfrm>
            <a:off x="415385" y="3925805"/>
            <a:ext cx="3399123" cy="2484438"/>
          </a:xfrm>
        </p:spPr>
        <p:txBody>
          <a:bodyPr>
            <a:normAutofit/>
          </a:bodyPr>
          <a:lstStyle/>
          <a:p>
            <a:pPr algn="l"/>
            <a:r>
              <a:rPr lang="en-CA" sz="1600" dirty="0">
                <a:latin typeface="Arial" panose="020B0604020202020204" pitchFamily="34" charset="0"/>
                <a:cs typeface="Arial" panose="020B0604020202020204" pitchFamily="34" charset="0"/>
              </a:rPr>
              <a:t>4. Streamline the Process</a:t>
            </a:r>
          </a:p>
          <a:p>
            <a:pPr lvl="1"/>
            <a:r>
              <a:rPr lang="en-US" dirty="0">
                <a:latin typeface="Arial" panose="020B0604020202020204" pitchFamily="34" charset="0"/>
                <a:cs typeface="Arial" panose="020B0604020202020204" pitchFamily="34" charset="0"/>
              </a:rPr>
              <a:t>Evidence to support accommodation requests should focus on how the employee interacts with the work environment and how barriers may be addressed </a:t>
            </a:r>
          </a:p>
        </p:txBody>
      </p:sp>
      <p:sp>
        <p:nvSpPr>
          <p:cNvPr id="17" name="Text Placeholder 16">
            <a:extLst>
              <a:ext uri="{FF2B5EF4-FFF2-40B4-BE49-F238E27FC236}">
                <a16:creationId xmlns:a16="http://schemas.microsoft.com/office/drawing/2014/main" id="{2EB41168-5290-C004-C860-3724690B2881}"/>
              </a:ext>
            </a:extLst>
          </p:cNvPr>
          <p:cNvSpPr>
            <a:spLocks noGrp="1"/>
          </p:cNvSpPr>
          <p:nvPr>
            <p:ph type="body" sz="quarter" idx="26"/>
          </p:nvPr>
        </p:nvSpPr>
        <p:spPr>
          <a:xfrm>
            <a:off x="3985881" y="3924651"/>
            <a:ext cx="3399123" cy="2484438"/>
          </a:xfrm>
        </p:spPr>
        <p:txBody>
          <a:bodyPr>
            <a:normAutofit/>
          </a:bodyPr>
          <a:lstStyle/>
          <a:p>
            <a:pPr algn="l"/>
            <a:r>
              <a:rPr lang="en-CA" sz="1600" dirty="0">
                <a:latin typeface="Arial" panose="020B0604020202020204" pitchFamily="34" charset="0"/>
                <a:cs typeface="Arial" panose="020B0604020202020204" pitchFamily="34" charset="0"/>
              </a:rPr>
              <a:t>5. Open the communication</a:t>
            </a:r>
          </a:p>
          <a:p>
            <a:pPr lvl="1"/>
            <a:r>
              <a:rPr lang="en-US" dirty="0">
                <a:latin typeface="Arial" panose="020B0604020202020204" pitchFamily="34" charset="0"/>
                <a:cs typeface="Arial" panose="020B0604020202020204" pitchFamily="34" charset="0"/>
              </a:rPr>
              <a:t>Managers can set the stage by asking every employee: “How can I best support you so you can succeed in this job?”</a:t>
            </a:r>
          </a:p>
        </p:txBody>
      </p:sp>
      <p:sp>
        <p:nvSpPr>
          <p:cNvPr id="18" name="Text Placeholder 17">
            <a:extLst>
              <a:ext uri="{FF2B5EF4-FFF2-40B4-BE49-F238E27FC236}">
                <a16:creationId xmlns:a16="http://schemas.microsoft.com/office/drawing/2014/main" id="{38CD1C8A-3DF8-C8FE-FD50-6C93639A26E7}"/>
              </a:ext>
            </a:extLst>
          </p:cNvPr>
          <p:cNvSpPr>
            <a:spLocks noGrp="1"/>
          </p:cNvSpPr>
          <p:nvPr>
            <p:ph type="body" sz="quarter" idx="27"/>
          </p:nvPr>
        </p:nvSpPr>
        <p:spPr>
          <a:xfrm>
            <a:off x="7524405" y="3924651"/>
            <a:ext cx="3399123" cy="2484438"/>
          </a:xfrm>
        </p:spPr>
        <p:txBody>
          <a:bodyPr>
            <a:normAutofit/>
          </a:bodyPr>
          <a:lstStyle/>
          <a:p>
            <a:pPr algn="l"/>
            <a:r>
              <a:rPr lang="en-CA" sz="1600" dirty="0">
                <a:latin typeface="Arial" panose="020B0604020202020204" pitchFamily="34" charset="0"/>
                <a:cs typeface="Arial" panose="020B0604020202020204" pitchFamily="34" charset="0"/>
              </a:rPr>
              <a:t>6. Engagement</a:t>
            </a:r>
          </a:p>
          <a:p>
            <a:pPr lvl="1"/>
            <a:r>
              <a:rPr lang="en-US" dirty="0">
                <a:latin typeface="Arial" panose="020B0604020202020204" pitchFamily="34" charset="0"/>
                <a:cs typeface="Arial" panose="020B0604020202020204" pitchFamily="34" charset="0"/>
              </a:rPr>
              <a:t>Other stakeholders may need to be called upon to provide expertise and support. </a:t>
            </a:r>
          </a:p>
        </p:txBody>
      </p:sp>
      <p:sp>
        <p:nvSpPr>
          <p:cNvPr id="4" name="Slide Number Placeholder 3">
            <a:extLst>
              <a:ext uri="{FF2B5EF4-FFF2-40B4-BE49-F238E27FC236}">
                <a16:creationId xmlns:a16="http://schemas.microsoft.com/office/drawing/2014/main" id="{A9440B47-6B29-DCF9-9E37-753598E88A2B}"/>
              </a:ext>
            </a:extLst>
          </p:cNvPr>
          <p:cNvSpPr>
            <a:spLocks noGrp="1"/>
          </p:cNvSpPr>
          <p:nvPr>
            <p:ph type="sldNum" sz="quarter" idx="12"/>
          </p:nvPr>
        </p:nvSpPr>
        <p:spPr>
          <a:xfrm>
            <a:off x="8724292" y="6481578"/>
            <a:ext cx="683339"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C42F5A24-FAD5-448B-90C7-C38AA06B112A}" type="slidenum">
              <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pPr marR="0" lvl="0" indent="0" fontAlgn="auto">
                <a:spcBef>
                  <a:spcPts val="0"/>
                </a:spcBef>
                <a:spcAft>
                  <a:spcPts val="600"/>
                </a:spcAft>
                <a:buClrTx/>
                <a:buSzTx/>
                <a:buFontTx/>
                <a:buNone/>
                <a:tabLst/>
                <a:defRPr/>
              </a:pPr>
              <a:t>6</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38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E8F5F-AA58-B455-4FB3-19E02CB8EDAA}"/>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Yes by default</a:t>
            </a:r>
            <a:endParaRPr lang="en-CA" b="1" dirty="0">
              <a:latin typeface="Arial" panose="020B0604020202020204" pitchFamily="34" charset="0"/>
              <a:cs typeface="Arial" panose="020B0604020202020204" pitchFamily="34" charset="0"/>
            </a:endParaRPr>
          </a:p>
        </p:txBody>
      </p:sp>
      <p:sp>
        <p:nvSpPr>
          <p:cNvPr id="12" name="Content Placeholder 11">
            <a:extLst>
              <a:ext uri="{FF2B5EF4-FFF2-40B4-BE49-F238E27FC236}">
                <a16:creationId xmlns:a16="http://schemas.microsoft.com/office/drawing/2014/main" id="{A368B3FF-70A7-8A37-7579-20B088BB47FC}"/>
              </a:ext>
            </a:extLst>
          </p:cNvPr>
          <p:cNvSpPr>
            <a:spLocks noGrp="1"/>
          </p:cNvSpPr>
          <p:nvPr>
            <p:ph sz="quarter" idx="12"/>
          </p:nvPr>
        </p:nvSpPr>
        <p:spPr/>
        <p:txBody>
          <a:bodyPr>
            <a:normAutofit/>
          </a:bodyPr>
          <a:lstStyle/>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Every employee is entitled to request and receive support from their manager and organization at the earliest opportunity</a:t>
            </a: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The objective of workplace accommodation is to equip every employee with the tools and support measures they need to do their job</a:t>
            </a: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Every request for workplace accommodation must be examined </a:t>
            </a:r>
          </a:p>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As the representative of the employer, managers cannot deny requests for reasonable accommodation</a:t>
            </a:r>
          </a:p>
          <a:p>
            <a:endParaRPr lang="en-CA" dirty="0">
              <a:latin typeface="Arial" panose="020B060402020202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1E1D7D55-F4B4-593B-19AF-A1F666BF2466}"/>
              </a:ext>
            </a:extLst>
          </p:cNvPr>
          <p:cNvSpPr>
            <a:spLocks noGrp="1"/>
          </p:cNvSpPr>
          <p:nvPr>
            <p:ph sz="quarter" idx="11"/>
          </p:nvPr>
        </p:nvSpPr>
        <p:spPr/>
        <p:txBody>
          <a:bodyPr anchor="ctr">
            <a:normAutofit/>
          </a:bodyPr>
          <a:lstStyle/>
          <a:p>
            <a:pPr marL="0" indent="0">
              <a:buNone/>
            </a:pPr>
            <a:r>
              <a:rPr lang="en-US" sz="3600" dirty="0">
                <a:latin typeface="Arial" panose="020B0604020202020204" pitchFamily="34" charset="0"/>
                <a:cs typeface="Arial" panose="020B0604020202020204" pitchFamily="34" charset="0"/>
              </a:rPr>
              <a:t>“Yes” doesn’t necessarily mean yes to everything the employee asks for but keep an open mind</a:t>
            </a:r>
            <a:endParaRPr lang="en-CA" sz="3600" dirty="0">
              <a:latin typeface="Arial" panose="020B0604020202020204" pitchFamily="34" charset="0"/>
              <a:cs typeface="Arial" panose="020B0604020202020204" pitchFamily="34" charset="0"/>
            </a:endParaRPr>
          </a:p>
        </p:txBody>
      </p:sp>
      <p:sp>
        <p:nvSpPr>
          <p:cNvPr id="3" name="Slide Number Placeholder 3">
            <a:extLst>
              <a:ext uri="{FF2B5EF4-FFF2-40B4-BE49-F238E27FC236}">
                <a16:creationId xmlns:a16="http://schemas.microsoft.com/office/drawing/2014/main" id="{42E80B44-0753-A00A-CFC1-FBE01DE64BC2}"/>
              </a:ext>
            </a:extLst>
          </p:cNvPr>
          <p:cNvSpPr txBox="1">
            <a:spLocks/>
          </p:cNvSpPr>
          <p:nvPr/>
        </p:nvSpPr>
        <p:spPr>
          <a:xfrm>
            <a:off x="8590663" y="6041362"/>
            <a:ext cx="683339" cy="365125"/>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Arial" panose="020B0604020202020204" pitchFamily="34" charset="0"/>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200" kern="1200">
                <a:solidFill>
                  <a:srgbClr val="000000"/>
                </a:solidFill>
                <a:latin typeface="Calibri" panose="020F0502020204030204" pitchFamily="34" charset="0"/>
                <a:ea typeface="+mn-ea"/>
                <a:cs typeface="Calibri" panose="020F0502020204030204" pitchFamily="34" charset="0"/>
              </a:defRPr>
            </a:lvl2pPr>
            <a:lvl3pPr marL="1257300" indent="-342900" algn="l" defTabSz="457200" rtl="0" eaLnBrk="1" latinLnBrk="0" hangingPunct="1">
              <a:spcBef>
                <a:spcPts val="1000"/>
              </a:spcBef>
              <a:spcAft>
                <a:spcPts val="0"/>
              </a:spcAft>
              <a:buClr>
                <a:schemeClr val="accent1"/>
              </a:buClr>
              <a:buSzPct val="80000"/>
              <a:buFont typeface="Wingdings" panose="05000000000000000000" pitchFamily="2" charset="2"/>
              <a:buChar char="§"/>
              <a:defRPr sz="1400" kern="1200">
                <a:solidFill>
                  <a:srgbClr val="000000"/>
                </a:solidFill>
                <a:latin typeface="Calibri" panose="020F0502020204030204" pitchFamily="34" charset="0"/>
                <a:ea typeface="+mn-ea"/>
                <a:cs typeface="Calibri" panose="020F0502020204030204" pitchFamily="34" charset="0"/>
              </a:defRPr>
            </a:lvl3pPr>
            <a:lvl4pPr marL="1714500" indent="-342900" algn="l" defTabSz="457200" rtl="0" eaLnBrk="1" latinLnBrk="0" hangingPunct="1">
              <a:spcBef>
                <a:spcPts val="1000"/>
              </a:spcBef>
              <a:spcAft>
                <a:spcPts val="0"/>
              </a:spcAft>
              <a:buClr>
                <a:schemeClr val="accent1"/>
              </a:buClr>
              <a:buSzPct val="80000"/>
              <a:buFont typeface="Arial" panose="020B0604020202020204" pitchFamily="34" charset="0"/>
              <a:buChar char="•"/>
              <a:defRPr sz="1800" kern="1200">
                <a:solidFill>
                  <a:srgbClr val="000000"/>
                </a:solidFill>
                <a:latin typeface="Calibri" panose="020F0502020204030204" pitchFamily="34" charset="0"/>
                <a:ea typeface="+mn-ea"/>
                <a:cs typeface="Calibri" panose="020F0502020204030204" pitchFamily="34" charset="0"/>
              </a:defRPr>
            </a:lvl4pPr>
            <a:lvl5pPr marL="2171700" indent="-342900" algn="l" defTabSz="457200" rtl="0" eaLnBrk="1" latinLnBrk="0" hangingPunct="1">
              <a:spcBef>
                <a:spcPts val="1000"/>
              </a:spcBef>
              <a:spcAft>
                <a:spcPts val="0"/>
              </a:spcAft>
              <a:buClr>
                <a:schemeClr val="accent1"/>
              </a:buClr>
              <a:buSzPct val="80000"/>
              <a:buFont typeface="Arial" panose="020B0604020202020204" pitchFamily="34" charset="0"/>
              <a:buChar char="•"/>
              <a:defRPr sz="18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indent="0">
              <a:spcBef>
                <a:spcPts val="0"/>
              </a:spcBef>
              <a:spcAft>
                <a:spcPts val="600"/>
              </a:spcAft>
              <a:buClrTx/>
              <a:buSzTx/>
              <a:buFontTx/>
              <a:buNone/>
              <a:defRPr/>
            </a:pPr>
            <a:fld id="{C42F5A24-FAD5-448B-90C7-C38AA06B112A}" type="slidenum">
              <a:rPr lang="en-US" sz="900" smtClean="0">
                <a:solidFill>
                  <a:schemeClr val="tx1"/>
                </a:solidFill>
                <a:latin typeface="Arial" panose="020B0604020202020204" pitchFamily="34" charset="0"/>
                <a:cs typeface="Arial" panose="020B0604020202020204" pitchFamily="34" charset="0"/>
              </a:rPr>
              <a:pPr indent="0">
                <a:spcBef>
                  <a:spcPts val="0"/>
                </a:spcBef>
                <a:spcAft>
                  <a:spcPts val="600"/>
                </a:spcAft>
                <a:buClrTx/>
                <a:buSzTx/>
                <a:buFontTx/>
                <a:buNone/>
                <a:defRPr/>
              </a:pPr>
              <a:t>7</a:t>
            </a:fld>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6928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0DFF-26CB-4F97-B077-CF97A5D4BBF6}"/>
              </a:ext>
            </a:extLst>
          </p:cNvPr>
          <p:cNvSpPr>
            <a:spLocks noGrp="1"/>
          </p:cNvSpPr>
          <p:nvPr>
            <p:ph type="title"/>
          </p:nvPr>
        </p:nvSpPr>
        <p:spPr>
          <a:xfrm>
            <a:off x="235636" y="44624"/>
            <a:ext cx="8596668" cy="647143"/>
          </a:xfrm>
        </p:spPr>
        <p:txBody>
          <a:bodyPr>
            <a:normAutofit/>
          </a:bodyPr>
          <a:lstStyle/>
          <a:p>
            <a:r>
              <a:rPr lang="en-CA" sz="3200" b="1" dirty="0">
                <a:latin typeface="Arial" panose="020B0604020202020204" pitchFamily="34" charset="0"/>
                <a:cs typeface="Arial" panose="020B0604020202020204" pitchFamily="34" charset="0"/>
              </a:rPr>
              <a:t>The Vision for the Passport</a:t>
            </a:r>
            <a:endParaRPr lang="en-CA" sz="3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819A2B9-33B8-4C7A-A38F-7508DD2A27EB}"/>
              </a:ext>
            </a:extLst>
          </p:cNvPr>
          <p:cNvSpPr txBox="1"/>
          <p:nvPr/>
        </p:nvSpPr>
        <p:spPr>
          <a:xfrm>
            <a:off x="695400" y="872716"/>
            <a:ext cx="2124236" cy="3170099"/>
          </a:xfrm>
          <a:prstGeom prst="rect">
            <a:avLst/>
          </a:prstGeom>
          <a:noFill/>
        </p:spPr>
        <p:txBody>
          <a:bodyPr wrap="square">
            <a:spAutoFit/>
          </a:bodyPr>
          <a:lstStyle/>
          <a:p>
            <a:pPr marL="0" marR="0">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The Passport empowers you to support employees and simplify the workplace accommodation process by focusing on 3 key elements</a:t>
            </a:r>
          </a:p>
        </p:txBody>
      </p:sp>
      <p:sp>
        <p:nvSpPr>
          <p:cNvPr id="7" name="TextBox 6">
            <a:extLst>
              <a:ext uri="{FF2B5EF4-FFF2-40B4-BE49-F238E27FC236}">
                <a16:creationId xmlns:a16="http://schemas.microsoft.com/office/drawing/2014/main" id="{C55DE0B7-CCA9-40C9-8BC5-0AF62C39630D}"/>
              </a:ext>
            </a:extLst>
          </p:cNvPr>
          <p:cNvSpPr txBox="1"/>
          <p:nvPr/>
        </p:nvSpPr>
        <p:spPr>
          <a:xfrm>
            <a:off x="4727848" y="1006091"/>
            <a:ext cx="2525520" cy="677108"/>
          </a:xfrm>
          <a:prstGeom prst="rect">
            <a:avLst/>
          </a:prstGeom>
          <a:noFill/>
        </p:spPr>
        <p:txBody>
          <a:bodyPr wrap="square" rtlCol="0">
            <a:spAutoFit/>
          </a:bodyPr>
          <a:lstStyle/>
          <a:p>
            <a:r>
              <a:rPr lang="en-CA" sz="3800" b="1" dirty="0">
                <a:solidFill>
                  <a:schemeClr val="bg1">
                    <a:lumMod val="95000"/>
                  </a:schemeClr>
                </a:solidFill>
                <a:latin typeface="Arial" panose="020B0604020202020204" pitchFamily="34" charset="0"/>
                <a:cs typeface="Arial" panose="020B0604020202020204" pitchFamily="34" charset="0"/>
              </a:rPr>
              <a:t>Situation</a:t>
            </a:r>
          </a:p>
        </p:txBody>
      </p:sp>
      <p:sp>
        <p:nvSpPr>
          <p:cNvPr id="5" name="TextBox 4">
            <a:extLst>
              <a:ext uri="{FF2B5EF4-FFF2-40B4-BE49-F238E27FC236}">
                <a16:creationId xmlns:a16="http://schemas.microsoft.com/office/drawing/2014/main" id="{40C0E71A-5E30-4CA8-AB00-710BEE12D538}"/>
              </a:ext>
            </a:extLst>
          </p:cNvPr>
          <p:cNvSpPr txBox="1"/>
          <p:nvPr/>
        </p:nvSpPr>
        <p:spPr>
          <a:xfrm>
            <a:off x="4835860" y="2358640"/>
            <a:ext cx="2016224" cy="677108"/>
          </a:xfrm>
          <a:prstGeom prst="rect">
            <a:avLst/>
          </a:prstGeom>
          <a:noFill/>
        </p:spPr>
        <p:txBody>
          <a:bodyPr wrap="square" rtlCol="0">
            <a:spAutoFit/>
          </a:bodyPr>
          <a:lstStyle/>
          <a:p>
            <a:r>
              <a:rPr lang="en-CA" sz="3800" b="1" dirty="0">
                <a:solidFill>
                  <a:schemeClr val="bg1">
                    <a:lumMod val="95000"/>
                  </a:schemeClr>
                </a:solidFill>
                <a:latin typeface="Arial" panose="020B0604020202020204" pitchFamily="34" charset="0"/>
                <a:cs typeface="Arial" panose="020B0604020202020204" pitchFamily="34" charset="0"/>
              </a:rPr>
              <a:t>Barrier</a:t>
            </a:r>
          </a:p>
        </p:txBody>
      </p:sp>
      <p:sp>
        <p:nvSpPr>
          <p:cNvPr id="4" name="TextBox 3">
            <a:extLst>
              <a:ext uri="{FF2B5EF4-FFF2-40B4-BE49-F238E27FC236}">
                <a16:creationId xmlns:a16="http://schemas.microsoft.com/office/drawing/2014/main" id="{5DE399E6-7017-4706-B6EB-5B61CFF14F82}"/>
              </a:ext>
            </a:extLst>
          </p:cNvPr>
          <p:cNvSpPr txBox="1"/>
          <p:nvPr/>
        </p:nvSpPr>
        <p:spPr>
          <a:xfrm>
            <a:off x="4727848" y="3789040"/>
            <a:ext cx="2124236" cy="677108"/>
          </a:xfrm>
          <a:prstGeom prst="rect">
            <a:avLst/>
          </a:prstGeom>
          <a:noFill/>
        </p:spPr>
        <p:txBody>
          <a:bodyPr wrap="square">
            <a:spAutoFit/>
          </a:bodyPr>
          <a:lstStyle/>
          <a:p>
            <a:r>
              <a:rPr lang="en-CA" sz="3800" b="1" dirty="0">
                <a:solidFill>
                  <a:schemeClr val="bg1">
                    <a:lumMod val="95000"/>
                  </a:schemeClr>
                </a:solidFill>
                <a:latin typeface="Arial" panose="020B0604020202020204" pitchFamily="34" charset="0"/>
                <a:cs typeface="Arial" panose="020B0604020202020204" pitchFamily="34" charset="0"/>
              </a:rPr>
              <a:t>Solution</a:t>
            </a:r>
          </a:p>
        </p:txBody>
      </p:sp>
      <p:sp>
        <p:nvSpPr>
          <p:cNvPr id="3" name="Slide Number Placeholder 2">
            <a:extLst>
              <a:ext uri="{FF2B5EF4-FFF2-40B4-BE49-F238E27FC236}">
                <a16:creationId xmlns:a16="http://schemas.microsoft.com/office/drawing/2014/main" id="{13E81CA3-14B6-43BA-86D7-3024E9FEE936}"/>
              </a:ext>
            </a:extLst>
          </p:cNvPr>
          <p:cNvSpPr>
            <a:spLocks noGrp="1"/>
          </p:cNvSpPr>
          <p:nvPr>
            <p:ph type="sldNum" sz="quarter" idx="12"/>
          </p:nvPr>
        </p:nvSpPr>
        <p:spPr>
          <a:xfrm>
            <a:off x="8760296" y="6508874"/>
            <a:ext cx="683339" cy="365125"/>
          </a:xfrm>
        </p:spPr>
        <p:txBody>
          <a:bodyPr/>
          <a:lstStyle/>
          <a:p>
            <a:fld id="{32D4B517-E49B-41B6-9DBC-23634E0F1CDC}" type="slidenum">
              <a:rPr lang="en-CA" smtClean="0">
                <a:latin typeface="Arial" panose="020B0604020202020204" pitchFamily="34" charset="0"/>
                <a:cs typeface="Arial" panose="020B0604020202020204" pitchFamily="34" charset="0"/>
              </a:rPr>
              <a:pPr/>
              <a:t>8</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841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The GC Workplace Accessibility Passport is…</a:t>
            </a:r>
          </a:p>
        </p:txBody>
      </p:sp>
      <p:sp>
        <p:nvSpPr>
          <p:cNvPr id="7" name="Content Placeholder 6">
            <a:extLst>
              <a:ext uri="{FF2B5EF4-FFF2-40B4-BE49-F238E27FC236}">
                <a16:creationId xmlns:a16="http://schemas.microsoft.com/office/drawing/2014/main" id="{589677CC-076E-5213-C3B1-7C736266846B}"/>
              </a:ext>
            </a:extLst>
          </p:cNvPr>
          <p:cNvSpPr>
            <a:spLocks noGrp="1"/>
          </p:cNvSpPr>
          <p:nvPr>
            <p:ph idx="1"/>
          </p:nvPr>
        </p:nvSpPr>
        <p:spPr>
          <a:xfrm>
            <a:off x="1235460" y="1870275"/>
            <a:ext cx="9126235" cy="4353649"/>
          </a:xfrm>
        </p:spPr>
        <p:txBody>
          <a:bodyPr vert="horz" lIns="91440" tIns="45720" rIns="91440" bIns="45720" rtlCol="0">
            <a:normAutofit/>
          </a:bodyPr>
          <a:lstStyle/>
          <a:p>
            <a:pPr>
              <a:buSzPct val="100000"/>
              <a:buFont typeface="Wingdings" panose="05000000000000000000" pitchFamily="2" charset="2"/>
              <a:buChar char="q"/>
            </a:pPr>
            <a:r>
              <a:rPr lang="en-US" sz="2800" b="0" i="0" dirty="0">
                <a:effectLst/>
                <a:latin typeface="Arial" panose="020B0604020202020204" pitchFamily="34" charset="0"/>
                <a:ea typeface="Calibri"/>
                <a:cs typeface="Arial" panose="020B0604020202020204" pitchFamily="34" charset="0"/>
              </a:rPr>
              <a:t>A way for the employee to explain to the manager: this is how I function, this is why</a:t>
            </a:r>
          </a:p>
          <a:p>
            <a:pPr>
              <a:buSzPct val="100000"/>
              <a:buFont typeface="Wingdings" panose="05000000000000000000" pitchFamily="2" charset="2"/>
              <a:buChar char="q"/>
            </a:pPr>
            <a:r>
              <a:rPr lang="en-US" sz="2800" b="0" i="0" dirty="0">
                <a:effectLst/>
                <a:latin typeface="Arial" panose="020B0604020202020204" pitchFamily="34" charset="0"/>
                <a:ea typeface="Calibri"/>
                <a:cs typeface="Arial" panose="020B0604020202020204" pitchFamily="34" charset="0"/>
              </a:rPr>
              <a:t>A basis for </a:t>
            </a:r>
            <a:r>
              <a:rPr lang="en-US" sz="2800" dirty="0">
                <a:latin typeface="Arial" panose="020B0604020202020204" pitchFamily="34" charset="0"/>
                <a:ea typeface="Calibri"/>
                <a:cs typeface="Arial" panose="020B0604020202020204" pitchFamily="34" charset="0"/>
              </a:rPr>
              <a:t>ongoing</a:t>
            </a:r>
            <a:r>
              <a:rPr lang="en-US" sz="2800" b="0" i="0" dirty="0">
                <a:effectLst/>
                <a:latin typeface="Arial" panose="020B0604020202020204" pitchFamily="34" charset="0"/>
                <a:ea typeface="Calibri"/>
                <a:cs typeface="Arial" panose="020B0604020202020204" pitchFamily="34" charset="0"/>
              </a:rPr>
              <a:t> and open dialog between employee and manager</a:t>
            </a:r>
          </a:p>
          <a:p>
            <a:pPr>
              <a:buSzPct val="100000"/>
              <a:buFont typeface="Wingdings" panose="05000000000000000000" pitchFamily="2" charset="2"/>
              <a:buChar char="q"/>
            </a:pPr>
            <a:r>
              <a:rPr lang="en-US" sz="2800" dirty="0">
                <a:latin typeface="Arial" panose="020B0604020202020204" pitchFamily="34" charset="0"/>
                <a:ea typeface="Calibri"/>
                <a:cs typeface="Arial" panose="020B0604020202020204" pitchFamily="34" charset="0"/>
              </a:rPr>
              <a:t>A m</a:t>
            </a:r>
            <a:r>
              <a:rPr lang="en-US" sz="2800" b="0" i="0" dirty="0">
                <a:effectLst/>
                <a:latin typeface="Arial" panose="020B0604020202020204" pitchFamily="34" charset="0"/>
                <a:ea typeface="Calibri"/>
                <a:cs typeface="Arial" panose="020B0604020202020204" pitchFamily="34" charset="0"/>
              </a:rPr>
              <a:t>echanism to “get to yes” i.e.</a:t>
            </a:r>
            <a:r>
              <a:rPr lang="en-US" sz="2800" dirty="0">
                <a:latin typeface="Arial" panose="020B0604020202020204" pitchFamily="34" charset="0"/>
                <a:ea typeface="Calibri"/>
                <a:cs typeface="Arial" panose="020B0604020202020204" pitchFamily="34" charset="0"/>
              </a:rPr>
              <a:t> </a:t>
            </a:r>
            <a:r>
              <a:rPr lang="en-US" sz="2800" b="0" i="0" dirty="0">
                <a:effectLst/>
                <a:latin typeface="Arial" panose="020B0604020202020204" pitchFamily="34" charset="0"/>
                <a:ea typeface="Calibri"/>
                <a:cs typeface="Arial" panose="020B0604020202020204" pitchFamily="34" charset="0"/>
              </a:rPr>
              <a:t> to agree on the tools and support measures that will help address barriers faced by the employee in the workplace</a:t>
            </a:r>
          </a:p>
          <a:p>
            <a:endParaRPr lang="en-CA" dirty="0"/>
          </a:p>
        </p:txBody>
      </p:sp>
      <p:sp>
        <p:nvSpPr>
          <p:cNvPr id="4" name="Slide Number Placeholder 3">
            <a:extLst>
              <a:ext uri="{FF2B5EF4-FFF2-40B4-BE49-F238E27FC236}">
                <a16:creationId xmlns:a16="http://schemas.microsoft.com/office/drawing/2014/main" id="{8C9A7410-8849-48CA-ABCD-DF944243D542}"/>
              </a:ext>
            </a:extLst>
          </p:cNvPr>
          <p:cNvSpPr>
            <a:spLocks noGrp="1"/>
          </p:cNvSpPr>
          <p:nvPr>
            <p:ph type="sldNum" sz="quarter" idx="12"/>
          </p:nvPr>
        </p:nvSpPr>
        <p:spPr/>
        <p:txBody>
          <a:bodyPr>
            <a:normAutofit/>
          </a:bodyPr>
          <a:lstStyle/>
          <a:p>
            <a:pPr>
              <a:spcAft>
                <a:spcPts val="600"/>
              </a:spcAft>
            </a:pPr>
            <a:fld id="{32D4B517-E49B-41B6-9DBC-23634E0F1CDC}" type="slidenum">
              <a:rPr lang="en-CA" smtClean="0"/>
              <a:pPr>
                <a:spcAft>
                  <a:spcPts val="600"/>
                </a:spcAft>
              </a:pPr>
              <a:t>9</a:t>
            </a:fld>
            <a:endParaRPr lang="en-CA" dirty="0"/>
          </a:p>
        </p:txBody>
      </p:sp>
    </p:spTree>
    <p:extLst>
      <p:ext uri="{BB962C8B-B14F-4D97-AF65-F5344CB8AC3E}">
        <p14:creationId xmlns:p14="http://schemas.microsoft.com/office/powerpoint/2010/main" val="18619363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d3ccf4433338424422326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2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C2EB8DB837B0644081CA4CA35114FED4" ma:contentTypeVersion="17" ma:contentTypeDescription="Create a new document." ma:contentTypeScope="" ma:versionID="1ab4ac625dd79ab77ec2b3192b9db397">
  <xsd:schema xmlns:xsd="http://www.w3.org/2001/XMLSchema" xmlns:xs="http://www.w3.org/2001/XMLSchema" xmlns:p="http://schemas.microsoft.com/office/2006/metadata/properties" xmlns:ns2="eeed65a0-1a42-4e09-8728-e04497c9c8c7" xmlns:ns3="e85c1d6e-7f1d-4bd4-88c2-f55b7c493ae4" targetNamespace="http://schemas.microsoft.com/office/2006/metadata/properties" ma:root="true" ma:fieldsID="234304af8ba51b11542dd4d4129527a4" ns2:_="" ns3:_="">
    <xsd:import namespace="eeed65a0-1a42-4e09-8728-e04497c9c8c7"/>
    <xsd:import namespace="e85c1d6e-7f1d-4bd4-88c2-f55b7c493ae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ed65a0-1a42-4e09-8728-e04497c9c8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4e2fad2-47b1-4724-b92c-1944d3ff5de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85c1d6e-7f1d-4bd4-88c2-f55b7c493ae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72cef374-b561-4df3-bac7-987ceeaf6c04}" ma:internalName="TaxCatchAll" ma:showField="CatchAllData" ma:web="e85c1d6e-7f1d-4bd4-88c2-f55b7c493a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e85c1d6e-7f1d-4bd4-88c2-f55b7c493ae4" xsi:nil="true"/>
    <lcf76f155ced4ddcb4097134ff3c332f xmlns="eeed65a0-1a42-4e09-8728-e04497c9c8c7">
      <Terms xmlns="http://schemas.microsoft.com/office/infopath/2007/PartnerControls"/>
    </lcf76f155ced4ddcb4097134ff3c332f>
    <MediaLengthInSeconds xmlns="eeed65a0-1a42-4e09-8728-e04497c9c8c7" xsi:nil="true"/>
    <SharedWithUsers xmlns="e85c1d6e-7f1d-4bd4-88c2-f55b7c493ae4">
      <UserInfo>
        <DisplayName/>
        <AccountId xsi:nil="true"/>
        <AccountType/>
      </UserInfo>
    </SharedWithUsers>
  </documentManagement>
</p:properties>
</file>

<file path=customXml/itemProps1.xml><?xml version="1.0" encoding="utf-8"?>
<ds:datastoreItem xmlns:ds="http://schemas.openxmlformats.org/officeDocument/2006/customXml" ds:itemID="{15508DD2-9AEA-4CF7-A458-D6B18F0836F3}">
  <ds:schemaRefs>
    <ds:schemaRef ds:uri="http://schemas.microsoft.com/sharepoint/events"/>
  </ds:schemaRefs>
</ds:datastoreItem>
</file>

<file path=customXml/itemProps2.xml><?xml version="1.0" encoding="utf-8"?>
<ds:datastoreItem xmlns:ds="http://schemas.openxmlformats.org/officeDocument/2006/customXml" ds:itemID="{8FE4F69E-2E79-478E-B6C4-37107DD696E6}"/>
</file>

<file path=customXml/itemProps3.xml><?xml version="1.0" encoding="utf-8"?>
<ds:datastoreItem xmlns:ds="http://schemas.openxmlformats.org/officeDocument/2006/customXml" ds:itemID="{95F2BC4B-BE09-43C5-8E54-ED6BDBCB39C5}">
  <ds:schemaRefs>
    <ds:schemaRef ds:uri="http://schemas.microsoft.com/sharepoint/v3/contenttype/forms"/>
  </ds:schemaRefs>
</ds:datastoreItem>
</file>

<file path=customXml/itemProps4.xml><?xml version="1.0" encoding="utf-8"?>
<ds:datastoreItem xmlns:ds="http://schemas.openxmlformats.org/officeDocument/2006/customXml" ds:itemID="{FE97C9C2-D436-4FDE-86FA-0F692C381C62}">
  <ds:schemaRefs>
    <ds:schemaRef ds:uri="http://schemas.microsoft.com/office/2006/documentManagement/types"/>
    <ds:schemaRef ds:uri="c4d78bb9-6ee1-421e-9a2e-603293e5625a"/>
    <ds:schemaRef ds:uri="http://schemas.openxmlformats.org/package/2006/metadata/core-properties"/>
    <ds:schemaRef ds:uri="a735e4d9-f002-48fa-91dd-96ff79369b34"/>
    <ds:schemaRef ds:uri="http://purl.org/dc/dcmitype/"/>
    <ds:schemaRef ds:uri="http://schemas.microsoft.com/office/infopath/2007/PartnerControls"/>
    <ds:schemaRef ds:uri="http://purl.org/dc/elements/1.1/"/>
    <ds:schemaRef ds:uri="http://schemas.microsoft.com/office/2006/metadata/properties"/>
    <ds:schemaRef ds:uri="http://purl.org/dc/terms/"/>
    <ds:schemaRef ds:uri="b77277c2-9dc1-48dd-9285-4a1b79aa80d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1464</Words>
  <Application>Microsoft Office PowerPoint</Application>
  <PresentationFormat>Widescreen</PresentationFormat>
  <Paragraphs>173</Paragraphs>
  <Slides>17</Slides>
  <Notes>17</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17</vt:i4>
      </vt:variant>
    </vt:vector>
  </HeadingPairs>
  <TitlesOfParts>
    <vt:vector size="28" baseType="lpstr">
      <vt:lpstr>Aptos</vt:lpstr>
      <vt:lpstr>Aptos Display</vt:lpstr>
      <vt:lpstr>Arial</vt:lpstr>
      <vt:lpstr>Calibri</vt:lpstr>
      <vt:lpstr>Open Sans</vt:lpstr>
      <vt:lpstr>Wingdings</vt:lpstr>
      <vt:lpstr>Wingdings 3</vt:lpstr>
      <vt:lpstr>Facet</vt:lpstr>
      <vt:lpstr>1_Facet</vt:lpstr>
      <vt:lpstr>2_Facet</vt:lpstr>
      <vt:lpstr>Custom Design</vt:lpstr>
      <vt:lpstr>The GC Workplace Accessibility Passport</vt:lpstr>
      <vt:lpstr>3 Top Questions</vt:lpstr>
      <vt:lpstr>Towards Disability Inclusion </vt:lpstr>
      <vt:lpstr>The Employment Challenge</vt:lpstr>
      <vt:lpstr>Why does workplace accommodation matter?</vt:lpstr>
      <vt:lpstr>What Can I Do as a Manager?</vt:lpstr>
      <vt:lpstr>Yes by default</vt:lpstr>
      <vt:lpstr>The Vision for the Passport</vt:lpstr>
      <vt:lpstr>The GC Workplace Accessibility Passport is…</vt:lpstr>
      <vt:lpstr>The Benefits of the Passport </vt:lpstr>
      <vt:lpstr>Signing and Updating the Passport Agreement </vt:lpstr>
      <vt:lpstr>About Supporting Documentation </vt:lpstr>
      <vt:lpstr>In Today’s Hybrid Workplace</vt:lpstr>
      <vt:lpstr>The GC Workplace Accessibility Passport: An Accessible Word Document </vt:lpstr>
      <vt:lpstr>Coming soon: the digital Passport</vt:lpstr>
      <vt:lpstr>Need More Information?</vt:lpstr>
      <vt:lpstr>Passport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78</cp:revision>
  <dcterms:created xsi:type="dcterms:W3CDTF">2021-03-10T13:51:12Z</dcterms:created>
  <dcterms:modified xsi:type="dcterms:W3CDTF">2024-10-11T13:47:35Z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3d0ca00b-3f0e-465a-aac7-1a6a22fcea40_Enabled">
    <vt:lpwstr>true</vt:lpwstr>
  </property>
  <property fmtid="{D5CDD505-2E9C-101B-9397-08002B2CF9AE}" pid="4" name="MSIP_Label_3d0ca00b-3f0e-465a-aac7-1a6a22fcea40_SetDate">
    <vt:lpwstr>2022-10-13T21:35:31Z</vt:lpwstr>
  </property>
  <property fmtid="{D5CDD505-2E9C-101B-9397-08002B2CF9AE}" pid="5" name="MSIP_Label_3d0ca00b-3f0e-465a-aac7-1a6a22fcea40_Method">
    <vt:lpwstr>Privileged</vt:lpwstr>
  </property>
  <property fmtid="{D5CDD505-2E9C-101B-9397-08002B2CF9AE}" pid="6" name="MSIP_Label_3d0ca00b-3f0e-465a-aac7-1a6a22fcea40_Name">
    <vt:lpwstr>3d0ca00b-3f0e-465a-aac7-1a6a22fcea40</vt:lpwstr>
  </property>
  <property fmtid="{D5CDD505-2E9C-101B-9397-08002B2CF9AE}" pid="7" name="MSIP_Label_3d0ca00b-3f0e-465a-aac7-1a6a22fcea40_SiteId">
    <vt:lpwstr>6397df10-4595-4047-9c4f-03311282152b</vt:lpwstr>
  </property>
  <property fmtid="{D5CDD505-2E9C-101B-9397-08002B2CF9AE}" pid="8" name="MSIP_Label_3d0ca00b-3f0e-465a-aac7-1a6a22fcea40_ActionId">
    <vt:lpwstr>ddd82c0e-80e7-4ad9-abd1-6a4f2bf857ae</vt:lpwstr>
  </property>
  <property fmtid="{D5CDD505-2E9C-101B-9397-08002B2CF9AE}" pid="9" name="MSIP_Label_3d0ca00b-3f0e-465a-aac7-1a6a22fcea40_ContentBits">
    <vt:lpwstr>1</vt:lpwstr>
  </property>
  <property fmtid="{D5CDD505-2E9C-101B-9397-08002B2CF9AE}" pid="10" name="ContentTypeId">
    <vt:lpwstr>0x01010006160EF53A62224D8A52237F3F6AB4BD</vt:lpwstr>
  </property>
  <property fmtid="{D5CDD505-2E9C-101B-9397-08002B2CF9AE}" pid="11" name="MediaServiceImageTags">
    <vt:lpwstr/>
  </property>
  <property fmtid="{D5CDD505-2E9C-101B-9397-08002B2CF9AE}" pid="12" name="ComplianceAssetId">
    <vt:lpwstr/>
  </property>
  <property fmtid="{D5CDD505-2E9C-101B-9397-08002B2CF9AE}" pid="13" name="_ExtendedDescription">
    <vt:lpwstr/>
  </property>
  <property fmtid="{D5CDD505-2E9C-101B-9397-08002B2CF9AE}" pid="14" name="_dlc_DocIdItemGuid">
    <vt:lpwstr>2400daab-48e4-4085-a542-35a1812a026b</vt:lpwstr>
  </property>
  <property fmtid="{D5CDD505-2E9C-101B-9397-08002B2CF9AE}" pid="15" name="TriggerFlowInfo">
    <vt:lpwstr/>
  </property>
  <property fmtid="{D5CDD505-2E9C-101B-9397-08002B2CF9AE}" pid="16" name="MSIP_Label_8951c139-e885-4e7f-8042-c4c17a61b6ec_Enabled">
    <vt:lpwstr>true</vt:lpwstr>
  </property>
  <property fmtid="{D5CDD505-2E9C-101B-9397-08002B2CF9AE}" pid="17" name="MSIP_Label_8951c139-e885-4e7f-8042-c4c17a61b6ec_SetDate">
    <vt:lpwstr>2024-10-02T17:08:13Z</vt:lpwstr>
  </property>
  <property fmtid="{D5CDD505-2E9C-101B-9397-08002B2CF9AE}" pid="18" name="MSIP_Label_8951c139-e885-4e7f-8042-c4c17a61b6ec_Method">
    <vt:lpwstr>Standard</vt:lpwstr>
  </property>
  <property fmtid="{D5CDD505-2E9C-101B-9397-08002B2CF9AE}" pid="19" name="MSIP_Label_8951c139-e885-4e7f-8042-c4c17a61b6ec_Name">
    <vt:lpwstr>Unclassified</vt:lpwstr>
  </property>
  <property fmtid="{D5CDD505-2E9C-101B-9397-08002B2CF9AE}" pid="20" name="MSIP_Label_8951c139-e885-4e7f-8042-c4c17a61b6ec_SiteId">
    <vt:lpwstr>d05bc194-94bf-4ad6-ae2e-1db0f2e38f5e</vt:lpwstr>
  </property>
  <property fmtid="{D5CDD505-2E9C-101B-9397-08002B2CF9AE}" pid="21" name="MSIP_Label_8951c139-e885-4e7f-8042-c4c17a61b6ec_ActionId">
    <vt:lpwstr>2c1f1263-6ff7-4c29-a6aa-ffe98be7cc37</vt:lpwstr>
  </property>
  <property fmtid="{D5CDD505-2E9C-101B-9397-08002B2CF9AE}" pid="22" name="MSIP_Label_8951c139-e885-4e7f-8042-c4c17a61b6ec_ContentBits">
    <vt:lpwstr>1</vt:lpwstr>
  </property>
  <property fmtid="{D5CDD505-2E9C-101B-9397-08002B2CF9AE}" pid="23" name="ClassificationContentMarkingHeaderLocations">
    <vt:lpwstr>Facet:9\1_Facet:9\2_Facet:9\Custom Design:8</vt:lpwstr>
  </property>
  <property fmtid="{D5CDD505-2E9C-101B-9397-08002B2CF9AE}" pid="24" name="ClassificationContentMarkingHeaderText">
    <vt:lpwstr>Unclassified | Non classifié</vt:lpwstr>
  </property>
</Properties>
</file>