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revisionInfo.xml" ContentType="application/vnd.ms-powerpoint.revisioninfo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11" r:id="rId2"/>
    <p:sldId id="358" r:id="rId3"/>
    <p:sldId id="332" r:id="rId4"/>
    <p:sldId id="375" r:id="rId5"/>
    <p:sldId id="376" r:id="rId6"/>
    <p:sldId id="374" r:id="rId7"/>
    <p:sldId id="363" r:id="rId8"/>
    <p:sldId id="380" r:id="rId9"/>
    <p:sldId id="357" r:id="rId10"/>
    <p:sldId id="372" r:id="rId11"/>
    <p:sldId id="381" r:id="rId12"/>
    <p:sldId id="386" r:id="rId13"/>
    <p:sldId id="382" r:id="rId14"/>
    <p:sldId id="379" r:id="rId15"/>
  </p:sldIdLst>
  <p:sldSz cx="12192000" cy="6858000"/>
  <p:notesSz cx="7315200" cy="96012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1D1E2AF3-1CF2-476C-9BB1-FDE77B39AC70}">
          <p14:sldIdLst>
            <p14:sldId id="311"/>
            <p14:sldId id="358"/>
            <p14:sldId id="332"/>
            <p14:sldId id="375"/>
            <p14:sldId id="376"/>
            <p14:sldId id="374"/>
            <p14:sldId id="363"/>
            <p14:sldId id="380"/>
            <p14:sldId id="357"/>
            <p14:sldId id="372"/>
          </p14:sldIdLst>
        </p14:section>
        <p14:section name="Untitled Section" id="{C16364F6-F1C8-4574-92C7-B0AFE34381B3}">
          <p14:sldIdLst>
            <p14:sldId id="381"/>
            <p14:sldId id="386"/>
            <p14:sldId id="382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4E78E0-8BC9-4797-A11C-24C32AD66AAF}" v="1" dt="2024-01-11T21:20:15.913"/>
    <p1510:client id="{63452A3C-462D-47B5-8A70-9ABE97A26DF4}" v="204" dt="2024-01-10T22:21:26.331"/>
    <p1510:client id="{8863BC1D-56A7-4E4A-BD25-5F409B3914FE}" v="1" dt="2024-01-11T20:16:18.51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4" autoAdjust="0"/>
    <p:restoredTop sz="94061" autoAdjust="0"/>
  </p:normalViewPr>
  <p:slideViewPr>
    <p:cSldViewPr snapToGrid="0">
      <p:cViewPr varScale="1">
        <p:scale>
          <a:sx n="84" d="100"/>
          <a:sy n="84" d="100"/>
        </p:scale>
        <p:origin x="129" y="42"/>
      </p:cViewPr>
      <p:guideLst>
        <p:guide orient="horz" pos="134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75360" y="4560570"/>
            <a:ext cx="536448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3685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two arrays being deployed in May 2020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630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80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368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427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22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5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40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0" indent="342900" algn="ctr">
              <a:buSzTx/>
              <a:buFontTx/>
              <a:buNone/>
              <a:defRPr sz="1800"/>
            </a:lvl2pPr>
            <a:lvl3pPr marL="0" indent="685800" algn="ctr">
              <a:buSzTx/>
              <a:buFontTx/>
              <a:buNone/>
              <a:defRPr sz="1800"/>
            </a:lvl3pPr>
            <a:lvl4pPr marL="0" indent="1028700" algn="ctr">
              <a:buSzTx/>
              <a:buFontTx/>
              <a:buNone/>
              <a:defRPr sz="1800"/>
            </a:lvl4pPr>
            <a:lvl5pPr marL="0" indent="1371600" algn="ctr"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26818" y="6423497"/>
            <a:ext cx="226983" cy="23083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98890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693531" y="1318158"/>
            <a:ext cx="11095127" cy="4919154"/>
          </a:xfrm>
        </p:spPr>
        <p:txBody>
          <a:bodyPr>
            <a:normAutofit/>
          </a:bodyPr>
          <a:lstStyle>
            <a:lvl1pPr>
              <a:defRPr sz="1500">
                <a:latin typeface="+mn-lt"/>
                <a:cs typeface="Arial" pitchFamily="34" charset="0"/>
              </a:defRPr>
            </a:lvl1pPr>
            <a:lvl2pPr>
              <a:defRPr sz="1350">
                <a:latin typeface="+mn-lt"/>
                <a:cs typeface="Arial" pitchFamily="34" charset="0"/>
              </a:defRPr>
            </a:lvl2pPr>
            <a:lvl3pPr>
              <a:defRPr sz="1200">
                <a:latin typeface="+mn-lt"/>
                <a:cs typeface="Arial" pitchFamily="34" charset="0"/>
              </a:defRPr>
            </a:lvl3pPr>
            <a:lvl4pPr>
              <a:defRPr sz="1050">
                <a:latin typeface="+mn-lt"/>
                <a:cs typeface="Arial" pitchFamily="34" charset="0"/>
              </a:defRPr>
            </a:lvl4pPr>
            <a:lvl5pPr>
              <a:defRPr sz="1050">
                <a:latin typeface="+mn-lt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Automated ship noise measurements in the Salish Sea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11126818" y="6423497"/>
            <a:ext cx="226983" cy="230832"/>
          </a:xfrm>
        </p:spPr>
        <p:txBody>
          <a:bodyPr/>
          <a:lstStyle>
            <a:lvl1pPr>
              <a:defRPr>
                <a:latin typeface="+mj-lt"/>
                <a:cs typeface="Arial" pitchFamily="34" charset="0"/>
              </a:defRPr>
            </a:lvl1pPr>
          </a:lstStyle>
          <a:p>
            <a:fld id="{ED2E59F6-6CE9-4A28-ADD3-A9072007EA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93528" y="123524"/>
            <a:ext cx="11095128" cy="88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100"/>
            </a:lvl1pPr>
          </a:lstStyle>
          <a:p>
            <a:r>
              <a:rPr lang="en-US" dirty="0"/>
              <a:t>&lt;</a:t>
            </a:r>
            <a:r>
              <a:rPr lang="en-CA" dirty="0"/>
              <a:t>Slide heading</a:t>
            </a:r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73621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t>Click to edit Master title style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831851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88888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839789" y="365127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839788" y="1681165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/>
            </a:lvl1pPr>
          </a:lstStyle>
          <a:p>
            <a:r>
              <a:t>Click to edit Master text styles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6172201" y="1681165"/>
            <a:ext cx="5183188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538843" indent="-195943">
              <a:defRPr sz="2400"/>
            </a:lvl2pPr>
            <a:lvl3pPr marL="914400" indent="-228600">
              <a:defRPr sz="2400"/>
            </a:lvl3pPr>
            <a:lvl4pPr marL="1303020" indent="-274320">
              <a:defRPr sz="2400"/>
            </a:lvl4pPr>
            <a:lvl5pPr marL="1645920" indent="-274320">
              <a:defRPr sz="2400"/>
            </a:lvl5pPr>
          </a:lstStyle>
          <a:p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marL="0" indent="0">
              <a:buSzTx/>
              <a:buFontTx/>
              <a:buNone/>
              <a:defRPr sz="1600"/>
            </a:pPr>
            <a:endParaRPr dirty="0"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Click to edit Master title style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839789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</a:lstStyle>
          <a:p>
            <a:r>
              <a:t>Click to edit Master text styles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title style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Click to edit Master title style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126818" y="6423497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5438CD-85FF-15BA-2CD3-FFAAC11B9C41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0061575" y="190500"/>
            <a:ext cx="1974850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UNCLASSIFIED / NON CLASSIFIÉ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3" r:id="rId12"/>
  </p:sldLayoutIdLst>
  <p:transition spd="med"/>
  <p:txStyles>
    <p:titleStyle>
      <a:lvl1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171450" marR="0" indent="-17145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542925" marR="0" indent="-200025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925829" marR="0" indent="-240029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2954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16383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/>
        <a:buChar char="•"/>
        <a:tabLst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dy of water&#10;&#10;Description automatically generated">
            <a:extLst>
              <a:ext uri="{FF2B5EF4-FFF2-40B4-BE49-F238E27FC236}">
                <a16:creationId xmlns:a16="http://schemas.microsoft.com/office/drawing/2014/main" id="{54340235-936C-4E47-BE46-63F5B7A7D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429" y="19194"/>
            <a:ext cx="12192000" cy="6858000"/>
          </a:xfrm>
          <a:prstGeom prst="rect">
            <a:avLst/>
          </a:prstGeom>
        </p:spPr>
      </p:pic>
      <p:sp>
        <p:nvSpPr>
          <p:cNvPr id="119" name="UNDERWATER LISTENING STATION…"/>
          <p:cNvSpPr txBox="1"/>
          <p:nvPr/>
        </p:nvSpPr>
        <p:spPr>
          <a:xfrm>
            <a:off x="1191050" y="670489"/>
            <a:ext cx="9940667" cy="147732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45720" rIns="34289" bIns="45720" anchor="t">
            <a:spAutoFit/>
          </a:bodyPr>
          <a:lstStyle/>
          <a:p>
            <a:pPr algn="ctr">
              <a:defRPr sz="5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000" b="1">
                <a:solidFill>
                  <a:schemeClr val="accent6">
                    <a:lumMod val="50000"/>
                  </a:schemeClr>
                </a:solidFill>
              </a:rPr>
              <a:t>Transport Canada</a:t>
            </a:r>
          </a:p>
          <a:p>
            <a:pPr algn="ctr">
              <a:defRPr sz="5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lang="en-US" sz="3000">
                <a:solidFill>
                  <a:schemeClr val="accent6">
                    <a:lumMod val="50000"/>
                  </a:schemeClr>
                </a:solidFill>
                <a:sym typeface="Helvetica Neue"/>
              </a:rPr>
              <a:t>Boundary Pass Underwater Listening Station</a:t>
            </a:r>
            <a:br>
              <a:rPr lang="en-US" sz="3000">
                <a:solidFill>
                  <a:schemeClr val="accent6">
                    <a:lumMod val="50000"/>
                  </a:schemeClr>
                </a:solidFill>
                <a:sym typeface="Helvetica Neue"/>
              </a:rPr>
            </a:br>
            <a:r>
              <a:rPr lang="en-US" sz="3000">
                <a:solidFill>
                  <a:schemeClr val="accent6">
                    <a:lumMod val="50000"/>
                  </a:schemeClr>
                </a:solidFill>
                <a:sym typeface="Helvetica Neue"/>
              </a:rPr>
              <a:t>Data Management  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9B10D-D939-40EE-84FE-D0F6758C5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750" y="5938674"/>
            <a:ext cx="1002305" cy="5782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1207C-E962-49EA-BC5F-64548A129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0644" y="5957637"/>
            <a:ext cx="1980971" cy="52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06DF1D-2BD0-43BF-ABC6-689920940D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684" b="32678"/>
          <a:stretch/>
        </p:blipFill>
        <p:spPr>
          <a:xfrm>
            <a:off x="9056879" y="5937991"/>
            <a:ext cx="2231325" cy="57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8146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859922-AC2F-4616-A2CB-52774622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32" y="1261070"/>
            <a:ext cx="5131075" cy="5596930"/>
          </a:xfrm>
        </p:spPr>
        <p:txBody>
          <a:bodyPr>
            <a:normAutofit/>
          </a:bodyPr>
          <a:lstStyle/>
          <a:p>
            <a:r>
              <a:rPr lang="en-US" sz="2000" dirty="0"/>
              <a:t>The PAMView application allows users to view detection histories by species for any selected time period</a:t>
            </a:r>
          </a:p>
          <a:p>
            <a:r>
              <a:rPr lang="en-US" sz="2000" dirty="0"/>
              <a:t>A time zoom feature lets users see detections to 1 minute resolution</a:t>
            </a:r>
          </a:p>
          <a:p>
            <a:r>
              <a:rPr lang="en-US" sz="2000" dirty="0"/>
              <a:t>Individual detections can be selected, and the user can view detection metadata, a spectrogram, and listen to a short sound snip</a:t>
            </a:r>
          </a:p>
          <a:p>
            <a:r>
              <a:rPr lang="en-US" sz="2000" dirty="0"/>
              <a:t>Privileged users can manually review and approve, reject, or change species for individual or groups of detections</a:t>
            </a:r>
          </a:p>
          <a:p>
            <a:r>
              <a:rPr lang="en-US" sz="2000" dirty="0"/>
              <a:t>Filters are available to show only approved, rejected, or pending detections, or all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118EA1-5757-4A9A-AC7F-961459EF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27" y="208601"/>
            <a:ext cx="11095128" cy="88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Marine Mammal Detections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F85115-CD86-47CB-9F70-A9D7EA74A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695" y="3850974"/>
            <a:ext cx="5336260" cy="24760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72A6E2-456C-4DCB-8A00-3D5710B1C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95" y="529832"/>
            <a:ext cx="5340143" cy="3067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SRKW 04 Feb 2021 20.06.35">
            <a:hlinkClick r:id="" action="ppaction://media"/>
            <a:extLst>
              <a:ext uri="{FF2B5EF4-FFF2-40B4-BE49-F238E27FC236}">
                <a16:creationId xmlns:a16="http://schemas.microsoft.com/office/drawing/2014/main" id="{8FAB7D33-4792-4BA7-9968-6776C33F07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9433" y="5584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859922-AC2F-4616-A2CB-52774622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1042702"/>
            <a:ext cx="5131075" cy="5596930"/>
          </a:xfrm>
        </p:spPr>
        <p:txBody>
          <a:bodyPr>
            <a:normAutofit/>
          </a:bodyPr>
          <a:lstStyle/>
          <a:p>
            <a:r>
              <a:rPr lang="en-US" sz="2000" dirty="0"/>
              <a:t>The AmbientView application allows users to view and download ambient noise metrics and statistics</a:t>
            </a:r>
          </a:p>
          <a:p>
            <a:r>
              <a:rPr lang="en-US" sz="2000" dirty="0"/>
              <a:t>Monthly and weekly graphics are available for any selected time period</a:t>
            </a:r>
          </a:p>
          <a:p>
            <a:r>
              <a:rPr lang="en-US" sz="2000" dirty="0"/>
              <a:t>Formats presently include: hourly SPL, spectral probability density, daily and weekly cadence plots, spectrograms, and box and whisker quartile plots</a:t>
            </a:r>
          </a:p>
          <a:p>
            <a:r>
              <a:rPr lang="en-US" sz="2000" dirty="0"/>
              <a:t>Clicking on a graph opens a higher- resolution version</a:t>
            </a:r>
          </a:p>
          <a:p>
            <a:r>
              <a:rPr lang="en-US" sz="2000" dirty="0"/>
              <a:t>Tabular data in CSV format can be downloaded for most plot types</a:t>
            </a:r>
          </a:p>
          <a:p>
            <a:r>
              <a:rPr lang="en-US" sz="2000" dirty="0"/>
              <a:t>A “Create Report” button generates a PDF of all graphs for the selected time period, with explanatory text for each format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118EA1-5757-4A9A-AC7F-961459EF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10" y="173118"/>
            <a:ext cx="11095128" cy="88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Ambient Noise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DB4144-F29F-AD0E-F515-368419B4C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433" y="522824"/>
            <a:ext cx="5308056" cy="2722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2D124A-5010-967C-2C2E-58BBDEAF2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33" y="3429000"/>
            <a:ext cx="5332660" cy="27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69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B46046-7377-BE2E-C621-6C872703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723" y="626799"/>
            <a:ext cx="5944115" cy="570025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859922-AC2F-4616-A2CB-52774622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615" y="818395"/>
            <a:ext cx="5131075" cy="31618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pPr>
              <a:spcBef>
                <a:spcPts val="1800"/>
              </a:spcBef>
            </a:pPr>
            <a:r>
              <a:rPr lang="en-US" sz="2200" dirty="0"/>
              <a:t>Individual animals in groups/pods can be localized and tracked</a:t>
            </a:r>
          </a:p>
          <a:p>
            <a:pPr>
              <a:spcBef>
                <a:spcPts val="1800"/>
              </a:spcBef>
            </a:pPr>
            <a:r>
              <a:rPr lang="en-US" sz="2200" dirty="0"/>
              <a:t>SRKW are excellent candidates for tracking due to high vocalization and echolocation rates</a:t>
            </a:r>
          </a:p>
          <a:p>
            <a:pPr>
              <a:spcBef>
                <a:spcPts val="1800"/>
              </a:spcBef>
            </a:pPr>
            <a:r>
              <a:rPr lang="en-US" sz="2200" dirty="0"/>
              <a:t>Group distribution, swim speed, dive depths and other movement parameters can be measured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118EA1-5757-4A9A-AC7F-961459EF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10" y="59932"/>
            <a:ext cx="11095128" cy="88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Marine Mammal Localization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D699AF-D8A2-2398-DA7F-FC3A8BE22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68" y="4242290"/>
            <a:ext cx="4705971" cy="15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68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859922-AC2F-4616-A2CB-527746225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087" y="1113949"/>
            <a:ext cx="10121166" cy="5596930"/>
          </a:xfrm>
        </p:spPr>
        <p:txBody>
          <a:bodyPr lIns="45719" tIns="45720" rIns="45719" bIns="45720" anchor="t">
            <a:normAutofit/>
          </a:bodyPr>
          <a:lstStyle/>
          <a:p>
            <a:r>
              <a:rPr lang="en-US" sz="2400" dirty="0">
                <a:cs typeface="Arial"/>
              </a:rPr>
              <a:t>The Boundary Pass ULS collects over 1 TB of acoustic data per day, not including backup copies</a:t>
            </a:r>
          </a:p>
          <a:p>
            <a:r>
              <a:rPr lang="en-US" sz="2400" dirty="0">
                <a:cs typeface="Arial"/>
              </a:rPr>
              <a:t>Over the past 3.5 years, this has amounted to over 1.2 petabytes of data, and the same amount of backups. These data are stored on approximately 250 hard disk drives</a:t>
            </a:r>
          </a:p>
          <a:p>
            <a:r>
              <a:rPr lang="en-US" sz="2400" dirty="0">
                <a:cs typeface="Arial"/>
              </a:rPr>
              <a:t>The real-time analysis produces data products that are stored in an on-line, searchable database that is easy to maintain</a:t>
            </a:r>
          </a:p>
          <a:p>
            <a:r>
              <a:rPr lang="en-US" sz="2400" dirty="0">
                <a:cs typeface="Arial"/>
              </a:rPr>
              <a:t>Results are available and easily accessible to authorized users through an advanced web interface</a:t>
            </a:r>
          </a:p>
          <a:p>
            <a:r>
              <a:rPr lang="en-US" sz="2400" dirty="0">
                <a:cs typeface="Arial"/>
              </a:rPr>
              <a:t>Ad hoc database queries are also frequently performed to extract larger sets of data – for example, to obtain all decidecade RNL levels of containerships, or all validated killer whale call detections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118EA1-5757-4A9A-AC7F-961459EF3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10" y="173118"/>
            <a:ext cx="11095128" cy="882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1500204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4790F99-C881-47C9-B3DC-C959D4418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44152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ABEFCE-DEC5-484B-9CDF-E2644F093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233" y="2218655"/>
            <a:ext cx="4343688" cy="16061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4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Acknowledgments</a:t>
            </a:r>
          </a:p>
        </p:txBody>
      </p:sp>
      <p:pic>
        <p:nvPicPr>
          <p:cNvPr id="5" name="Picture 4" descr="A black and orange text&#10;&#10;Description automatically generated">
            <a:extLst>
              <a:ext uri="{FF2B5EF4-FFF2-40B4-BE49-F238E27FC236}">
                <a16:creationId xmlns:a16="http://schemas.microsoft.com/office/drawing/2014/main" id="{FF8239EA-4230-DF19-1FC2-42540EBE2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46" y="319088"/>
            <a:ext cx="2867601" cy="1812042"/>
          </a:xfrm>
          <a:prstGeom prst="rect">
            <a:avLst/>
          </a:prstGeom>
        </p:spPr>
      </p:pic>
      <p:pic>
        <p:nvPicPr>
          <p:cNvPr id="11" name="Picture 10" descr="A red and black logo&#10;&#10;Description automatically generated">
            <a:extLst>
              <a:ext uri="{FF2B5EF4-FFF2-40B4-BE49-F238E27FC236}">
                <a16:creationId xmlns:a16="http://schemas.microsoft.com/office/drawing/2014/main" id="{E5359B2B-7AE5-A9FF-2DDB-71C232C9B4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684" b="32678"/>
          <a:stretch/>
        </p:blipFill>
        <p:spPr>
          <a:xfrm>
            <a:off x="7081669" y="2699760"/>
            <a:ext cx="4371155" cy="113409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9703B8CC-D9F6-44C8-3C1E-95E279DDF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669" y="4810943"/>
            <a:ext cx="4371155" cy="99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74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212BB8-0FD6-4BF3-803D-22CC4B78603F}"/>
              </a:ext>
            </a:extLst>
          </p:cNvPr>
          <p:cNvSpPr txBox="1"/>
          <p:nvPr/>
        </p:nvSpPr>
        <p:spPr>
          <a:xfrm>
            <a:off x="5297593" y="431995"/>
            <a:ext cx="6251110" cy="146932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 lnSpcReduction="10000"/>
          </a:bodyPr>
          <a:lstStyle/>
          <a:p>
            <a:pPr marL="0" marR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4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Calibri"/>
              </a:rPr>
              <a:t>Underwater Listening Station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299AA5-4C4C-45B0-97F3-9F850EB46F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 bwMode="auto">
          <a:xfrm>
            <a:off x="1" y="1906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sketchy line" hidden="1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F6038-2AF3-408D-BB65-C11277FAE7B3}"/>
              </a:ext>
            </a:extLst>
          </p:cNvPr>
          <p:cNvSpPr txBox="1"/>
          <p:nvPr/>
        </p:nvSpPr>
        <p:spPr>
          <a:xfrm>
            <a:off x="5092000" y="1859644"/>
            <a:ext cx="6456703" cy="47751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40" tIns="45720" rIns="91440" bIns="45720" numCol="1" spcCol="38100" rtlCol="0" anchor="t">
            <a:spAutoFit/>
          </a:bodyPr>
          <a:lstStyle/>
          <a:p>
            <a:pPr indent="-22860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indent="-285750" hangingPunct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Project partners include Transport Canada, Jasco Applied Sciences and the Port of Vancouver’s ECHO Program</a:t>
            </a:r>
          </a:p>
          <a:p>
            <a:pPr marL="342900" indent="-285750" hangingPunct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Located in the shipping lanes of Boundary Pass and cabled to shore on East Point of Saturna Island, BC.</a:t>
            </a:r>
          </a:p>
          <a:p>
            <a:pPr marL="342900" indent="-28575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project primary goals are to:</a:t>
            </a:r>
          </a:p>
          <a:p>
            <a:pPr marL="914400" lvl="8" indent="-28575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accurately measure the noise emissions of thousands of large ships transiting Boundary Pass</a:t>
            </a:r>
          </a:p>
          <a:p>
            <a:pPr marL="914400" lvl="6" indent="-28575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 and localize calling marine mammals</a:t>
            </a:r>
          </a:p>
          <a:p>
            <a:pPr marL="914400" lvl="6" indent="-28575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measure and track ocean noise levels over several years</a:t>
            </a:r>
          </a:p>
          <a:p>
            <a:pPr marL="342900" indent="-285750" hangingPunct="1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Cabled system was deployed in May 2020 and has operated close to 100% of the time since</a:t>
            </a:r>
          </a:p>
        </p:txBody>
      </p:sp>
    </p:spTree>
    <p:extLst>
      <p:ext uri="{BB962C8B-B14F-4D97-AF65-F5344CB8AC3E}">
        <p14:creationId xmlns:p14="http://schemas.microsoft.com/office/powerpoint/2010/main" val="33343250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212BB8-0FD6-4BF3-803D-22CC4B78603F}"/>
              </a:ext>
            </a:extLst>
          </p:cNvPr>
          <p:cNvSpPr txBox="1"/>
          <p:nvPr/>
        </p:nvSpPr>
        <p:spPr>
          <a:xfrm>
            <a:off x="1412695" y="132755"/>
            <a:ext cx="9155823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i="0" u="none" strike="noStrike" cap="none" spc="0" normalizeH="0" baseline="0" dirty="0">
                <a:ln>
                  <a:noFill/>
                </a:ln>
                <a:solidFill>
                  <a:schemeClr val="accent5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Location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F6038-2AF3-408D-BB65-C11277FAE7B3}"/>
              </a:ext>
            </a:extLst>
          </p:cNvPr>
          <p:cNvSpPr txBox="1"/>
          <p:nvPr/>
        </p:nvSpPr>
        <p:spPr>
          <a:xfrm>
            <a:off x="715965" y="653730"/>
            <a:ext cx="6040312" cy="61555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endParaRPr lang="en-US" dirty="0"/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Boundary pass is located under the shipping lanes leading to Vancouver, British Columbia, Canada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Inbound and outbound shipping lanes are adjacent, so traffic in both directions can be monitored</a:t>
            </a:r>
          </a:p>
          <a:p>
            <a:pPr marL="3429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site is deep enough (190 m) to make ship URN measurements conforming with ANSI S12.64 and ISO 17208-1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Relatively high density of endangered Southern Resident killer whales, so marine mammal </a:t>
            </a:r>
            <a:r>
              <a:rPr lang="en-US" sz="2400" dirty="0" err="1"/>
              <a:t>behaviour</a:t>
            </a:r>
            <a:r>
              <a:rPr lang="en-US" sz="2400" dirty="0"/>
              <a:t> in the presence of ships can be monitored, and vessel impacts mitigated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A8C35-F9B0-DCE0-E3D2-B22B61F18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216" y="3781324"/>
            <a:ext cx="4217334" cy="26372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Star: 6 Points 9">
            <a:extLst>
              <a:ext uri="{FF2B5EF4-FFF2-40B4-BE49-F238E27FC236}">
                <a16:creationId xmlns:a16="http://schemas.microsoft.com/office/drawing/2014/main" id="{392AD771-FEBA-BC3A-DA24-1413A0F398C6}"/>
              </a:ext>
            </a:extLst>
          </p:cNvPr>
          <p:cNvSpPr>
            <a:spLocks noChangeAspect="1"/>
          </p:cNvSpPr>
          <p:nvPr/>
        </p:nvSpPr>
        <p:spPr>
          <a:xfrm>
            <a:off x="9770247" y="5273748"/>
            <a:ext cx="314135" cy="314135"/>
          </a:xfrm>
          <a:prstGeom prst="star6">
            <a:avLst/>
          </a:prstGeom>
          <a:solidFill>
            <a:srgbClr val="FFFF00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BFB3E9-54EA-A3CB-CAA1-F9181E5F0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217" y="940400"/>
            <a:ext cx="4217334" cy="26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9902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D4B04-574B-4246-9BED-E7768CFC3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761" y="1078507"/>
            <a:ext cx="4544762" cy="14011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3200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Sensors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05A687-E5D0-46A1-8084-A4B54BEA7B0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32220" y="1721360"/>
            <a:ext cx="5514917" cy="4379186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Acoustic data – 8 hydrophones: </a:t>
            </a:r>
            <a:b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 HTI-96-MIN and 4 GeoSpectrum M-36</a:t>
            </a:r>
          </a:p>
          <a:p>
            <a:pPr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JASCO Observer DAQ, sample rate 512 </a:t>
            </a:r>
            <a:r>
              <a:rPr lang="en-US" sz="29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kS</a:t>
            </a: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/s, 24-bit, with RPY and compass and power monitoring</a:t>
            </a:r>
          </a:p>
          <a:p>
            <a:pPr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Acoustic Projector: GeoSpectrum M18C-4.0 with JASCO AMAR controller</a:t>
            </a:r>
          </a:p>
          <a:p>
            <a:pPr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 currents: Teledyne RDI 150 kHz Acoustic Doppler Current Meter (ADCP)</a:t>
            </a:r>
          </a:p>
          <a:p>
            <a:pPr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Temperature and Salinity: Onboard AML RTS CTD’s</a:t>
            </a:r>
          </a:p>
          <a:p>
            <a:pPr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 cameras with lights</a:t>
            </a:r>
          </a:p>
          <a:p>
            <a:pPr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On-Shore</a:t>
            </a:r>
          </a:p>
          <a:p>
            <a:pPr lvl="1"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AIS receiver (vessel position and speed) </a:t>
            </a:r>
          </a:p>
          <a:p>
            <a:pPr lvl="1"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Weather data from East Point Park weather station, </a:t>
            </a:r>
            <a:b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km from the ULS site</a:t>
            </a:r>
          </a:p>
          <a:p>
            <a:pPr lvl="1" defTabSz="914400">
              <a:lnSpc>
                <a:spcPct val="110000"/>
              </a:lnSpc>
            </a:pPr>
            <a:r>
              <a:rPr lang="en-US" sz="29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GPS – synchronized NTP server</a:t>
            </a:r>
          </a:p>
          <a:p>
            <a:pPr marL="0" indent="0" defTabSz="914400">
              <a:lnSpc>
                <a:spcPct val="110000"/>
              </a:lnSpc>
              <a:buNone/>
            </a:pPr>
            <a:endParaRPr lang="en-US" sz="19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C412BA-F328-4389-BBF9-FF7D18824B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" r="913"/>
          <a:stretch/>
        </p:blipFill>
        <p:spPr>
          <a:xfrm rot="5400000">
            <a:off x="6148572" y="1751413"/>
            <a:ext cx="5409583" cy="4063772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99081931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212BB8-0FD6-4BF3-803D-22CC4B78603F}"/>
              </a:ext>
            </a:extLst>
          </p:cNvPr>
          <p:cNvSpPr txBox="1"/>
          <p:nvPr/>
        </p:nvSpPr>
        <p:spPr>
          <a:xfrm>
            <a:off x="838199" y="5566551"/>
            <a:ext cx="10515600" cy="93268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b">
            <a:normAutofit/>
          </a:bodyPr>
          <a:lstStyle/>
          <a:p>
            <a:pPr marL="0" marR="0" indent="0" algn="ctr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4400" b="0" i="0" u="none" strike="noStrike" kern="1200" cap="none" spc="0" normalizeH="0" baseline="0" dirty="0">
                <a:ln>
                  <a:noFill/>
                </a:ln>
                <a:solidFill>
                  <a:schemeClr val="accent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Deploying the Hydrophone Arrays</a:t>
            </a:r>
          </a:p>
        </p:txBody>
      </p:sp>
      <p:pic>
        <p:nvPicPr>
          <p:cNvPr id="6" name="Deploying the ULS">
            <a:hlinkClick r:id="" action="ppaction://media"/>
            <a:extLst>
              <a:ext uri="{FF2B5EF4-FFF2-40B4-BE49-F238E27FC236}">
                <a16:creationId xmlns:a16="http://schemas.microsoft.com/office/drawing/2014/main" id="{A8F72811-E768-4A1E-BF0B-50873207E1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9698" y="553212"/>
            <a:ext cx="8912603" cy="5013339"/>
          </a:xfrm>
          <a:prstGeom prst="rect">
            <a:avLst/>
          </a:prstGeom>
          <a:ln w="60325">
            <a:solidFill>
              <a:schemeClr val="accent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2363744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72326FC-7086-4F2D-9E6A-130E82BCB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683379-C21E-4309-8CF8-50646AFA4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1CC7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3E680-EBA3-4633-9564-B85049B4D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9" b="4589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77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5A5F1D7-F0D0-4687-9BD3-CA6A0714C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 hidden="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 hidden="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 hidden="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212BB8-0FD6-4BF3-803D-22CC4B78603F}"/>
              </a:ext>
            </a:extLst>
          </p:cNvPr>
          <p:cNvSpPr txBox="1"/>
          <p:nvPr/>
        </p:nvSpPr>
        <p:spPr>
          <a:xfrm>
            <a:off x="916173" y="76170"/>
            <a:ext cx="4928291" cy="10357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L="0" marR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sz="3100" b="0" i="0" u="none" strike="noStrike" kern="1200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sym typeface="Calibri"/>
              </a:rPr>
              <a:t>Shore Station Data Storage</a:t>
            </a:r>
            <a:endParaRPr kumimoji="0" lang="en-US" sz="31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9F6038-2AF3-408D-BB65-C11277FAE7B3}"/>
              </a:ext>
            </a:extLst>
          </p:cNvPr>
          <p:cNvSpPr txBox="1"/>
          <p:nvPr/>
        </p:nvSpPr>
        <p:spPr>
          <a:xfrm>
            <a:off x="550508" y="851686"/>
            <a:ext cx="5934504" cy="512530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 fontScale="40000" lnSpcReduction="20000"/>
          </a:bodyPr>
          <a:lstStyle/>
          <a:p>
            <a:pPr indent="-228600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 hangingPunct="1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ULS frames are individually cabled to shore by two 2.8 km </a:t>
            </a:r>
            <a:r>
              <a:rPr lang="en-US" sz="45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armoured</a:t>
            </a:r>
            <a:r>
              <a:rPr lang="en-US" sz="4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electrical and fiber optic cables</a:t>
            </a:r>
          </a:p>
          <a:p>
            <a:pPr marL="285750" indent="-228600" hangingPunct="1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cables terminate in a server room with disk storage systems and data processing systems</a:t>
            </a:r>
          </a:p>
          <a:p>
            <a:pPr marL="285750" indent="-228600" hangingPunct="1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Streamed data are initially stored in 5-minute wav files on a RAID disk drive array</a:t>
            </a:r>
          </a:p>
          <a:p>
            <a:pPr marL="285750" indent="-228600" hangingPunct="1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“milking servers” create working and backup copies of the data. These copies are saved on separate hot-swappable hard drive systems</a:t>
            </a:r>
          </a:p>
          <a:p>
            <a:pPr marL="285750" indent="-228600" hangingPunct="1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full disks in the hot-swappable systems are manually extracted each month </a:t>
            </a:r>
          </a:p>
          <a:p>
            <a:pPr marL="285750" indent="-228600" hangingPunct="1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45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Approximate real-time (up to 5-minute delay) automated data analysis is performed on the working copy files</a:t>
            </a:r>
          </a:p>
        </p:txBody>
      </p:sp>
      <p:pic>
        <p:nvPicPr>
          <p:cNvPr id="7" name="Picture 6" descr="A person standing on a lush green field&#10;&#10;Description automatically generated">
            <a:extLst>
              <a:ext uri="{FF2B5EF4-FFF2-40B4-BE49-F238E27FC236}">
                <a16:creationId xmlns:a16="http://schemas.microsoft.com/office/drawing/2014/main" id="{756D958E-0A10-4610-8C42-AD08299D08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5" r="4" b="11512"/>
          <a:stretch/>
        </p:blipFill>
        <p:spPr>
          <a:xfrm>
            <a:off x="6989825" y="3535709"/>
            <a:ext cx="4263657" cy="267827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8DD11AB-06AF-2A0E-C77E-1E739DFAEE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283" y="328367"/>
            <a:ext cx="4231199" cy="299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065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5A5F1D7-F0D0-4687-9BD3-CA6A0714C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 hidden="1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 hidden="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 hidden="1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59078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212BB8-0FD6-4BF3-803D-22CC4B78603F}"/>
              </a:ext>
            </a:extLst>
          </p:cNvPr>
          <p:cNvSpPr txBox="1"/>
          <p:nvPr/>
        </p:nvSpPr>
        <p:spPr>
          <a:xfrm>
            <a:off x="960541" y="120313"/>
            <a:ext cx="5631328" cy="103578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lIns="91440" tIns="45720" rIns="91440" bIns="45720" numCol="1" spcCol="38100" rtlCol="0" anchor="ctr">
            <a:normAutofit/>
          </a:bodyPr>
          <a:lstStyle/>
          <a:p>
            <a:pPr marL="0" marR="0" indent="0" fontAlgn="auto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lang="en-US" sz="31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Dat</a:t>
            </a:r>
            <a:r>
              <a:rPr lang="en-US" sz="3100" kern="1200" dirty="0">
                <a:solidFill>
                  <a:schemeClr val="accent1">
                    <a:lumMod val="75000"/>
                  </a:schemeClr>
                </a:solidFill>
              </a:rPr>
              <a:t>a Analysis and Result Format</a:t>
            </a:r>
            <a:endParaRPr kumimoji="0" lang="en-US" sz="3100" b="0" i="0" u="none" strike="noStrike" kern="1200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hape 73">
            <a:extLst>
              <a:ext uri="{FF2B5EF4-FFF2-40B4-BE49-F238E27FC236}">
                <a16:creationId xmlns:a16="http://schemas.microsoft.com/office/drawing/2014/main" id="{31DAA8DD-F636-2FAB-F2E2-44C00CB7510F}"/>
              </a:ext>
            </a:extLst>
          </p:cNvPr>
          <p:cNvSpPr txBox="1">
            <a:spLocks/>
          </p:cNvSpPr>
          <p:nvPr/>
        </p:nvSpPr>
        <p:spPr>
          <a:xfrm>
            <a:off x="692174" y="991869"/>
            <a:ext cx="6172201" cy="4873625"/>
          </a:xfrm>
          <a:prstGeom prst="rect">
            <a:avLst/>
          </a:prstGeom>
        </p:spPr>
        <p:txBody>
          <a:bodyPr/>
          <a:lstStyle>
            <a:lvl1pPr marL="171450" marR="0" indent="-17145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538843" marR="0" indent="-195943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914400" marR="0" indent="-2286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303020" marR="0" indent="-27432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1645920" marR="0" indent="-27432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19812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23241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26670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3009900" marR="0" indent="-266700" algn="l" defTabSz="685800" rtl="0" latinLnBrk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n-US" sz="2000" dirty="0"/>
              <a:t>Three Primary analyses are performed:</a:t>
            </a:r>
          </a:p>
          <a:p>
            <a:pPr lvl="1" hangingPunct="1"/>
            <a:r>
              <a:rPr lang="en-US" sz="2000" dirty="0"/>
              <a:t>Ambient Noise Analysis</a:t>
            </a:r>
          </a:p>
          <a:p>
            <a:pPr lvl="1" hangingPunct="1"/>
            <a:r>
              <a:rPr lang="en-US" sz="2000" dirty="0"/>
              <a:t>Marine mammal call detections</a:t>
            </a:r>
          </a:p>
          <a:p>
            <a:pPr lvl="1" hangingPunct="1"/>
            <a:r>
              <a:rPr lang="en-US" sz="2000" dirty="0"/>
              <a:t>Ship URN measurements</a:t>
            </a:r>
          </a:p>
          <a:p>
            <a:pPr hangingPunct="1"/>
            <a:r>
              <a:rPr lang="en-US" sz="2000" dirty="0"/>
              <a:t>All results derived from acoustic and non-acoustic data are saved to JSON-formatted files and uploaded to a non-relational database (MongoDB)</a:t>
            </a:r>
          </a:p>
          <a:p>
            <a:pPr hangingPunct="1"/>
            <a:r>
              <a:rPr lang="en-US" sz="2000" dirty="0"/>
              <a:t>Advantages of JSON are that it stores key-value pairs, arrays, and embedded URL links to related files </a:t>
            </a:r>
          </a:p>
          <a:p>
            <a:pPr hangingPunct="1"/>
            <a:r>
              <a:rPr lang="en-US" sz="2000" dirty="0"/>
              <a:t>JSON is also human-readable and most software packages have routines for decoding it</a:t>
            </a:r>
          </a:p>
          <a:p>
            <a:pPr hangingPunct="1"/>
            <a:r>
              <a:rPr lang="en-US" sz="2000" dirty="0"/>
              <a:t>An extensive set of web tools is available for interacting with non-relational databases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C82CA-B219-D275-1011-53BE236FFA83}"/>
              </a:ext>
            </a:extLst>
          </p:cNvPr>
          <p:cNvSpPr txBox="1"/>
          <p:nvPr/>
        </p:nvSpPr>
        <p:spPr>
          <a:xfrm>
            <a:off x="7006041" y="721487"/>
            <a:ext cx="4425661" cy="5016756"/>
          </a:xfrm>
          <a:prstGeom prst="rect">
            <a:avLst/>
          </a:prstGeom>
          <a:noFill/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{"id":"sog-echoarray1-3-477300500201801271220","deploymentId":"sog-echoarray1-3","stationId":"echo-node-1","mmsi":“XX300X00","imo":“XX0080X","vesselName":“Anon","vesselType":91,"vesselTypeAlt":1,"jascoVesselClass":3,"shipLength":294.0,"shipBreath":32.0,"staticDraught":9.0,"destinationId":"f673725d-8a4f-4a5f-97c0-f7f240152cdf","destination":"CAVAN","softwareVersion":"0.10","timestampCpa":1517055606179,"timestampStart":1517055597000,"timestampStop":1517055620000,"coordinatesCpa":[49.044514,-123.31593],"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coordinatesStart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":[49.04396,-123.31495],"</a:t>
            </a:r>
            <a:r>
              <a:rPr kumimoji="0" lang="en-US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coordinatesStop</a:t>
            </a: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":[49.04509,-123.31694],"distanceatStart":197.13261,"distanceatCpa":171.44093,"distanceatStop":196.77946,"radius":7000,"track":[{"timestamp":1517054861,"coordinates":[49.00455,-123.24613]},{"timestamp":1517054867,"coordinates":[49.004883,-123.2467]},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B85E33-D85F-CC45-5645-A19037425D0E}"/>
              </a:ext>
            </a:extLst>
          </p:cNvPr>
          <p:cNvSpPr txBox="1"/>
          <p:nvPr/>
        </p:nvSpPr>
        <p:spPr>
          <a:xfrm>
            <a:off x="7779224" y="395779"/>
            <a:ext cx="212333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JSON format example</a:t>
            </a:r>
          </a:p>
        </p:txBody>
      </p:sp>
    </p:spTree>
    <p:extLst>
      <p:ext uri="{BB962C8B-B14F-4D97-AF65-F5344CB8AC3E}">
        <p14:creationId xmlns:p14="http://schemas.microsoft.com/office/powerpoint/2010/main" val="209938074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1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0BA9B1-2300-4E36-8A59-899D7EA9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841" y="3712963"/>
            <a:ext cx="2942208" cy="2203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Bef>
                <a:spcPct val="0"/>
              </a:spcBef>
            </a:pPr>
            <a:r>
              <a:rPr lang="en-US" sz="2800" b="1" kern="1200" dirty="0">
                <a:solidFill>
                  <a:schemeClr val="accent5"/>
                </a:solidFill>
                <a:latin typeface="+mj-lt"/>
                <a:ea typeface="+mj-ea"/>
                <a:cs typeface="+mj-cs"/>
              </a:rPr>
              <a:t>Ship Noise Measurements</a:t>
            </a:r>
            <a:endParaRPr lang="en-US" sz="2800" kern="1200" dirty="0">
              <a:solidFill>
                <a:schemeClr val="accent5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617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5">
            <a:extLst>
              <a:ext uri="{FF2B5EF4-FFF2-40B4-BE49-F238E27FC236}">
                <a16:creationId xmlns:a16="http://schemas.microsoft.com/office/drawing/2014/main" id="{181A2240-0A57-4AEB-A34D-1479D19DA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2188952" cy="35935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6D1BD02-8DF6-4A41-975D-81E0BA488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4416552"/>
            <a:ext cx="242107" cy="1340860"/>
            <a:chOff x="56167" y="899960"/>
            <a:chExt cx="242107" cy="1340860"/>
          </a:xfrm>
        </p:grpSpPr>
        <p:sp>
          <p:nvSpPr>
            <p:cNvPr id="19" name="Rectangle 2">
              <a:extLst>
                <a:ext uri="{FF2B5EF4-FFF2-40B4-BE49-F238E27FC236}">
                  <a16:creationId xmlns:a16="http://schemas.microsoft.com/office/drawing/2014/main" id="{2ED62B09-EC1E-4967-91CC-62AB040AF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59">
              <a:extLst>
                <a:ext uri="{FF2B5EF4-FFF2-40B4-BE49-F238E27FC236}">
                  <a16:creationId xmlns:a16="http://schemas.microsoft.com/office/drawing/2014/main" id="{737C36D1-98AF-4998-87F7-7D441427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4697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484AAE56-8B3F-43AD-8DD9-D58EC916F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59">
              <a:extLst>
                <a:ext uri="{FF2B5EF4-FFF2-40B4-BE49-F238E27FC236}">
                  <a16:creationId xmlns:a16="http://schemas.microsoft.com/office/drawing/2014/main" id="{84AEE7BF-60C8-4F71-A7C6-CF921017C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3276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F8E64C0F-C87F-4A43-814A-83495C9B68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59">
              <a:extLst>
                <a:ext uri="{FF2B5EF4-FFF2-40B4-BE49-F238E27FC236}">
                  <a16:creationId xmlns:a16="http://schemas.microsoft.com/office/drawing/2014/main" id="{DD038697-0725-4D84-9E36-1E46EDD99C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1854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2660AA4D-4ED1-47E7-A020-725F63F96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9">
              <a:extLst>
                <a:ext uri="{FF2B5EF4-FFF2-40B4-BE49-F238E27FC236}">
                  <a16:creationId xmlns:a16="http://schemas.microsoft.com/office/drawing/2014/main" id="{E89FFC59-6807-4F37-B1B9-6FC05B853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04337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64D575BF-D20B-4220-BCA2-977B5CB1F7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31AC0495-56F5-4D0D-A6CE-4D114EAAA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90126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">
              <a:extLst>
                <a:ext uri="{FF2B5EF4-FFF2-40B4-BE49-F238E27FC236}">
                  <a16:creationId xmlns:a16="http://schemas.microsoft.com/office/drawing/2014/main" id="{5FE5A0FE-6EAC-48AD-A4BF-3AEAC89D38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59">
              <a:extLst>
                <a:ext uri="{FF2B5EF4-FFF2-40B4-BE49-F238E27FC236}">
                  <a16:creationId xmlns:a16="http://schemas.microsoft.com/office/drawing/2014/main" id="{1ED5A14B-5B56-48BB-9E31-EAEE4CBCE3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1802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2">
              <a:extLst>
                <a:ext uri="{FF2B5EF4-FFF2-40B4-BE49-F238E27FC236}">
                  <a16:creationId xmlns:a16="http://schemas.microsoft.com/office/drawing/2014/main" id="{05940198-2107-48EF-9E89-2B3EE21B8D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59">
              <a:extLst>
                <a:ext uri="{FF2B5EF4-FFF2-40B4-BE49-F238E27FC236}">
                  <a16:creationId xmlns:a16="http://schemas.microsoft.com/office/drawing/2014/main" id="{E6E56879-0863-4072-A6E1-0F35A024D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0381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2">
              <a:extLst>
                <a:ext uri="{FF2B5EF4-FFF2-40B4-BE49-F238E27FC236}">
                  <a16:creationId xmlns:a16="http://schemas.microsoft.com/office/drawing/2014/main" id="{889A2482-745F-4818-BFD5-93E1980857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9">
              <a:extLst>
                <a:ext uri="{FF2B5EF4-FFF2-40B4-BE49-F238E27FC236}">
                  <a16:creationId xmlns:a16="http://schemas.microsoft.com/office/drawing/2014/main" id="{AB7836A6-875B-4CFE-850A-3E541A01D1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8960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">
              <a:extLst>
                <a:ext uri="{FF2B5EF4-FFF2-40B4-BE49-F238E27FC236}">
                  <a16:creationId xmlns:a16="http://schemas.microsoft.com/office/drawing/2014/main" id="{1B798D4E-76E3-41CE-8AA1-0D160BD05D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59">
              <a:extLst>
                <a:ext uri="{FF2B5EF4-FFF2-40B4-BE49-F238E27FC236}">
                  <a16:creationId xmlns:a16="http://schemas.microsoft.com/office/drawing/2014/main" id="{D3FE74E7-659D-4E73-B73C-137DDD74C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7539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2">
              <a:extLst>
                <a:ext uri="{FF2B5EF4-FFF2-40B4-BE49-F238E27FC236}">
                  <a16:creationId xmlns:a16="http://schemas.microsoft.com/office/drawing/2014/main" id="{6CDC39E3-F04C-4939-A7B7-C22FECDF2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59">
              <a:extLst>
                <a:ext uri="{FF2B5EF4-FFF2-40B4-BE49-F238E27FC236}">
                  <a16:creationId xmlns:a16="http://schemas.microsoft.com/office/drawing/2014/main" id="{E6214114-CEF7-43BC-A17D-1040144065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16118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A3CFEF2-AFF6-4AE6-8030-E63450306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049" y="3860296"/>
            <a:ext cx="8107543" cy="231205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92100" indent="-292100" defTabSz="9144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ea typeface="+mn-ea"/>
                <a:cs typeface="+mn-cs"/>
              </a:rPr>
              <a:t>The ShipSound application accesses the non-relational database and allows users to interact extensively with the ship measurement data, including viewing, selecting and downloading information</a:t>
            </a:r>
          </a:p>
          <a:p>
            <a:pPr marL="292100" indent="-292100" defTabSz="9144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ea typeface="+mn-ea"/>
                <a:cs typeface="+mn-cs"/>
              </a:rPr>
              <a:t>The available information includes decidecade band levels, spectra, spectrograms, navigational tracks, ship metadata, and environmental data</a:t>
            </a:r>
          </a:p>
          <a:p>
            <a:pPr marL="292100" indent="-292100" defTabSz="914400"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ea typeface="+mn-ea"/>
                <a:cs typeface="+mn-cs"/>
              </a:rPr>
              <a:t>Users can also download acoustic files (wav format) and generate PDF reports for each vessel measurement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154CA-44EA-0AA5-B3E7-B4A2F7264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9" y="216008"/>
            <a:ext cx="12192000" cy="349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30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A8AAC19DE1534F852A130108BC2523" ma:contentTypeVersion="13" ma:contentTypeDescription="Create a new document." ma:contentTypeScope="" ma:versionID="e2171489c934ff78283e62778d96a7ed">
  <xsd:schema xmlns:xsd="http://www.w3.org/2001/XMLSchema" xmlns:xs="http://www.w3.org/2001/XMLSchema" xmlns:p="http://schemas.microsoft.com/office/2006/metadata/properties" xmlns:ns2="40c74969-6811-4413-811f-879034352a11" xmlns:ns3="efc57636-9286-4754-8d46-3fabd0066689" targetNamespace="http://schemas.microsoft.com/office/2006/metadata/properties" ma:root="true" ma:fieldsID="a99446acf7e21af1ed0418e5b7242d22" ns2:_="" ns3:_="">
    <xsd:import namespace="40c74969-6811-4413-811f-879034352a11"/>
    <xsd:import namespace="efc57636-9286-4754-8d46-3fabd00666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74969-6811-4413-811f-879034352a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c38d4629-38ad-4148-bc9e-acd04a442d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57636-9286-4754-8d46-3fabd006668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d03706fb-0a03-42ef-ae5e-e470d665004d}" ma:internalName="TaxCatchAll" ma:showField="CatchAllData" ma:web="efc57636-9286-4754-8d46-3fabd00666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1BBCB2-20FE-4D46-989F-FD56EEAD3241}"/>
</file>

<file path=customXml/itemProps2.xml><?xml version="1.0" encoding="utf-8"?>
<ds:datastoreItem xmlns:ds="http://schemas.openxmlformats.org/officeDocument/2006/customXml" ds:itemID="{25860B51-C515-424E-BAB0-0F0108305E10}"/>
</file>

<file path=docProps/app.xml><?xml version="1.0" encoding="utf-8"?>
<Properties xmlns="http://schemas.openxmlformats.org/officeDocument/2006/extended-properties" xmlns:vt="http://schemas.openxmlformats.org/officeDocument/2006/docPropsVTypes">
  <TotalTime>9313</TotalTime>
  <Words>1043</Words>
  <Application>Microsoft Office PowerPoint</Application>
  <PresentationFormat>Widescreen</PresentationFormat>
  <Paragraphs>78</Paragraphs>
  <Slides>14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Helvetica Neue</vt:lpstr>
      <vt:lpstr>Office Theme</vt:lpstr>
      <vt:lpstr>PowerPoint Presentation</vt:lpstr>
      <vt:lpstr>PowerPoint Presentation</vt:lpstr>
      <vt:lpstr>PowerPoint Presentation</vt:lpstr>
      <vt:lpstr>Sensors</vt:lpstr>
      <vt:lpstr>PowerPoint Presentation</vt:lpstr>
      <vt:lpstr>PowerPoint Presentation</vt:lpstr>
      <vt:lpstr>PowerPoint Presentation</vt:lpstr>
      <vt:lpstr>PowerPoint Presentation</vt:lpstr>
      <vt:lpstr>Ship Noise Measurements</vt:lpstr>
      <vt:lpstr>Marine Mammal Detections</vt:lpstr>
      <vt:lpstr>Ambient Noise</vt:lpstr>
      <vt:lpstr>Marine Mammal Localization</vt:lpstr>
      <vt:lpstr>Data Management</vt:lpstr>
      <vt:lpstr>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Hannay</dc:creator>
  <cp:lastModifiedBy>Klomp, Ryan (he,him | il,lui) (TC/TC)</cp:lastModifiedBy>
  <cp:revision>176</cp:revision>
  <cp:lastPrinted>2021-02-06T23:47:02Z</cp:lastPrinted>
  <dcterms:created xsi:type="dcterms:W3CDTF">2020-11-24T21:50:31Z</dcterms:created>
  <dcterms:modified xsi:type="dcterms:W3CDTF">2024-02-14T19:25:03Z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b64f8a-9106-4cda-819e-b627ee2cf2ec_Enabled">
    <vt:lpwstr>true</vt:lpwstr>
  </property>
  <property fmtid="{D5CDD505-2E9C-101B-9397-08002B2CF9AE}" pid="3" name="MSIP_Label_7bb64f8a-9106-4cda-819e-b627ee2cf2ec_SetDate">
    <vt:lpwstr>2024-01-10T22:00:30Z</vt:lpwstr>
  </property>
  <property fmtid="{D5CDD505-2E9C-101B-9397-08002B2CF9AE}" pid="4" name="MSIP_Label_7bb64f8a-9106-4cda-819e-b627ee2cf2ec_Method">
    <vt:lpwstr>Privileged</vt:lpwstr>
  </property>
  <property fmtid="{D5CDD505-2E9C-101B-9397-08002B2CF9AE}" pid="5" name="MSIP_Label_7bb64f8a-9106-4cda-819e-b627ee2cf2ec_Name">
    <vt:lpwstr>Unclassified</vt:lpwstr>
  </property>
  <property fmtid="{D5CDD505-2E9C-101B-9397-08002B2CF9AE}" pid="6" name="MSIP_Label_7bb64f8a-9106-4cda-819e-b627ee2cf2ec_SiteId">
    <vt:lpwstr>2008ffa9-c9b2-4d97-9ad9-4ace25386be7</vt:lpwstr>
  </property>
  <property fmtid="{D5CDD505-2E9C-101B-9397-08002B2CF9AE}" pid="7" name="MSIP_Label_7bb64f8a-9106-4cda-819e-b627ee2cf2ec_ActionId">
    <vt:lpwstr>1787c133-e870-4325-ab39-5044049c70ab</vt:lpwstr>
  </property>
  <property fmtid="{D5CDD505-2E9C-101B-9397-08002B2CF9AE}" pid="8" name="MSIP_Label_7bb64f8a-9106-4cda-819e-b627ee2cf2ec_ContentBits">
    <vt:lpwstr>1</vt:lpwstr>
  </property>
  <property fmtid="{D5CDD505-2E9C-101B-9397-08002B2CF9AE}" pid="9" name="ClassificationContentMarkingHeaderLocations">
    <vt:lpwstr>Office Theme:6</vt:lpwstr>
  </property>
  <property fmtid="{D5CDD505-2E9C-101B-9397-08002B2CF9AE}" pid="10" name="ClassificationContentMarkingHeaderText">
    <vt:lpwstr>UNCLASSIFIED / NON CLASSIFIÉ</vt:lpwstr>
  </property>
</Properties>
</file>