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7" r:id="rId5"/>
    <p:sldMasterId id="2147483678" r:id="rId6"/>
    <p:sldMasterId id="214748367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2" r:id="rId95"/>
    <p:sldId id="343" r:id="rId96"/>
    <p:sldId id="344" r:id="rId97"/>
    <p:sldId id="345" r:id="rId98"/>
    <p:sldId id="346" r:id="rId99"/>
    <p:sldId id="347" r:id="rId100"/>
    <p:sldId id="348" r:id="rId101"/>
    <p:sldId id="349" r:id="rId102"/>
    <p:sldId id="350" r:id="rId103"/>
    <p:sldId id="351" r:id="rId104"/>
    <p:sldId id="352" r:id="rId105"/>
    <p:sldId id="353" r:id="rId106"/>
    <p:sldId id="354" r:id="rId107"/>
    <p:sldId id="355" r:id="rId108"/>
    <p:sldId id="356" r:id="rId109"/>
    <p:sldId id="357" r:id="rId110"/>
    <p:sldId id="358" r:id="rId111"/>
    <p:sldId id="359" r:id="rId112"/>
    <p:sldId id="360" r:id="rId113"/>
    <p:sldId id="361" r:id="rId114"/>
    <p:sldId id="362" r:id="rId115"/>
    <p:sldId id="363" r:id="rId116"/>
    <p:sldId id="364" r:id="rId117"/>
    <p:sldId id="365" r:id="rId118"/>
    <p:sldId id="366" r:id="rId119"/>
    <p:sldId id="367" r:id="rId120"/>
    <p:sldId id="368" r:id="rId121"/>
    <p:sldId id="369" r:id="rId122"/>
    <p:sldId id="370" r:id="rId123"/>
    <p:sldId id="371" r:id="rId124"/>
    <p:sldId id="372" r:id="rId125"/>
    <p:sldId id="373" r:id="rId126"/>
    <p:sldId id="374" r:id="rId127"/>
    <p:sldId id="375" r:id="rId128"/>
    <p:sldId id="376" r:id="rId129"/>
    <p:sldId id="377" r:id="rId130"/>
    <p:sldId id="378" r:id="rId131"/>
    <p:sldId id="379" r:id="rId132"/>
    <p:sldId id="380" r:id="rId133"/>
    <p:sldId id="381" r:id="rId134"/>
    <p:sldId id="382" r:id="rId135"/>
  </p:sldIdLst>
  <p:sldSz cy="5143500" cx="9144000"/>
  <p:notesSz cx="6858000" cy="9144000"/>
  <p:embeddedFontLst>
    <p:embeddedFont>
      <p:font typeface="Arial Black"/>
      <p:regular r:id="rId1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413627-D1C7-455B-9D7B-249AB271A6DA}">
  <a:tblStyle styleId="{C6413627-D1C7-455B-9D7B-249AB271A6D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4D9A8607-1C7A-4FEF-80A3-68C6CF04E4B6}"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25400">
              <a:solidFill>
                <a:schemeClr val="dk1"/>
              </a:solidFill>
              <a:prstDash val="solid"/>
              <a:round/>
              <a:headEnd len="sm" w="sm" type="none"/>
              <a:tailEnd len="sm" w="sm" type="none"/>
            </a:ln>
          </a:top>
          <a:bottom>
            <a:ln cap="flat" cmpd="sng" w="254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E6E6E6"/>
          </a:solidFill>
        </a:fill>
      </a:tcStyle>
    </a:band1H>
    <a:band2H>
      <a:tcTxStyle/>
    </a:band2H>
    <a:band1V>
      <a:tcTxStyle/>
      <a:tcStyle>
        <a:fill>
          <a:solidFill>
            <a:srgbClr val="E6E6E6"/>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tcStyle>
        <a:tcBdr>
          <a:top>
            <a:ln cap="flat" cmpd="sng" w="50800">
              <a:solidFill>
                <a:schemeClr val="dk1"/>
              </a:solidFill>
              <a:prstDash val="solid"/>
              <a:round/>
              <a:headEnd len="sm" w="sm" type="none"/>
              <a:tailEnd len="sm" w="sm" type="none"/>
            </a:ln>
          </a:top>
        </a:tcBdr>
        <a:fill>
          <a:solidFill>
            <a:schemeClr val="lt1"/>
          </a:solidFill>
        </a:fill>
      </a:tcStyle>
    </a:lastRow>
    <a:seCell>
      <a:tcTxStyle b="on" i="off">
        <a:font>
          <a:latin typeface="Arial"/>
          <a:ea typeface="Arial"/>
          <a:cs typeface="Arial"/>
        </a:font>
        <a:schemeClr val="dk1"/>
      </a:tcTxStyle>
    </a:seCell>
    <a:swCell>
      <a:tcTxStyle b="on" i="off">
        <a:font>
          <a:latin typeface="Arial"/>
          <a:ea typeface="Arial"/>
          <a:cs typeface="Arial"/>
        </a:font>
        <a:schemeClr val="dk1"/>
      </a:tcTxStyle>
    </a:swCell>
    <a:firstRow>
      <a:tcTxStyle b="on" i="off">
        <a:font>
          <a:latin typeface="Arial"/>
          <a:ea typeface="Arial"/>
          <a:cs typeface="Arial"/>
        </a:font>
        <a:schemeClr val="lt1"/>
      </a:tcTxStyle>
      <a:tcStyle>
        <a:tcBdr>
          <a:bottom>
            <a:ln cap="flat" cmpd="sng" w="25400">
              <a:solidFill>
                <a:schemeClr val="dk1"/>
              </a:solidFill>
              <a:prstDash val="solid"/>
              <a:round/>
              <a:headEnd len="sm" w="sm" type="none"/>
              <a:tailEnd len="sm" w="sm" type="none"/>
            </a:ln>
          </a:bottom>
        </a:tcBdr>
        <a:fill>
          <a:solidFill>
            <a:schemeClr val="accent1"/>
          </a:solidFill>
        </a:fill>
      </a:tcStyle>
    </a:firstRow>
    <a:neCell>
      <a:tcTxStyle/>
    </a:neCell>
    <a:nwCell>
      <a:tcTxStyle/>
    </a:nwCell>
  </a:tblStyle>
  <a:tblStyle styleId="{874D8B30-B24E-4487-B09C-3D23B8D8C667}" styleName="Table_2">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9"/>
          </a:solidFill>
        </a:fill>
      </a:tcStyle>
    </a:wholeTbl>
    <a:band1H>
      <a:tcTxStyle/>
      <a:tcStyle>
        <a:fill>
          <a:solidFill>
            <a:srgbClr val="CACBD0"/>
          </a:solidFill>
        </a:fill>
      </a:tcStyle>
    </a:band1H>
    <a:band2H>
      <a:tcTxStyle/>
    </a:band2H>
    <a:band1V>
      <a:tcTxStyle/>
      <a:tcStyle>
        <a:fill>
          <a:solidFill>
            <a:srgbClr val="CACBD0"/>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5A6842A-0FF6-441E-87FA-3F9F5B1332E5}" styleName="Table_3">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07" Type="http://schemas.openxmlformats.org/officeDocument/2006/relationships/slide" Target="slides/slide99.xml"/><Relationship Id="rId106" Type="http://schemas.openxmlformats.org/officeDocument/2006/relationships/slide" Target="slides/slide98.xml"/><Relationship Id="rId105" Type="http://schemas.openxmlformats.org/officeDocument/2006/relationships/slide" Target="slides/slide97.xml"/><Relationship Id="rId104" Type="http://schemas.openxmlformats.org/officeDocument/2006/relationships/slide" Target="slides/slide96.xml"/><Relationship Id="rId109" Type="http://schemas.openxmlformats.org/officeDocument/2006/relationships/slide" Target="slides/slide101.xml"/><Relationship Id="rId108" Type="http://schemas.openxmlformats.org/officeDocument/2006/relationships/slide" Target="slides/slide100.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103" Type="http://schemas.openxmlformats.org/officeDocument/2006/relationships/slide" Target="slides/slide95.xml"/><Relationship Id="rId102" Type="http://schemas.openxmlformats.org/officeDocument/2006/relationships/slide" Target="slides/slide94.xml"/><Relationship Id="rId101" Type="http://schemas.openxmlformats.org/officeDocument/2006/relationships/slide" Target="slides/slide93.xml"/><Relationship Id="rId100" Type="http://schemas.openxmlformats.org/officeDocument/2006/relationships/slide" Target="slides/slide92.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29" Type="http://schemas.openxmlformats.org/officeDocument/2006/relationships/slide" Target="slides/slide121.xml"/><Relationship Id="rId128" Type="http://schemas.openxmlformats.org/officeDocument/2006/relationships/slide" Target="slides/slide120.xml"/><Relationship Id="rId127" Type="http://schemas.openxmlformats.org/officeDocument/2006/relationships/slide" Target="slides/slide119.xml"/><Relationship Id="rId126" Type="http://schemas.openxmlformats.org/officeDocument/2006/relationships/slide" Target="slides/slide118.xml"/><Relationship Id="rId26" Type="http://schemas.openxmlformats.org/officeDocument/2006/relationships/slide" Target="slides/slide18.xml"/><Relationship Id="rId121" Type="http://schemas.openxmlformats.org/officeDocument/2006/relationships/slide" Target="slides/slide113.xml"/><Relationship Id="rId25" Type="http://schemas.openxmlformats.org/officeDocument/2006/relationships/slide" Target="slides/slide17.xml"/><Relationship Id="rId120" Type="http://schemas.openxmlformats.org/officeDocument/2006/relationships/slide" Target="slides/slide112.xml"/><Relationship Id="rId28" Type="http://schemas.openxmlformats.org/officeDocument/2006/relationships/slide" Target="slides/slide20.xml"/><Relationship Id="rId27" Type="http://schemas.openxmlformats.org/officeDocument/2006/relationships/slide" Target="slides/slide19.xml"/><Relationship Id="rId125" Type="http://schemas.openxmlformats.org/officeDocument/2006/relationships/slide" Target="slides/slide117.xml"/><Relationship Id="rId29" Type="http://schemas.openxmlformats.org/officeDocument/2006/relationships/slide" Target="slides/slide21.xml"/><Relationship Id="rId124" Type="http://schemas.openxmlformats.org/officeDocument/2006/relationships/slide" Target="slides/slide116.xml"/><Relationship Id="rId123" Type="http://schemas.openxmlformats.org/officeDocument/2006/relationships/slide" Target="slides/slide115.xml"/><Relationship Id="rId122" Type="http://schemas.openxmlformats.org/officeDocument/2006/relationships/slide" Target="slides/slide114.xml"/><Relationship Id="rId95" Type="http://schemas.openxmlformats.org/officeDocument/2006/relationships/slide" Target="slides/slide87.xml"/><Relationship Id="rId94" Type="http://schemas.openxmlformats.org/officeDocument/2006/relationships/slide" Target="slides/slide86.xml"/><Relationship Id="rId97" Type="http://schemas.openxmlformats.org/officeDocument/2006/relationships/slide" Target="slides/slide89.xml"/><Relationship Id="rId96" Type="http://schemas.openxmlformats.org/officeDocument/2006/relationships/slide" Target="slides/slide88.xml"/><Relationship Id="rId11" Type="http://schemas.openxmlformats.org/officeDocument/2006/relationships/slide" Target="slides/slide3.xml"/><Relationship Id="rId99" Type="http://schemas.openxmlformats.org/officeDocument/2006/relationships/slide" Target="slides/slide91.xml"/><Relationship Id="rId10" Type="http://schemas.openxmlformats.org/officeDocument/2006/relationships/slide" Target="slides/slide2.xml"/><Relationship Id="rId98" Type="http://schemas.openxmlformats.org/officeDocument/2006/relationships/slide" Target="slides/slide90.xml"/><Relationship Id="rId13" Type="http://schemas.openxmlformats.org/officeDocument/2006/relationships/slide" Target="slides/slide5.xml"/><Relationship Id="rId12" Type="http://schemas.openxmlformats.org/officeDocument/2006/relationships/slide" Target="slides/slide4.xml"/><Relationship Id="rId91" Type="http://schemas.openxmlformats.org/officeDocument/2006/relationships/slide" Target="slides/slide83.xml"/><Relationship Id="rId90" Type="http://schemas.openxmlformats.org/officeDocument/2006/relationships/slide" Target="slides/slide82.xml"/><Relationship Id="rId93" Type="http://schemas.openxmlformats.org/officeDocument/2006/relationships/slide" Target="slides/slide85.xml"/><Relationship Id="rId92" Type="http://schemas.openxmlformats.org/officeDocument/2006/relationships/slide" Target="slides/slide84.xml"/><Relationship Id="rId118" Type="http://schemas.openxmlformats.org/officeDocument/2006/relationships/slide" Target="slides/slide110.xml"/><Relationship Id="rId117" Type="http://schemas.openxmlformats.org/officeDocument/2006/relationships/slide" Target="slides/slide109.xml"/><Relationship Id="rId116" Type="http://schemas.openxmlformats.org/officeDocument/2006/relationships/slide" Target="slides/slide108.xml"/><Relationship Id="rId115" Type="http://schemas.openxmlformats.org/officeDocument/2006/relationships/slide" Target="slides/slide107.xml"/><Relationship Id="rId119" Type="http://schemas.openxmlformats.org/officeDocument/2006/relationships/slide" Target="slides/slide111.xml"/><Relationship Id="rId15" Type="http://schemas.openxmlformats.org/officeDocument/2006/relationships/slide" Target="slides/slide7.xml"/><Relationship Id="rId110" Type="http://schemas.openxmlformats.org/officeDocument/2006/relationships/slide" Target="slides/slide102.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14" Type="http://schemas.openxmlformats.org/officeDocument/2006/relationships/slide" Target="slides/slide106.xml"/><Relationship Id="rId18" Type="http://schemas.openxmlformats.org/officeDocument/2006/relationships/slide" Target="slides/slide10.xml"/><Relationship Id="rId113" Type="http://schemas.openxmlformats.org/officeDocument/2006/relationships/slide" Target="slides/slide105.xml"/><Relationship Id="rId112" Type="http://schemas.openxmlformats.org/officeDocument/2006/relationships/slide" Target="slides/slide104.xml"/><Relationship Id="rId111" Type="http://schemas.openxmlformats.org/officeDocument/2006/relationships/slide" Target="slides/slide103.xml"/><Relationship Id="rId84" Type="http://schemas.openxmlformats.org/officeDocument/2006/relationships/slide" Target="slides/slide76.xml"/><Relationship Id="rId83" Type="http://schemas.openxmlformats.org/officeDocument/2006/relationships/slide" Target="slides/slide75.xml"/><Relationship Id="rId86" Type="http://schemas.openxmlformats.org/officeDocument/2006/relationships/slide" Target="slides/slide78.xml"/><Relationship Id="rId85" Type="http://schemas.openxmlformats.org/officeDocument/2006/relationships/slide" Target="slides/slide77.xml"/><Relationship Id="rId88" Type="http://schemas.openxmlformats.org/officeDocument/2006/relationships/slide" Target="slides/slide80.xml"/><Relationship Id="rId87" Type="http://schemas.openxmlformats.org/officeDocument/2006/relationships/slide" Target="slides/slide79.xml"/><Relationship Id="rId89" Type="http://schemas.openxmlformats.org/officeDocument/2006/relationships/slide" Target="slides/slide81.xml"/><Relationship Id="rId80" Type="http://schemas.openxmlformats.org/officeDocument/2006/relationships/slide" Target="slides/slide72.xml"/><Relationship Id="rId82" Type="http://schemas.openxmlformats.org/officeDocument/2006/relationships/slide" Target="slides/slide74.xml"/><Relationship Id="rId81" Type="http://schemas.openxmlformats.org/officeDocument/2006/relationships/slide" Target="slides/slide73.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slide" Target="slides/slide65.xml"/><Relationship Id="rId72" Type="http://schemas.openxmlformats.org/officeDocument/2006/relationships/slide" Target="slides/slide64.xml"/><Relationship Id="rId75" Type="http://schemas.openxmlformats.org/officeDocument/2006/relationships/slide" Target="slides/slide67.xml"/><Relationship Id="rId74" Type="http://schemas.openxmlformats.org/officeDocument/2006/relationships/slide" Target="slides/slide66.xml"/><Relationship Id="rId77" Type="http://schemas.openxmlformats.org/officeDocument/2006/relationships/slide" Target="slides/slide69.xml"/><Relationship Id="rId76" Type="http://schemas.openxmlformats.org/officeDocument/2006/relationships/slide" Target="slides/slide68.xml"/><Relationship Id="rId79" Type="http://schemas.openxmlformats.org/officeDocument/2006/relationships/slide" Target="slides/slide71.xml"/><Relationship Id="rId78" Type="http://schemas.openxmlformats.org/officeDocument/2006/relationships/slide" Target="slides/slide70.xml"/><Relationship Id="rId71" Type="http://schemas.openxmlformats.org/officeDocument/2006/relationships/slide" Target="slides/slide63.xml"/><Relationship Id="rId70" Type="http://schemas.openxmlformats.org/officeDocument/2006/relationships/slide" Target="slides/slide62.xml"/><Relationship Id="rId132" Type="http://schemas.openxmlformats.org/officeDocument/2006/relationships/slide" Target="slides/slide124.xml"/><Relationship Id="rId131" Type="http://schemas.openxmlformats.org/officeDocument/2006/relationships/slide" Target="slides/slide123.xml"/><Relationship Id="rId130" Type="http://schemas.openxmlformats.org/officeDocument/2006/relationships/slide" Target="slides/slide122.xml"/><Relationship Id="rId136" Type="http://schemas.openxmlformats.org/officeDocument/2006/relationships/font" Target="fonts/ArialBlack-regular.fntdata"/><Relationship Id="rId135" Type="http://schemas.openxmlformats.org/officeDocument/2006/relationships/slide" Target="slides/slide127.xml"/><Relationship Id="rId134" Type="http://schemas.openxmlformats.org/officeDocument/2006/relationships/slide" Target="slides/slide126.xml"/><Relationship Id="rId133" Type="http://schemas.openxmlformats.org/officeDocument/2006/relationships/slide" Target="slides/slide125.xml"/><Relationship Id="rId62" Type="http://schemas.openxmlformats.org/officeDocument/2006/relationships/slide" Target="slides/slide54.xml"/><Relationship Id="rId61" Type="http://schemas.openxmlformats.org/officeDocument/2006/relationships/slide" Target="slides/slide53.xml"/><Relationship Id="rId64" Type="http://schemas.openxmlformats.org/officeDocument/2006/relationships/slide" Target="slides/slide56.xml"/><Relationship Id="rId63" Type="http://schemas.openxmlformats.org/officeDocument/2006/relationships/slide" Target="slides/slide55.xml"/><Relationship Id="rId66" Type="http://schemas.openxmlformats.org/officeDocument/2006/relationships/slide" Target="slides/slide58.xml"/><Relationship Id="rId65" Type="http://schemas.openxmlformats.org/officeDocument/2006/relationships/slide" Target="slides/slide57.xml"/><Relationship Id="rId68" Type="http://schemas.openxmlformats.org/officeDocument/2006/relationships/slide" Target="slides/slide60.xml"/><Relationship Id="rId67" Type="http://schemas.openxmlformats.org/officeDocument/2006/relationships/slide" Target="slides/slide59.xml"/><Relationship Id="rId60" Type="http://schemas.openxmlformats.org/officeDocument/2006/relationships/slide" Target="slides/slide52.xml"/><Relationship Id="rId69" Type="http://schemas.openxmlformats.org/officeDocument/2006/relationships/slide" Target="slides/slide6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55" Type="http://schemas.openxmlformats.org/officeDocument/2006/relationships/slide" Target="slides/slide47.xml"/><Relationship Id="rId54" Type="http://schemas.openxmlformats.org/officeDocument/2006/relationships/slide" Target="slides/slide46.xml"/><Relationship Id="rId57" Type="http://schemas.openxmlformats.org/officeDocument/2006/relationships/slide" Target="slides/slide49.xml"/><Relationship Id="rId56" Type="http://schemas.openxmlformats.org/officeDocument/2006/relationships/slide" Target="slides/slide48.xml"/><Relationship Id="rId59" Type="http://schemas.openxmlformats.org/officeDocument/2006/relationships/slide" Target="slides/slide51.xml"/><Relationship Id="rId58"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936ab6fd1_2_26: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e936ab6fd1_2_2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e936ab6fd1_2_530: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590" name="Google Shape;590;ge936ab6fd1_2_53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6" name="Shape 2276"/>
        <p:cNvGrpSpPr/>
        <p:nvPr/>
      </p:nvGrpSpPr>
      <p:grpSpPr>
        <a:xfrm>
          <a:off x="0" y="0"/>
          <a:ext cx="0" cy="0"/>
          <a:chOff x="0" y="0"/>
          <a:chExt cx="0" cy="0"/>
        </a:xfrm>
      </p:grpSpPr>
      <p:sp>
        <p:nvSpPr>
          <p:cNvPr id="2277" name="Google Shape;2277;ge936ab6fd1_2_2128: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278" name="Google Shape;2278;ge936ab6fd1_2_2128: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279" name="Google Shape;2279;ge936ab6fd1_2_2128: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2" name="Shape 2292"/>
        <p:cNvGrpSpPr/>
        <p:nvPr/>
      </p:nvGrpSpPr>
      <p:grpSpPr>
        <a:xfrm>
          <a:off x="0" y="0"/>
          <a:ext cx="0" cy="0"/>
          <a:chOff x="0" y="0"/>
          <a:chExt cx="0" cy="0"/>
        </a:xfrm>
      </p:grpSpPr>
      <p:sp>
        <p:nvSpPr>
          <p:cNvPr id="2293" name="Google Shape;2293;ge936ab6fd1_2_214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294" name="Google Shape;2294;ge936ab6fd1_2_2143: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295" name="Google Shape;2295;ge936ab6fd1_2_214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0" name="Shape 2320"/>
        <p:cNvGrpSpPr/>
        <p:nvPr/>
      </p:nvGrpSpPr>
      <p:grpSpPr>
        <a:xfrm>
          <a:off x="0" y="0"/>
          <a:ext cx="0" cy="0"/>
          <a:chOff x="0" y="0"/>
          <a:chExt cx="0" cy="0"/>
        </a:xfrm>
      </p:grpSpPr>
      <p:sp>
        <p:nvSpPr>
          <p:cNvPr id="2321" name="Google Shape;2321;ge936ab6fd1_2_2170: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322" name="Google Shape;2322;ge936ab6fd1_2_2170: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323" name="Google Shape;2323;ge936ab6fd1_2_217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8" name="Shape 2358"/>
        <p:cNvGrpSpPr/>
        <p:nvPr/>
      </p:nvGrpSpPr>
      <p:grpSpPr>
        <a:xfrm>
          <a:off x="0" y="0"/>
          <a:ext cx="0" cy="0"/>
          <a:chOff x="0" y="0"/>
          <a:chExt cx="0" cy="0"/>
        </a:xfrm>
      </p:grpSpPr>
      <p:sp>
        <p:nvSpPr>
          <p:cNvPr id="2359" name="Google Shape;2359;ge936ab6fd1_2_220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360" name="Google Shape;2360;ge936ab6fd1_2_2207: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361" name="Google Shape;2361;ge936ab6fd1_2_220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9" name="Shape 2389"/>
        <p:cNvGrpSpPr/>
        <p:nvPr/>
      </p:nvGrpSpPr>
      <p:grpSpPr>
        <a:xfrm>
          <a:off x="0" y="0"/>
          <a:ext cx="0" cy="0"/>
          <a:chOff x="0" y="0"/>
          <a:chExt cx="0" cy="0"/>
        </a:xfrm>
      </p:grpSpPr>
      <p:sp>
        <p:nvSpPr>
          <p:cNvPr id="2390" name="Google Shape;2390;ge936ab6fd1_2_223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1" name="Google Shape;2391;ge936ab6fd1_2_223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6" name="Shape 2396"/>
        <p:cNvGrpSpPr/>
        <p:nvPr/>
      </p:nvGrpSpPr>
      <p:grpSpPr>
        <a:xfrm>
          <a:off x="0" y="0"/>
          <a:ext cx="0" cy="0"/>
          <a:chOff x="0" y="0"/>
          <a:chExt cx="0" cy="0"/>
        </a:xfrm>
      </p:grpSpPr>
      <p:sp>
        <p:nvSpPr>
          <p:cNvPr id="2397" name="Google Shape;2397;ge936ab6fd1_2_224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398" name="Google Shape;2398;ge936ab6fd1_2_2243: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399" name="Google Shape;2399;ge936ab6fd1_2_224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4" name="Shape 2414"/>
        <p:cNvGrpSpPr/>
        <p:nvPr/>
      </p:nvGrpSpPr>
      <p:grpSpPr>
        <a:xfrm>
          <a:off x="0" y="0"/>
          <a:ext cx="0" cy="0"/>
          <a:chOff x="0" y="0"/>
          <a:chExt cx="0" cy="0"/>
        </a:xfrm>
      </p:grpSpPr>
      <p:sp>
        <p:nvSpPr>
          <p:cNvPr id="2415" name="Google Shape;2415;ge936ab6fd1_2_2260: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416" name="Google Shape;2416;ge936ab6fd1_2_2260: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417" name="Google Shape;2417;ge936ab6fd1_2_226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4" name="Shape 2444"/>
        <p:cNvGrpSpPr/>
        <p:nvPr/>
      </p:nvGrpSpPr>
      <p:grpSpPr>
        <a:xfrm>
          <a:off x="0" y="0"/>
          <a:ext cx="0" cy="0"/>
          <a:chOff x="0" y="0"/>
          <a:chExt cx="0" cy="0"/>
        </a:xfrm>
      </p:grpSpPr>
      <p:sp>
        <p:nvSpPr>
          <p:cNvPr id="2445" name="Google Shape;2445;ge936ab6fd1_2_2289: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446" name="Google Shape;2446;ge936ab6fd1_2_2289: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447" name="Google Shape;2447;ge936ab6fd1_2_228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9" name="Shape 2489"/>
        <p:cNvGrpSpPr/>
        <p:nvPr/>
      </p:nvGrpSpPr>
      <p:grpSpPr>
        <a:xfrm>
          <a:off x="0" y="0"/>
          <a:ext cx="0" cy="0"/>
          <a:chOff x="0" y="0"/>
          <a:chExt cx="0" cy="0"/>
        </a:xfrm>
      </p:grpSpPr>
      <p:sp>
        <p:nvSpPr>
          <p:cNvPr id="2490" name="Google Shape;2490;ge936ab6fd1_2_233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491" name="Google Shape;2491;ge936ab6fd1_2_2333: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492" name="Google Shape;2492;ge936ab6fd1_2_233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4" name="Shape 2514"/>
        <p:cNvGrpSpPr/>
        <p:nvPr/>
      </p:nvGrpSpPr>
      <p:grpSpPr>
        <a:xfrm>
          <a:off x="0" y="0"/>
          <a:ext cx="0" cy="0"/>
          <a:chOff x="0" y="0"/>
          <a:chExt cx="0" cy="0"/>
        </a:xfrm>
      </p:grpSpPr>
      <p:sp>
        <p:nvSpPr>
          <p:cNvPr id="2515" name="Google Shape;2515;ge936ab6fd1_2_235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516" name="Google Shape;2516;ge936ab6fd1_2_2357: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517" name="Google Shape;2517;ge936ab6fd1_2_235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e936ab6fd1_2_560: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621" name="Google Shape;621;ge936ab6fd1_2_56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8" name="Shape 2538"/>
        <p:cNvGrpSpPr/>
        <p:nvPr/>
      </p:nvGrpSpPr>
      <p:grpSpPr>
        <a:xfrm>
          <a:off x="0" y="0"/>
          <a:ext cx="0" cy="0"/>
          <a:chOff x="0" y="0"/>
          <a:chExt cx="0" cy="0"/>
        </a:xfrm>
      </p:grpSpPr>
      <p:sp>
        <p:nvSpPr>
          <p:cNvPr id="2539" name="Google Shape;2539;ge936ab6fd1_2_238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0" name="Google Shape;2540;ge936ab6fd1_2_2380: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5" name="Shape 2545"/>
        <p:cNvGrpSpPr/>
        <p:nvPr/>
      </p:nvGrpSpPr>
      <p:grpSpPr>
        <a:xfrm>
          <a:off x="0" y="0"/>
          <a:ext cx="0" cy="0"/>
          <a:chOff x="0" y="0"/>
          <a:chExt cx="0" cy="0"/>
        </a:xfrm>
      </p:grpSpPr>
      <p:sp>
        <p:nvSpPr>
          <p:cNvPr id="2546" name="Google Shape;2546;ge936ab6fd1_2_238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547" name="Google Shape;2547;ge936ab6fd1_2_2386: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548" name="Google Shape;2548;ge936ab6fd1_2_2386: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2" name="Shape 2572"/>
        <p:cNvGrpSpPr/>
        <p:nvPr/>
      </p:nvGrpSpPr>
      <p:grpSpPr>
        <a:xfrm>
          <a:off x="0" y="0"/>
          <a:ext cx="0" cy="0"/>
          <a:chOff x="0" y="0"/>
          <a:chExt cx="0" cy="0"/>
        </a:xfrm>
      </p:grpSpPr>
      <p:sp>
        <p:nvSpPr>
          <p:cNvPr id="2573" name="Google Shape;2573;ge936ab6fd1_2_241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574" name="Google Shape;2574;ge936ab6fd1_2_241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575" name="Google Shape;2575;ge936ab6fd1_2_241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0" name="Shape 2600"/>
        <p:cNvGrpSpPr/>
        <p:nvPr/>
      </p:nvGrpSpPr>
      <p:grpSpPr>
        <a:xfrm>
          <a:off x="0" y="0"/>
          <a:ext cx="0" cy="0"/>
          <a:chOff x="0" y="0"/>
          <a:chExt cx="0" cy="0"/>
        </a:xfrm>
      </p:grpSpPr>
      <p:sp>
        <p:nvSpPr>
          <p:cNvPr id="2601" name="Google Shape;2601;ge936ab6fd1_2_2439: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602" name="Google Shape;2602;ge936ab6fd1_2_2439: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603" name="Google Shape;2603;ge936ab6fd1_2_243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3" name="Shape 2623"/>
        <p:cNvGrpSpPr/>
        <p:nvPr/>
      </p:nvGrpSpPr>
      <p:grpSpPr>
        <a:xfrm>
          <a:off x="0" y="0"/>
          <a:ext cx="0" cy="0"/>
          <a:chOff x="0" y="0"/>
          <a:chExt cx="0" cy="0"/>
        </a:xfrm>
      </p:grpSpPr>
      <p:sp>
        <p:nvSpPr>
          <p:cNvPr id="2624" name="Google Shape;2624;ge936ab6fd1_2_2461: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625" name="Google Shape;2625;ge936ab6fd1_2_2461: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626" name="Google Shape;2626;ge936ab6fd1_2_246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8" name="Shape 2648"/>
        <p:cNvGrpSpPr/>
        <p:nvPr/>
      </p:nvGrpSpPr>
      <p:grpSpPr>
        <a:xfrm>
          <a:off x="0" y="0"/>
          <a:ext cx="0" cy="0"/>
          <a:chOff x="0" y="0"/>
          <a:chExt cx="0" cy="0"/>
        </a:xfrm>
      </p:grpSpPr>
      <p:sp>
        <p:nvSpPr>
          <p:cNvPr id="2649" name="Google Shape;2649;ge936ab6fd1_2_248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650" name="Google Shape;2650;ge936ab6fd1_2_2485: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651" name="Google Shape;2651;ge936ab6fd1_2_248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6" name="Shape 2676"/>
        <p:cNvGrpSpPr/>
        <p:nvPr/>
      </p:nvGrpSpPr>
      <p:grpSpPr>
        <a:xfrm>
          <a:off x="0" y="0"/>
          <a:ext cx="0" cy="0"/>
          <a:chOff x="0" y="0"/>
          <a:chExt cx="0" cy="0"/>
        </a:xfrm>
      </p:grpSpPr>
      <p:sp>
        <p:nvSpPr>
          <p:cNvPr id="2677" name="Google Shape;2677;ge936ab6fd1_2_251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678" name="Google Shape;2678;ge936ab6fd1_2_251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679" name="Google Shape;2679;ge936ab6fd1_2_251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9" name="Shape 2699"/>
        <p:cNvGrpSpPr/>
        <p:nvPr/>
      </p:nvGrpSpPr>
      <p:grpSpPr>
        <a:xfrm>
          <a:off x="0" y="0"/>
          <a:ext cx="0" cy="0"/>
          <a:chOff x="0" y="0"/>
          <a:chExt cx="0" cy="0"/>
        </a:xfrm>
      </p:grpSpPr>
      <p:sp>
        <p:nvSpPr>
          <p:cNvPr id="2700" name="Google Shape;2700;ge936ab6fd1_2_2534: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701" name="Google Shape;2701;ge936ab6fd1_2_2534: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702" name="Google Shape;2702;ge936ab6fd1_2_253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0" name="Shape 2720"/>
        <p:cNvGrpSpPr/>
        <p:nvPr/>
      </p:nvGrpSpPr>
      <p:grpSpPr>
        <a:xfrm>
          <a:off x="0" y="0"/>
          <a:ext cx="0" cy="0"/>
          <a:chOff x="0" y="0"/>
          <a:chExt cx="0" cy="0"/>
        </a:xfrm>
      </p:grpSpPr>
      <p:sp>
        <p:nvSpPr>
          <p:cNvPr id="2721" name="Google Shape;2721;ge936ab6fd1_2_255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2" name="Google Shape;2722;ge936ab6fd1_2_2554: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7" name="Shape 2727"/>
        <p:cNvGrpSpPr/>
        <p:nvPr/>
      </p:nvGrpSpPr>
      <p:grpSpPr>
        <a:xfrm>
          <a:off x="0" y="0"/>
          <a:ext cx="0" cy="0"/>
          <a:chOff x="0" y="0"/>
          <a:chExt cx="0" cy="0"/>
        </a:xfrm>
      </p:grpSpPr>
      <p:sp>
        <p:nvSpPr>
          <p:cNvPr id="2728" name="Google Shape;2728;ge936ab6fd1_2_2560: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729" name="Google Shape;2729;ge936ab6fd1_2_2560: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730" name="Google Shape;2730;ge936ab6fd1_2_256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e936ab6fd1_2_569: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631" name="Google Shape;631;ge936ab6fd1_2_56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7" name="Shape 2757"/>
        <p:cNvGrpSpPr/>
        <p:nvPr/>
      </p:nvGrpSpPr>
      <p:grpSpPr>
        <a:xfrm>
          <a:off x="0" y="0"/>
          <a:ext cx="0" cy="0"/>
          <a:chOff x="0" y="0"/>
          <a:chExt cx="0" cy="0"/>
        </a:xfrm>
      </p:grpSpPr>
      <p:sp>
        <p:nvSpPr>
          <p:cNvPr id="2758" name="Google Shape;2758;ge936ab6fd1_2_2589: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759" name="Google Shape;2759;ge936ab6fd1_2_2589: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760" name="Google Shape;2760;ge936ab6fd1_2_258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4" name="Shape 2784"/>
        <p:cNvGrpSpPr/>
        <p:nvPr/>
      </p:nvGrpSpPr>
      <p:grpSpPr>
        <a:xfrm>
          <a:off x="0" y="0"/>
          <a:ext cx="0" cy="0"/>
          <a:chOff x="0" y="0"/>
          <a:chExt cx="0" cy="0"/>
        </a:xfrm>
      </p:grpSpPr>
      <p:sp>
        <p:nvSpPr>
          <p:cNvPr id="2785" name="Google Shape;2785;ge936ab6fd1_2_261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786" name="Google Shape;2786;ge936ab6fd1_2_2615: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787" name="Google Shape;2787;ge936ab6fd1_2_261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7" name="Shape 2807"/>
        <p:cNvGrpSpPr/>
        <p:nvPr/>
      </p:nvGrpSpPr>
      <p:grpSpPr>
        <a:xfrm>
          <a:off x="0" y="0"/>
          <a:ext cx="0" cy="0"/>
          <a:chOff x="0" y="0"/>
          <a:chExt cx="0" cy="0"/>
        </a:xfrm>
      </p:grpSpPr>
      <p:sp>
        <p:nvSpPr>
          <p:cNvPr id="2808" name="Google Shape;2808;ge936ab6fd1_2_263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809" name="Google Shape;2809;ge936ab6fd1_2_2637: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810" name="Google Shape;2810;ge936ab6fd1_2_263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0" name="Shape 2830"/>
        <p:cNvGrpSpPr/>
        <p:nvPr/>
      </p:nvGrpSpPr>
      <p:grpSpPr>
        <a:xfrm>
          <a:off x="0" y="0"/>
          <a:ext cx="0" cy="0"/>
          <a:chOff x="0" y="0"/>
          <a:chExt cx="0" cy="0"/>
        </a:xfrm>
      </p:grpSpPr>
      <p:sp>
        <p:nvSpPr>
          <p:cNvPr id="2831" name="Google Shape;2831;ge936ab6fd1_2_2659: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832" name="Google Shape;2832;ge936ab6fd1_2_2659: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833" name="Google Shape;2833;ge936ab6fd1_2_265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7" name="Shape 2877"/>
        <p:cNvGrpSpPr/>
        <p:nvPr/>
      </p:nvGrpSpPr>
      <p:grpSpPr>
        <a:xfrm>
          <a:off x="0" y="0"/>
          <a:ext cx="0" cy="0"/>
          <a:chOff x="0" y="0"/>
          <a:chExt cx="0" cy="0"/>
        </a:xfrm>
      </p:grpSpPr>
      <p:sp>
        <p:nvSpPr>
          <p:cNvPr id="2878" name="Google Shape;2878;ge936ab6fd1_2_270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879" name="Google Shape;2879;ge936ab6fd1_2_2705: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880" name="Google Shape;2880;ge936ab6fd1_2_270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0" name="Shape 2890"/>
        <p:cNvGrpSpPr/>
        <p:nvPr/>
      </p:nvGrpSpPr>
      <p:grpSpPr>
        <a:xfrm>
          <a:off x="0" y="0"/>
          <a:ext cx="0" cy="0"/>
          <a:chOff x="0" y="0"/>
          <a:chExt cx="0" cy="0"/>
        </a:xfrm>
      </p:grpSpPr>
      <p:sp>
        <p:nvSpPr>
          <p:cNvPr id="2891" name="Google Shape;2891;ge936ab6fd1_2_271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892" name="Google Shape;2892;ge936ab6fd1_2_2717: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893" name="Google Shape;2893;ge936ab6fd1_2_271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0" name="Shape 2900"/>
        <p:cNvGrpSpPr/>
        <p:nvPr/>
      </p:nvGrpSpPr>
      <p:grpSpPr>
        <a:xfrm>
          <a:off x="0" y="0"/>
          <a:ext cx="0" cy="0"/>
          <a:chOff x="0" y="0"/>
          <a:chExt cx="0" cy="0"/>
        </a:xfrm>
      </p:grpSpPr>
      <p:sp>
        <p:nvSpPr>
          <p:cNvPr id="2901" name="Google Shape;2901;ge936ab6fd1_2_272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902" name="Google Shape;2902;ge936ab6fd1_2_2726: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903" name="Google Shape;2903;ge936ab6fd1_2_2726: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0" name="Shape 2910"/>
        <p:cNvGrpSpPr/>
        <p:nvPr/>
      </p:nvGrpSpPr>
      <p:grpSpPr>
        <a:xfrm>
          <a:off x="0" y="0"/>
          <a:ext cx="0" cy="0"/>
          <a:chOff x="0" y="0"/>
          <a:chExt cx="0" cy="0"/>
        </a:xfrm>
      </p:grpSpPr>
      <p:sp>
        <p:nvSpPr>
          <p:cNvPr id="2911" name="Google Shape;2911;ge936ab6fd1_2_273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912" name="Google Shape;2912;ge936ab6fd1_2_2735: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913" name="Google Shape;2913;ge936ab6fd1_2_273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e936ab6fd1_2_593: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656" name="Google Shape;656;ge936ab6fd1_2_59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e936ab6fd1_2_60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e936ab6fd1_2_60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e936ab6fd1_2_62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ge936ab6fd1_2_62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e936ab6fd1_2_63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ge936ab6fd1_2_63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e936ab6fd1_2_65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ge936ab6fd1_2_651: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ge936ab6fd1_2_679: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747" name="Google Shape;747;ge936ab6fd1_2_67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e936ab6fd1_2_69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4" name="Google Shape;764;ge936ab6fd1_2_69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e936ab6fd1_2_101: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53" name="Google Shape;153;ge936ab6fd1_2_101: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54" name="Google Shape;154;ge936ab6fd1_2_10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3" name="Shape 783"/>
        <p:cNvGrpSpPr/>
        <p:nvPr/>
      </p:nvGrpSpPr>
      <p:grpSpPr>
        <a:xfrm>
          <a:off x="0" y="0"/>
          <a:ext cx="0" cy="0"/>
          <a:chOff x="0" y="0"/>
          <a:chExt cx="0" cy="0"/>
        </a:xfrm>
      </p:grpSpPr>
      <p:sp>
        <p:nvSpPr>
          <p:cNvPr id="784" name="Google Shape;784;ge936ab6fd1_2_715: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785" name="Google Shape;785;ge936ab6fd1_2_71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e936ab6fd1_2_74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813" name="Google Shape;813;ge936ab6fd1_2_74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814" name="Google Shape;814;ge936ab6fd1_2_74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e936ab6fd1_2_76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838" name="Google Shape;838;ge936ab6fd1_2_766: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839" name="Google Shape;839;ge936ab6fd1_2_766: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e936ab6fd1_2_807: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880" name="Google Shape;880;ge936ab6fd1_2_80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ge936ab6fd1_2_84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918" name="Google Shape;918;ge936ab6fd1_2_84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e936ab6fd1_2_85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ge936ab6fd1_2_85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e936ab6fd1_2_86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ge936ab6fd1_2_869: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9" name="Shape 959"/>
        <p:cNvGrpSpPr/>
        <p:nvPr/>
      </p:nvGrpSpPr>
      <p:grpSpPr>
        <a:xfrm>
          <a:off x="0" y="0"/>
          <a:ext cx="0" cy="0"/>
          <a:chOff x="0" y="0"/>
          <a:chExt cx="0" cy="0"/>
        </a:xfrm>
      </p:grpSpPr>
      <p:sp>
        <p:nvSpPr>
          <p:cNvPr id="960" name="Google Shape;960;ge936ab6fd1_2_88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1" name="Google Shape;961;ge936ab6fd1_2_884: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e936ab6fd1_2_91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3" name="Google Shape;993;ge936ab6fd1_2_91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ge936ab6fd1_2_951: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030" name="Google Shape;1030;ge936ab6fd1_2_951: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031" name="Google Shape;1031;ge936ab6fd1_2_95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e936ab6fd1_2_17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ge936ab6fd1_2_17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e936ab6fd1_2_976: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6" name="Google Shape;1056;ge936ab6fd1_2_97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e936ab6fd1_2_990: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071" name="Google Shape;1071;ge936ab6fd1_2_990: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072" name="Google Shape;1072;ge936ab6fd1_2_99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e936ab6fd1_2_101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099" name="Google Shape;1099;ge936ab6fd1_2_1017: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100" name="Google Shape;1100;ge936ab6fd1_2_101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ge936ab6fd1_2_103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115" name="Google Shape;1115;ge936ab6fd1_2_103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116" name="Google Shape;1116;ge936ab6fd1_2_103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e936ab6fd1_2_1060: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144" name="Google Shape;1144;ge936ab6fd1_2_1060: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145" name="Google Shape;1145;ge936ab6fd1_2_106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e936ab6fd1_2_1097: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182" name="Google Shape;1182;ge936ab6fd1_2_109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e936ab6fd1_2_111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7" name="Google Shape;1197;ge936ab6fd1_2_1111: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ge936ab6fd1_2_113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21" name="Google Shape;1221;ge936ab6fd1_2_113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e936ab6fd1_2_1150: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38" name="Google Shape;1238;ge936ab6fd1_2_115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e936ab6fd1_2_1171: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60" name="Google Shape;1260;ge936ab6fd1_2_117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936ab6fd1_2_20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e936ab6fd1_2_20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e936ab6fd1_2_118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74" name="Google Shape;1274;ge936ab6fd1_2_118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8" name="Shape 1288"/>
        <p:cNvGrpSpPr/>
        <p:nvPr/>
      </p:nvGrpSpPr>
      <p:grpSpPr>
        <a:xfrm>
          <a:off x="0" y="0"/>
          <a:ext cx="0" cy="0"/>
          <a:chOff x="0" y="0"/>
          <a:chExt cx="0" cy="0"/>
        </a:xfrm>
      </p:grpSpPr>
      <p:sp>
        <p:nvSpPr>
          <p:cNvPr id="1289" name="Google Shape;1289;ge936ab6fd1_2_1199: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290" name="Google Shape;1290;ge936ab6fd1_2_119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e936ab6fd1_2_121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7" name="Google Shape;1307;ge936ab6fd1_2_121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9" name="Shape 1339"/>
        <p:cNvGrpSpPr/>
        <p:nvPr/>
      </p:nvGrpSpPr>
      <p:grpSpPr>
        <a:xfrm>
          <a:off x="0" y="0"/>
          <a:ext cx="0" cy="0"/>
          <a:chOff x="0" y="0"/>
          <a:chExt cx="0" cy="0"/>
        </a:xfrm>
      </p:grpSpPr>
      <p:sp>
        <p:nvSpPr>
          <p:cNvPr id="1340" name="Google Shape;1340;ge936ab6fd1_2_1248: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1" name="Google Shape;1341;ge936ab6fd1_2_1248: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e936ab6fd1_2_126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356" name="Google Shape;1356;ge936ab6fd1_2_126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357" name="Google Shape;1357;ge936ab6fd1_2_126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e936ab6fd1_2_1279: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374" name="Google Shape;1374;ge936ab6fd1_2_1279: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375" name="Google Shape;1375;ge936ab6fd1_2_127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ge936ab6fd1_2_132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419" name="Google Shape;1419;ge936ab6fd1_2_1323: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420" name="Google Shape;1420;ge936ab6fd1_2_132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e936ab6fd1_2_134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444" name="Google Shape;1444;ge936ab6fd1_2_1347: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445" name="Google Shape;1445;ge936ab6fd1_2_134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e936ab6fd1_2_1370: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468" name="Google Shape;1468;ge936ab6fd1_2_137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e936ab6fd1_2_1383: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482" name="Google Shape;1482;ge936ab6fd1_2_138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e936ab6fd1_2_30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59" name="Google Shape;359;ge936ab6fd1_2_30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e936ab6fd1_2_1398: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498" name="Google Shape;1498;ge936ab6fd1_2_1398: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499" name="Google Shape;1499;ge936ab6fd1_2_1398: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ge936ab6fd1_2_142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524" name="Google Shape;1524;ge936ab6fd1_2_1423: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525" name="Google Shape;1525;ge936ab6fd1_2_142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e936ab6fd1_2_147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576" name="Google Shape;1576;ge936ab6fd1_2_147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ge936ab6fd1_2_148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586" name="Google Shape;1586;ge936ab6fd1_2_1483: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587" name="Google Shape;1587;ge936ab6fd1_2_148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e936ab6fd1_2_151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616" name="Google Shape;1616;ge936ab6fd1_2_151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617" name="Google Shape;1617;ge936ab6fd1_2_151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e936ab6fd1_2_1538: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643" name="Google Shape;1643;ge936ab6fd1_2_1538: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644" name="Google Shape;1644;ge936ab6fd1_2_1538: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ge936ab6fd1_2_1560: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666" name="Google Shape;1666;ge936ab6fd1_2_1560: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667" name="Google Shape;1667;ge936ab6fd1_2_156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7" name="Shape 1687"/>
        <p:cNvGrpSpPr/>
        <p:nvPr/>
      </p:nvGrpSpPr>
      <p:grpSpPr>
        <a:xfrm>
          <a:off x="0" y="0"/>
          <a:ext cx="0" cy="0"/>
          <a:chOff x="0" y="0"/>
          <a:chExt cx="0" cy="0"/>
        </a:xfrm>
      </p:grpSpPr>
      <p:sp>
        <p:nvSpPr>
          <p:cNvPr id="1688" name="Google Shape;1688;ge936ab6fd1_2_158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689" name="Google Shape;1689;ge936ab6fd1_2_158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690" name="Google Shape;1690;ge936ab6fd1_2_158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4" name="Shape 1734"/>
        <p:cNvGrpSpPr/>
        <p:nvPr/>
      </p:nvGrpSpPr>
      <p:grpSpPr>
        <a:xfrm>
          <a:off x="0" y="0"/>
          <a:ext cx="0" cy="0"/>
          <a:chOff x="0" y="0"/>
          <a:chExt cx="0" cy="0"/>
        </a:xfrm>
      </p:grpSpPr>
      <p:sp>
        <p:nvSpPr>
          <p:cNvPr id="1735" name="Google Shape;1735;ge936ab6fd1_2_1628: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736" name="Google Shape;1736;ge936ab6fd1_2_1628: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737" name="Google Shape;1737;ge936ab6fd1_2_1628: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7" name="Shape 1747"/>
        <p:cNvGrpSpPr/>
        <p:nvPr/>
      </p:nvGrpSpPr>
      <p:grpSpPr>
        <a:xfrm>
          <a:off x="0" y="0"/>
          <a:ext cx="0" cy="0"/>
          <a:chOff x="0" y="0"/>
          <a:chExt cx="0" cy="0"/>
        </a:xfrm>
      </p:grpSpPr>
      <p:sp>
        <p:nvSpPr>
          <p:cNvPr id="1748" name="Google Shape;1748;ge936ab6fd1_2_1640: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749" name="Google Shape;1749;ge936ab6fd1_2_1640: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750" name="Google Shape;1750;ge936ab6fd1_2_164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e936ab6fd1_2_318: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374" name="Google Shape;374;ge936ab6fd1_2_318: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7" name="Shape 1757"/>
        <p:cNvGrpSpPr/>
        <p:nvPr/>
      </p:nvGrpSpPr>
      <p:grpSpPr>
        <a:xfrm>
          <a:off x="0" y="0"/>
          <a:ext cx="0" cy="0"/>
          <a:chOff x="0" y="0"/>
          <a:chExt cx="0" cy="0"/>
        </a:xfrm>
      </p:grpSpPr>
      <p:sp>
        <p:nvSpPr>
          <p:cNvPr id="1758" name="Google Shape;1758;ge936ab6fd1_2_1649: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759" name="Google Shape;1759;ge936ab6fd1_2_164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1" name="Shape 1781"/>
        <p:cNvGrpSpPr/>
        <p:nvPr/>
      </p:nvGrpSpPr>
      <p:grpSpPr>
        <a:xfrm>
          <a:off x="0" y="0"/>
          <a:ext cx="0" cy="0"/>
          <a:chOff x="0" y="0"/>
          <a:chExt cx="0" cy="0"/>
        </a:xfrm>
      </p:grpSpPr>
      <p:sp>
        <p:nvSpPr>
          <p:cNvPr id="1782" name="Google Shape;1782;ge936ab6fd1_2_167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3" name="Google Shape;1783;ge936ab6fd1_2_1672:notes"/>
          <p:cNvSpPr txBox="1"/>
          <p:nvPr>
            <p:ph idx="1" type="body"/>
          </p:nvPr>
        </p:nvSpPr>
        <p:spPr>
          <a:xfrm>
            <a:off x="242371" y="3134805"/>
            <a:ext cx="6373258" cy="550205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8" name="Shape 1798"/>
        <p:cNvGrpSpPr/>
        <p:nvPr/>
      </p:nvGrpSpPr>
      <p:grpSpPr>
        <a:xfrm>
          <a:off x="0" y="0"/>
          <a:ext cx="0" cy="0"/>
          <a:chOff x="0" y="0"/>
          <a:chExt cx="0" cy="0"/>
        </a:xfrm>
      </p:grpSpPr>
      <p:sp>
        <p:nvSpPr>
          <p:cNvPr id="1799" name="Google Shape;1799;ge936ab6fd1_2_1688: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800" name="Google Shape;1800;ge936ab6fd1_2_1688: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7" name="Shape 1817"/>
        <p:cNvGrpSpPr/>
        <p:nvPr/>
      </p:nvGrpSpPr>
      <p:grpSpPr>
        <a:xfrm>
          <a:off x="0" y="0"/>
          <a:ext cx="0" cy="0"/>
          <a:chOff x="0" y="0"/>
          <a:chExt cx="0" cy="0"/>
        </a:xfrm>
      </p:grpSpPr>
      <p:sp>
        <p:nvSpPr>
          <p:cNvPr id="1818" name="Google Shape;1818;ge936ab6fd1_2_1706: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9" name="Google Shape;1819;ge936ab6fd1_2_170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ge936ab6fd1_2_1716:notes"/>
          <p:cNvSpPr/>
          <p:nvPr>
            <p:ph idx="2" type="sldImg"/>
          </p:nvPr>
        </p:nvSpPr>
        <p:spPr>
          <a:xfrm>
            <a:off x="397565" y="685488"/>
            <a:ext cx="6062869"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0" name="Google Shape;1830;ge936ab6fd1_2_171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7" name="Shape 1837"/>
        <p:cNvGrpSpPr/>
        <p:nvPr/>
      </p:nvGrpSpPr>
      <p:grpSpPr>
        <a:xfrm>
          <a:off x="0" y="0"/>
          <a:ext cx="0" cy="0"/>
          <a:chOff x="0" y="0"/>
          <a:chExt cx="0" cy="0"/>
        </a:xfrm>
      </p:grpSpPr>
      <p:sp>
        <p:nvSpPr>
          <p:cNvPr id="1838" name="Google Shape;1838;ge936ab6fd1_2_172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839" name="Google Shape;1839;ge936ab6fd1_2_172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ge936ab6fd1_2_1728: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844" name="Google Shape;1844;ge936ab6fd1_2_1728: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845" name="Google Shape;1845;ge936ab6fd1_2_1728: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8" name="Shape 1868"/>
        <p:cNvGrpSpPr/>
        <p:nvPr/>
      </p:nvGrpSpPr>
      <p:grpSpPr>
        <a:xfrm>
          <a:off x="0" y="0"/>
          <a:ext cx="0" cy="0"/>
          <a:chOff x="0" y="0"/>
          <a:chExt cx="0" cy="0"/>
        </a:xfrm>
      </p:grpSpPr>
      <p:sp>
        <p:nvSpPr>
          <p:cNvPr id="1869" name="Google Shape;1869;ge936ab6fd1_2_175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870" name="Google Shape;1870;ge936ab6fd1_2_1753: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871" name="Google Shape;1871;ge936ab6fd1_2_175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ge936ab6fd1_2_1761: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879" name="Google Shape;1879;ge936ab6fd1_2_1761: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880" name="Google Shape;1880;ge936ab6fd1_2_176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6" name="Shape 1886"/>
        <p:cNvGrpSpPr/>
        <p:nvPr/>
      </p:nvGrpSpPr>
      <p:grpSpPr>
        <a:xfrm>
          <a:off x="0" y="0"/>
          <a:ext cx="0" cy="0"/>
          <a:chOff x="0" y="0"/>
          <a:chExt cx="0" cy="0"/>
        </a:xfrm>
      </p:grpSpPr>
      <p:sp>
        <p:nvSpPr>
          <p:cNvPr id="1887" name="Google Shape;1887;ge936ab6fd1_2_1769: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888" name="Google Shape;1888;ge936ab6fd1_2_1769: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889" name="Google Shape;1889;ge936ab6fd1_2_176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e936ab6fd1_2_326: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ge936ab6fd1_2_32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2" name="Shape 1902"/>
        <p:cNvGrpSpPr/>
        <p:nvPr/>
      </p:nvGrpSpPr>
      <p:grpSpPr>
        <a:xfrm>
          <a:off x="0" y="0"/>
          <a:ext cx="0" cy="0"/>
          <a:chOff x="0" y="0"/>
          <a:chExt cx="0" cy="0"/>
        </a:xfrm>
      </p:grpSpPr>
      <p:sp>
        <p:nvSpPr>
          <p:cNvPr id="1903" name="Google Shape;1903;ge936ab6fd1_2_1784: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904" name="Google Shape;1904;ge936ab6fd1_2_1784: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905" name="Google Shape;1905;ge936ab6fd1_2_178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1" name="Shape 1911"/>
        <p:cNvGrpSpPr/>
        <p:nvPr/>
      </p:nvGrpSpPr>
      <p:grpSpPr>
        <a:xfrm>
          <a:off x="0" y="0"/>
          <a:ext cx="0" cy="0"/>
          <a:chOff x="0" y="0"/>
          <a:chExt cx="0" cy="0"/>
        </a:xfrm>
      </p:grpSpPr>
      <p:sp>
        <p:nvSpPr>
          <p:cNvPr id="1912" name="Google Shape;1912;ge936ab6fd1_2_179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913" name="Google Shape;1913;ge936ab6fd1_2_179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914" name="Google Shape;1914;ge936ab6fd1_2_179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ge936ab6fd1_2_1800: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922" name="Google Shape;1922;ge936ab6fd1_2_180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e936ab6fd1_2_180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0" name="Google Shape;1930;ge936ab6fd1_2_180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7" name="Shape 1937"/>
        <p:cNvGrpSpPr/>
        <p:nvPr/>
      </p:nvGrpSpPr>
      <p:grpSpPr>
        <a:xfrm>
          <a:off x="0" y="0"/>
          <a:ext cx="0" cy="0"/>
          <a:chOff x="0" y="0"/>
          <a:chExt cx="0" cy="0"/>
        </a:xfrm>
      </p:grpSpPr>
      <p:sp>
        <p:nvSpPr>
          <p:cNvPr id="1938" name="Google Shape;1938;ge936ab6fd1_2_181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9" name="Google Shape;1939;ge936ab6fd1_2_181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5" name="Shape 1945"/>
        <p:cNvGrpSpPr/>
        <p:nvPr/>
      </p:nvGrpSpPr>
      <p:grpSpPr>
        <a:xfrm>
          <a:off x="0" y="0"/>
          <a:ext cx="0" cy="0"/>
          <a:chOff x="0" y="0"/>
          <a:chExt cx="0" cy="0"/>
        </a:xfrm>
      </p:grpSpPr>
      <p:sp>
        <p:nvSpPr>
          <p:cNvPr id="1946" name="Google Shape;1946;ge936ab6fd1_2_182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1947" name="Google Shape;1947;ge936ab6fd1_2_1822: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1948" name="Google Shape;1948;ge936ab6fd1_2_182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3" name="Shape 1973"/>
        <p:cNvGrpSpPr/>
        <p:nvPr/>
      </p:nvGrpSpPr>
      <p:grpSpPr>
        <a:xfrm>
          <a:off x="0" y="0"/>
          <a:ext cx="0" cy="0"/>
          <a:chOff x="0" y="0"/>
          <a:chExt cx="0" cy="0"/>
        </a:xfrm>
      </p:grpSpPr>
      <p:sp>
        <p:nvSpPr>
          <p:cNvPr id="1974" name="Google Shape;1974;ge936ab6fd1_2_1849: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975" name="Google Shape;1975;ge936ab6fd1_2_1849: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e936ab6fd1_2_1856: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3" name="Google Shape;1983;ge936ab6fd1_2_1856: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ge936ab6fd1_2_186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1992" name="Google Shape;1992;ge936ab6fd1_2_186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ge936ab6fd1_2_1871: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00" name="Google Shape;2000;ge936ab6fd1_2_187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e936ab6fd1_2_347: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e936ab6fd1_2_347: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2" name="Shape 2012"/>
        <p:cNvGrpSpPr/>
        <p:nvPr/>
      </p:nvGrpSpPr>
      <p:grpSpPr>
        <a:xfrm>
          <a:off x="0" y="0"/>
          <a:ext cx="0" cy="0"/>
          <a:chOff x="0" y="0"/>
          <a:chExt cx="0" cy="0"/>
        </a:xfrm>
      </p:grpSpPr>
      <p:sp>
        <p:nvSpPr>
          <p:cNvPr id="2013" name="Google Shape;2013;ge936ab6fd1_2_188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14" name="Google Shape;2014;ge936ab6fd1_2_188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0" name="Shape 2020"/>
        <p:cNvGrpSpPr/>
        <p:nvPr/>
      </p:nvGrpSpPr>
      <p:grpSpPr>
        <a:xfrm>
          <a:off x="0" y="0"/>
          <a:ext cx="0" cy="0"/>
          <a:chOff x="0" y="0"/>
          <a:chExt cx="0" cy="0"/>
        </a:xfrm>
      </p:grpSpPr>
      <p:sp>
        <p:nvSpPr>
          <p:cNvPr id="2021" name="Google Shape;2021;ge936ab6fd1_2_1891: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022" name="Google Shape;2022;ge936ab6fd1_2_1891: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023" name="Google Shape;2023;ge936ab6fd1_2_189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3" name="Shape 2033"/>
        <p:cNvGrpSpPr/>
        <p:nvPr/>
      </p:nvGrpSpPr>
      <p:grpSpPr>
        <a:xfrm>
          <a:off x="0" y="0"/>
          <a:ext cx="0" cy="0"/>
          <a:chOff x="0" y="0"/>
          <a:chExt cx="0" cy="0"/>
        </a:xfrm>
      </p:grpSpPr>
      <p:sp>
        <p:nvSpPr>
          <p:cNvPr id="2034" name="Google Shape;2034;ge936ab6fd1_2_1903: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035" name="Google Shape;2035;ge936ab6fd1_2_1903: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036" name="Google Shape;2036;ge936ab6fd1_2_190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2" name="Shape 2042"/>
        <p:cNvGrpSpPr/>
        <p:nvPr/>
      </p:nvGrpSpPr>
      <p:grpSpPr>
        <a:xfrm>
          <a:off x="0" y="0"/>
          <a:ext cx="0" cy="0"/>
          <a:chOff x="0" y="0"/>
          <a:chExt cx="0" cy="0"/>
        </a:xfrm>
      </p:grpSpPr>
      <p:sp>
        <p:nvSpPr>
          <p:cNvPr id="2043" name="Google Shape;2043;ge936ab6fd1_2_1911: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44" name="Google Shape;2044;ge936ab6fd1_2_191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7" name="Shape 2047"/>
        <p:cNvGrpSpPr/>
        <p:nvPr/>
      </p:nvGrpSpPr>
      <p:grpSpPr>
        <a:xfrm>
          <a:off x="0" y="0"/>
          <a:ext cx="0" cy="0"/>
          <a:chOff x="0" y="0"/>
          <a:chExt cx="0" cy="0"/>
        </a:xfrm>
      </p:grpSpPr>
      <p:sp>
        <p:nvSpPr>
          <p:cNvPr id="2048" name="Google Shape;2048;ge936ab6fd1_2_1915: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49" name="Google Shape;2049;ge936ab6fd1_2_191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5" name="Shape 2055"/>
        <p:cNvGrpSpPr/>
        <p:nvPr/>
      </p:nvGrpSpPr>
      <p:grpSpPr>
        <a:xfrm>
          <a:off x="0" y="0"/>
          <a:ext cx="0" cy="0"/>
          <a:chOff x="0" y="0"/>
          <a:chExt cx="0" cy="0"/>
        </a:xfrm>
      </p:grpSpPr>
      <p:sp>
        <p:nvSpPr>
          <p:cNvPr id="2056" name="Google Shape;2056;ge936ab6fd1_2_1922: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57" name="Google Shape;2057;ge936ab6fd1_2_192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6" name="Shape 2066"/>
        <p:cNvGrpSpPr/>
        <p:nvPr/>
      </p:nvGrpSpPr>
      <p:grpSpPr>
        <a:xfrm>
          <a:off x="0" y="0"/>
          <a:ext cx="0" cy="0"/>
          <a:chOff x="0" y="0"/>
          <a:chExt cx="0" cy="0"/>
        </a:xfrm>
      </p:grpSpPr>
      <p:sp>
        <p:nvSpPr>
          <p:cNvPr id="2067" name="Google Shape;2067;ge936ab6fd1_2_1932: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68" name="Google Shape;2068;ge936ab6fd1_2_193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6" name="Shape 2076"/>
        <p:cNvGrpSpPr/>
        <p:nvPr/>
      </p:nvGrpSpPr>
      <p:grpSpPr>
        <a:xfrm>
          <a:off x="0" y="0"/>
          <a:ext cx="0" cy="0"/>
          <a:chOff x="0" y="0"/>
          <a:chExt cx="0" cy="0"/>
        </a:xfrm>
      </p:grpSpPr>
      <p:sp>
        <p:nvSpPr>
          <p:cNvPr id="2077" name="Google Shape;2077;ge936ab6fd1_2_1941: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78" name="Google Shape;2078;ge936ab6fd1_2_194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6" name="Shape 2086"/>
        <p:cNvGrpSpPr/>
        <p:nvPr/>
      </p:nvGrpSpPr>
      <p:grpSpPr>
        <a:xfrm>
          <a:off x="0" y="0"/>
          <a:ext cx="0" cy="0"/>
          <a:chOff x="0" y="0"/>
          <a:chExt cx="0" cy="0"/>
        </a:xfrm>
      </p:grpSpPr>
      <p:sp>
        <p:nvSpPr>
          <p:cNvPr id="2087" name="Google Shape;2087;ge936ab6fd1_2_1950: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088" name="Google Shape;2088;ge936ab6fd1_2_195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ge936ab6fd1_2_1985: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24" name="Google Shape;2124;ge936ab6fd1_2_198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e936ab6fd1_2_392: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e936ab6fd1_2_392: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ge936ab6fd1_2_199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34" name="Google Shape;2134;ge936ab6fd1_2_199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3" name="Shape 2143"/>
        <p:cNvGrpSpPr/>
        <p:nvPr/>
      </p:nvGrpSpPr>
      <p:grpSpPr>
        <a:xfrm>
          <a:off x="0" y="0"/>
          <a:ext cx="0" cy="0"/>
          <a:chOff x="0" y="0"/>
          <a:chExt cx="0" cy="0"/>
        </a:xfrm>
      </p:grpSpPr>
      <p:sp>
        <p:nvSpPr>
          <p:cNvPr id="2144" name="Google Shape;2144;ge936ab6fd1_2_200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45" name="Google Shape;2145;ge936ab6fd1_2_200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1" name="Shape 2161"/>
        <p:cNvGrpSpPr/>
        <p:nvPr/>
      </p:nvGrpSpPr>
      <p:grpSpPr>
        <a:xfrm>
          <a:off x="0" y="0"/>
          <a:ext cx="0" cy="0"/>
          <a:chOff x="0" y="0"/>
          <a:chExt cx="0" cy="0"/>
        </a:xfrm>
      </p:grpSpPr>
      <p:sp>
        <p:nvSpPr>
          <p:cNvPr id="2162" name="Google Shape;2162;ge936ab6fd1_2_2021: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63" name="Google Shape;2163;ge936ab6fd1_2_202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4" name="Shape 2174"/>
        <p:cNvGrpSpPr/>
        <p:nvPr/>
      </p:nvGrpSpPr>
      <p:grpSpPr>
        <a:xfrm>
          <a:off x="0" y="0"/>
          <a:ext cx="0" cy="0"/>
          <a:chOff x="0" y="0"/>
          <a:chExt cx="0" cy="0"/>
        </a:xfrm>
      </p:grpSpPr>
      <p:sp>
        <p:nvSpPr>
          <p:cNvPr id="2175" name="Google Shape;2175;ge936ab6fd1_2_2033: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76" name="Google Shape;2176;ge936ab6fd1_2_203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5" name="Shape 2185"/>
        <p:cNvGrpSpPr/>
        <p:nvPr/>
      </p:nvGrpSpPr>
      <p:grpSpPr>
        <a:xfrm>
          <a:off x="0" y="0"/>
          <a:ext cx="0" cy="0"/>
          <a:chOff x="0" y="0"/>
          <a:chExt cx="0" cy="0"/>
        </a:xfrm>
      </p:grpSpPr>
      <p:sp>
        <p:nvSpPr>
          <p:cNvPr id="2186" name="Google Shape;2186;ge936ab6fd1_2_2043: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87" name="Google Shape;2187;ge936ab6fd1_2_2043: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7" name="Shape 2197"/>
        <p:cNvGrpSpPr/>
        <p:nvPr/>
      </p:nvGrpSpPr>
      <p:grpSpPr>
        <a:xfrm>
          <a:off x="0" y="0"/>
          <a:ext cx="0" cy="0"/>
          <a:chOff x="0" y="0"/>
          <a:chExt cx="0" cy="0"/>
        </a:xfrm>
      </p:grpSpPr>
      <p:sp>
        <p:nvSpPr>
          <p:cNvPr id="2198" name="Google Shape;2198;ge936ab6fd1_2_2054: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199" name="Google Shape;2199;ge936ab6fd1_2_2054: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4" name="Shape 2214"/>
        <p:cNvGrpSpPr/>
        <p:nvPr/>
      </p:nvGrpSpPr>
      <p:grpSpPr>
        <a:xfrm>
          <a:off x="0" y="0"/>
          <a:ext cx="0" cy="0"/>
          <a:chOff x="0" y="0"/>
          <a:chExt cx="0" cy="0"/>
        </a:xfrm>
      </p:grpSpPr>
      <p:sp>
        <p:nvSpPr>
          <p:cNvPr id="2215" name="Google Shape;2215;ge936ab6fd1_2_2070: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16" name="Google Shape;2216;ge936ab6fd1_2_2070: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1" name="Shape 2231"/>
        <p:cNvGrpSpPr/>
        <p:nvPr/>
      </p:nvGrpSpPr>
      <p:grpSpPr>
        <a:xfrm>
          <a:off x="0" y="0"/>
          <a:ext cx="0" cy="0"/>
          <a:chOff x="0" y="0"/>
          <a:chExt cx="0" cy="0"/>
        </a:xfrm>
      </p:grpSpPr>
      <p:sp>
        <p:nvSpPr>
          <p:cNvPr id="2232" name="Google Shape;2232;ge936ab6fd1_2_2086:notes"/>
          <p:cNvSpPr txBox="1"/>
          <p:nvPr>
            <p:ph idx="1" type="body"/>
          </p:nvPr>
        </p:nvSpPr>
        <p:spPr>
          <a:xfrm>
            <a:off x="246889" y="3134806"/>
            <a:ext cx="6373369" cy="5698298"/>
          </a:xfrm>
          <a:prstGeom prst="rect">
            <a:avLst/>
          </a:prstGeom>
        </p:spPr>
        <p:txBody>
          <a:bodyPr anchorCtr="0" anchor="t" bIns="89600" lIns="89600" spcFirstLastPara="1" rIns="89600" wrap="square" tIns="89600">
            <a:noAutofit/>
          </a:bodyPr>
          <a:lstStyle/>
          <a:p>
            <a:pPr indent="0" lvl="0" marL="0" rtl="0" algn="l">
              <a:spcBef>
                <a:spcPts val="0"/>
              </a:spcBef>
              <a:spcAft>
                <a:spcPts val="0"/>
              </a:spcAft>
              <a:buNone/>
            </a:pPr>
            <a:r>
              <a:t/>
            </a:r>
            <a:endParaRPr/>
          </a:p>
        </p:txBody>
      </p:sp>
      <p:sp>
        <p:nvSpPr>
          <p:cNvPr id="2233" name="Google Shape;2233;ge936ab6fd1_2_2086: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1" name="Shape 2241"/>
        <p:cNvGrpSpPr/>
        <p:nvPr/>
      </p:nvGrpSpPr>
      <p:grpSpPr>
        <a:xfrm>
          <a:off x="0" y="0"/>
          <a:ext cx="0" cy="0"/>
          <a:chOff x="0" y="0"/>
          <a:chExt cx="0" cy="0"/>
        </a:xfrm>
      </p:grpSpPr>
      <p:sp>
        <p:nvSpPr>
          <p:cNvPr id="2242" name="Google Shape;2242;ge936ab6fd1_2_2095: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3" name="Google Shape;2243;ge936ab6fd1_2_2095: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8" name="Shape 2248"/>
        <p:cNvGrpSpPr/>
        <p:nvPr/>
      </p:nvGrpSpPr>
      <p:grpSpPr>
        <a:xfrm>
          <a:off x="0" y="0"/>
          <a:ext cx="0" cy="0"/>
          <a:chOff x="0" y="0"/>
          <a:chExt cx="0" cy="0"/>
        </a:xfrm>
      </p:grpSpPr>
      <p:sp>
        <p:nvSpPr>
          <p:cNvPr id="2249" name="Google Shape;2249;ge936ab6fd1_2_2101:notes"/>
          <p:cNvSpPr txBox="1"/>
          <p:nvPr>
            <p:ph idx="1" type="body"/>
          </p:nvPr>
        </p:nvSpPr>
        <p:spPr>
          <a:xfrm>
            <a:off x="246889" y="3134806"/>
            <a:ext cx="6373369" cy="569829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t/>
            </a:r>
            <a:endParaRPr sz="1400"/>
          </a:p>
        </p:txBody>
      </p:sp>
      <p:sp>
        <p:nvSpPr>
          <p:cNvPr id="2250" name="Google Shape;2250;ge936ab6fd1_2_2101:notes"/>
          <p:cNvSpPr/>
          <p:nvPr/>
        </p:nvSpPr>
        <p:spPr>
          <a:xfrm>
            <a:off x="3862389" y="655411"/>
            <a:ext cx="2618422" cy="420581"/>
          </a:xfrm>
          <a:prstGeom prst="rect">
            <a:avLst/>
          </a:prstGeom>
          <a:noFill/>
          <a:ln>
            <a:noFill/>
          </a:ln>
        </p:spPr>
        <p:txBody>
          <a:bodyPr anchorCtr="0" anchor="t" bIns="25325" lIns="64925" spcFirstLastPara="1" rIns="64925" wrap="square" tIns="253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a:p>
            <a:pPr indent="0" lvl="0" marL="0" marR="0" rtl="0" algn="l">
              <a:spcBef>
                <a:spcPts val="0"/>
              </a:spcBef>
              <a:spcAft>
                <a:spcPts val="0"/>
              </a:spcAft>
              <a:buNone/>
            </a:pPr>
            <a:r>
              <a:rPr lang="en" sz="1200">
                <a:solidFill>
                  <a:srgbClr val="000000"/>
                </a:solidFill>
                <a:latin typeface="Arial"/>
                <a:ea typeface="Arial"/>
                <a:cs typeface="Arial"/>
                <a:sym typeface="Arial"/>
              </a:rPr>
              <a:t>Presenter's Name</a:t>
            </a:r>
            <a:endParaRPr sz="1400"/>
          </a:p>
        </p:txBody>
      </p:sp>
      <p:sp>
        <p:nvSpPr>
          <p:cNvPr id="2251" name="Google Shape;2251;ge936ab6fd1_2_2101:notes"/>
          <p:cNvSpPr/>
          <p:nvPr>
            <p:ph idx="2" type="sldImg"/>
          </p:nvPr>
        </p:nvSpPr>
        <p:spPr>
          <a:xfrm>
            <a:off x="1345924" y="658943"/>
            <a:ext cx="4166152" cy="235782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s://www.gartner.com/en/about/policies/antitrust-guidelines" TargetMode="External"/><Relationship Id="rId3" Type="http://schemas.openxmlformats.org/officeDocument/2006/relationships/hyperlink" Target="https://www.gartner.com/technology/about/policies/usage_policy.jsp" TargetMode="External"/><Relationship Id="rId4" Type="http://schemas.openxmlformats.org/officeDocument/2006/relationships/hyperlink" Target="https://www.gartner.com/technology/about/ombudsman/omb_guide2.jsp"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kgd Cover Page">
  <p:cSld name="Blue bkgd Cover Page">
    <p:spTree>
      <p:nvGrpSpPr>
        <p:cNvPr id="51" name="Shape 51"/>
        <p:cNvGrpSpPr/>
        <p:nvPr/>
      </p:nvGrpSpPr>
      <p:grpSpPr>
        <a:xfrm>
          <a:off x="0" y="0"/>
          <a:ext cx="0" cy="0"/>
          <a:chOff x="0" y="0"/>
          <a:chExt cx="0" cy="0"/>
        </a:xfrm>
      </p:grpSpPr>
      <p:sp>
        <p:nvSpPr>
          <p:cNvPr id="52" name="Google Shape;52;p14"/>
          <p:cNvSpPr/>
          <p:nvPr/>
        </p:nvSpPr>
        <p:spPr>
          <a:xfrm>
            <a:off x="4899675" y="603854"/>
            <a:ext cx="120325" cy="2099005"/>
          </a:xfrm>
          <a:prstGeom prst="rect">
            <a:avLst/>
          </a:prstGeom>
          <a:solidFill>
            <a:srgbClr val="009A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53" name="Google Shape;53;p14"/>
          <p:cNvSpPr/>
          <p:nvPr/>
        </p:nvSpPr>
        <p:spPr>
          <a:xfrm>
            <a:off x="796906" y="603854"/>
            <a:ext cx="120325" cy="2099005"/>
          </a:xfrm>
          <a:prstGeom prst="rect">
            <a:avLst/>
          </a:prstGeom>
          <a:solidFill>
            <a:srgbClr val="009A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54" name="Google Shape;54;p14"/>
          <p:cNvSpPr txBox="1"/>
          <p:nvPr>
            <p:ph type="ctrTitle"/>
          </p:nvPr>
        </p:nvSpPr>
        <p:spPr>
          <a:xfrm>
            <a:off x="917231" y="603854"/>
            <a:ext cx="3982444" cy="1799749"/>
          </a:xfrm>
          <a:prstGeom prst="rect">
            <a:avLst/>
          </a:prstGeom>
          <a:noFill/>
          <a:ln>
            <a:noFill/>
          </a:ln>
        </p:spPr>
        <p:txBody>
          <a:bodyPr anchorCtr="0" anchor="ctr" bIns="91425" lIns="329175" spcFirstLastPara="1" rIns="329175" wrap="square" tIns="329175">
            <a:noAutofit/>
          </a:bodyPr>
          <a:lstStyle>
            <a:lvl1pPr lvl="0" marR="0" rtl="0" algn="l">
              <a:lnSpc>
                <a:spcPct val="90000"/>
              </a:lnSpc>
              <a:spcBef>
                <a:spcPts val="0"/>
              </a:spcBef>
              <a:spcAft>
                <a:spcPts val="0"/>
              </a:spcAft>
              <a:buClr>
                <a:schemeClr val="lt2"/>
              </a:buClr>
              <a:buSzPts val="2800"/>
              <a:buFont typeface="Arial Black"/>
              <a:buNone/>
              <a:defRPr b="0" i="0" sz="2800" u="none" cap="none" strike="noStrike">
                <a:solidFill>
                  <a:schemeClr val="lt2"/>
                </a:solidFill>
                <a:latin typeface="Arial Black"/>
                <a:ea typeface="Arial Black"/>
                <a:cs typeface="Arial Black"/>
                <a:sym typeface="Arial Black"/>
              </a:defRPr>
            </a:lvl1pPr>
            <a:lvl2pPr lvl="1">
              <a:spcBef>
                <a:spcPts val="9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5" name="Google Shape;55;p14"/>
          <p:cNvPicPr preferRelativeResize="0"/>
          <p:nvPr/>
        </p:nvPicPr>
        <p:blipFill rotWithShape="1">
          <a:blip r:embed="rId2">
            <a:alphaModFix/>
          </a:blip>
          <a:srcRect b="0" l="0" r="0" t="0"/>
          <a:stretch/>
        </p:blipFill>
        <p:spPr>
          <a:xfrm>
            <a:off x="6858000" y="4487875"/>
            <a:ext cx="1371600" cy="312725"/>
          </a:xfrm>
          <a:prstGeom prst="rect">
            <a:avLst/>
          </a:prstGeom>
          <a:noFill/>
          <a:ln>
            <a:noFill/>
          </a:ln>
        </p:spPr>
      </p:pic>
      <p:sp>
        <p:nvSpPr>
          <p:cNvPr id="56" name="Google Shape;56;p14"/>
          <p:cNvSpPr txBox="1"/>
          <p:nvPr>
            <p:ph idx="1" type="body"/>
          </p:nvPr>
        </p:nvSpPr>
        <p:spPr>
          <a:xfrm>
            <a:off x="917230" y="2495043"/>
            <a:ext cx="3982443" cy="554831"/>
          </a:xfrm>
          <a:prstGeom prst="rect">
            <a:avLst/>
          </a:prstGeom>
          <a:noFill/>
          <a:ln>
            <a:noFill/>
          </a:ln>
        </p:spPr>
        <p:txBody>
          <a:bodyPr anchorCtr="0" anchor="t" bIns="329175" lIns="329175" spcFirstLastPara="1" rIns="329175" wrap="square" tIns="0">
            <a:noAutofit/>
          </a:bodyPr>
          <a:lstStyle>
            <a:lvl1pPr indent="-228600" lvl="0" marL="45720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308610" lvl="1" marL="914400" marR="0" rtl="0" algn="l">
              <a:lnSpc>
                <a:spcPct val="90000"/>
              </a:lnSpc>
              <a:spcBef>
                <a:spcPts val="900"/>
              </a:spcBef>
              <a:spcAft>
                <a:spcPts val="0"/>
              </a:spcAft>
              <a:buClr>
                <a:schemeClr val="lt1"/>
              </a:buClr>
              <a:buSzPts val="1260"/>
              <a:buFont typeface="Arial"/>
              <a:buChar char="–"/>
              <a:defRPr b="0" i="0" sz="1400" u="none" cap="none" strike="noStrike">
                <a:solidFill>
                  <a:schemeClr val="lt1"/>
                </a:solidFill>
                <a:latin typeface="Arial"/>
                <a:ea typeface="Arial"/>
                <a:cs typeface="Arial"/>
                <a:sym typeface="Arial"/>
              </a:defRPr>
            </a:lvl2pPr>
            <a:lvl3pPr indent="-317500" lvl="2" marL="1371600" marR="0" rtl="0" algn="l">
              <a:lnSpc>
                <a:spcPct val="90000"/>
              </a:lnSpc>
              <a:spcBef>
                <a:spcPts val="9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08610" lvl="3" marL="1828800" marR="0" rtl="0" algn="l">
              <a:lnSpc>
                <a:spcPct val="90000"/>
              </a:lnSpc>
              <a:spcBef>
                <a:spcPts val="900"/>
              </a:spcBef>
              <a:spcAft>
                <a:spcPts val="0"/>
              </a:spcAft>
              <a:buClr>
                <a:schemeClr val="lt1"/>
              </a:buClr>
              <a:buSzPts val="1260"/>
              <a:buFont typeface="Arial"/>
              <a:buChar char="–"/>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9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kgd Divider Page">
  <p:cSld name="Blue bkgd Divider Page">
    <p:spTree>
      <p:nvGrpSpPr>
        <p:cNvPr id="57" name="Shape 57"/>
        <p:cNvGrpSpPr/>
        <p:nvPr/>
      </p:nvGrpSpPr>
      <p:grpSpPr>
        <a:xfrm>
          <a:off x="0" y="0"/>
          <a:ext cx="0" cy="0"/>
          <a:chOff x="0" y="0"/>
          <a:chExt cx="0" cy="0"/>
        </a:xfrm>
      </p:grpSpPr>
      <p:sp>
        <p:nvSpPr>
          <p:cNvPr id="58" name="Google Shape;58;p15"/>
          <p:cNvSpPr/>
          <p:nvPr/>
        </p:nvSpPr>
        <p:spPr>
          <a:xfrm>
            <a:off x="5355674" y="1015529"/>
            <a:ext cx="3788325" cy="2465194"/>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59" name="Google Shape;59;p15"/>
          <p:cNvSpPr/>
          <p:nvPr/>
        </p:nvSpPr>
        <p:spPr>
          <a:xfrm>
            <a:off x="-2" y="1015529"/>
            <a:ext cx="1315466" cy="2465194"/>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chemeClr val="dk1"/>
              </a:solidFill>
              <a:latin typeface="Arial"/>
              <a:ea typeface="Arial"/>
              <a:cs typeface="Arial"/>
              <a:sym typeface="Arial"/>
            </a:endParaRPr>
          </a:p>
        </p:txBody>
      </p:sp>
      <p:sp>
        <p:nvSpPr>
          <p:cNvPr id="60" name="Google Shape;60;p15"/>
          <p:cNvSpPr txBox="1"/>
          <p:nvPr>
            <p:ph type="title"/>
          </p:nvPr>
        </p:nvSpPr>
        <p:spPr>
          <a:xfrm>
            <a:off x="1315464" y="1015529"/>
            <a:ext cx="4040210" cy="2465194"/>
          </a:xfrm>
          <a:prstGeom prst="rect">
            <a:avLst/>
          </a:prstGeom>
          <a:noFill/>
          <a:ln>
            <a:noFill/>
          </a:ln>
        </p:spPr>
        <p:txBody>
          <a:bodyPr anchorCtr="0" anchor="ctr" bIns="329175" lIns="329175" spcFirstLastPara="1" rIns="329175" wrap="square" tIns="329175">
            <a:normAutofit/>
          </a:bodyPr>
          <a:lstStyle>
            <a:lvl1pPr lvl="0" marR="0" rtl="0" algn="l">
              <a:lnSpc>
                <a:spcPct val="100000"/>
              </a:lnSpc>
              <a:spcBef>
                <a:spcPts val="0"/>
              </a:spcBef>
              <a:spcAft>
                <a:spcPts val="0"/>
              </a:spcAft>
              <a:buClr>
                <a:schemeClr val="lt2"/>
              </a:buClr>
              <a:buSzPts val="2400"/>
              <a:buFont typeface="Arial Black"/>
              <a:buNone/>
              <a:defRPr b="0" i="0" sz="2400" u="none" cap="none" strike="noStrike">
                <a:solidFill>
                  <a:schemeClr val="lt2"/>
                </a:solidFill>
                <a:latin typeface="Arial Black"/>
                <a:ea typeface="Arial Black"/>
                <a:cs typeface="Arial Black"/>
                <a:sym typeface="Arial Black"/>
              </a:defRPr>
            </a:lvl1pPr>
            <a:lvl2pPr lvl="1">
              <a:spcBef>
                <a:spcPts val="9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1" name="Google Shape;61;p15"/>
          <p:cNvPicPr preferRelativeResize="0"/>
          <p:nvPr/>
        </p:nvPicPr>
        <p:blipFill rotWithShape="1">
          <a:blip r:embed="rId2">
            <a:alphaModFix/>
          </a:blip>
          <a:srcRect b="0" l="0" r="0" t="0"/>
          <a:stretch/>
        </p:blipFill>
        <p:spPr>
          <a:xfrm>
            <a:off x="7315200" y="4560570"/>
            <a:ext cx="1028700" cy="235022"/>
          </a:xfrm>
          <a:prstGeom prst="rect">
            <a:avLst/>
          </a:prstGeom>
          <a:noFill/>
          <a:ln>
            <a:noFill/>
          </a:ln>
        </p:spPr>
      </p:pic>
      <p:sp>
        <p:nvSpPr>
          <p:cNvPr id="62" name="Google Shape;62;p15"/>
          <p:cNvSpPr txBox="1"/>
          <p:nvPr/>
        </p:nvSpPr>
        <p:spPr>
          <a:xfrm>
            <a:off x="457200" y="4855129"/>
            <a:ext cx="5480049" cy="115416"/>
          </a:xfrm>
          <a:prstGeom prst="rect">
            <a:avLst/>
          </a:prstGeom>
          <a:noFill/>
          <a:ln>
            <a:noFill/>
          </a:ln>
        </p:spPr>
        <p:txBody>
          <a:bodyPr anchorCtr="0" anchor="b" bIns="0" lIns="0" spcFirstLastPara="1" rIns="0" wrap="square" tIns="0">
            <a:spAutoFit/>
          </a:bodyPr>
          <a:lstStyle/>
          <a:p>
            <a:pPr indent="-228600" lvl="0" marL="228600" marR="0" rtl="0" algn="l">
              <a:spcBef>
                <a:spcPts val="0"/>
              </a:spcBef>
              <a:spcAft>
                <a:spcPts val="0"/>
              </a:spcAft>
              <a:buNone/>
            </a:pPr>
            <a:fld id="{00000000-1234-1234-1234-123412341234}" type="slidenum">
              <a:rPr lang="en" sz="1000">
                <a:solidFill>
                  <a:schemeClr val="lt1"/>
                </a:solidFill>
                <a:latin typeface="Arial"/>
                <a:ea typeface="Arial"/>
                <a:cs typeface="Arial"/>
                <a:sym typeface="Arial"/>
              </a:rPr>
              <a:t>‹#›</a:t>
            </a:fld>
            <a:r>
              <a:rPr lang="en" sz="800">
                <a:solidFill>
                  <a:schemeClr val="lt1"/>
                </a:solidFill>
                <a:latin typeface="Arial"/>
                <a:ea typeface="Arial"/>
                <a:cs typeface="Arial"/>
                <a:sym typeface="Arial"/>
              </a:rPr>
              <a:t>	© 2020 Gartner, Inc. and/or its affiliates. All rights reserved. XXXXXX</a:t>
            </a:r>
            <a:endParaRPr b="0" sz="525">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Title Only">
  <p:cSld name="Page Title Only">
    <p:spTree>
      <p:nvGrpSpPr>
        <p:cNvPr id="63" name="Shape 63"/>
        <p:cNvGrpSpPr/>
        <p:nvPr/>
      </p:nvGrpSpPr>
      <p:grpSpPr>
        <a:xfrm>
          <a:off x="0" y="0"/>
          <a:ext cx="0" cy="0"/>
          <a:chOff x="0" y="0"/>
          <a:chExt cx="0" cy="0"/>
        </a:xfrm>
      </p:grpSpPr>
      <p:sp>
        <p:nvSpPr>
          <p:cNvPr id="64" name="Google Shape;64;p16"/>
          <p:cNvSpPr txBox="1"/>
          <p:nvPr>
            <p:ph type="title"/>
          </p:nvPr>
        </p:nvSpPr>
        <p:spPr>
          <a:xfrm>
            <a:off x="0" y="0"/>
            <a:ext cx="3000000" cy="225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2"/>
              </a:buClr>
              <a:buSzPts val="2000"/>
              <a:buFont typeface="Arial Black"/>
              <a:buNone/>
              <a:defRPr b="0" i="0" sz="2000" u="none" cap="none" strike="noStrike">
                <a:solidFill>
                  <a:schemeClr val="lt2"/>
                </a:solidFill>
                <a:latin typeface="Arial Black"/>
                <a:ea typeface="Arial Black"/>
                <a:cs typeface="Arial Black"/>
                <a:sym typeface="Arial Black"/>
              </a:defRPr>
            </a:lvl1pPr>
            <a:lvl2pPr lvl="1">
              <a:spcBef>
                <a:spcPts val="9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kgd Cover Page_Webinar">
  <p:cSld name="White bkgd Cover Page_Webinar">
    <p:spTree>
      <p:nvGrpSpPr>
        <p:cNvPr id="65" name="Shape 65"/>
        <p:cNvGrpSpPr/>
        <p:nvPr/>
      </p:nvGrpSpPr>
      <p:grpSpPr>
        <a:xfrm>
          <a:off x="0" y="0"/>
          <a:ext cx="0" cy="0"/>
          <a:chOff x="0" y="0"/>
          <a:chExt cx="0" cy="0"/>
        </a:xfrm>
      </p:grpSpPr>
      <p:sp>
        <p:nvSpPr>
          <p:cNvPr id="66" name="Google Shape;66;p17"/>
          <p:cNvSpPr/>
          <p:nvPr/>
        </p:nvSpPr>
        <p:spPr>
          <a:xfrm>
            <a:off x="4899675" y="603854"/>
            <a:ext cx="120325" cy="2468880"/>
          </a:xfrm>
          <a:prstGeom prst="rect">
            <a:avLst/>
          </a:prstGeom>
          <a:solidFill>
            <a:srgbClr val="009A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67" name="Google Shape;67;p17"/>
          <p:cNvSpPr/>
          <p:nvPr/>
        </p:nvSpPr>
        <p:spPr>
          <a:xfrm>
            <a:off x="796906" y="603854"/>
            <a:ext cx="120325" cy="2468880"/>
          </a:xfrm>
          <a:prstGeom prst="rect">
            <a:avLst/>
          </a:prstGeom>
          <a:solidFill>
            <a:srgbClr val="009A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68" name="Google Shape;68;p17"/>
          <p:cNvSpPr txBox="1"/>
          <p:nvPr>
            <p:ph type="ctrTitle"/>
          </p:nvPr>
        </p:nvSpPr>
        <p:spPr>
          <a:xfrm>
            <a:off x="917231" y="603854"/>
            <a:ext cx="3982444" cy="1799749"/>
          </a:xfrm>
          <a:prstGeom prst="rect">
            <a:avLst/>
          </a:prstGeom>
          <a:noFill/>
          <a:ln>
            <a:noFill/>
          </a:ln>
        </p:spPr>
        <p:txBody>
          <a:bodyPr anchorCtr="0" anchor="ctr" bIns="91425" lIns="329175" spcFirstLastPara="1" rIns="329175" wrap="square" tIns="329175">
            <a:noAutofit/>
          </a:bodyPr>
          <a:lstStyle>
            <a:lvl1pPr lvl="0" marR="0" rtl="0" algn="l">
              <a:lnSpc>
                <a:spcPct val="90000"/>
              </a:lnSpc>
              <a:spcBef>
                <a:spcPts val="0"/>
              </a:spcBef>
              <a:spcAft>
                <a:spcPts val="0"/>
              </a:spcAft>
              <a:buClr>
                <a:schemeClr val="lt2"/>
              </a:buClr>
              <a:buSzPts val="2800"/>
              <a:buFont typeface="Arial Black"/>
              <a:buNone/>
              <a:defRPr b="0" i="0" sz="2800" u="none" cap="none" strike="noStrike">
                <a:solidFill>
                  <a:schemeClr val="lt2"/>
                </a:solidFill>
                <a:latin typeface="Arial Black"/>
                <a:ea typeface="Arial Black"/>
                <a:cs typeface="Arial Black"/>
                <a:sym typeface="Arial Black"/>
              </a:defRPr>
            </a:lvl1pPr>
            <a:lvl2pPr lvl="1">
              <a:spcBef>
                <a:spcPts val="9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7"/>
          <p:cNvSpPr txBox="1"/>
          <p:nvPr>
            <p:ph idx="1" type="body"/>
          </p:nvPr>
        </p:nvSpPr>
        <p:spPr>
          <a:xfrm>
            <a:off x="917230" y="2495043"/>
            <a:ext cx="3982443" cy="554831"/>
          </a:xfrm>
          <a:prstGeom prst="rect">
            <a:avLst/>
          </a:prstGeom>
          <a:noFill/>
          <a:ln>
            <a:noFill/>
          </a:ln>
        </p:spPr>
        <p:txBody>
          <a:bodyPr anchorCtr="0" anchor="t" bIns="329175" lIns="329175" spcFirstLastPara="1" rIns="329175" wrap="square" tIns="0">
            <a:noAutofit/>
          </a:bodyPr>
          <a:lstStyle>
            <a:lvl1pPr indent="-228600" lvl="0" marL="457200" marR="0" rtl="0" algn="l">
              <a:lnSpc>
                <a:spcPct val="100000"/>
              </a:lnSpc>
              <a:spcBef>
                <a:spcPts val="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308610" lvl="1" marL="914400" marR="0" rtl="0" algn="l">
              <a:lnSpc>
                <a:spcPct val="90000"/>
              </a:lnSpc>
              <a:spcBef>
                <a:spcPts val="900"/>
              </a:spcBef>
              <a:spcAft>
                <a:spcPts val="0"/>
              </a:spcAft>
              <a:buClr>
                <a:schemeClr val="lt1"/>
              </a:buClr>
              <a:buSzPts val="1260"/>
              <a:buFont typeface="Arial"/>
              <a:buChar char="–"/>
              <a:defRPr b="0" i="0" sz="1400" u="none" cap="none" strike="noStrike">
                <a:solidFill>
                  <a:schemeClr val="lt1"/>
                </a:solidFill>
                <a:latin typeface="Arial"/>
                <a:ea typeface="Arial"/>
                <a:cs typeface="Arial"/>
                <a:sym typeface="Arial"/>
              </a:defRPr>
            </a:lvl2pPr>
            <a:lvl3pPr indent="-317500" lvl="2" marL="1371600" marR="0" rtl="0" algn="l">
              <a:lnSpc>
                <a:spcPct val="90000"/>
              </a:lnSpc>
              <a:spcBef>
                <a:spcPts val="9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08610" lvl="3" marL="1828800" marR="0" rtl="0" algn="l">
              <a:lnSpc>
                <a:spcPct val="90000"/>
              </a:lnSpc>
              <a:spcBef>
                <a:spcPts val="900"/>
              </a:spcBef>
              <a:spcAft>
                <a:spcPts val="0"/>
              </a:spcAft>
              <a:buClr>
                <a:schemeClr val="lt1"/>
              </a:buClr>
              <a:buSzPts val="1260"/>
              <a:buFont typeface="Arial"/>
              <a:buChar char="–"/>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9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5pPr>
            <a:lvl6pPr indent="-314325" lvl="5" marL="27432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6pPr>
            <a:lvl7pPr indent="-314325" lvl="6" marL="32004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7pPr>
            <a:lvl8pPr indent="-314325" lvl="7" marL="36576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8pPr>
            <a:lvl9pPr indent="-314325" lvl="8" marL="4114800" marR="0" rtl="0" algn="l">
              <a:lnSpc>
                <a:spcPct val="90000"/>
              </a:lnSpc>
              <a:spcBef>
                <a:spcPts val="375"/>
              </a:spcBef>
              <a:spcAft>
                <a:spcPts val="0"/>
              </a:spcAft>
              <a:buClr>
                <a:schemeClr val="lt1"/>
              </a:buClr>
              <a:buSzPts val="1350"/>
              <a:buFont typeface="Arial"/>
              <a:buChar char="•"/>
              <a:defRPr b="0" i="0" sz="1350" u="none" cap="none" strike="noStrike">
                <a:solidFill>
                  <a:schemeClr val="lt1"/>
                </a:solidFill>
                <a:latin typeface="Arial"/>
                <a:ea typeface="Arial"/>
                <a:cs typeface="Arial"/>
                <a:sym typeface="Arial"/>
              </a:defRPr>
            </a:lvl9pPr>
          </a:lstStyle>
          <a:p/>
        </p:txBody>
      </p:sp>
      <p:pic>
        <p:nvPicPr>
          <p:cNvPr id="70" name="Google Shape;70;p17"/>
          <p:cNvPicPr preferRelativeResize="0"/>
          <p:nvPr/>
        </p:nvPicPr>
        <p:blipFill rotWithShape="1">
          <a:blip r:embed="rId2">
            <a:alphaModFix/>
          </a:blip>
          <a:srcRect b="0" l="0" r="0" t="0"/>
          <a:stretch/>
        </p:blipFill>
        <p:spPr>
          <a:xfrm>
            <a:off x="6863996" y="4483160"/>
            <a:ext cx="1367103" cy="312725"/>
          </a:xfrm>
          <a:prstGeom prst="rect">
            <a:avLst/>
          </a:prstGeom>
          <a:noFill/>
          <a:ln>
            <a:noFill/>
          </a:ln>
        </p:spPr>
      </p:pic>
      <p:grpSp>
        <p:nvGrpSpPr>
          <p:cNvPr id="71" name="Google Shape;71;p17"/>
          <p:cNvGrpSpPr/>
          <p:nvPr/>
        </p:nvGrpSpPr>
        <p:grpSpPr>
          <a:xfrm>
            <a:off x="5728044" y="846751"/>
            <a:ext cx="2958756" cy="1983087"/>
            <a:chOff x="5728044" y="1117426"/>
            <a:chExt cx="2958756" cy="2644116"/>
          </a:xfrm>
        </p:grpSpPr>
        <p:sp>
          <p:nvSpPr>
            <p:cNvPr id="72" name="Google Shape;72;p17"/>
            <p:cNvSpPr/>
            <p:nvPr/>
          </p:nvSpPr>
          <p:spPr>
            <a:xfrm>
              <a:off x="5728044" y="1117426"/>
              <a:ext cx="2958756" cy="2046714"/>
            </a:xfrm>
            <a:prstGeom prst="rect">
              <a:avLst/>
            </a:prstGeom>
            <a:noFill/>
            <a:ln>
              <a:noFill/>
            </a:ln>
          </p:spPr>
          <p:txBody>
            <a:bodyPr anchorCtr="0" anchor="t" bIns="45700" lIns="91425" spcFirstLastPara="1" rIns="0" wrap="square" tIns="45700">
              <a:noAutofit/>
            </a:bodyPr>
            <a:lstStyle/>
            <a:p>
              <a:pPr indent="0" lvl="0" marL="0" marR="0" rtl="0" algn="l">
                <a:spcBef>
                  <a:spcPts val="0"/>
                </a:spcBef>
                <a:spcAft>
                  <a:spcPts val="0"/>
                </a:spcAft>
                <a:buNone/>
              </a:pPr>
              <a:r>
                <a:rPr lang="en" sz="1400">
                  <a:solidFill>
                    <a:srgbClr val="002856"/>
                  </a:solidFill>
                  <a:latin typeface="Arial"/>
                  <a:ea typeface="Arial"/>
                  <a:cs typeface="Arial"/>
                  <a:sym typeface="Arial"/>
                </a:rPr>
                <a:t>While we wait for everyone to join, please use the chat box to share </a:t>
              </a:r>
              <a:br>
                <a:rPr lang="en" sz="1400">
                  <a:solidFill>
                    <a:srgbClr val="002856"/>
                  </a:solidFill>
                  <a:latin typeface="Arial"/>
                  <a:ea typeface="Arial"/>
                  <a:cs typeface="Arial"/>
                  <a:sym typeface="Arial"/>
                </a:rPr>
              </a:br>
              <a:r>
                <a:rPr lang="en" sz="1400">
                  <a:solidFill>
                    <a:srgbClr val="002856"/>
                  </a:solidFill>
                  <a:latin typeface="Arial"/>
                  <a:ea typeface="Arial"/>
                  <a:cs typeface="Arial"/>
                  <a:sym typeface="Arial"/>
                </a:rPr>
                <a:t>with the group </a:t>
              </a:r>
              <a:r>
                <a:rPr b="1" lang="en" sz="1400">
                  <a:solidFill>
                    <a:srgbClr val="E81159"/>
                  </a:solidFill>
                  <a:latin typeface="Arial"/>
                  <a:ea typeface="Arial"/>
                  <a:cs typeface="Arial"/>
                  <a:sym typeface="Arial"/>
                </a:rPr>
                <a:t>the best thing you’ve eaten over quarantine.</a:t>
              </a:r>
              <a:endParaRPr/>
            </a:p>
            <a:p>
              <a:pPr indent="0" lvl="0" marL="0" marR="0" rtl="0" algn="l">
                <a:spcBef>
                  <a:spcPts val="1800"/>
                </a:spcBef>
                <a:spcAft>
                  <a:spcPts val="0"/>
                </a:spcAft>
                <a:buNone/>
              </a:pPr>
              <a:r>
                <a:rPr lang="en" sz="1400">
                  <a:solidFill>
                    <a:srgbClr val="002856"/>
                  </a:solidFill>
                  <a:latin typeface="Arial"/>
                  <a:ea typeface="Arial"/>
                  <a:cs typeface="Arial"/>
                  <a:sym typeface="Arial"/>
                </a:rPr>
                <a:t>Click the </a:t>
              </a:r>
              <a:r>
                <a:rPr b="1" lang="en" sz="1400">
                  <a:solidFill>
                    <a:srgbClr val="E81159"/>
                  </a:solidFill>
                  <a:latin typeface="Arial"/>
                  <a:ea typeface="Arial"/>
                  <a:cs typeface="Arial"/>
                  <a:sym typeface="Arial"/>
                </a:rPr>
                <a:t>word bubble </a:t>
              </a:r>
              <a:r>
                <a:rPr lang="en" sz="1400">
                  <a:solidFill>
                    <a:srgbClr val="002856"/>
                  </a:solidFill>
                  <a:latin typeface="Arial"/>
                  <a:ea typeface="Arial"/>
                  <a:cs typeface="Arial"/>
                  <a:sym typeface="Arial"/>
                </a:rPr>
                <a:t>at the bottom of your screen to open the chat box. Be sure to exit the full screen mode </a:t>
              </a:r>
              <a:br>
                <a:rPr lang="en" sz="1400">
                  <a:solidFill>
                    <a:srgbClr val="002856"/>
                  </a:solidFill>
                  <a:latin typeface="Arial"/>
                  <a:ea typeface="Arial"/>
                  <a:cs typeface="Arial"/>
                  <a:sym typeface="Arial"/>
                </a:rPr>
              </a:br>
              <a:r>
                <a:rPr lang="en" sz="1400">
                  <a:solidFill>
                    <a:srgbClr val="002856"/>
                  </a:solidFill>
                  <a:latin typeface="Arial"/>
                  <a:ea typeface="Arial"/>
                  <a:cs typeface="Arial"/>
                  <a:sym typeface="Arial"/>
                </a:rPr>
                <a:t>to see this option.</a:t>
              </a:r>
              <a:endParaRPr/>
            </a:p>
          </p:txBody>
        </p:sp>
        <p:grpSp>
          <p:nvGrpSpPr>
            <p:cNvPr id="73" name="Google Shape;73;p17"/>
            <p:cNvGrpSpPr/>
            <p:nvPr/>
          </p:nvGrpSpPr>
          <p:grpSpPr>
            <a:xfrm>
              <a:off x="5753376" y="3269786"/>
              <a:ext cx="2560852" cy="491756"/>
              <a:chOff x="2977976" y="3004237"/>
              <a:chExt cx="3917934" cy="752354"/>
            </a:xfrm>
          </p:grpSpPr>
          <p:pic>
            <p:nvPicPr>
              <p:cNvPr id="74" name="Google Shape;74;p17"/>
              <p:cNvPicPr preferRelativeResize="0"/>
              <p:nvPr/>
            </p:nvPicPr>
            <p:blipFill rotWithShape="1">
              <a:blip r:embed="rId3">
                <a:alphaModFix/>
              </a:blip>
              <a:srcRect b="5313" l="10167" r="12449" t="40484"/>
              <a:stretch/>
            </p:blipFill>
            <p:spPr>
              <a:xfrm>
                <a:off x="2977976" y="3077291"/>
                <a:ext cx="3917934" cy="570293"/>
              </a:xfrm>
              <a:prstGeom prst="rect">
                <a:avLst/>
              </a:prstGeom>
              <a:noFill/>
              <a:ln>
                <a:noFill/>
              </a:ln>
            </p:spPr>
          </p:pic>
          <p:sp>
            <p:nvSpPr>
              <p:cNvPr id="75" name="Google Shape;75;p17"/>
              <p:cNvSpPr/>
              <p:nvPr/>
            </p:nvSpPr>
            <p:spPr>
              <a:xfrm>
                <a:off x="4907666" y="3004237"/>
                <a:ext cx="682906" cy="752354"/>
              </a:xfrm>
              <a:prstGeom prst="rect">
                <a:avLst/>
              </a:prstGeom>
              <a:noFill/>
              <a:ln cap="flat" cmpd="sng" w="25400">
                <a:solidFill>
                  <a:srgbClr val="E81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age_Content">
  <p:cSld name="Standard Page_Content">
    <p:spTree>
      <p:nvGrpSpPr>
        <p:cNvPr id="79" name="Shape 79"/>
        <p:cNvGrpSpPr/>
        <p:nvPr/>
      </p:nvGrpSpPr>
      <p:grpSpPr>
        <a:xfrm>
          <a:off x="0" y="0"/>
          <a:ext cx="0" cy="0"/>
          <a:chOff x="0" y="0"/>
          <a:chExt cx="0" cy="0"/>
        </a:xfrm>
      </p:grpSpPr>
      <p:sp>
        <p:nvSpPr>
          <p:cNvPr id="80" name="Google Shape;80;p1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2000"/>
              <a:buFont typeface="Arial Black"/>
              <a:buNone/>
              <a:defRPr sz="2000"/>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82" name="Google Shape;82;p19"/>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age_SBS">
  <p:cSld name="Standard Page_SBS">
    <p:spTree>
      <p:nvGrpSpPr>
        <p:cNvPr id="83" name="Shape 83"/>
        <p:cNvGrpSpPr/>
        <p:nvPr/>
      </p:nvGrpSpPr>
      <p:grpSpPr>
        <a:xfrm>
          <a:off x="0" y="0"/>
          <a:ext cx="0" cy="0"/>
          <a:chOff x="0" y="0"/>
          <a:chExt cx="0" cy="0"/>
        </a:xfrm>
      </p:grpSpPr>
      <p:sp>
        <p:nvSpPr>
          <p:cNvPr id="84" name="Google Shape;84;p20"/>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2000"/>
              <a:buFont typeface="Arial Black"/>
              <a:buNone/>
              <a:defRPr sz="2000"/>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20"/>
          <p:cNvSpPr txBox="1"/>
          <p:nvPr>
            <p:ph idx="1" type="body"/>
          </p:nvPr>
        </p:nvSpPr>
        <p:spPr>
          <a:xfrm>
            <a:off x="457200" y="685801"/>
            <a:ext cx="4011613"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86" name="Google Shape;86;p20"/>
          <p:cNvSpPr txBox="1"/>
          <p:nvPr>
            <p:ph idx="2" type="body"/>
          </p:nvPr>
        </p:nvSpPr>
        <p:spPr>
          <a:xfrm>
            <a:off x="457200" y="858774"/>
            <a:ext cx="4011613"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87" name="Google Shape;87;p20"/>
          <p:cNvSpPr txBox="1"/>
          <p:nvPr>
            <p:ph idx="3" type="body"/>
          </p:nvPr>
        </p:nvSpPr>
        <p:spPr>
          <a:xfrm>
            <a:off x="4684359" y="685801"/>
            <a:ext cx="4014216"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88" name="Google Shape;88;p20"/>
          <p:cNvSpPr txBox="1"/>
          <p:nvPr>
            <p:ph idx="4" type="body"/>
          </p:nvPr>
        </p:nvSpPr>
        <p:spPr>
          <a:xfrm>
            <a:off x="4684359" y="858774"/>
            <a:ext cx="4014216"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ge Title Only">
  <p:cSld name="Page Title Only">
    <p:spTree>
      <p:nvGrpSpPr>
        <p:cNvPr id="89" name="Shape 89"/>
        <p:cNvGrpSpPr/>
        <p:nvPr/>
      </p:nvGrpSpPr>
      <p:grpSpPr>
        <a:xfrm>
          <a:off x="0" y="0"/>
          <a:ext cx="0" cy="0"/>
          <a:chOff x="0" y="0"/>
          <a:chExt cx="0" cy="0"/>
        </a:xfrm>
      </p:grpSpPr>
      <p:sp>
        <p:nvSpPr>
          <p:cNvPr id="90" name="Google Shape;90;p21"/>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2000"/>
              <a:buFont typeface="Arial Black"/>
              <a:buNone/>
              <a:defRPr sz="2000"/>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age_OnTop">
  <p:cSld name="Standard Page_OnTop">
    <p:spTree>
      <p:nvGrpSpPr>
        <p:cNvPr id="91" name="Shape 91"/>
        <p:cNvGrpSpPr/>
        <p:nvPr/>
      </p:nvGrpSpPr>
      <p:grpSpPr>
        <a:xfrm>
          <a:off x="0" y="0"/>
          <a:ext cx="0" cy="0"/>
          <a:chOff x="0" y="0"/>
          <a:chExt cx="0" cy="0"/>
        </a:xfrm>
      </p:grpSpPr>
      <p:sp>
        <p:nvSpPr>
          <p:cNvPr id="92" name="Google Shape;92;p22"/>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2000"/>
              <a:buFont typeface="Arial Black"/>
              <a:buNone/>
              <a:defRPr sz="2000"/>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2"/>
          <p:cNvSpPr txBox="1"/>
          <p:nvPr>
            <p:ph idx="1" type="body"/>
          </p:nvPr>
        </p:nvSpPr>
        <p:spPr>
          <a:xfrm>
            <a:off x="457199" y="685801"/>
            <a:ext cx="8243589"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94" name="Google Shape;94;p22"/>
          <p:cNvSpPr txBox="1"/>
          <p:nvPr>
            <p:ph idx="2" type="body"/>
          </p:nvPr>
        </p:nvSpPr>
        <p:spPr>
          <a:xfrm>
            <a:off x="457199" y="858774"/>
            <a:ext cx="8243589"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95" name="Google Shape;95;p22"/>
          <p:cNvSpPr txBox="1"/>
          <p:nvPr>
            <p:ph idx="3" type="body"/>
          </p:nvPr>
        </p:nvSpPr>
        <p:spPr>
          <a:xfrm>
            <a:off x="457200" y="2743200"/>
            <a:ext cx="8243589"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96" name="Google Shape;96;p22"/>
          <p:cNvSpPr txBox="1"/>
          <p:nvPr>
            <p:ph idx="4" type="body"/>
          </p:nvPr>
        </p:nvSpPr>
        <p:spPr>
          <a:xfrm>
            <a:off x="457200" y="2916174"/>
            <a:ext cx="8243589"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commendations">
  <p:cSld name="Recommendations">
    <p:spTree>
      <p:nvGrpSpPr>
        <p:cNvPr id="97" name="Shape 97"/>
        <p:cNvGrpSpPr/>
        <p:nvPr/>
      </p:nvGrpSpPr>
      <p:grpSpPr>
        <a:xfrm>
          <a:off x="0" y="0"/>
          <a:ext cx="0" cy="0"/>
          <a:chOff x="0" y="0"/>
          <a:chExt cx="0" cy="0"/>
        </a:xfrm>
      </p:grpSpPr>
      <p:sp>
        <p:nvSpPr>
          <p:cNvPr id="98" name="Google Shape;98;p23"/>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1800"/>
              <a:buNone/>
              <a:defRPr/>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23"/>
          <p:cNvSpPr txBox="1"/>
          <p:nvPr>
            <p:ph idx="1" type="body"/>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377190" lvl="0" marL="457200" marR="0" rtl="0" algn="l">
              <a:lnSpc>
                <a:spcPct val="90000"/>
              </a:lnSpc>
              <a:spcBef>
                <a:spcPts val="900"/>
              </a:spcBef>
              <a:spcAft>
                <a:spcPts val="0"/>
              </a:spcAft>
              <a:buClr>
                <a:schemeClr val="dk1"/>
              </a:buClr>
              <a:buSzPts val="2340"/>
              <a:buFont typeface="Arial"/>
              <a:buChar char="•"/>
              <a:defRPr b="0" i="0" sz="18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w Blue">
  <p:cSld name="Divider White w Blue">
    <p:spTree>
      <p:nvGrpSpPr>
        <p:cNvPr id="100" name="Shape 100"/>
        <p:cNvGrpSpPr/>
        <p:nvPr/>
      </p:nvGrpSpPr>
      <p:grpSpPr>
        <a:xfrm>
          <a:off x="0" y="0"/>
          <a:ext cx="0" cy="0"/>
          <a:chOff x="0" y="0"/>
          <a:chExt cx="0" cy="0"/>
        </a:xfrm>
      </p:grpSpPr>
      <p:sp>
        <p:nvSpPr>
          <p:cNvPr id="101" name="Google Shape;101;p24"/>
          <p:cNvSpPr/>
          <p:nvPr/>
        </p:nvSpPr>
        <p:spPr>
          <a:xfrm>
            <a:off x="5355674" y="1015529"/>
            <a:ext cx="3788325" cy="246519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02" name="Google Shape;102;p24"/>
          <p:cNvSpPr/>
          <p:nvPr/>
        </p:nvSpPr>
        <p:spPr>
          <a:xfrm>
            <a:off x="-2" y="1015529"/>
            <a:ext cx="1315466" cy="2465194"/>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03" name="Google Shape;103;p24"/>
          <p:cNvSpPr txBox="1"/>
          <p:nvPr>
            <p:ph type="title"/>
          </p:nvPr>
        </p:nvSpPr>
        <p:spPr>
          <a:xfrm>
            <a:off x="1315464" y="1015529"/>
            <a:ext cx="4040210" cy="2465194"/>
          </a:xfrm>
          <a:prstGeom prst="rect">
            <a:avLst/>
          </a:prstGeom>
          <a:noFill/>
          <a:ln>
            <a:noFill/>
          </a:ln>
        </p:spPr>
        <p:txBody>
          <a:bodyPr anchorCtr="0" anchor="ctr" bIns="329175" lIns="329175" spcFirstLastPara="1" rIns="329175" wrap="square" tIns="329175">
            <a:normAutofit/>
          </a:bodyPr>
          <a:lstStyle>
            <a:lvl1pPr lvl="0" algn="l">
              <a:lnSpc>
                <a:spcPct val="100000"/>
              </a:lnSpc>
              <a:spcBef>
                <a:spcPts val="0"/>
              </a:spcBef>
              <a:spcAft>
                <a:spcPts val="0"/>
              </a:spcAft>
              <a:buClr>
                <a:srgbClr val="002856"/>
              </a:buClr>
              <a:buSzPts val="2400"/>
              <a:buFont typeface="Arial Black"/>
              <a:buNone/>
              <a:defRPr sz="2400"/>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24"/>
          <p:cNvPicPr preferRelativeResize="0"/>
          <p:nvPr/>
        </p:nvPicPr>
        <p:blipFill rotWithShape="1">
          <a:blip r:embed="rId2">
            <a:alphaModFix/>
          </a:blip>
          <a:srcRect b="0" l="0" r="0" t="0"/>
          <a:stretch/>
        </p:blipFill>
        <p:spPr>
          <a:xfrm>
            <a:off x="7315200" y="4560570"/>
            <a:ext cx="1028700" cy="23531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age_2x2">
  <p:cSld name="Standard Page_2x2">
    <p:spTree>
      <p:nvGrpSpPr>
        <p:cNvPr id="105" name="Shape 105"/>
        <p:cNvGrpSpPr/>
        <p:nvPr/>
      </p:nvGrpSpPr>
      <p:grpSpPr>
        <a:xfrm>
          <a:off x="0" y="0"/>
          <a:ext cx="0" cy="0"/>
          <a:chOff x="0" y="0"/>
          <a:chExt cx="0" cy="0"/>
        </a:xfrm>
      </p:grpSpPr>
      <p:sp>
        <p:nvSpPr>
          <p:cNvPr id="106" name="Google Shape;106;p25"/>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2000"/>
              <a:buFont typeface="Arial Black"/>
              <a:buNone/>
              <a:defRPr sz="2000"/>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5"/>
          <p:cNvSpPr txBox="1"/>
          <p:nvPr>
            <p:ph idx="1" type="body"/>
          </p:nvPr>
        </p:nvSpPr>
        <p:spPr>
          <a:xfrm>
            <a:off x="457200" y="685801"/>
            <a:ext cx="4011613"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8" name="Google Shape;108;p25"/>
          <p:cNvSpPr txBox="1"/>
          <p:nvPr>
            <p:ph idx="2" type="body"/>
          </p:nvPr>
        </p:nvSpPr>
        <p:spPr>
          <a:xfrm>
            <a:off x="457200" y="858774"/>
            <a:ext cx="4011613"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09" name="Google Shape;109;p25"/>
          <p:cNvSpPr txBox="1"/>
          <p:nvPr>
            <p:ph idx="3" type="body"/>
          </p:nvPr>
        </p:nvSpPr>
        <p:spPr>
          <a:xfrm>
            <a:off x="4684359" y="685801"/>
            <a:ext cx="4014216"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0" name="Google Shape;110;p25"/>
          <p:cNvSpPr txBox="1"/>
          <p:nvPr>
            <p:ph idx="4" type="body"/>
          </p:nvPr>
        </p:nvSpPr>
        <p:spPr>
          <a:xfrm>
            <a:off x="4684359" y="858774"/>
            <a:ext cx="4014216"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1" name="Google Shape;111;p25"/>
          <p:cNvSpPr txBox="1"/>
          <p:nvPr>
            <p:ph idx="5" type="body"/>
          </p:nvPr>
        </p:nvSpPr>
        <p:spPr>
          <a:xfrm>
            <a:off x="457200" y="2746311"/>
            <a:ext cx="4011613"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2" name="Google Shape;112;p25"/>
          <p:cNvSpPr txBox="1"/>
          <p:nvPr>
            <p:ph idx="6" type="body"/>
          </p:nvPr>
        </p:nvSpPr>
        <p:spPr>
          <a:xfrm>
            <a:off x="457200" y="2919284"/>
            <a:ext cx="4011613"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3" name="Google Shape;113;p25"/>
          <p:cNvSpPr txBox="1"/>
          <p:nvPr>
            <p:ph idx="7" type="body"/>
          </p:nvPr>
        </p:nvSpPr>
        <p:spPr>
          <a:xfrm>
            <a:off x="4684359" y="2746311"/>
            <a:ext cx="4014216"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4" name="Google Shape;114;p25"/>
          <p:cNvSpPr txBox="1"/>
          <p:nvPr>
            <p:ph idx="8" type="body"/>
          </p:nvPr>
        </p:nvSpPr>
        <p:spPr>
          <a:xfrm>
            <a:off x="4684359" y="2919284"/>
            <a:ext cx="4014216"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age_3 SBS">
  <p:cSld name="Standard Page_3 SBS">
    <p:spTree>
      <p:nvGrpSpPr>
        <p:cNvPr id="115" name="Shape 115"/>
        <p:cNvGrpSpPr/>
        <p:nvPr/>
      </p:nvGrpSpPr>
      <p:grpSpPr>
        <a:xfrm>
          <a:off x="0" y="0"/>
          <a:ext cx="0" cy="0"/>
          <a:chOff x="0" y="0"/>
          <a:chExt cx="0" cy="0"/>
        </a:xfrm>
      </p:grpSpPr>
      <p:sp>
        <p:nvSpPr>
          <p:cNvPr id="116" name="Google Shape;116;p26"/>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1800"/>
              <a:buNone/>
              <a:defRPr/>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6"/>
          <p:cNvSpPr txBox="1"/>
          <p:nvPr>
            <p:ph idx="1" type="body"/>
          </p:nvPr>
        </p:nvSpPr>
        <p:spPr>
          <a:xfrm>
            <a:off x="457200" y="685800"/>
            <a:ext cx="2555080"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8" name="Google Shape;118;p26"/>
          <p:cNvSpPr txBox="1"/>
          <p:nvPr>
            <p:ph idx="2" type="body"/>
          </p:nvPr>
        </p:nvSpPr>
        <p:spPr>
          <a:xfrm>
            <a:off x="457200" y="858774"/>
            <a:ext cx="2555080" cy="13563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19" name="Google Shape;119;p26"/>
          <p:cNvSpPr txBox="1"/>
          <p:nvPr>
            <p:ph idx="3" type="body"/>
          </p:nvPr>
        </p:nvSpPr>
        <p:spPr>
          <a:xfrm>
            <a:off x="3294460" y="685800"/>
            <a:ext cx="2555080"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0" name="Google Shape;120;p26"/>
          <p:cNvSpPr txBox="1"/>
          <p:nvPr>
            <p:ph idx="4" type="body"/>
          </p:nvPr>
        </p:nvSpPr>
        <p:spPr>
          <a:xfrm>
            <a:off x="3294460" y="858774"/>
            <a:ext cx="2555080" cy="13563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1" name="Google Shape;121;p26"/>
          <p:cNvSpPr txBox="1"/>
          <p:nvPr>
            <p:ph idx="5" type="body"/>
          </p:nvPr>
        </p:nvSpPr>
        <p:spPr>
          <a:xfrm>
            <a:off x="6131721" y="685800"/>
            <a:ext cx="2555080" cy="13716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2" name="Google Shape;122;p26"/>
          <p:cNvSpPr txBox="1"/>
          <p:nvPr>
            <p:ph idx="6" type="body"/>
          </p:nvPr>
        </p:nvSpPr>
        <p:spPr>
          <a:xfrm>
            <a:off x="6131721" y="858774"/>
            <a:ext cx="2555080" cy="13563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200"/>
              <a:buFont typeface="Arial"/>
              <a:buNone/>
              <a:defRPr b="0" i="1" sz="12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PR Compliance Statement">
  <p:cSld name="PPR Compliance Statement">
    <p:spTree>
      <p:nvGrpSpPr>
        <p:cNvPr id="123" name="Shape 123"/>
        <p:cNvGrpSpPr/>
        <p:nvPr/>
      </p:nvGrpSpPr>
      <p:grpSpPr>
        <a:xfrm>
          <a:off x="0" y="0"/>
          <a:ext cx="0" cy="0"/>
          <a:chOff x="0" y="0"/>
          <a:chExt cx="0" cy="0"/>
        </a:xfrm>
      </p:grpSpPr>
      <p:sp>
        <p:nvSpPr>
          <p:cNvPr id="124" name="Google Shape;124;p27"/>
          <p:cNvSpPr txBox="1"/>
          <p:nvPr/>
        </p:nvSpPr>
        <p:spPr>
          <a:xfrm>
            <a:off x="457200" y="1386678"/>
            <a:ext cx="8229600" cy="3404778"/>
          </a:xfrm>
          <a:prstGeom prst="rect">
            <a:avLst/>
          </a:prstGeom>
          <a:noFill/>
          <a:ln>
            <a:noFill/>
          </a:ln>
        </p:spPr>
        <p:txBody>
          <a:bodyPr anchorCtr="0" anchor="b" bIns="0" lIns="0" spcFirstLastPara="1" rIns="0" wrap="square" tIns="0">
            <a:spAutoFit/>
          </a:bodyPr>
          <a:lstStyle/>
          <a:p>
            <a:pPr indent="0" lvl="0" marL="0" marR="0" rtl="0" algn="l">
              <a:spcBef>
                <a:spcPts val="0"/>
              </a:spcBef>
              <a:spcAft>
                <a:spcPts val="0"/>
              </a:spcAft>
              <a:buClr>
                <a:schemeClr val="dk1"/>
              </a:buClr>
              <a:buSzPts val="1000"/>
              <a:buFont typeface="Arial"/>
              <a:buNone/>
            </a:pPr>
            <a:r>
              <a:rPr lang="en" sz="1000">
                <a:solidFill>
                  <a:schemeClr val="dk1"/>
                </a:solidFill>
                <a:latin typeface="Arial"/>
                <a:ea typeface="Arial"/>
                <a:cs typeface="Arial"/>
                <a:sym typeface="Arial"/>
              </a:rPr>
              <a:t>At Gartner, antitrust compliance is the responsibility of every peer activity participant. As such, it is the obligation of each participant in this peer activity to comply at all times with all applicable antitrust laws, and to refrain from engaging in any anticompetitive conduct. This includes, but is not limited to, the following:</a:t>
            </a:r>
            <a:endParaRPr/>
          </a:p>
          <a:p>
            <a:pPr indent="0" lvl="0" marL="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000"/>
              <a:buFont typeface="Arial"/>
              <a:buChar char="•"/>
            </a:pPr>
            <a:r>
              <a:rPr lang="en" sz="1000">
                <a:solidFill>
                  <a:schemeClr val="dk1"/>
                </a:solidFill>
                <a:latin typeface="Arial"/>
                <a:ea typeface="Arial"/>
                <a:cs typeface="Arial"/>
                <a:sym typeface="Arial"/>
              </a:rPr>
              <a:t>Discussing or actively setting prices or production capacity.</a:t>
            </a:r>
            <a:endParaRPr/>
          </a:p>
          <a:p>
            <a:pPr indent="-171450" lvl="0" marL="171450" marR="0" rtl="0" algn="l">
              <a:spcBef>
                <a:spcPts val="600"/>
              </a:spcBef>
              <a:spcAft>
                <a:spcPts val="0"/>
              </a:spcAft>
              <a:buClr>
                <a:schemeClr val="dk1"/>
              </a:buClr>
              <a:buSzPts val="1000"/>
              <a:buFont typeface="Arial"/>
              <a:buChar char="•"/>
            </a:pPr>
            <a:r>
              <a:rPr lang="en" sz="1000">
                <a:solidFill>
                  <a:schemeClr val="dk1"/>
                </a:solidFill>
                <a:latin typeface="Arial"/>
                <a:ea typeface="Arial"/>
                <a:cs typeface="Arial"/>
                <a:sym typeface="Arial"/>
              </a:rPr>
              <a:t>Discussing or disclosing customer-specific information.</a:t>
            </a:r>
            <a:endParaRPr/>
          </a:p>
          <a:p>
            <a:pPr indent="-171450" lvl="0" marL="171450" marR="0" rtl="0" algn="l">
              <a:spcBef>
                <a:spcPts val="600"/>
              </a:spcBef>
              <a:spcAft>
                <a:spcPts val="0"/>
              </a:spcAft>
              <a:buClr>
                <a:schemeClr val="dk1"/>
              </a:buClr>
              <a:buSzPts val="1000"/>
              <a:buFont typeface="Arial"/>
              <a:buChar char="•"/>
            </a:pPr>
            <a:r>
              <a:rPr lang="en" sz="1000">
                <a:solidFill>
                  <a:schemeClr val="dk1"/>
                </a:solidFill>
                <a:latin typeface="Arial"/>
                <a:ea typeface="Arial"/>
                <a:cs typeface="Arial"/>
                <a:sym typeface="Arial"/>
              </a:rPr>
              <a:t>Discussing or actively dividing or allocating markets or customers.</a:t>
            </a:r>
            <a:endParaRPr/>
          </a:p>
          <a:p>
            <a:pPr indent="-171450" lvl="0" marL="171450" marR="0" rtl="0" algn="l">
              <a:spcBef>
                <a:spcPts val="600"/>
              </a:spcBef>
              <a:spcAft>
                <a:spcPts val="0"/>
              </a:spcAft>
              <a:buClr>
                <a:schemeClr val="dk1"/>
              </a:buClr>
              <a:buSzPts val="1000"/>
              <a:buFont typeface="Arial"/>
              <a:buChar char="•"/>
            </a:pPr>
            <a:r>
              <a:rPr lang="en" sz="1000">
                <a:solidFill>
                  <a:schemeClr val="dk1"/>
                </a:solidFill>
                <a:latin typeface="Arial"/>
                <a:ea typeface="Arial"/>
                <a:cs typeface="Arial"/>
                <a:sym typeface="Arial"/>
              </a:rPr>
              <a:t>Discussing or actively engaging in boycotts or refusals to deal.</a:t>
            </a:r>
            <a:endParaRPr/>
          </a:p>
          <a:p>
            <a:pPr indent="-171450" lvl="0" marL="171450" marR="0" rtl="0" algn="l">
              <a:spcBef>
                <a:spcPts val="600"/>
              </a:spcBef>
              <a:spcAft>
                <a:spcPts val="0"/>
              </a:spcAft>
              <a:buClr>
                <a:schemeClr val="dk1"/>
              </a:buClr>
              <a:buSzPts val="1000"/>
              <a:buFont typeface="Arial"/>
              <a:buChar char="•"/>
            </a:pPr>
            <a:r>
              <a:rPr lang="en" sz="1000">
                <a:solidFill>
                  <a:schemeClr val="dk1"/>
                </a:solidFill>
                <a:latin typeface="Arial"/>
                <a:ea typeface="Arial"/>
                <a:cs typeface="Arial"/>
                <a:sym typeface="Arial"/>
              </a:rPr>
              <a:t>Discussing or taking joint action against a customer, supplier, distributor, or competitor.</a:t>
            </a:r>
            <a:endParaRPr/>
          </a:p>
          <a:p>
            <a:pPr indent="0" lvl="0" marL="0" marR="0" rtl="0" algn="l">
              <a:spcBef>
                <a:spcPts val="60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000"/>
              <a:buFont typeface="Arial"/>
              <a:buNone/>
            </a:pPr>
            <a:r>
              <a:rPr lang="en" sz="1000">
                <a:solidFill>
                  <a:schemeClr val="dk1"/>
                </a:solidFill>
                <a:latin typeface="Arial"/>
                <a:ea typeface="Arial"/>
                <a:cs typeface="Arial"/>
                <a:sym typeface="Arial"/>
              </a:rPr>
              <a:t>Please note the above list is not comprehensive, and that your approach to mitigating antitrust risk will vary depending on the nature of the situation and the discussions. Participants who have any questions in this regard should consult their own legal counsel.</a:t>
            </a:r>
            <a:endParaRPr/>
          </a:p>
          <a:p>
            <a:pPr indent="0" lvl="0" marL="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000"/>
              <a:buFont typeface="Arial"/>
              <a:buNone/>
            </a:pPr>
            <a:r>
              <a:rPr lang="en" sz="1000">
                <a:solidFill>
                  <a:schemeClr val="dk1"/>
                </a:solidFill>
                <a:latin typeface="Arial"/>
                <a:ea typeface="Arial"/>
                <a:cs typeface="Arial"/>
                <a:sym typeface="Arial"/>
              </a:rPr>
              <a:t>Gartner assumes no responsibility for ensuring that discussions conducted during peer activities are appropriate and are not in violation of antitrust or competition law.</a:t>
            </a:r>
            <a:endParaRPr/>
          </a:p>
          <a:p>
            <a:pPr indent="0" lvl="0" marL="0" marR="0" rtl="0" algn="l">
              <a:spcBef>
                <a:spcPts val="0"/>
              </a:spcBef>
              <a:spcAft>
                <a:spcPts val="0"/>
              </a:spcAft>
              <a:buClr>
                <a:schemeClr val="dk1"/>
              </a:buClr>
              <a:buSzPts val="1000"/>
              <a:buFont typeface="Arial"/>
              <a:buNone/>
            </a:pPr>
            <a:r>
              <a:t/>
            </a:r>
            <a:endParaRPr sz="10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000"/>
              <a:buFont typeface="Arial"/>
              <a:buNone/>
            </a:pPr>
            <a:r>
              <a:rPr lang="en" sz="1000">
                <a:solidFill>
                  <a:schemeClr val="dk1"/>
                </a:solidFill>
                <a:latin typeface="Arial"/>
                <a:ea typeface="Arial"/>
                <a:cs typeface="Arial"/>
                <a:sym typeface="Arial"/>
              </a:rPr>
              <a:t>For further guidance, please see Gartner’s complete policy at </a:t>
            </a:r>
            <a:r>
              <a:rPr lang="en" sz="1000" u="sng">
                <a:solidFill>
                  <a:schemeClr val="hlink"/>
                </a:solidFill>
                <a:latin typeface="Arial"/>
                <a:ea typeface="Arial"/>
                <a:cs typeface="Arial"/>
                <a:sym typeface="Arial"/>
                <a:hlinkClick r:id="rId2"/>
              </a:rPr>
              <a:t>https://www.gartner.com/en/about/policies/antitrust-guidelines</a:t>
            </a:r>
            <a:r>
              <a:rPr lang="en" sz="1000">
                <a:solidFill>
                  <a:schemeClr val="dk1"/>
                </a:solidFill>
                <a:latin typeface="Arial"/>
                <a:ea typeface="Arial"/>
                <a:cs typeface="Arial"/>
                <a:sym typeface="Arial"/>
              </a:rPr>
              <a:t>.</a:t>
            </a:r>
            <a:endParaRPr/>
          </a:p>
          <a:p>
            <a:pPr indent="0" lvl="0" marL="0" marR="0" rtl="0" algn="l">
              <a:spcBef>
                <a:spcPts val="0"/>
              </a:spcBef>
              <a:spcAft>
                <a:spcPts val="0"/>
              </a:spcAft>
              <a:buClr>
                <a:schemeClr val="dk1"/>
              </a:buClr>
              <a:buSzPts val="1000"/>
              <a:buFont typeface="Arial"/>
              <a:buNone/>
            </a:pPr>
            <a:br>
              <a:rPr lang="en" sz="1000">
                <a:solidFill>
                  <a:schemeClr val="dk1"/>
                </a:solidFill>
                <a:latin typeface="Arial"/>
                <a:ea typeface="Arial"/>
                <a:cs typeface="Arial"/>
                <a:sym typeface="Arial"/>
              </a:rPr>
            </a:br>
            <a:endParaRPr sz="1000">
              <a:solidFill>
                <a:schemeClr val="dk1"/>
              </a:solidFill>
              <a:latin typeface="Arial"/>
              <a:ea typeface="Arial"/>
              <a:cs typeface="Arial"/>
              <a:sym typeface="Arial"/>
            </a:endParaRPr>
          </a:p>
          <a:p>
            <a:pPr indent="0" lvl="0" marL="0" marR="0" rtl="0" algn="l">
              <a:spcBef>
                <a:spcPts val="0"/>
              </a:spcBef>
              <a:spcAft>
                <a:spcPts val="0"/>
              </a:spcAft>
              <a:buNone/>
            </a:pPr>
            <a:r>
              <a:rPr lang="en" sz="1000">
                <a:solidFill>
                  <a:schemeClr val="dk1"/>
                </a:solidFill>
                <a:latin typeface="Arial"/>
                <a:ea typeface="Arial"/>
                <a:cs typeface="Arial"/>
                <a:sym typeface="Arial"/>
              </a:rPr>
              <a:t>© 2021 Gartner, Inc. and/or its affiliates. All rights reserved. Gartner is a registered trademark of Gartner, Inc. and its affiliates. This publication </a:t>
            </a: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may not be reproduced or distributed in any form without Gartner’s prior written permission. It consists of the opinions of Gartner’s research organization, which should not be construed as statements of fact. While the information contained in this publication has been obtained from sources believed to be reliable, Gartner disclaims all warranties as to the accuracy, completeness or adequacy of such information. Although Gartner research may address legal and financial issues, Gartner does not provide legal or investment advice and its research should not be construed or used as such. Your access and use of this publication are governed by </a:t>
            </a:r>
            <a:r>
              <a:rPr lang="en" sz="1000" u="sng">
                <a:solidFill>
                  <a:schemeClr val="hlink"/>
                </a:solidFill>
                <a:latin typeface="Arial"/>
                <a:ea typeface="Arial"/>
                <a:cs typeface="Arial"/>
                <a:sym typeface="Arial"/>
                <a:hlinkClick r:id="rId3"/>
              </a:rPr>
              <a:t>Gartner’s Usage Policy</a:t>
            </a:r>
            <a:r>
              <a:rPr lang="en" sz="1000">
                <a:solidFill>
                  <a:schemeClr val="dk1"/>
                </a:solidFill>
                <a:latin typeface="Arial"/>
                <a:ea typeface="Arial"/>
                <a:cs typeface="Arial"/>
                <a:sym typeface="Arial"/>
              </a:rPr>
              <a:t>. Gartner prides itself on its reputation for independence and objectivity. Its research is produced independently by its research organization without input or influence from any third party. For further information, see “</a:t>
            </a:r>
            <a:r>
              <a:rPr lang="en" sz="1000" u="sng">
                <a:solidFill>
                  <a:schemeClr val="hlink"/>
                </a:solidFill>
                <a:latin typeface="Arial"/>
                <a:ea typeface="Arial"/>
                <a:cs typeface="Arial"/>
                <a:sym typeface="Arial"/>
                <a:hlinkClick r:id="rId4"/>
              </a:rPr>
              <a:t>Guiding Principles on Independence and Objectivity</a:t>
            </a:r>
            <a:r>
              <a:rPr lang="en" sz="1000">
                <a:solidFill>
                  <a:schemeClr val="dk1"/>
                </a:solidFill>
                <a:latin typeface="Arial"/>
                <a:ea typeface="Arial"/>
                <a:cs typeface="Arial"/>
                <a:sym typeface="Arial"/>
              </a:rPr>
              <a:t>.”</a:t>
            </a:r>
            <a:endParaRPr/>
          </a:p>
        </p:txBody>
      </p:sp>
      <p:sp>
        <p:nvSpPr>
          <p:cNvPr id="125" name="Google Shape;125;p27"/>
          <p:cNvSpPr txBox="1"/>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2"/>
              </a:buClr>
              <a:buSzPts val="2000"/>
              <a:buFont typeface="Arial Black"/>
              <a:buNone/>
            </a:pPr>
            <a:r>
              <a:rPr lang="en" sz="2000">
                <a:solidFill>
                  <a:schemeClr val="dk2"/>
                </a:solidFill>
                <a:latin typeface="Arial Black"/>
                <a:ea typeface="Arial Black"/>
                <a:cs typeface="Arial Black"/>
                <a:sym typeface="Arial Black"/>
              </a:rPr>
              <a:t>Gartner Antitrust Compliance Statement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PR Compliance Guidelines">
  <p:cSld name="PPR Compliance Guidelines">
    <p:spTree>
      <p:nvGrpSpPr>
        <p:cNvPr id="126" name="Shape 126"/>
        <p:cNvGrpSpPr/>
        <p:nvPr/>
      </p:nvGrpSpPr>
      <p:grpSpPr>
        <a:xfrm>
          <a:off x="0" y="0"/>
          <a:ext cx="0" cy="0"/>
          <a:chOff x="0" y="0"/>
          <a:chExt cx="0" cy="0"/>
        </a:xfrm>
      </p:grpSpPr>
      <p:sp>
        <p:nvSpPr>
          <p:cNvPr id="127" name="Google Shape;127;p28"/>
          <p:cNvSpPr txBox="1"/>
          <p:nvPr/>
        </p:nvSpPr>
        <p:spPr>
          <a:xfrm>
            <a:off x="457200" y="785375"/>
            <a:ext cx="8229600" cy="577081"/>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chemeClr val="dk1"/>
              </a:buClr>
              <a:buSzPts val="1000"/>
              <a:buFont typeface="Arial"/>
              <a:buNone/>
            </a:pPr>
            <a:r>
              <a:rPr lang="en" sz="1000">
                <a:solidFill>
                  <a:schemeClr val="dk1"/>
                </a:solidFill>
                <a:latin typeface="Arial"/>
                <a:ea typeface="Arial"/>
                <a:cs typeface="Arial"/>
                <a:sym typeface="Arial"/>
              </a:rPr>
              <a:t>Guidelines: Review the meeting agenda; ensure that your discussions during the meeting adhere to the agenda; if at any time you feel the discussion is heading in a direction that may violate antitrust law please alert the moderator; if the moderator fails to take action, participants are within their rights to leave the meeting.</a:t>
            </a:r>
            <a:endParaRPr/>
          </a:p>
          <a:p>
            <a:pPr indent="0" lvl="0" marL="0" marR="0" rtl="0" algn="l">
              <a:lnSpc>
                <a:spcPct val="100000"/>
              </a:lnSpc>
              <a:spcBef>
                <a:spcPts val="0"/>
              </a:spcBef>
              <a:spcAft>
                <a:spcPts val="0"/>
              </a:spcAft>
              <a:buClr>
                <a:schemeClr val="dk1"/>
              </a:buClr>
              <a:buSzPts val="1000"/>
              <a:buFont typeface="Arial"/>
              <a:buNone/>
            </a:pPr>
            <a:br>
              <a:rPr lang="en" sz="1000">
                <a:solidFill>
                  <a:schemeClr val="dk1"/>
                </a:solidFill>
                <a:latin typeface="Arial"/>
                <a:ea typeface="Arial"/>
                <a:cs typeface="Arial"/>
                <a:sym typeface="Arial"/>
              </a:rPr>
            </a:br>
            <a:r>
              <a:rPr lang="en" sz="1000">
                <a:solidFill>
                  <a:schemeClr val="dk1"/>
                </a:solidFill>
                <a:latin typeface="Arial"/>
                <a:ea typeface="Arial"/>
                <a:cs typeface="Arial"/>
                <a:sym typeface="Arial"/>
              </a:rPr>
              <a:t>Consult the matrix below for a summary of key topics that should be avoided when participating in discussions:</a:t>
            </a:r>
            <a:endParaRPr/>
          </a:p>
        </p:txBody>
      </p:sp>
      <p:graphicFrame>
        <p:nvGraphicFramePr>
          <p:cNvPr id="128" name="Google Shape;128;p28"/>
          <p:cNvGraphicFramePr/>
          <p:nvPr/>
        </p:nvGraphicFramePr>
        <p:xfrm>
          <a:off x="496388" y="1491462"/>
          <a:ext cx="3000000" cy="3000000"/>
        </p:xfrm>
        <a:graphic>
          <a:graphicData uri="http://schemas.openxmlformats.org/drawingml/2006/table">
            <a:tbl>
              <a:tblPr>
                <a:noFill/>
                <a:tableStyleId>{C6413627-D1C7-455B-9D7B-249AB271A6DA}</a:tableStyleId>
              </a:tblPr>
              <a:tblGrid>
                <a:gridCol w="1547225"/>
                <a:gridCol w="6604000"/>
              </a:tblGrid>
              <a:tr h="215675">
                <a:tc>
                  <a:txBody>
                    <a:bodyPr/>
                    <a:lstStyle/>
                    <a:p>
                      <a:pPr indent="0" lvl="0" marL="0" marR="0" rtl="0" algn="l">
                        <a:spcBef>
                          <a:spcPts val="0"/>
                        </a:spcBef>
                        <a:spcAft>
                          <a:spcPts val="0"/>
                        </a:spcAft>
                        <a:buNone/>
                      </a:pPr>
                      <a:r>
                        <a:rPr b="1" i="0" lang="en" sz="800" u="none" strike="noStrike">
                          <a:solidFill>
                            <a:srgbClr val="FFFFFF"/>
                          </a:solidFill>
                          <a:latin typeface="Arial"/>
                          <a:ea typeface="Arial"/>
                          <a:cs typeface="Arial"/>
                          <a:sym typeface="Arial"/>
                        </a:rPr>
                        <a:t>Subject</a:t>
                      </a:r>
                      <a:endParaRPr b="1" sz="800"/>
                    </a:p>
                  </a:txBody>
                  <a:tcPr marT="33200" marB="33200" marR="44250" marL="442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C9C9C9"/>
                      </a:solidFill>
                      <a:prstDash val="solid"/>
                      <a:round/>
                      <a:headEnd len="sm" w="sm" type="none"/>
                      <a:tailEnd len="sm" w="sm" type="none"/>
                    </a:lnB>
                    <a:solidFill>
                      <a:srgbClr val="002856"/>
                    </a:solidFill>
                  </a:tcPr>
                </a:tc>
                <a:tc>
                  <a:txBody>
                    <a:bodyPr/>
                    <a:lstStyle/>
                    <a:p>
                      <a:pPr indent="0" lvl="0" marL="0" marR="0" rtl="0" algn="l">
                        <a:spcBef>
                          <a:spcPts val="0"/>
                        </a:spcBef>
                        <a:spcAft>
                          <a:spcPts val="0"/>
                        </a:spcAft>
                        <a:buNone/>
                      </a:pPr>
                      <a:r>
                        <a:rPr b="1" i="0" lang="en" sz="800" u="none" strike="noStrike">
                          <a:solidFill>
                            <a:srgbClr val="FFFFFF"/>
                          </a:solidFill>
                          <a:latin typeface="Arial"/>
                          <a:ea typeface="Arial"/>
                          <a:cs typeface="Arial"/>
                          <a:sym typeface="Arial"/>
                        </a:rPr>
                        <a:t>Guidance</a:t>
                      </a:r>
                      <a:endParaRPr b="1" sz="800"/>
                    </a:p>
                  </a:txBody>
                  <a:tcPr marT="33200" marB="33200" marR="44250" marL="442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C9C9C9"/>
                      </a:solidFill>
                      <a:prstDash val="solid"/>
                      <a:round/>
                      <a:headEnd len="sm" w="sm" type="none"/>
                      <a:tailEnd len="sm" w="sm" type="none"/>
                    </a:lnB>
                    <a:solidFill>
                      <a:srgbClr val="002856"/>
                    </a:solidFill>
                  </a:tcPr>
                </a:tc>
              </a:tr>
              <a:tr h="374975">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Price-Fixing</a:t>
                      </a:r>
                      <a:endParaRPr sz="800"/>
                    </a:p>
                  </a:txBody>
                  <a:tcPr marT="33200" marB="33200" marR="44250" marL="44250">
                    <a:lnL cap="flat" cmpd="sng" w="9525">
                      <a:solidFill>
                        <a:srgbClr val="000000">
                          <a:alpha val="0"/>
                        </a:srgbClr>
                      </a:solidFill>
                      <a:prstDash val="solid"/>
                      <a:round/>
                      <a:headEnd len="sm" w="sm" type="none"/>
                      <a:tailEnd len="sm" w="sm" type="none"/>
                    </a:lnL>
                    <a:lnR cap="flat" cmpd="sng" w="12625">
                      <a:solidFill>
                        <a:srgbClr val="C9C9C9"/>
                      </a:solidFill>
                      <a:prstDash val="solid"/>
                      <a:round/>
                      <a:headEnd len="sm" w="sm" type="none"/>
                      <a:tailEnd len="sm" w="sm" type="none"/>
                    </a:lnR>
                    <a:lnT cap="flat" cmpd="sng" w="19050">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solidFill>
                      <a:srgbClr val="EDEDED"/>
                    </a:solidFill>
                  </a:tcPr>
                </a:tc>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Do not engage in discussions regarding prices, fees or rates. E.g. do not say, “Something needs to be done about low prices,” which may be interpreted as an invitation to the group to raise prices. Do not discuss price-setting methodologies, make comments regarding past, current or future pricing or discuss/agree on prices that companies will charge customers.</a:t>
                      </a:r>
                      <a:endParaRPr sz="800"/>
                    </a:p>
                  </a:txBody>
                  <a:tcPr marT="33200" marB="33200" marR="44250" marL="44250">
                    <a:lnL cap="flat" cmpd="sng" w="12625">
                      <a:solidFill>
                        <a:srgbClr val="C9C9C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solidFill>
                      <a:srgbClr val="EDEDED"/>
                    </a:solidFill>
                  </a:tcPr>
                </a:tc>
              </a:tr>
              <a:tr h="683575">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Allocation, Demand &amp; Refusal to Deal</a:t>
                      </a:r>
                      <a:endParaRPr sz="800"/>
                    </a:p>
                  </a:txBody>
                  <a:tcPr marT="33200" marB="33200" marR="44250" marL="44250">
                    <a:lnL cap="flat" cmpd="sng" w="9525">
                      <a:solidFill>
                        <a:srgbClr val="000000">
                          <a:alpha val="0"/>
                        </a:srgbClr>
                      </a:solidFill>
                      <a:prstDash val="solid"/>
                      <a:round/>
                      <a:headEnd len="sm" w="sm" type="none"/>
                      <a:tailEnd len="sm" w="sm" type="none"/>
                    </a:lnL>
                    <a:lnR cap="flat" cmpd="sng" w="12625">
                      <a:solidFill>
                        <a:srgbClr val="C9C9C9"/>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tcPr>
                </a:tc>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Do not make any agreements regarding allocation of customers, geographic territories or markets. Do not disclose expansion or retraction plans, production capacity, or forecast future ability to meet market demand. Do not agree to fix product quality or quantities. Do not disclose revenues attributable to specific customers or refuse to deal with a specific customer or supplier. Do not make any agreement regarding a joint action that may be taken against a customer, supplier, distributor, or competitor, or jointly attempt to prevent a supplier from selling to your competitor(s). Do not make statements that could be interpreted as an invitation to coordinate behavior, such as collectively agreeing not to do business with a certain customer/competitor.</a:t>
                      </a:r>
                      <a:endParaRPr sz="800"/>
                    </a:p>
                  </a:txBody>
                  <a:tcPr marT="33200" marB="33200" marR="44250" marL="44250">
                    <a:lnL cap="flat" cmpd="sng" w="12625">
                      <a:solidFill>
                        <a:srgbClr val="C9C9C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tcPr>
                </a:tc>
              </a:tr>
              <a:tr h="272100">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Strategies</a:t>
                      </a:r>
                      <a:endParaRPr sz="800"/>
                    </a:p>
                  </a:txBody>
                  <a:tcPr marT="33200" marB="33200" marR="44250" marL="44250">
                    <a:lnL cap="flat" cmpd="sng" w="9525">
                      <a:solidFill>
                        <a:srgbClr val="000000">
                          <a:alpha val="0"/>
                        </a:srgbClr>
                      </a:solidFill>
                      <a:prstDash val="solid"/>
                      <a:round/>
                      <a:headEnd len="sm" w="sm" type="none"/>
                      <a:tailEnd len="sm" w="sm" type="none"/>
                    </a:lnL>
                    <a:lnR cap="flat" cmpd="sng" w="12625">
                      <a:solidFill>
                        <a:srgbClr val="C9C9C9"/>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solidFill>
                      <a:srgbClr val="EDEDED"/>
                    </a:solidFill>
                  </a:tcPr>
                </a:tc>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Do not disclose your company’s commercial strategy (which may be interpreted as an invitation to coordinate strategies or to otherwise enable a coordination of strategies).Do not agree on a joint strategy relating to the operation of your business.</a:t>
                      </a:r>
                      <a:endParaRPr sz="800"/>
                    </a:p>
                  </a:txBody>
                  <a:tcPr marT="33200" marB="33200" marR="44250" marL="44250">
                    <a:lnL cap="flat" cmpd="sng" w="12625">
                      <a:solidFill>
                        <a:srgbClr val="C9C9C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solidFill>
                      <a:srgbClr val="EDEDED"/>
                    </a:solidFill>
                  </a:tcPr>
                </a:tc>
              </a:tr>
              <a:tr h="374975">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Entering New Markets</a:t>
                      </a:r>
                      <a:endParaRPr sz="800"/>
                    </a:p>
                  </a:txBody>
                  <a:tcPr marT="33200" marB="33200" marR="44250" marL="44250">
                    <a:lnL cap="flat" cmpd="sng" w="9525">
                      <a:solidFill>
                        <a:srgbClr val="000000">
                          <a:alpha val="0"/>
                        </a:srgbClr>
                      </a:solidFill>
                      <a:prstDash val="solid"/>
                      <a:round/>
                      <a:headEnd len="sm" w="sm" type="none"/>
                      <a:tailEnd len="sm" w="sm" type="none"/>
                    </a:lnL>
                    <a:lnR cap="flat" cmpd="sng" w="12625">
                      <a:solidFill>
                        <a:srgbClr val="C9C9C9"/>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tcPr>
                </a:tc>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Do not agree to forego entering new lines of business because they are run by a participant’s competitor. Do not, if your company is entering into a new industry, discuss with another company in that same industry the terms on which you should or should not compete in that market.</a:t>
                      </a:r>
                      <a:endParaRPr sz="800"/>
                    </a:p>
                  </a:txBody>
                  <a:tcPr marT="33200" marB="33200" marR="44250" marL="44250">
                    <a:lnL cap="flat" cmpd="sng" w="12625">
                      <a:solidFill>
                        <a:srgbClr val="C9C9C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tcPr>
                </a:tc>
              </a:tr>
              <a:tr h="272100">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Press Releases &amp; Public Communications</a:t>
                      </a:r>
                      <a:endParaRPr sz="800"/>
                    </a:p>
                  </a:txBody>
                  <a:tcPr marT="33200" marB="33200" marR="44250" marL="44250">
                    <a:lnL cap="flat" cmpd="sng" w="9525">
                      <a:solidFill>
                        <a:srgbClr val="000000">
                          <a:alpha val="0"/>
                        </a:srgbClr>
                      </a:solidFill>
                      <a:prstDash val="solid"/>
                      <a:round/>
                      <a:headEnd len="sm" w="sm" type="none"/>
                      <a:tailEnd len="sm" w="sm" type="none"/>
                    </a:lnL>
                    <a:lnR cap="flat" cmpd="sng" w="12625">
                      <a:solidFill>
                        <a:srgbClr val="C9C9C9"/>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solidFill>
                      <a:srgbClr val="EDEDED"/>
                    </a:solidFill>
                  </a:tcPr>
                </a:tc>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Do not discuss press releases since they may be interpreted as an invitation to coordinate announcements with other participants.</a:t>
                      </a:r>
                      <a:endParaRPr sz="800"/>
                    </a:p>
                  </a:txBody>
                  <a:tcPr marT="33200" marB="33200" marR="44250" marL="44250">
                    <a:lnL cap="flat" cmpd="sng" w="12625">
                      <a:solidFill>
                        <a:srgbClr val="C9C9C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solidFill>
                      <a:srgbClr val="EDEDED"/>
                    </a:solidFill>
                  </a:tcPr>
                </a:tc>
              </a:tr>
              <a:tr h="272100">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Terms &amp; Conditions</a:t>
                      </a:r>
                      <a:endParaRPr sz="800"/>
                    </a:p>
                  </a:txBody>
                  <a:tcPr marT="33200" marB="33200" marR="44250" marL="44250">
                    <a:lnL cap="flat" cmpd="sng" w="9525">
                      <a:solidFill>
                        <a:srgbClr val="000000">
                          <a:alpha val="0"/>
                        </a:srgbClr>
                      </a:solidFill>
                      <a:prstDash val="solid"/>
                      <a:round/>
                      <a:headEnd len="sm" w="sm" type="none"/>
                      <a:tailEnd len="sm" w="sm" type="none"/>
                    </a:lnL>
                    <a:lnR cap="flat" cmpd="sng" w="12625">
                      <a:solidFill>
                        <a:srgbClr val="C9C9C9"/>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tcPr>
                </a:tc>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Do not agree with other participants to coordinate &amp; align legal T&amp;Cs, including license provisions, as a means of dealing with certain customers or suppliers that you have in common.</a:t>
                      </a:r>
                      <a:endParaRPr sz="800"/>
                    </a:p>
                  </a:txBody>
                  <a:tcPr marT="33200" marB="33200" marR="44250" marL="44250">
                    <a:lnL cap="flat" cmpd="sng" w="12625">
                      <a:solidFill>
                        <a:srgbClr val="C9C9C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tcPr>
                </a:tc>
              </a:tr>
              <a:tr h="272100">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Confidential Customer Information</a:t>
                      </a:r>
                      <a:endParaRPr sz="800"/>
                    </a:p>
                  </a:txBody>
                  <a:tcPr marT="33200" marB="33200" marR="44250" marL="44250">
                    <a:lnL cap="flat" cmpd="sng" w="9525">
                      <a:solidFill>
                        <a:srgbClr val="000000">
                          <a:alpha val="0"/>
                        </a:srgbClr>
                      </a:solidFill>
                      <a:prstDash val="solid"/>
                      <a:round/>
                      <a:headEnd len="sm" w="sm" type="none"/>
                      <a:tailEnd len="sm" w="sm" type="none"/>
                    </a:lnL>
                    <a:lnR cap="flat" cmpd="sng" w="12625">
                      <a:solidFill>
                        <a:srgbClr val="C9C9C9"/>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solidFill>
                      <a:srgbClr val="EDEDED"/>
                    </a:solidFill>
                  </a:tcPr>
                </a:tc>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Do not disclose any confidential, customer-specific information. For example participants should not disclose specific contractual terms they have negotiated with a particular supplier.</a:t>
                      </a:r>
                      <a:endParaRPr sz="800"/>
                    </a:p>
                  </a:txBody>
                  <a:tcPr marT="33200" marB="33200" marR="44250" marL="44250">
                    <a:lnL cap="flat" cmpd="sng" w="12625">
                      <a:solidFill>
                        <a:srgbClr val="C9C9C9"/>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625">
                      <a:solidFill>
                        <a:srgbClr val="C9C9C9"/>
                      </a:solidFill>
                      <a:prstDash val="solid"/>
                      <a:round/>
                      <a:headEnd len="sm" w="sm" type="none"/>
                      <a:tailEnd len="sm" w="sm" type="none"/>
                    </a:lnT>
                    <a:lnB cap="flat" cmpd="sng" w="12625">
                      <a:solidFill>
                        <a:srgbClr val="C9C9C9"/>
                      </a:solidFill>
                      <a:prstDash val="solid"/>
                      <a:round/>
                      <a:headEnd len="sm" w="sm" type="none"/>
                      <a:tailEnd len="sm" w="sm" type="none"/>
                    </a:lnB>
                    <a:solidFill>
                      <a:srgbClr val="EDEDED"/>
                    </a:solidFill>
                  </a:tcPr>
                </a:tc>
              </a:tr>
            </a:tbl>
          </a:graphicData>
        </a:graphic>
      </p:graphicFrame>
      <p:sp>
        <p:nvSpPr>
          <p:cNvPr id="129" name="Google Shape;129;p28"/>
          <p:cNvSpPr txBox="1"/>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2"/>
              </a:buClr>
              <a:buSzPts val="2000"/>
              <a:buFont typeface="Arial Black"/>
              <a:buNone/>
            </a:pPr>
            <a:r>
              <a:rPr lang="en" sz="2000">
                <a:solidFill>
                  <a:schemeClr val="dk2"/>
                </a:solidFill>
                <a:latin typeface="Arial Black"/>
                <a:ea typeface="Arial Black"/>
                <a:cs typeface="Arial Black"/>
                <a:sym typeface="Arial Black"/>
              </a:rPr>
              <a:t>Gartner Antitrust Compliance Guidelines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White w Sky">
  <p:cSld name="Divider White w Sky">
    <p:spTree>
      <p:nvGrpSpPr>
        <p:cNvPr id="130" name="Shape 130"/>
        <p:cNvGrpSpPr/>
        <p:nvPr/>
      </p:nvGrpSpPr>
      <p:grpSpPr>
        <a:xfrm>
          <a:off x="0" y="0"/>
          <a:ext cx="0" cy="0"/>
          <a:chOff x="0" y="0"/>
          <a:chExt cx="0" cy="0"/>
        </a:xfrm>
      </p:grpSpPr>
      <p:sp>
        <p:nvSpPr>
          <p:cNvPr id="131" name="Google Shape;131;p29"/>
          <p:cNvSpPr/>
          <p:nvPr/>
        </p:nvSpPr>
        <p:spPr>
          <a:xfrm>
            <a:off x="5355674" y="1015529"/>
            <a:ext cx="3788325" cy="2465194"/>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32" name="Google Shape;132;p29"/>
          <p:cNvSpPr/>
          <p:nvPr/>
        </p:nvSpPr>
        <p:spPr>
          <a:xfrm>
            <a:off x="-2" y="1015529"/>
            <a:ext cx="1315466" cy="2465194"/>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133" name="Google Shape;133;p29"/>
          <p:cNvSpPr txBox="1"/>
          <p:nvPr>
            <p:ph type="title"/>
          </p:nvPr>
        </p:nvSpPr>
        <p:spPr>
          <a:xfrm>
            <a:off x="1315464" y="1015529"/>
            <a:ext cx="4040210" cy="2465194"/>
          </a:xfrm>
          <a:prstGeom prst="rect">
            <a:avLst/>
          </a:prstGeom>
          <a:noFill/>
          <a:ln>
            <a:noFill/>
          </a:ln>
        </p:spPr>
        <p:txBody>
          <a:bodyPr anchorCtr="0" anchor="ctr" bIns="329175" lIns="329175" spcFirstLastPara="1" rIns="329175" wrap="square" tIns="329175">
            <a:normAutofit/>
          </a:bodyPr>
          <a:lstStyle>
            <a:lvl1pPr lvl="0" algn="l">
              <a:lnSpc>
                <a:spcPct val="100000"/>
              </a:lnSpc>
              <a:spcBef>
                <a:spcPts val="0"/>
              </a:spcBef>
              <a:spcAft>
                <a:spcPts val="0"/>
              </a:spcAft>
              <a:buClr>
                <a:srgbClr val="002856"/>
              </a:buClr>
              <a:buSzPts val="2400"/>
              <a:buFont typeface="Arial Black"/>
              <a:buNone/>
              <a:defRPr sz="2400"/>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34" name="Google Shape;134;p29"/>
          <p:cNvPicPr preferRelativeResize="0"/>
          <p:nvPr/>
        </p:nvPicPr>
        <p:blipFill rotWithShape="1">
          <a:blip r:embed="rId2">
            <a:alphaModFix/>
          </a:blip>
          <a:srcRect b="0" l="0" r="0" t="0"/>
          <a:stretch/>
        </p:blipFill>
        <p:spPr>
          <a:xfrm>
            <a:off x="7315200" y="4560570"/>
            <a:ext cx="1028700" cy="235315"/>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bkgd Cover Page">
  <p:cSld name="Blue bkgd Cover Page">
    <p:spTree>
      <p:nvGrpSpPr>
        <p:cNvPr id="135" name="Shape 135"/>
        <p:cNvGrpSpPr/>
        <p:nvPr/>
      </p:nvGrpSpPr>
      <p:grpSpPr>
        <a:xfrm>
          <a:off x="0" y="0"/>
          <a:ext cx="0" cy="0"/>
          <a:chOff x="0" y="0"/>
          <a:chExt cx="0" cy="0"/>
        </a:xfrm>
      </p:grpSpPr>
      <p:sp>
        <p:nvSpPr>
          <p:cNvPr id="136" name="Google Shape;136;p30"/>
          <p:cNvSpPr/>
          <p:nvPr/>
        </p:nvSpPr>
        <p:spPr>
          <a:xfrm>
            <a:off x="4899675" y="603854"/>
            <a:ext cx="120325" cy="2468880"/>
          </a:xfrm>
          <a:prstGeom prst="rect">
            <a:avLst/>
          </a:prstGeom>
          <a:solidFill>
            <a:srgbClr val="009A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37" name="Google Shape;137;p30"/>
          <p:cNvSpPr/>
          <p:nvPr/>
        </p:nvSpPr>
        <p:spPr>
          <a:xfrm>
            <a:off x="796906" y="603854"/>
            <a:ext cx="120325" cy="2468880"/>
          </a:xfrm>
          <a:prstGeom prst="rect">
            <a:avLst/>
          </a:prstGeom>
          <a:solidFill>
            <a:srgbClr val="009AD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38" name="Google Shape;138;p30"/>
          <p:cNvSpPr txBox="1"/>
          <p:nvPr>
            <p:ph type="ctrTitle"/>
          </p:nvPr>
        </p:nvSpPr>
        <p:spPr>
          <a:xfrm>
            <a:off x="917231" y="603854"/>
            <a:ext cx="3982444" cy="1799749"/>
          </a:xfrm>
          <a:prstGeom prst="rect">
            <a:avLst/>
          </a:prstGeom>
          <a:noFill/>
          <a:ln>
            <a:noFill/>
          </a:ln>
        </p:spPr>
        <p:txBody>
          <a:bodyPr anchorCtr="0" anchor="ctr" bIns="91425" lIns="329175" spcFirstLastPara="1" rIns="329175" wrap="square" tIns="329175">
            <a:noAutofit/>
          </a:bodyPr>
          <a:lstStyle>
            <a:lvl1pPr lvl="0" algn="l">
              <a:lnSpc>
                <a:spcPct val="90000"/>
              </a:lnSpc>
              <a:spcBef>
                <a:spcPts val="0"/>
              </a:spcBef>
              <a:spcAft>
                <a:spcPts val="0"/>
              </a:spcAft>
              <a:buClr>
                <a:srgbClr val="002856"/>
              </a:buClr>
              <a:buSzPts val="2800"/>
              <a:buFont typeface="Arial Black"/>
              <a:buNone/>
              <a:defRPr sz="2800"/>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39" name="Google Shape;139;p30"/>
          <p:cNvPicPr preferRelativeResize="0"/>
          <p:nvPr/>
        </p:nvPicPr>
        <p:blipFill rotWithShape="1">
          <a:blip r:embed="rId2">
            <a:alphaModFix/>
          </a:blip>
          <a:srcRect b="0" l="0" r="0" t="0"/>
          <a:stretch/>
        </p:blipFill>
        <p:spPr>
          <a:xfrm>
            <a:off x="6858000" y="4487875"/>
            <a:ext cx="1371600" cy="312725"/>
          </a:xfrm>
          <a:prstGeom prst="rect">
            <a:avLst/>
          </a:prstGeom>
          <a:noFill/>
          <a:ln>
            <a:noFill/>
          </a:ln>
        </p:spPr>
      </p:pic>
      <p:sp>
        <p:nvSpPr>
          <p:cNvPr id="140" name="Google Shape;140;p30"/>
          <p:cNvSpPr txBox="1"/>
          <p:nvPr>
            <p:ph idx="1" type="body"/>
          </p:nvPr>
        </p:nvSpPr>
        <p:spPr>
          <a:xfrm>
            <a:off x="917230" y="2495043"/>
            <a:ext cx="3982443" cy="554831"/>
          </a:xfrm>
          <a:prstGeom prst="rect">
            <a:avLst/>
          </a:prstGeom>
          <a:noFill/>
          <a:ln>
            <a:noFill/>
          </a:ln>
        </p:spPr>
        <p:txBody>
          <a:bodyPr anchorCtr="0" anchor="t" bIns="329175" lIns="329175" spcFirstLastPara="1" rIns="329175" wrap="square" tIns="0">
            <a:noAutofit/>
          </a:bodyPr>
          <a:lstStyle>
            <a:lvl1pPr indent="-228600" lvl="0" marL="457200" marR="0" rtl="0" algn="l">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308610" lvl="1" marL="914400" marR="0" rtl="0" algn="l">
              <a:lnSpc>
                <a:spcPct val="90000"/>
              </a:lnSpc>
              <a:spcBef>
                <a:spcPts val="900"/>
              </a:spcBef>
              <a:spcAft>
                <a:spcPts val="0"/>
              </a:spcAft>
              <a:buClr>
                <a:schemeClr val="dk1"/>
              </a:buClr>
              <a:buSzPts val="126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8610" lvl="3" marL="1828800" marR="0" rtl="0" algn="l">
              <a:lnSpc>
                <a:spcPct val="90000"/>
              </a:lnSpc>
              <a:spcBef>
                <a:spcPts val="900"/>
              </a:spcBef>
              <a:spcAft>
                <a:spcPts val="0"/>
              </a:spcAft>
              <a:buClr>
                <a:schemeClr val="dk1"/>
              </a:buClr>
              <a:buSzPts val="126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9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1" name="Shape 141"/>
        <p:cNvGrpSpPr/>
        <p:nvPr/>
      </p:nvGrpSpPr>
      <p:grpSpPr>
        <a:xfrm>
          <a:off x="0" y="0"/>
          <a:ext cx="0" cy="0"/>
          <a:chOff x="0" y="0"/>
          <a:chExt cx="0" cy="0"/>
        </a:xfrm>
      </p:grpSpPr>
      <p:sp>
        <p:nvSpPr>
          <p:cNvPr id="142" name="Google Shape;142;p31"/>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2000"/>
              <a:buFont typeface="Arial Black"/>
              <a:buNone/>
              <a:defRPr/>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1"/>
          <p:cNvSpPr txBox="1"/>
          <p:nvPr>
            <p:ph idx="1" type="body"/>
          </p:nvPr>
        </p:nvSpPr>
        <p:spPr>
          <a:xfrm>
            <a:off x="0" y="0"/>
            <a:ext cx="3000000" cy="2250000"/>
          </a:xfrm>
          <a:prstGeom prst="rect">
            <a:avLst/>
          </a:prstGeom>
          <a:noFill/>
          <a:ln>
            <a:noFill/>
          </a:ln>
        </p:spPr>
        <p:txBody>
          <a:bodyPr anchorCtr="0" anchor="t" bIns="45700" lIns="91425" spcFirstLastPara="1" rIns="91425" wrap="square" tIns="45700">
            <a:noAutofit/>
          </a:bodyPr>
          <a:lstStyle>
            <a:lvl1pPr indent="-342900" lvl="0" marL="4572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1pPr>
            <a:lvl2pPr indent="-331469" lvl="1" marL="9144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2pPr>
            <a:lvl3pPr indent="-342900" lvl="2" marL="13716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1469" lvl="3" marL="1828800" marR="0" rtl="0" algn="l">
              <a:lnSpc>
                <a:spcPct val="90000"/>
              </a:lnSpc>
              <a:spcBef>
                <a:spcPts val="900"/>
              </a:spcBef>
              <a:spcAft>
                <a:spcPts val="0"/>
              </a:spcAft>
              <a:buClr>
                <a:schemeClr val="dk1"/>
              </a:buClr>
              <a:buSzPts val="162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9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44" name="Shape 144"/>
        <p:cNvGrpSpPr/>
        <p:nvPr/>
      </p:nvGrpSpPr>
      <p:grpSpPr>
        <a:xfrm>
          <a:off x="0" y="0"/>
          <a:ext cx="0" cy="0"/>
          <a:chOff x="0" y="0"/>
          <a:chExt cx="0" cy="0"/>
        </a:xfrm>
      </p:grpSpPr>
      <p:sp>
        <p:nvSpPr>
          <p:cNvPr id="145" name="Google Shape;145;p32"/>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002856"/>
              </a:buClr>
              <a:buSzPts val="1800"/>
              <a:buNone/>
              <a:defRPr/>
            </a:lvl1pPr>
            <a:lvl2pPr lvl="1">
              <a:spcBef>
                <a:spcPts val="9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slideLayout" Target="../slideLayouts/slideLayout2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A4A3A4"/>
          </p15:clr>
        </p15:guide>
        <p15:guide id="2" orient="horz" pos="216">
          <p15:clr>
            <a:srgbClr val="5ACBF0"/>
          </p15:clr>
        </p15:guide>
        <p15:guide id="3" orient="horz" pos="3024">
          <p15:clr>
            <a:srgbClr val="5ACBF0"/>
          </p15:clr>
        </p15:guide>
        <p15:guide id="4" pos="288">
          <p15:clr>
            <a:srgbClr val="5ACBF0"/>
          </p15:clr>
        </p15:guide>
        <p15:guide id="5" pos="547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sp>
        <p:nvSpPr>
          <p:cNvPr id="77" name="Google Shape;77;p18"/>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2856"/>
              </a:buClr>
              <a:buSzPts val="2000"/>
              <a:buFont typeface="Arial Black"/>
              <a:buNone/>
              <a:defRPr b="0" i="0" sz="2000" u="none" cap="none" strike="noStrike">
                <a:solidFill>
                  <a:srgbClr val="002856"/>
                </a:solidFill>
                <a:latin typeface="Arial Black"/>
                <a:ea typeface="Arial Black"/>
                <a:cs typeface="Arial Black"/>
                <a:sym typeface="Arial Black"/>
              </a:defRPr>
            </a:lvl1pPr>
            <a:lvl2pPr lvl="1">
              <a:spcBef>
                <a:spcPts val="9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8" name="Google Shape;78;p18"/>
          <p:cNvSpPr txBox="1"/>
          <p:nvPr/>
        </p:nvSpPr>
        <p:spPr>
          <a:xfrm>
            <a:off x="457200" y="4855129"/>
            <a:ext cx="5480049" cy="115416"/>
          </a:xfrm>
          <a:prstGeom prst="rect">
            <a:avLst/>
          </a:prstGeom>
          <a:noFill/>
          <a:ln>
            <a:noFill/>
          </a:ln>
        </p:spPr>
        <p:txBody>
          <a:bodyPr anchorCtr="0" anchor="b" bIns="0" lIns="0" spcFirstLastPara="1" rIns="0" wrap="square" tIns="0">
            <a:spAutoFit/>
          </a:bodyPr>
          <a:lstStyle/>
          <a:p>
            <a:pPr indent="-228600" lvl="0" marL="228600" marR="0" rtl="0" algn="l">
              <a:spcBef>
                <a:spcPts val="0"/>
              </a:spcBef>
              <a:spcAft>
                <a:spcPts val="0"/>
              </a:spcAft>
              <a:buNone/>
            </a:pPr>
            <a:fld id="{00000000-1234-1234-1234-123412341234}" type="slidenum">
              <a:rPr b="0" i="0" lang="en" sz="1000" u="none" cap="none" strike="noStrike">
                <a:solidFill>
                  <a:schemeClr val="dk1"/>
                </a:solidFill>
                <a:latin typeface="Arial"/>
                <a:ea typeface="Arial"/>
                <a:cs typeface="Arial"/>
                <a:sym typeface="Arial"/>
              </a:rPr>
              <a:t>‹#›</a:t>
            </a:fld>
            <a:r>
              <a:rPr b="0" i="0" lang="en" sz="800" u="none" cap="none" strike="noStrike">
                <a:solidFill>
                  <a:schemeClr val="dk1"/>
                </a:solidFill>
                <a:latin typeface="Arial"/>
                <a:ea typeface="Arial"/>
                <a:cs typeface="Arial"/>
                <a:sym typeface="Arial"/>
              </a:rPr>
              <a:t>	© 2021 Gartner, Inc. and/or its affiliates. All rights reserved. 745921</a:t>
            </a:r>
            <a:endParaRPr b="0" i="0" sz="525"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728">
          <p15:clr>
            <a:srgbClr val="FDE53C"/>
          </p15:clr>
        </p15:guide>
        <p15:guide id="2" pos="2880">
          <p15:clr>
            <a:srgbClr val="A4A3A4"/>
          </p15:clr>
        </p15:guide>
        <p15:guide id="3" orient="horz" pos="216">
          <p15:clr>
            <a:srgbClr val="5ACBF0"/>
          </p15:clr>
        </p15:guide>
        <p15:guide id="4" orient="horz" pos="432">
          <p15:clr>
            <a:srgbClr val="FDE53C"/>
          </p15:clr>
        </p15:guide>
        <p15:guide id="5" orient="horz" pos="612">
          <p15:clr>
            <a:srgbClr val="FDE53C"/>
          </p15:clr>
        </p15:guide>
        <p15:guide id="6" orient="horz" pos="720">
          <p15:clr>
            <a:srgbClr val="5ACBF0"/>
          </p15:clr>
        </p15:guide>
        <p15:guide id="7" orient="horz" pos="3024">
          <p15:clr>
            <a:srgbClr val="5ACBF0"/>
          </p15:clr>
        </p15:guide>
        <p15:guide id="8" pos="288">
          <p15:clr>
            <a:srgbClr val="5ACBF0"/>
          </p15:clr>
        </p15:guide>
        <p15:guide id="9" pos="2815">
          <p15:clr>
            <a:srgbClr val="5ACBF0"/>
          </p15:clr>
        </p15:guide>
        <p15:guide id="10" pos="2945">
          <p15:clr>
            <a:srgbClr val="5ACBF0"/>
          </p15:clr>
        </p15:guide>
        <p15:guide id="11" pos="5478">
          <p15:clr>
            <a:srgbClr val="5ACBF0"/>
          </p15:clr>
        </p15:guide>
        <p15:guide id="12" orient="horz" pos="1908">
          <p15:clr>
            <a:srgbClr val="FDE53C"/>
          </p15:clr>
        </p15:guide>
        <p15:guide id="13" orient="horz" pos="2016">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8.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0.xml"/><Relationship Id="rId3" Type="http://schemas.openxmlformats.org/officeDocument/2006/relationships/image" Target="../media/image8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1.xml"/><Relationship Id="rId3" Type="http://schemas.openxmlformats.org/officeDocument/2006/relationships/image" Target="../media/image81.png"/><Relationship Id="rId4" Type="http://schemas.openxmlformats.org/officeDocument/2006/relationships/image" Target="../media/image8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2.xml"/><Relationship Id="rId3" Type="http://schemas.openxmlformats.org/officeDocument/2006/relationships/image" Target="../media/image83.png"/><Relationship Id="rId4" Type="http://schemas.openxmlformats.org/officeDocument/2006/relationships/image" Target="../media/image86.png"/><Relationship Id="rId5" Type="http://schemas.openxmlformats.org/officeDocument/2006/relationships/image" Target="../media/image85.png"/><Relationship Id="rId6" Type="http://schemas.openxmlformats.org/officeDocument/2006/relationships/image" Target="../media/image84.png"/><Relationship Id="rId7" Type="http://schemas.openxmlformats.org/officeDocument/2006/relationships/image" Target="../media/image8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3.xml"/><Relationship Id="rId3" Type="http://schemas.openxmlformats.org/officeDocument/2006/relationships/image" Target="../media/image82.png"/><Relationship Id="rId4" Type="http://schemas.openxmlformats.org/officeDocument/2006/relationships/image" Target="../media/image13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4.xml"/><Relationship Id="rId3" Type="http://schemas.openxmlformats.org/officeDocument/2006/relationships/image" Target="../media/image97.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5.xml"/><Relationship Id="rId3" Type="http://schemas.openxmlformats.org/officeDocument/2006/relationships/image" Target="../media/image97.jpg"/><Relationship Id="rId4" Type="http://schemas.openxmlformats.org/officeDocument/2006/relationships/image" Target="../media/image136.png"/><Relationship Id="rId5" Type="http://schemas.openxmlformats.org/officeDocument/2006/relationships/image" Target="../media/image135.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6.xml"/><Relationship Id="rId3" Type="http://schemas.openxmlformats.org/officeDocument/2006/relationships/image" Target="../media/image97.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7.xml"/><Relationship Id="rId3" Type="http://schemas.openxmlformats.org/officeDocument/2006/relationships/image" Target="../media/image97.jpg"/><Relationship Id="rId4" Type="http://schemas.openxmlformats.org/officeDocument/2006/relationships/image" Target="../media/image105.png"/><Relationship Id="rId5" Type="http://schemas.openxmlformats.org/officeDocument/2006/relationships/image" Target="../media/image104.png"/><Relationship Id="rId6" Type="http://schemas.openxmlformats.org/officeDocument/2006/relationships/image" Target="../media/image103.png"/><Relationship Id="rId7" Type="http://schemas.openxmlformats.org/officeDocument/2006/relationships/image" Target="../media/image102.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8.xml"/><Relationship Id="rId3" Type="http://schemas.openxmlformats.org/officeDocument/2006/relationships/image" Target="../media/image97.jpg"/><Relationship Id="rId4" Type="http://schemas.openxmlformats.org/officeDocument/2006/relationships/image" Target="../media/image108.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9.xml"/><Relationship Id="rId3" Type="http://schemas.openxmlformats.org/officeDocument/2006/relationships/image" Target="../media/image97.jpg"/><Relationship Id="rId4" Type="http://schemas.openxmlformats.org/officeDocument/2006/relationships/image" Target="../media/image110.png"/><Relationship Id="rId5" Type="http://schemas.openxmlformats.org/officeDocument/2006/relationships/image" Target="../media/image107.png"/><Relationship Id="rId6" Type="http://schemas.openxmlformats.org/officeDocument/2006/relationships/image" Target="../media/image1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0.xml"/><Relationship Id="rId3" Type="http://schemas.openxmlformats.org/officeDocument/2006/relationships/image" Target="../media/image13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1.xml"/><Relationship Id="rId3" Type="http://schemas.openxmlformats.org/officeDocument/2006/relationships/image" Target="../media/image137.png"/><Relationship Id="rId4" Type="http://schemas.openxmlformats.org/officeDocument/2006/relationships/image" Target="../media/image139.png"/><Relationship Id="rId5" Type="http://schemas.openxmlformats.org/officeDocument/2006/relationships/image" Target="../media/image141.png"/><Relationship Id="rId6" Type="http://schemas.openxmlformats.org/officeDocument/2006/relationships/image" Target="../media/image153.png"/><Relationship Id="rId7" Type="http://schemas.openxmlformats.org/officeDocument/2006/relationships/image" Target="../media/image14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2.xml"/><Relationship Id="rId3" Type="http://schemas.openxmlformats.org/officeDocument/2006/relationships/image" Target="../media/image137.png"/><Relationship Id="rId4" Type="http://schemas.openxmlformats.org/officeDocument/2006/relationships/image" Target="../media/image80.png"/><Relationship Id="rId5" Type="http://schemas.openxmlformats.org/officeDocument/2006/relationships/image" Target="../media/image142.png"/><Relationship Id="rId6" Type="http://schemas.openxmlformats.org/officeDocument/2006/relationships/image" Target="../media/image143.png"/><Relationship Id="rId7" Type="http://schemas.openxmlformats.org/officeDocument/2006/relationships/image" Target="../media/image14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3.xml"/><Relationship Id="rId3" Type="http://schemas.openxmlformats.org/officeDocument/2006/relationships/image" Target="../media/image137.png"/><Relationship Id="rId4" Type="http://schemas.openxmlformats.org/officeDocument/2006/relationships/image" Target="../media/image15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4.xml"/><Relationship Id="rId3" Type="http://schemas.openxmlformats.org/officeDocument/2006/relationships/image" Target="../media/image137.png"/><Relationship Id="rId4" Type="http://schemas.openxmlformats.org/officeDocument/2006/relationships/image" Target="../media/image146.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5.xml"/><Relationship Id="rId3" Type="http://schemas.openxmlformats.org/officeDocument/2006/relationships/image" Target="../media/image137.png"/><Relationship Id="rId4" Type="http://schemas.openxmlformats.org/officeDocument/2006/relationships/image" Target="../media/image148.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6.xml"/><Relationship Id="rId3" Type="http://schemas.openxmlformats.org/officeDocument/2006/relationships/image" Target="../media/image137.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7.xml"/><Relationship Id="rId3" Type="http://schemas.openxmlformats.org/officeDocument/2006/relationships/image" Target="../media/image137.png"/><Relationship Id="rId4" Type="http://schemas.openxmlformats.org/officeDocument/2006/relationships/image" Target="../media/image149.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8.xml"/><Relationship Id="rId3" Type="http://schemas.openxmlformats.org/officeDocument/2006/relationships/image" Target="../media/image150.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9.xml"/><Relationship Id="rId3" Type="http://schemas.openxmlformats.org/officeDocument/2006/relationships/image" Target="../media/image117.png"/><Relationship Id="rId4" Type="http://schemas.openxmlformats.org/officeDocument/2006/relationships/image" Target="../media/image115.png"/><Relationship Id="rId5" Type="http://schemas.openxmlformats.org/officeDocument/2006/relationships/image" Target="../media/image1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30.png"/><Relationship Id="rId9" Type="http://schemas.openxmlformats.org/officeDocument/2006/relationships/image" Target="../media/image45.png"/><Relationship Id="rId5" Type="http://schemas.openxmlformats.org/officeDocument/2006/relationships/image" Target="../media/image26.png"/><Relationship Id="rId6" Type="http://schemas.openxmlformats.org/officeDocument/2006/relationships/image" Target="../media/image14.png"/><Relationship Id="rId7" Type="http://schemas.openxmlformats.org/officeDocument/2006/relationships/image" Target="../media/image7.png"/><Relationship Id="rId8" Type="http://schemas.openxmlformats.org/officeDocument/2006/relationships/image" Target="../media/image28.png"/><Relationship Id="rId11" Type="http://schemas.openxmlformats.org/officeDocument/2006/relationships/image" Target="../media/image40.png"/><Relationship Id="rId10" Type="http://schemas.openxmlformats.org/officeDocument/2006/relationships/image" Target="../media/image43.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0.xml"/><Relationship Id="rId3" Type="http://schemas.openxmlformats.org/officeDocument/2006/relationships/image" Target="../media/image117.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1.xml"/><Relationship Id="rId3" Type="http://schemas.openxmlformats.org/officeDocument/2006/relationships/image" Target="../media/image121.png"/><Relationship Id="rId4" Type="http://schemas.openxmlformats.org/officeDocument/2006/relationships/image" Target="../media/image117.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2.xml"/><Relationship Id="rId3" Type="http://schemas.openxmlformats.org/officeDocument/2006/relationships/image" Target="../media/image117.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3.xml"/><Relationship Id="rId3" Type="http://schemas.openxmlformats.org/officeDocument/2006/relationships/image" Target="../media/image120.png"/><Relationship Id="rId4" Type="http://schemas.openxmlformats.org/officeDocument/2006/relationships/image" Target="../media/image118.png"/><Relationship Id="rId9" Type="http://schemas.openxmlformats.org/officeDocument/2006/relationships/image" Target="../media/image123.png"/><Relationship Id="rId5" Type="http://schemas.openxmlformats.org/officeDocument/2006/relationships/image" Target="../media/image122.png"/><Relationship Id="rId6" Type="http://schemas.openxmlformats.org/officeDocument/2006/relationships/image" Target="../media/image117.png"/><Relationship Id="rId7" Type="http://schemas.openxmlformats.org/officeDocument/2006/relationships/image" Target="../media/image124.png"/><Relationship Id="rId8" Type="http://schemas.openxmlformats.org/officeDocument/2006/relationships/image" Target="../media/image12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4.xml"/><Relationship Id="rId3" Type="http://schemas.openxmlformats.org/officeDocument/2006/relationships/image" Target="../media/image125.png"/><Relationship Id="rId4" Type="http://schemas.openxmlformats.org/officeDocument/2006/relationships/image" Target="../media/image117.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5.xml"/><Relationship Id="rId3" Type="http://schemas.openxmlformats.org/officeDocument/2006/relationships/image" Target="../media/image117.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6.xml"/><Relationship Id="rId3" Type="http://schemas.openxmlformats.org/officeDocument/2006/relationships/image" Target="../media/image117.png"/><Relationship Id="rId4" Type="http://schemas.openxmlformats.org/officeDocument/2006/relationships/image" Target="../media/image147.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7.xml"/><Relationship Id="rId3" Type="http://schemas.openxmlformats.org/officeDocument/2006/relationships/image" Target="../media/image117.png"/><Relationship Id="rId4" Type="http://schemas.openxmlformats.org/officeDocument/2006/relationships/image" Target="../media/image1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44.png"/><Relationship Id="rId4" Type="http://schemas.openxmlformats.org/officeDocument/2006/relationships/image" Target="../media/image47.png"/><Relationship Id="rId5"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51.png"/><Relationship Id="rId4" Type="http://schemas.openxmlformats.org/officeDocument/2006/relationships/image" Target="../media/image48.png"/><Relationship Id="rId5" Type="http://schemas.openxmlformats.org/officeDocument/2006/relationships/image" Target="../media/image4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44.png"/><Relationship Id="rId4" Type="http://schemas.openxmlformats.org/officeDocument/2006/relationships/image" Target="../media/image48.png"/><Relationship Id="rId5"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53.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44.png"/><Relationship Id="rId5"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60.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 Id="rId3" Type="http://schemas.openxmlformats.org/officeDocument/2006/relationships/image" Target="../media/image52.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6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3.xml"/><Relationship Id="rId3" Type="http://schemas.openxmlformats.org/officeDocument/2006/relationships/image" Target="../media/image57.pn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56.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59.png"/><Relationship Id="rId4" Type="http://schemas.openxmlformats.org/officeDocument/2006/relationships/image" Target="../media/image61.png"/><Relationship Id="rId5" Type="http://schemas.openxmlformats.org/officeDocument/2006/relationships/image" Target="../media/image66.png"/><Relationship Id="rId6" Type="http://schemas.openxmlformats.org/officeDocument/2006/relationships/image" Target="../media/image63.png"/><Relationship Id="rId7"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 Id="rId3" Type="http://schemas.openxmlformats.org/officeDocument/2006/relationships/image" Target="../media/image59.png"/><Relationship Id="rId4" Type="http://schemas.openxmlformats.org/officeDocument/2006/relationships/image" Target="../media/image61.png"/><Relationship Id="rId5" Type="http://schemas.openxmlformats.org/officeDocument/2006/relationships/image" Target="../media/image66.png"/><Relationship Id="rId6" Type="http://schemas.openxmlformats.org/officeDocument/2006/relationships/image" Target="../media/image63.png"/><Relationship Id="rId7" Type="http://schemas.openxmlformats.org/officeDocument/2006/relationships/image" Target="../media/image6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6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6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70.png"/><Relationship Id="rId4" Type="http://schemas.openxmlformats.org/officeDocument/2006/relationships/image" Target="../media/image72.png"/><Relationship Id="rId9" Type="http://schemas.openxmlformats.org/officeDocument/2006/relationships/image" Target="../media/image75.png"/><Relationship Id="rId5" Type="http://schemas.openxmlformats.org/officeDocument/2006/relationships/image" Target="../media/image71.png"/><Relationship Id="rId6" Type="http://schemas.openxmlformats.org/officeDocument/2006/relationships/image" Target="../media/image78.png"/><Relationship Id="rId7" Type="http://schemas.openxmlformats.org/officeDocument/2006/relationships/image" Target="../media/image76.png"/><Relationship Id="rId8" Type="http://schemas.openxmlformats.org/officeDocument/2006/relationships/image" Target="../media/image7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73.png"/><Relationship Id="rId4" Type="http://schemas.openxmlformats.org/officeDocument/2006/relationships/image" Target="../media/image7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74.png"/><Relationship Id="rId4" Type="http://schemas.openxmlformats.org/officeDocument/2006/relationships/image" Target="../media/image80.png"/><Relationship Id="rId5" Type="http://schemas.openxmlformats.org/officeDocument/2006/relationships/image" Target="../media/image8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8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3.xml"/><Relationship Id="rId3" Type="http://schemas.openxmlformats.org/officeDocument/2006/relationships/image" Target="../media/image81.png"/><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 Id="rId3" Type="http://schemas.openxmlformats.org/officeDocument/2006/relationships/image" Target="../media/image83.png"/><Relationship Id="rId4" Type="http://schemas.openxmlformats.org/officeDocument/2006/relationships/image" Target="../media/image86.png"/><Relationship Id="rId5" Type="http://schemas.openxmlformats.org/officeDocument/2006/relationships/image" Target="../media/image85.png"/><Relationship Id="rId6" Type="http://schemas.openxmlformats.org/officeDocument/2006/relationships/image" Target="../media/image84.png"/><Relationship Id="rId7" Type="http://schemas.openxmlformats.org/officeDocument/2006/relationships/image" Target="../media/image8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87.png"/><Relationship Id="rId4" Type="http://schemas.openxmlformats.org/officeDocument/2006/relationships/image" Target="../media/image8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 Id="rId3" Type="http://schemas.openxmlformats.org/officeDocument/2006/relationships/image" Target="../media/image89.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91.png"/><Relationship Id="rId4" Type="http://schemas.openxmlformats.org/officeDocument/2006/relationships/image" Target="../media/image94.png"/><Relationship Id="rId5" Type="http://schemas.openxmlformats.org/officeDocument/2006/relationships/image" Target="../media/image9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 Id="rId3" Type="http://schemas.openxmlformats.org/officeDocument/2006/relationships/image" Target="../media/image59.png"/><Relationship Id="rId4" Type="http://schemas.openxmlformats.org/officeDocument/2006/relationships/image" Target="../media/image61.png"/><Relationship Id="rId5" Type="http://schemas.openxmlformats.org/officeDocument/2006/relationships/image" Target="../media/image66.png"/><Relationship Id="rId6" Type="http://schemas.openxmlformats.org/officeDocument/2006/relationships/image" Target="../media/image63.png"/><Relationship Id="rId7" Type="http://schemas.openxmlformats.org/officeDocument/2006/relationships/image" Target="../media/image6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95.png"/><Relationship Id="rId4" Type="http://schemas.openxmlformats.org/officeDocument/2006/relationships/image" Target="../media/image92.png"/><Relationship Id="rId5" Type="http://schemas.openxmlformats.org/officeDocument/2006/relationships/image" Target="../media/image10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 Id="rId3" Type="http://schemas.openxmlformats.org/officeDocument/2006/relationships/image" Target="../media/image9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98.jpg"/><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 Id="rId3" Type="http://schemas.openxmlformats.org/officeDocument/2006/relationships/image" Target="../media/image97.jpg"/><Relationship Id="rId4" Type="http://schemas.openxmlformats.org/officeDocument/2006/relationships/image" Target="../media/image106.png"/><Relationship Id="rId5" Type="http://schemas.openxmlformats.org/officeDocument/2006/relationships/image" Target="../media/image10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97.jpg"/><Relationship Id="rId4" Type="http://schemas.openxmlformats.org/officeDocument/2006/relationships/image" Target="../media/image105.png"/><Relationship Id="rId5" Type="http://schemas.openxmlformats.org/officeDocument/2006/relationships/image" Target="../media/image104.png"/><Relationship Id="rId6" Type="http://schemas.openxmlformats.org/officeDocument/2006/relationships/image" Target="../media/image103.png"/><Relationship Id="rId7" Type="http://schemas.openxmlformats.org/officeDocument/2006/relationships/image" Target="../media/image10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6.xml"/><Relationship Id="rId3" Type="http://schemas.openxmlformats.org/officeDocument/2006/relationships/image" Target="../media/image97.jpg"/><Relationship Id="rId4" Type="http://schemas.openxmlformats.org/officeDocument/2006/relationships/image" Target="../media/image10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 Id="rId3" Type="http://schemas.openxmlformats.org/officeDocument/2006/relationships/image" Target="../media/image97.jpg"/><Relationship Id="rId4" Type="http://schemas.openxmlformats.org/officeDocument/2006/relationships/image" Target="../media/image110.png"/><Relationship Id="rId5" Type="http://schemas.openxmlformats.org/officeDocument/2006/relationships/image" Target="../media/image107.png"/><Relationship Id="rId6" Type="http://schemas.openxmlformats.org/officeDocument/2006/relationships/image" Target="../media/image1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9.xml"/><Relationship Id="rId3" Type="http://schemas.openxmlformats.org/officeDocument/2006/relationships/image" Target="../media/image59.png"/><Relationship Id="rId4" Type="http://schemas.openxmlformats.org/officeDocument/2006/relationships/image" Target="../media/image61.png"/><Relationship Id="rId5" Type="http://schemas.openxmlformats.org/officeDocument/2006/relationships/image" Target="../media/image66.png"/><Relationship Id="rId6" Type="http://schemas.openxmlformats.org/officeDocument/2006/relationships/image" Target="../media/image63.png"/><Relationship Id="rId7" Type="http://schemas.openxmlformats.org/officeDocument/2006/relationships/image" Target="../media/image6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0.xml"/><Relationship Id="rId3" Type="http://schemas.openxmlformats.org/officeDocument/2006/relationships/image" Target="../media/image1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 Id="rId3" Type="http://schemas.openxmlformats.org/officeDocument/2006/relationships/image" Target="../media/image114.png"/><Relationship Id="rId4" Type="http://schemas.openxmlformats.org/officeDocument/2006/relationships/image" Target="../media/image109.png"/><Relationship Id="rId5" Type="http://schemas.openxmlformats.org/officeDocument/2006/relationships/image" Target="../media/image116.png"/><Relationship Id="rId6" Type="http://schemas.openxmlformats.org/officeDocument/2006/relationships/image" Target="../media/image1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 Id="rId3" Type="http://schemas.openxmlformats.org/officeDocument/2006/relationships/image" Target="../media/image6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 Id="rId3" Type="http://schemas.openxmlformats.org/officeDocument/2006/relationships/image" Target="../media/image117.png"/><Relationship Id="rId4" Type="http://schemas.openxmlformats.org/officeDocument/2006/relationships/image" Target="../media/image115.png"/><Relationship Id="rId5" Type="http://schemas.openxmlformats.org/officeDocument/2006/relationships/image" Target="../media/image11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 Id="rId3" Type="http://schemas.openxmlformats.org/officeDocument/2006/relationships/image" Target="../media/image11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5.xml"/><Relationship Id="rId3" Type="http://schemas.openxmlformats.org/officeDocument/2006/relationships/image" Target="../media/image121.png"/><Relationship Id="rId4" Type="http://schemas.openxmlformats.org/officeDocument/2006/relationships/image" Target="../media/image11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6.xml"/><Relationship Id="rId3" Type="http://schemas.openxmlformats.org/officeDocument/2006/relationships/image" Target="../media/image1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7.xml"/><Relationship Id="rId3" Type="http://schemas.openxmlformats.org/officeDocument/2006/relationships/image" Target="../media/image120.png"/><Relationship Id="rId4" Type="http://schemas.openxmlformats.org/officeDocument/2006/relationships/image" Target="../media/image118.png"/><Relationship Id="rId9" Type="http://schemas.openxmlformats.org/officeDocument/2006/relationships/image" Target="../media/image123.png"/><Relationship Id="rId5" Type="http://schemas.openxmlformats.org/officeDocument/2006/relationships/image" Target="../media/image122.png"/><Relationship Id="rId6" Type="http://schemas.openxmlformats.org/officeDocument/2006/relationships/image" Target="../media/image117.png"/><Relationship Id="rId7" Type="http://schemas.openxmlformats.org/officeDocument/2006/relationships/image" Target="../media/image124.png"/><Relationship Id="rId8" Type="http://schemas.openxmlformats.org/officeDocument/2006/relationships/image" Target="../media/image1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8.xml"/><Relationship Id="rId3" Type="http://schemas.openxmlformats.org/officeDocument/2006/relationships/image" Target="../media/image125.png"/><Relationship Id="rId4" Type="http://schemas.openxmlformats.org/officeDocument/2006/relationships/image" Target="../media/image11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9.xml"/><Relationship Id="rId3" Type="http://schemas.openxmlformats.org/officeDocument/2006/relationships/image" Target="../media/image1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2.xml"/><Relationship Id="rId3" Type="http://schemas.openxmlformats.org/officeDocument/2006/relationships/image" Target="../media/image128.png"/><Relationship Id="rId4" Type="http://schemas.openxmlformats.org/officeDocument/2006/relationships/image" Target="../media/image132.png"/><Relationship Id="rId5" Type="http://schemas.openxmlformats.org/officeDocument/2006/relationships/image" Target="../media/image66.png"/><Relationship Id="rId6" Type="http://schemas.openxmlformats.org/officeDocument/2006/relationships/image" Target="../media/image63.png"/><Relationship Id="rId7" Type="http://schemas.openxmlformats.org/officeDocument/2006/relationships/image" Target="../media/image13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7.png"/><Relationship Id="rId13" Type="http://schemas.openxmlformats.org/officeDocument/2006/relationships/image" Target="../media/image19.png"/><Relationship Id="rId12" Type="http://schemas.openxmlformats.org/officeDocument/2006/relationships/image" Target="../media/image18.png"/><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18.png"/><Relationship Id="rId21" Type="http://schemas.openxmlformats.org/officeDocument/2006/relationships/image" Target="../media/image16.png"/><Relationship Id="rId24" Type="http://schemas.openxmlformats.org/officeDocument/2006/relationships/image" Target="../media/image30.png"/><Relationship Id="rId23" Type="http://schemas.openxmlformats.org/officeDocument/2006/relationships/image" Target="../media/image19.png"/><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26.png"/><Relationship Id="rId26" Type="http://schemas.openxmlformats.org/officeDocument/2006/relationships/image" Target="../media/image32.png"/><Relationship Id="rId25" Type="http://schemas.openxmlformats.org/officeDocument/2006/relationships/image" Target="../media/image31.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24.png"/><Relationship Id="rId8" Type="http://schemas.openxmlformats.org/officeDocument/2006/relationships/image" Target="../media/image21.png"/><Relationship Id="rId11" Type="http://schemas.openxmlformats.org/officeDocument/2006/relationships/image" Target="../media/image27.png"/><Relationship Id="rId10" Type="http://schemas.openxmlformats.org/officeDocument/2006/relationships/image" Target="../media/image22.png"/><Relationship Id="rId13" Type="http://schemas.openxmlformats.org/officeDocument/2006/relationships/image" Target="../media/image25.png"/><Relationship Id="rId12" Type="http://schemas.openxmlformats.org/officeDocument/2006/relationships/image" Target="../media/image28.png"/><Relationship Id="rId15" Type="http://schemas.openxmlformats.org/officeDocument/2006/relationships/image" Target="../media/image23.png"/><Relationship Id="rId14" Type="http://schemas.openxmlformats.org/officeDocument/2006/relationships/image" Target="../media/image29.png"/><Relationship Id="rId17" Type="http://schemas.openxmlformats.org/officeDocument/2006/relationships/image" Target="../media/image9.png"/><Relationship Id="rId16" Type="http://schemas.openxmlformats.org/officeDocument/2006/relationships/image" Target="../media/image8.png"/><Relationship Id="rId19" Type="http://schemas.openxmlformats.org/officeDocument/2006/relationships/image" Target="../media/image14.png"/><Relationship Id="rId18" Type="http://schemas.openxmlformats.org/officeDocument/2006/relationships/image" Target="../media/image1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0.xml"/><Relationship Id="rId3" Type="http://schemas.openxmlformats.org/officeDocument/2006/relationships/image" Target="../media/image14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1.xml"/><Relationship Id="rId3" Type="http://schemas.openxmlformats.org/officeDocument/2006/relationships/image" Target="../media/image131.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2.xml"/><Relationship Id="rId3" Type="http://schemas.openxmlformats.org/officeDocument/2006/relationships/image" Target="../media/image134.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3.xml"/><Relationship Id="rId3" Type="http://schemas.openxmlformats.org/officeDocument/2006/relationships/image" Target="../media/image127.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4.xml"/><Relationship Id="rId3" Type="http://schemas.openxmlformats.org/officeDocument/2006/relationships/image" Target="../media/image130.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5.xml"/><Relationship Id="rId3" Type="http://schemas.openxmlformats.org/officeDocument/2006/relationships/image" Target="../media/image129.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8.xml"/><Relationship Id="rId3" Type="http://schemas.openxmlformats.org/officeDocument/2006/relationships/image" Target="../media/image82.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9.xml"/><Relationship Id="rId3" Type="http://schemas.openxmlformats.org/officeDocument/2006/relationships/image" Target="../media/image74.png"/><Relationship Id="rId4" Type="http://schemas.openxmlformats.org/officeDocument/2006/relationships/image" Target="../media/image80.png"/><Relationship Id="rId5" Type="http://schemas.openxmlformats.org/officeDocument/2006/relationships/image" Target="../media/image8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3"/>
          <p:cNvSpPr txBox="1"/>
          <p:nvPr>
            <p:ph type="ctrTitle"/>
          </p:nvPr>
        </p:nvSpPr>
        <p:spPr>
          <a:xfrm>
            <a:off x="917231" y="728546"/>
            <a:ext cx="3654769" cy="1799749"/>
          </a:xfrm>
          <a:prstGeom prst="rect">
            <a:avLst/>
          </a:prstGeom>
          <a:noFill/>
          <a:ln>
            <a:noFill/>
          </a:ln>
        </p:spPr>
        <p:txBody>
          <a:bodyPr anchorCtr="0" anchor="ctr" bIns="91425" lIns="329175" spcFirstLastPara="1" rIns="329175" wrap="square" tIns="329175">
            <a:noAutofit/>
          </a:bodyPr>
          <a:lstStyle/>
          <a:p>
            <a:pPr indent="0" lvl="0" marL="0" rtl="0" algn="l">
              <a:lnSpc>
                <a:spcPct val="90000"/>
              </a:lnSpc>
              <a:spcBef>
                <a:spcPts val="0"/>
              </a:spcBef>
              <a:spcAft>
                <a:spcPts val="0"/>
              </a:spcAft>
              <a:buClr>
                <a:schemeClr val="lt2"/>
              </a:buClr>
              <a:buSzPts val="2800"/>
              <a:buFont typeface="Arial Black"/>
              <a:buNone/>
            </a:pPr>
            <a:r>
              <a:rPr lang="en"/>
              <a:t>Diversifying the Leadership Bench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42"/>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Leaders at the Center of Talent Progression</a:t>
            </a:r>
            <a:endParaRPr/>
          </a:p>
        </p:txBody>
      </p:sp>
      <p:sp>
        <p:nvSpPr>
          <p:cNvPr id="593" name="Google Shape;593;p42"/>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Leaders’ Responsibility in Talent Progression</a:t>
            </a:r>
            <a:endParaRPr/>
          </a:p>
        </p:txBody>
      </p:sp>
      <p:sp>
        <p:nvSpPr>
          <p:cNvPr id="594" name="Google Shape;594;p42"/>
          <p:cNvSpPr txBox="1"/>
          <p:nvPr/>
        </p:nvSpPr>
        <p:spPr>
          <a:xfrm>
            <a:off x="1575058" y="4268419"/>
            <a:ext cx="4237693"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sz="1000">
              <a:solidFill>
                <a:schemeClr val="dk1"/>
              </a:solidFill>
              <a:latin typeface="Arial"/>
              <a:ea typeface="Arial"/>
              <a:cs typeface="Arial"/>
              <a:sym typeface="Arial"/>
            </a:endParaRPr>
          </a:p>
        </p:txBody>
      </p:sp>
      <p:sp>
        <p:nvSpPr>
          <p:cNvPr id="595" name="Google Shape;595;p42"/>
          <p:cNvSpPr txBox="1"/>
          <p:nvPr/>
        </p:nvSpPr>
        <p:spPr>
          <a:xfrm>
            <a:off x="1436344" y="2423895"/>
            <a:ext cx="1095474"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Evaluate Performance</a:t>
            </a:r>
            <a:endParaRPr/>
          </a:p>
        </p:txBody>
      </p:sp>
      <p:sp>
        <p:nvSpPr>
          <p:cNvPr id="596" name="Google Shape;596;p42"/>
          <p:cNvSpPr txBox="1"/>
          <p:nvPr/>
        </p:nvSpPr>
        <p:spPr>
          <a:xfrm>
            <a:off x="2953429" y="1554650"/>
            <a:ext cx="1326343"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Advocate in Talent Reviews</a:t>
            </a:r>
            <a:endParaRPr/>
          </a:p>
        </p:txBody>
      </p:sp>
      <p:sp>
        <p:nvSpPr>
          <p:cNvPr id="597" name="Google Shape;597;p42"/>
          <p:cNvSpPr txBox="1"/>
          <p:nvPr/>
        </p:nvSpPr>
        <p:spPr>
          <a:xfrm>
            <a:off x="6652521" y="2423896"/>
            <a:ext cx="1010787"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Select Successors</a:t>
            </a:r>
            <a:endParaRPr/>
          </a:p>
        </p:txBody>
      </p:sp>
      <p:sp>
        <p:nvSpPr>
          <p:cNvPr id="598" name="Google Shape;598;p42"/>
          <p:cNvSpPr txBox="1"/>
          <p:nvPr/>
        </p:nvSpPr>
        <p:spPr>
          <a:xfrm>
            <a:off x="1556104" y="3050116"/>
            <a:ext cx="855953"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Fill Open Roles</a:t>
            </a:r>
            <a:endParaRPr/>
          </a:p>
        </p:txBody>
      </p:sp>
      <p:sp>
        <p:nvSpPr>
          <p:cNvPr id="599" name="Google Shape;599;p42"/>
          <p:cNvSpPr txBox="1"/>
          <p:nvPr/>
        </p:nvSpPr>
        <p:spPr>
          <a:xfrm>
            <a:off x="6520570" y="3050116"/>
            <a:ext cx="1274690"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Nominate for Stretch Projects</a:t>
            </a:r>
            <a:endParaRPr/>
          </a:p>
        </p:txBody>
      </p:sp>
      <p:sp>
        <p:nvSpPr>
          <p:cNvPr id="600" name="Google Shape;600;p42"/>
          <p:cNvSpPr txBox="1"/>
          <p:nvPr/>
        </p:nvSpPr>
        <p:spPr>
          <a:xfrm>
            <a:off x="2598666" y="3939057"/>
            <a:ext cx="1081678"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Assign Work on Teams</a:t>
            </a:r>
            <a:endParaRPr/>
          </a:p>
        </p:txBody>
      </p:sp>
      <p:sp>
        <p:nvSpPr>
          <p:cNvPr id="601" name="Google Shape;601;p42"/>
          <p:cNvSpPr txBox="1"/>
          <p:nvPr/>
        </p:nvSpPr>
        <p:spPr>
          <a:xfrm>
            <a:off x="3844299" y="3939056"/>
            <a:ext cx="1360345"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Steward Inclusive Culture</a:t>
            </a:r>
            <a:endParaRPr/>
          </a:p>
        </p:txBody>
      </p:sp>
      <p:cxnSp>
        <p:nvCxnSpPr>
          <p:cNvPr id="602" name="Google Shape;602;p42"/>
          <p:cNvCxnSpPr/>
          <p:nvPr/>
        </p:nvCxnSpPr>
        <p:spPr>
          <a:xfrm flipH="1" rot="10800000">
            <a:off x="5978267" y="2621642"/>
            <a:ext cx="544396" cy="108416"/>
          </a:xfrm>
          <a:prstGeom prst="straightConnector1">
            <a:avLst/>
          </a:prstGeom>
          <a:noFill/>
          <a:ln cap="flat" cmpd="sng" w="12700">
            <a:solidFill>
              <a:srgbClr val="6F7878"/>
            </a:solidFill>
            <a:prstDash val="solid"/>
            <a:miter lim="800000"/>
            <a:headEnd len="sm" w="sm" type="none"/>
            <a:tailEnd len="med" w="med" type="triangle"/>
          </a:ln>
        </p:spPr>
      </p:cxnSp>
      <p:cxnSp>
        <p:nvCxnSpPr>
          <p:cNvPr id="603" name="Google Shape;603;p42"/>
          <p:cNvCxnSpPr/>
          <p:nvPr/>
        </p:nvCxnSpPr>
        <p:spPr>
          <a:xfrm>
            <a:off x="4530164" y="3607944"/>
            <a:ext cx="0" cy="331112"/>
          </a:xfrm>
          <a:prstGeom prst="straightConnector1">
            <a:avLst/>
          </a:prstGeom>
          <a:noFill/>
          <a:ln cap="flat" cmpd="sng" w="12700">
            <a:solidFill>
              <a:srgbClr val="6F7878"/>
            </a:solidFill>
            <a:prstDash val="solid"/>
            <a:miter lim="800000"/>
            <a:headEnd len="sm" w="sm" type="none"/>
            <a:tailEnd len="med" w="med" type="triangle"/>
          </a:ln>
        </p:spPr>
      </p:cxnSp>
      <p:sp>
        <p:nvSpPr>
          <p:cNvPr id="604" name="Google Shape;604;p42"/>
          <p:cNvSpPr txBox="1"/>
          <p:nvPr/>
        </p:nvSpPr>
        <p:spPr>
          <a:xfrm>
            <a:off x="5345739" y="3939056"/>
            <a:ext cx="1360345"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Identify High-P</a:t>
            </a:r>
            <a:r>
              <a:rPr lang="en" sz="1200">
                <a:solidFill>
                  <a:srgbClr val="000000"/>
                </a:solidFill>
                <a:latin typeface="Arial"/>
                <a:ea typeface="Arial"/>
                <a:cs typeface="Arial"/>
                <a:sym typeface="Arial"/>
              </a:rPr>
              <a:t>otential</a:t>
            </a:r>
            <a:r>
              <a:rPr lang="en" sz="1200">
                <a:solidFill>
                  <a:schemeClr val="dk1"/>
                </a:solidFill>
                <a:latin typeface="Arial"/>
                <a:ea typeface="Arial"/>
                <a:cs typeface="Arial"/>
                <a:sym typeface="Arial"/>
              </a:rPr>
              <a:t> Talent</a:t>
            </a:r>
            <a:endParaRPr/>
          </a:p>
        </p:txBody>
      </p:sp>
      <p:cxnSp>
        <p:nvCxnSpPr>
          <p:cNvPr id="605" name="Google Shape;605;p42"/>
          <p:cNvCxnSpPr/>
          <p:nvPr/>
        </p:nvCxnSpPr>
        <p:spPr>
          <a:xfrm>
            <a:off x="5672832" y="3607944"/>
            <a:ext cx="256978" cy="318175"/>
          </a:xfrm>
          <a:prstGeom prst="straightConnector1">
            <a:avLst/>
          </a:prstGeom>
          <a:noFill/>
          <a:ln cap="flat" cmpd="sng" w="12700">
            <a:solidFill>
              <a:srgbClr val="6F7878"/>
            </a:solidFill>
            <a:prstDash val="solid"/>
            <a:miter lim="800000"/>
            <a:headEnd len="sm" w="sm" type="none"/>
            <a:tailEnd len="med" w="med" type="triangle"/>
          </a:ln>
        </p:spPr>
      </p:cxnSp>
      <p:sp>
        <p:nvSpPr>
          <p:cNvPr id="606" name="Google Shape;606;p42"/>
          <p:cNvSpPr txBox="1"/>
          <p:nvPr/>
        </p:nvSpPr>
        <p:spPr>
          <a:xfrm>
            <a:off x="4422774" y="1554650"/>
            <a:ext cx="1653847" cy="346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Provide Opportunities for Visibility</a:t>
            </a:r>
            <a:endParaRPr/>
          </a:p>
        </p:txBody>
      </p:sp>
      <p:pic>
        <p:nvPicPr>
          <p:cNvPr id="607" name="Google Shape;607;p42"/>
          <p:cNvPicPr preferRelativeResize="0"/>
          <p:nvPr/>
        </p:nvPicPr>
        <p:blipFill rotWithShape="1">
          <a:blip r:embed="rId3">
            <a:alphaModFix/>
          </a:blip>
          <a:srcRect b="0" l="0" r="0" t="0"/>
          <a:stretch/>
        </p:blipFill>
        <p:spPr>
          <a:xfrm>
            <a:off x="4542778" y="2377133"/>
            <a:ext cx="378601" cy="1068197"/>
          </a:xfrm>
          <a:prstGeom prst="rect">
            <a:avLst/>
          </a:prstGeom>
          <a:noFill/>
          <a:ln>
            <a:noFill/>
          </a:ln>
        </p:spPr>
      </p:pic>
      <p:pic>
        <p:nvPicPr>
          <p:cNvPr id="608" name="Google Shape;608;p42"/>
          <p:cNvPicPr preferRelativeResize="0"/>
          <p:nvPr/>
        </p:nvPicPr>
        <p:blipFill rotWithShape="1">
          <a:blip r:embed="rId4">
            <a:alphaModFix/>
          </a:blip>
          <a:srcRect b="0" l="0" r="0" t="0"/>
          <a:stretch/>
        </p:blipFill>
        <p:spPr>
          <a:xfrm>
            <a:off x="5250241" y="2471784"/>
            <a:ext cx="338037" cy="973547"/>
          </a:xfrm>
          <a:prstGeom prst="rect">
            <a:avLst/>
          </a:prstGeom>
          <a:noFill/>
          <a:ln>
            <a:noFill/>
          </a:ln>
        </p:spPr>
      </p:pic>
      <p:pic>
        <p:nvPicPr>
          <p:cNvPr id="609" name="Google Shape;609;p42"/>
          <p:cNvPicPr preferRelativeResize="0"/>
          <p:nvPr/>
        </p:nvPicPr>
        <p:blipFill rotWithShape="1">
          <a:blip r:embed="rId5">
            <a:alphaModFix/>
          </a:blip>
          <a:srcRect b="0" l="0" r="0" t="0"/>
          <a:stretch/>
        </p:blipFill>
        <p:spPr>
          <a:xfrm>
            <a:off x="3351090" y="2507538"/>
            <a:ext cx="303404" cy="937793"/>
          </a:xfrm>
          <a:prstGeom prst="rect">
            <a:avLst/>
          </a:prstGeom>
          <a:noFill/>
          <a:ln>
            <a:noFill/>
          </a:ln>
        </p:spPr>
      </p:pic>
      <p:pic>
        <p:nvPicPr>
          <p:cNvPr id="610" name="Google Shape;610;p42"/>
          <p:cNvPicPr preferRelativeResize="0"/>
          <p:nvPr/>
        </p:nvPicPr>
        <p:blipFill rotWithShape="1">
          <a:blip r:embed="rId6">
            <a:alphaModFix/>
          </a:blip>
          <a:srcRect b="0" l="0" r="0" t="0"/>
          <a:stretch/>
        </p:blipFill>
        <p:spPr>
          <a:xfrm>
            <a:off x="3958290" y="2414400"/>
            <a:ext cx="286369" cy="1030931"/>
          </a:xfrm>
          <a:prstGeom prst="rect">
            <a:avLst/>
          </a:prstGeom>
          <a:noFill/>
          <a:ln>
            <a:noFill/>
          </a:ln>
        </p:spPr>
      </p:pic>
      <p:sp>
        <p:nvSpPr>
          <p:cNvPr id="611" name="Google Shape;611;p42"/>
          <p:cNvSpPr/>
          <p:nvPr/>
        </p:nvSpPr>
        <p:spPr>
          <a:xfrm>
            <a:off x="3176239" y="2291561"/>
            <a:ext cx="2713239" cy="1261042"/>
          </a:xfrm>
          <a:prstGeom prst="rect">
            <a:avLst/>
          </a:prstGeom>
          <a:noFill/>
          <a:ln cap="flat" cmpd="sng" w="12700">
            <a:solidFill>
              <a:srgbClr val="6F7878"/>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12" name="Google Shape;612;p42"/>
          <p:cNvCxnSpPr/>
          <p:nvPr/>
        </p:nvCxnSpPr>
        <p:spPr>
          <a:xfrm>
            <a:off x="5978267" y="3114824"/>
            <a:ext cx="544396" cy="108416"/>
          </a:xfrm>
          <a:prstGeom prst="straightConnector1">
            <a:avLst/>
          </a:prstGeom>
          <a:noFill/>
          <a:ln cap="flat" cmpd="sng" w="12700">
            <a:solidFill>
              <a:srgbClr val="6F7878"/>
            </a:solidFill>
            <a:prstDash val="solid"/>
            <a:miter lim="800000"/>
            <a:headEnd len="sm" w="sm" type="none"/>
            <a:tailEnd len="med" w="med" type="triangle"/>
          </a:ln>
        </p:spPr>
      </p:cxnSp>
      <p:cxnSp>
        <p:nvCxnSpPr>
          <p:cNvPr id="613" name="Google Shape;613;p42"/>
          <p:cNvCxnSpPr/>
          <p:nvPr/>
        </p:nvCxnSpPr>
        <p:spPr>
          <a:xfrm flipH="1">
            <a:off x="3188734" y="3607944"/>
            <a:ext cx="256978" cy="318175"/>
          </a:xfrm>
          <a:prstGeom prst="straightConnector1">
            <a:avLst/>
          </a:prstGeom>
          <a:noFill/>
          <a:ln cap="flat" cmpd="sng" w="12700">
            <a:solidFill>
              <a:srgbClr val="6F7878"/>
            </a:solidFill>
            <a:prstDash val="solid"/>
            <a:miter lim="800000"/>
            <a:headEnd len="sm" w="sm" type="none"/>
            <a:tailEnd len="med" w="med" type="triangle"/>
          </a:ln>
        </p:spPr>
      </p:cxnSp>
      <p:cxnSp>
        <p:nvCxnSpPr>
          <p:cNvPr id="614" name="Google Shape;614;p42"/>
          <p:cNvCxnSpPr/>
          <p:nvPr/>
        </p:nvCxnSpPr>
        <p:spPr>
          <a:xfrm rot="10800000">
            <a:off x="2530289" y="2632037"/>
            <a:ext cx="544396" cy="108416"/>
          </a:xfrm>
          <a:prstGeom prst="straightConnector1">
            <a:avLst/>
          </a:prstGeom>
          <a:noFill/>
          <a:ln cap="flat" cmpd="sng" w="12700">
            <a:solidFill>
              <a:srgbClr val="6F7878"/>
            </a:solidFill>
            <a:prstDash val="solid"/>
            <a:miter lim="800000"/>
            <a:headEnd len="sm" w="sm" type="none"/>
            <a:tailEnd len="med" w="med" type="triangle"/>
          </a:ln>
        </p:spPr>
      </p:cxnSp>
      <p:cxnSp>
        <p:nvCxnSpPr>
          <p:cNvPr id="615" name="Google Shape;615;p42"/>
          <p:cNvCxnSpPr/>
          <p:nvPr/>
        </p:nvCxnSpPr>
        <p:spPr>
          <a:xfrm flipH="1">
            <a:off x="2530289" y="3125220"/>
            <a:ext cx="544396" cy="108416"/>
          </a:xfrm>
          <a:prstGeom prst="straightConnector1">
            <a:avLst/>
          </a:prstGeom>
          <a:noFill/>
          <a:ln cap="flat" cmpd="sng" w="12700">
            <a:solidFill>
              <a:srgbClr val="6F7878"/>
            </a:solidFill>
            <a:prstDash val="solid"/>
            <a:miter lim="800000"/>
            <a:headEnd len="sm" w="sm" type="none"/>
            <a:tailEnd len="med" w="med" type="triangle"/>
          </a:ln>
        </p:spPr>
      </p:cxnSp>
      <p:cxnSp>
        <p:nvCxnSpPr>
          <p:cNvPr id="616" name="Google Shape;616;p42"/>
          <p:cNvCxnSpPr/>
          <p:nvPr/>
        </p:nvCxnSpPr>
        <p:spPr>
          <a:xfrm rot="10800000">
            <a:off x="3616600" y="1902243"/>
            <a:ext cx="0" cy="331112"/>
          </a:xfrm>
          <a:prstGeom prst="straightConnector1">
            <a:avLst/>
          </a:prstGeom>
          <a:noFill/>
          <a:ln cap="flat" cmpd="sng" w="12700">
            <a:solidFill>
              <a:srgbClr val="6F7878"/>
            </a:solidFill>
            <a:prstDash val="solid"/>
            <a:miter lim="800000"/>
            <a:headEnd len="sm" w="sm" type="none"/>
            <a:tailEnd len="med" w="med" type="triangle"/>
          </a:ln>
        </p:spPr>
      </p:cxnSp>
      <p:cxnSp>
        <p:nvCxnSpPr>
          <p:cNvPr id="617" name="Google Shape;617;p42"/>
          <p:cNvCxnSpPr/>
          <p:nvPr/>
        </p:nvCxnSpPr>
        <p:spPr>
          <a:xfrm rot="10800000">
            <a:off x="5258227" y="1900899"/>
            <a:ext cx="0" cy="331112"/>
          </a:xfrm>
          <a:prstGeom prst="straightConnector1">
            <a:avLst/>
          </a:prstGeom>
          <a:noFill/>
          <a:ln cap="flat" cmpd="sng" w="12700">
            <a:solidFill>
              <a:srgbClr val="6F7878"/>
            </a:solidFill>
            <a:prstDash val="solid"/>
            <a:miter lim="800000"/>
            <a:headEnd len="sm" w="sm" type="none"/>
            <a:tailEnd len="med" w="med" type="triangle"/>
          </a:ln>
        </p:spPr>
      </p:cxnSp>
      <p:sp>
        <p:nvSpPr>
          <p:cNvPr id="618" name="Google Shape;618;p42"/>
          <p:cNvSpPr txBox="1"/>
          <p:nvPr/>
        </p:nvSpPr>
        <p:spPr>
          <a:xfrm>
            <a:off x="1668779" y="995537"/>
            <a:ext cx="5852161"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An organization’s </a:t>
            </a:r>
            <a:r>
              <a:rPr b="1" lang="en" sz="1200">
                <a:solidFill>
                  <a:schemeClr val="dk1"/>
                </a:solidFill>
                <a:latin typeface="Arial"/>
                <a:ea typeface="Arial"/>
                <a:cs typeface="Arial"/>
                <a:sym typeface="Arial"/>
              </a:rPr>
              <a:t>leaders are the driving factor in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progressing diverse talent </a:t>
            </a:r>
            <a:r>
              <a:rPr lang="en" sz="1200">
                <a:solidFill>
                  <a:schemeClr val="dk1"/>
                </a:solidFill>
                <a:latin typeface="Arial"/>
                <a:ea typeface="Arial"/>
                <a:cs typeface="Arial"/>
                <a:sym typeface="Arial"/>
              </a:rPr>
              <a:t>through the leadership pipeline.</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0" name="Shape 2280"/>
        <p:cNvGrpSpPr/>
        <p:nvPr/>
      </p:nvGrpSpPr>
      <p:grpSpPr>
        <a:xfrm>
          <a:off x="0" y="0"/>
          <a:ext cx="0" cy="0"/>
          <a:chOff x="0" y="0"/>
          <a:chExt cx="0" cy="0"/>
        </a:xfrm>
      </p:grpSpPr>
      <p:sp>
        <p:nvSpPr>
          <p:cNvPr id="2281" name="Google Shape;2281;p132"/>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Redefine Gendered Leadership </a:t>
            </a:r>
            <a:r>
              <a:rPr lang="en">
                <a:solidFill>
                  <a:schemeClr val="dk2"/>
                </a:solidFill>
              </a:rPr>
              <a:t>Criteria</a:t>
            </a:r>
            <a:endParaRPr/>
          </a:p>
        </p:txBody>
      </p:sp>
      <p:sp>
        <p:nvSpPr>
          <p:cNvPr id="2282" name="Google Shape;2282;p132"/>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Höganäs’ Approach to Debiasing Leadership Behaviors</a:t>
            </a:r>
            <a:endParaRPr/>
          </a:p>
        </p:txBody>
      </p:sp>
      <p:sp>
        <p:nvSpPr>
          <p:cNvPr id="2283" name="Google Shape;2283;p132"/>
          <p:cNvSpPr txBox="1"/>
          <p:nvPr/>
        </p:nvSpPr>
        <p:spPr>
          <a:xfrm>
            <a:off x="457199" y="4186624"/>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2284" name="Google Shape;2284;p132"/>
          <p:cNvSpPr txBox="1"/>
          <p:nvPr/>
        </p:nvSpPr>
        <p:spPr>
          <a:xfrm>
            <a:off x="457198" y="3490329"/>
            <a:ext cx="8239127" cy="692497"/>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Create the Environment for Discussing Diversity: </a:t>
            </a:r>
            <a:r>
              <a:rPr lang="en" sz="1200">
                <a:solidFill>
                  <a:schemeClr val="dk1"/>
                </a:solidFill>
                <a:latin typeface="Arial"/>
                <a:ea typeface="Arial"/>
                <a:cs typeface="Arial"/>
                <a:sym typeface="Arial"/>
              </a:rPr>
              <a:t>To ensure diverse talent feels comfortable contributing to organizational efforts, focus on building trusting partnerships between HR and senior leaders, and employee resource groups. Höganäs built relationships with employee networks by recognizing these groups’ work and regularly seeking their input.</a:t>
            </a:r>
            <a:endParaRPr b="1" sz="1200">
              <a:solidFill>
                <a:schemeClr val="dk1"/>
              </a:solidFill>
              <a:latin typeface="Arial"/>
              <a:ea typeface="Arial"/>
              <a:cs typeface="Arial"/>
              <a:sym typeface="Arial"/>
            </a:endParaRPr>
          </a:p>
        </p:txBody>
      </p:sp>
      <p:sp>
        <p:nvSpPr>
          <p:cNvPr id="2285" name="Google Shape;2285;p132"/>
          <p:cNvSpPr/>
          <p:nvPr/>
        </p:nvSpPr>
        <p:spPr>
          <a:xfrm>
            <a:off x="838200" y="1151816"/>
            <a:ext cx="3518771" cy="1511952"/>
          </a:xfrm>
          <a:prstGeom prst="rect">
            <a:avLst/>
          </a:prstGeom>
          <a:solidFill>
            <a:srgbClr val="D0DEEA"/>
          </a:solidFill>
          <a:ln>
            <a:noFill/>
          </a:ln>
        </p:spPr>
        <p:txBody>
          <a:bodyPr anchorCtr="0" anchor="t" bIns="91425" lIns="182875" spcFirstLastPara="1" rIns="182875" wrap="square" tIns="7315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Seek Diverse Perspectives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to Pressure-Test Behaviors</a:t>
            </a:r>
            <a:endParaRPr/>
          </a:p>
          <a:p>
            <a:pPr indent="0" lvl="0" marL="0" marR="0" rtl="0" algn="l">
              <a:spcBef>
                <a:spcPts val="600"/>
              </a:spcBef>
              <a:spcAft>
                <a:spcPts val="0"/>
              </a:spcAft>
              <a:buNone/>
            </a:pPr>
            <a:r>
              <a:rPr lang="en" sz="1200">
                <a:solidFill>
                  <a:schemeClr val="dk1"/>
                </a:solidFill>
                <a:latin typeface="Arial"/>
                <a:ea typeface="Arial"/>
                <a:cs typeface="Arial"/>
                <a:sym typeface="Arial"/>
              </a:rPr>
              <a:t>Seek perspectives from diverse talent to help evaluate criteria for bias and redefine leader behaviors.</a:t>
            </a:r>
            <a:endParaRPr/>
          </a:p>
        </p:txBody>
      </p:sp>
      <p:sp>
        <p:nvSpPr>
          <p:cNvPr id="2286" name="Google Shape;2286;p132"/>
          <p:cNvSpPr/>
          <p:nvPr/>
        </p:nvSpPr>
        <p:spPr>
          <a:xfrm>
            <a:off x="4787031" y="1151815"/>
            <a:ext cx="3518769" cy="1511952"/>
          </a:xfrm>
          <a:prstGeom prst="rect">
            <a:avLst/>
          </a:prstGeom>
          <a:solidFill>
            <a:srgbClr val="D0DEEA"/>
          </a:solidFill>
          <a:ln>
            <a:noFill/>
          </a:ln>
        </p:spPr>
        <p:txBody>
          <a:bodyPr anchorCtr="0" anchor="t" bIns="91425" lIns="182875" spcFirstLastPara="1" rIns="182875" wrap="square" tIns="7315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Integrate Behaviors Into the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Performance Management Process</a:t>
            </a:r>
            <a:endParaRPr/>
          </a:p>
          <a:p>
            <a:pPr indent="0" lvl="0" marL="0" marR="0" rtl="0" algn="l">
              <a:spcBef>
                <a:spcPts val="600"/>
              </a:spcBef>
              <a:spcAft>
                <a:spcPts val="0"/>
              </a:spcAft>
              <a:buNone/>
            </a:pPr>
            <a:r>
              <a:rPr lang="en" sz="1200">
                <a:solidFill>
                  <a:schemeClr val="dk1"/>
                </a:solidFill>
                <a:latin typeface="Arial"/>
                <a:ea typeface="Arial"/>
                <a:cs typeface="Arial"/>
                <a:sym typeface="Arial"/>
              </a:rPr>
              <a:t>Incorporate new leadership behaviors into the performance management process to ensure consistent application and continuously iterate based on feedback.  </a:t>
            </a:r>
            <a:endParaRPr/>
          </a:p>
        </p:txBody>
      </p:sp>
      <p:sp>
        <p:nvSpPr>
          <p:cNvPr id="2287" name="Google Shape;2287;p132"/>
          <p:cNvSpPr/>
          <p:nvPr/>
        </p:nvSpPr>
        <p:spPr>
          <a:xfrm>
            <a:off x="2326122" y="1278244"/>
            <a:ext cx="542925" cy="292894"/>
          </a:xfrm>
          <a:custGeom>
            <a:rect b="b" l="l" r="r" t="t"/>
            <a:pathLst>
              <a:path extrusionOk="0" h="390525" w="542925">
                <a:moveTo>
                  <a:pt x="539924" y="188928"/>
                </a:moveTo>
                <a:cubicBezTo>
                  <a:pt x="537543" y="173879"/>
                  <a:pt x="529447" y="160639"/>
                  <a:pt x="517064" y="151590"/>
                </a:cubicBezTo>
                <a:cubicBezTo>
                  <a:pt x="504682" y="142637"/>
                  <a:pt x="489632" y="139017"/>
                  <a:pt x="474583" y="141398"/>
                </a:cubicBezTo>
                <a:cubicBezTo>
                  <a:pt x="459533" y="143780"/>
                  <a:pt x="446294" y="151876"/>
                  <a:pt x="437245" y="164258"/>
                </a:cubicBezTo>
                <a:cubicBezTo>
                  <a:pt x="433911" y="168735"/>
                  <a:pt x="431435" y="173688"/>
                  <a:pt x="429625" y="178832"/>
                </a:cubicBezTo>
                <a:lnTo>
                  <a:pt x="396192" y="178832"/>
                </a:lnTo>
                <a:cubicBezTo>
                  <a:pt x="394287" y="166449"/>
                  <a:pt x="390572" y="154733"/>
                  <a:pt x="385238" y="143875"/>
                </a:cubicBezTo>
                <a:lnTo>
                  <a:pt x="418861" y="115014"/>
                </a:lnTo>
                <a:cubicBezTo>
                  <a:pt x="427053" y="119300"/>
                  <a:pt x="436006" y="121586"/>
                  <a:pt x="445246" y="121586"/>
                </a:cubicBezTo>
                <a:cubicBezTo>
                  <a:pt x="448294" y="121586"/>
                  <a:pt x="451247" y="121396"/>
                  <a:pt x="454294" y="120824"/>
                </a:cubicBezTo>
                <a:cubicBezTo>
                  <a:pt x="469344" y="118443"/>
                  <a:pt x="482584" y="110347"/>
                  <a:pt x="491632" y="97964"/>
                </a:cubicBezTo>
                <a:cubicBezTo>
                  <a:pt x="500586" y="85582"/>
                  <a:pt x="504206" y="70532"/>
                  <a:pt x="501824" y="55388"/>
                </a:cubicBezTo>
                <a:cubicBezTo>
                  <a:pt x="499443" y="40243"/>
                  <a:pt x="491347" y="27098"/>
                  <a:pt x="478964" y="18049"/>
                </a:cubicBezTo>
                <a:cubicBezTo>
                  <a:pt x="466582" y="9096"/>
                  <a:pt x="451532" y="5477"/>
                  <a:pt x="436483" y="7858"/>
                </a:cubicBezTo>
                <a:cubicBezTo>
                  <a:pt x="421433" y="10239"/>
                  <a:pt x="408194" y="18335"/>
                  <a:pt x="399145" y="30718"/>
                </a:cubicBezTo>
                <a:cubicBezTo>
                  <a:pt x="390096" y="43100"/>
                  <a:pt x="386572" y="58150"/>
                  <a:pt x="388953" y="73295"/>
                </a:cubicBezTo>
                <a:cubicBezTo>
                  <a:pt x="389715" y="78057"/>
                  <a:pt x="391239" y="82534"/>
                  <a:pt x="393049" y="86820"/>
                </a:cubicBezTo>
                <a:lnTo>
                  <a:pt x="363331" y="112252"/>
                </a:lnTo>
                <a:cubicBezTo>
                  <a:pt x="340756" y="88630"/>
                  <a:pt x="309038" y="73866"/>
                  <a:pt x="273891" y="73866"/>
                </a:cubicBezTo>
                <a:cubicBezTo>
                  <a:pt x="238744" y="73866"/>
                  <a:pt x="207026" y="88630"/>
                  <a:pt x="184451" y="112252"/>
                </a:cubicBezTo>
                <a:lnTo>
                  <a:pt x="154733" y="86820"/>
                </a:lnTo>
                <a:cubicBezTo>
                  <a:pt x="156543" y="82534"/>
                  <a:pt x="158067" y="78057"/>
                  <a:pt x="158829" y="73295"/>
                </a:cubicBezTo>
                <a:cubicBezTo>
                  <a:pt x="161210" y="58245"/>
                  <a:pt x="157591" y="43100"/>
                  <a:pt x="148637" y="30718"/>
                </a:cubicBezTo>
                <a:cubicBezTo>
                  <a:pt x="139684" y="18335"/>
                  <a:pt x="126444" y="10239"/>
                  <a:pt x="111299" y="7858"/>
                </a:cubicBezTo>
                <a:cubicBezTo>
                  <a:pt x="96250" y="5477"/>
                  <a:pt x="81105" y="9096"/>
                  <a:pt x="68818" y="18049"/>
                </a:cubicBezTo>
                <a:cubicBezTo>
                  <a:pt x="56435" y="27003"/>
                  <a:pt x="48339" y="40243"/>
                  <a:pt x="45958" y="55388"/>
                </a:cubicBezTo>
                <a:cubicBezTo>
                  <a:pt x="43577" y="70437"/>
                  <a:pt x="47196" y="85582"/>
                  <a:pt x="56149" y="97869"/>
                </a:cubicBezTo>
                <a:cubicBezTo>
                  <a:pt x="65103" y="110251"/>
                  <a:pt x="78343" y="118348"/>
                  <a:pt x="93487" y="120729"/>
                </a:cubicBezTo>
                <a:cubicBezTo>
                  <a:pt x="96535" y="121205"/>
                  <a:pt x="99583" y="121491"/>
                  <a:pt x="102536" y="121491"/>
                </a:cubicBezTo>
                <a:cubicBezTo>
                  <a:pt x="111776" y="121491"/>
                  <a:pt x="120824" y="119205"/>
                  <a:pt x="128920" y="114919"/>
                </a:cubicBezTo>
                <a:lnTo>
                  <a:pt x="162544" y="143780"/>
                </a:lnTo>
                <a:cubicBezTo>
                  <a:pt x="157210" y="154638"/>
                  <a:pt x="153495" y="166354"/>
                  <a:pt x="151590" y="178736"/>
                </a:cubicBezTo>
                <a:lnTo>
                  <a:pt x="118157" y="178736"/>
                </a:lnTo>
                <a:cubicBezTo>
                  <a:pt x="116348" y="173593"/>
                  <a:pt x="113776" y="168735"/>
                  <a:pt x="110537" y="164163"/>
                </a:cubicBezTo>
                <a:cubicBezTo>
                  <a:pt x="101584" y="151781"/>
                  <a:pt x="88344" y="143684"/>
                  <a:pt x="73199" y="141303"/>
                </a:cubicBezTo>
                <a:cubicBezTo>
                  <a:pt x="58150" y="138922"/>
                  <a:pt x="43005" y="142541"/>
                  <a:pt x="30718" y="151495"/>
                </a:cubicBezTo>
                <a:cubicBezTo>
                  <a:pt x="18335" y="160448"/>
                  <a:pt x="10239" y="173688"/>
                  <a:pt x="7858" y="188833"/>
                </a:cubicBezTo>
                <a:cubicBezTo>
                  <a:pt x="5477" y="203882"/>
                  <a:pt x="9096" y="219027"/>
                  <a:pt x="18049" y="231410"/>
                </a:cubicBezTo>
                <a:cubicBezTo>
                  <a:pt x="29194" y="246745"/>
                  <a:pt x="46624" y="254936"/>
                  <a:pt x="64341" y="254936"/>
                </a:cubicBezTo>
                <a:cubicBezTo>
                  <a:pt x="75961" y="254936"/>
                  <a:pt x="87773" y="251412"/>
                  <a:pt x="97869" y="244078"/>
                </a:cubicBezTo>
                <a:cubicBezTo>
                  <a:pt x="107394" y="237220"/>
                  <a:pt x="114252" y="227695"/>
                  <a:pt x="118062" y="216932"/>
                </a:cubicBezTo>
                <a:lnTo>
                  <a:pt x="151590" y="216932"/>
                </a:lnTo>
                <a:cubicBezTo>
                  <a:pt x="153495" y="229314"/>
                  <a:pt x="157210" y="241030"/>
                  <a:pt x="162544" y="251888"/>
                </a:cubicBezTo>
                <a:lnTo>
                  <a:pt x="128920" y="280749"/>
                </a:lnTo>
                <a:cubicBezTo>
                  <a:pt x="110252" y="271034"/>
                  <a:pt x="86915" y="271891"/>
                  <a:pt x="68818" y="285035"/>
                </a:cubicBezTo>
                <a:cubicBezTo>
                  <a:pt x="43291" y="303609"/>
                  <a:pt x="37671" y="339423"/>
                  <a:pt x="56149" y="364855"/>
                </a:cubicBezTo>
                <a:cubicBezTo>
                  <a:pt x="67294" y="380190"/>
                  <a:pt x="84724" y="388382"/>
                  <a:pt x="102441" y="388382"/>
                </a:cubicBezTo>
                <a:cubicBezTo>
                  <a:pt x="114061" y="388382"/>
                  <a:pt x="125873" y="384857"/>
                  <a:pt x="135969" y="377523"/>
                </a:cubicBezTo>
                <a:cubicBezTo>
                  <a:pt x="157972" y="361521"/>
                  <a:pt x="165115" y="332660"/>
                  <a:pt x="154828" y="308657"/>
                </a:cubicBezTo>
                <a:lnTo>
                  <a:pt x="184356" y="283321"/>
                </a:lnTo>
                <a:cubicBezTo>
                  <a:pt x="206930" y="306943"/>
                  <a:pt x="238648" y="321707"/>
                  <a:pt x="273796" y="321707"/>
                </a:cubicBezTo>
                <a:cubicBezTo>
                  <a:pt x="308943" y="321707"/>
                  <a:pt x="340661" y="306943"/>
                  <a:pt x="363236" y="283321"/>
                </a:cubicBezTo>
                <a:lnTo>
                  <a:pt x="392763" y="308657"/>
                </a:lnTo>
                <a:cubicBezTo>
                  <a:pt x="382476" y="332660"/>
                  <a:pt x="389620" y="361521"/>
                  <a:pt x="411623" y="377523"/>
                </a:cubicBezTo>
                <a:cubicBezTo>
                  <a:pt x="421719" y="384857"/>
                  <a:pt x="433530" y="388382"/>
                  <a:pt x="445151" y="388382"/>
                </a:cubicBezTo>
                <a:cubicBezTo>
                  <a:pt x="462867" y="388382"/>
                  <a:pt x="480298" y="380190"/>
                  <a:pt x="491442" y="364855"/>
                </a:cubicBezTo>
                <a:cubicBezTo>
                  <a:pt x="509920" y="339328"/>
                  <a:pt x="504301" y="303514"/>
                  <a:pt x="478774" y="285035"/>
                </a:cubicBezTo>
                <a:cubicBezTo>
                  <a:pt x="460676" y="271891"/>
                  <a:pt x="437340" y="271034"/>
                  <a:pt x="418671" y="280749"/>
                </a:cubicBezTo>
                <a:lnTo>
                  <a:pt x="385048" y="251888"/>
                </a:lnTo>
                <a:cubicBezTo>
                  <a:pt x="390382" y="241030"/>
                  <a:pt x="394097" y="229314"/>
                  <a:pt x="396002" y="217027"/>
                </a:cubicBezTo>
                <a:lnTo>
                  <a:pt x="429530" y="217027"/>
                </a:lnTo>
                <a:cubicBezTo>
                  <a:pt x="433340" y="227885"/>
                  <a:pt x="440293" y="237315"/>
                  <a:pt x="449723" y="244173"/>
                </a:cubicBezTo>
                <a:cubicBezTo>
                  <a:pt x="459819" y="251507"/>
                  <a:pt x="471630" y="255032"/>
                  <a:pt x="483251" y="255032"/>
                </a:cubicBezTo>
                <a:cubicBezTo>
                  <a:pt x="500967" y="255032"/>
                  <a:pt x="518398" y="246840"/>
                  <a:pt x="529542" y="231505"/>
                </a:cubicBezTo>
                <a:cubicBezTo>
                  <a:pt x="538686" y="219122"/>
                  <a:pt x="542306" y="204073"/>
                  <a:pt x="539924" y="188928"/>
                </a:cubicBezTo>
                <a:close/>
                <a:moveTo>
                  <a:pt x="429911" y="53387"/>
                </a:moveTo>
                <a:cubicBezTo>
                  <a:pt x="433625" y="48244"/>
                  <a:pt x="439436" y="45577"/>
                  <a:pt x="445341" y="45577"/>
                </a:cubicBezTo>
                <a:cubicBezTo>
                  <a:pt x="449246" y="45577"/>
                  <a:pt x="453152" y="46720"/>
                  <a:pt x="456485" y="49196"/>
                </a:cubicBezTo>
                <a:cubicBezTo>
                  <a:pt x="460581" y="52149"/>
                  <a:pt x="463343" y="56626"/>
                  <a:pt x="464105" y="61579"/>
                </a:cubicBezTo>
                <a:cubicBezTo>
                  <a:pt x="464867" y="66627"/>
                  <a:pt x="463724" y="71675"/>
                  <a:pt x="460676" y="75771"/>
                </a:cubicBezTo>
                <a:cubicBezTo>
                  <a:pt x="457723" y="79867"/>
                  <a:pt x="453247" y="82629"/>
                  <a:pt x="448294" y="83391"/>
                </a:cubicBezTo>
                <a:cubicBezTo>
                  <a:pt x="443245" y="84153"/>
                  <a:pt x="438197" y="83010"/>
                  <a:pt x="434102" y="79962"/>
                </a:cubicBezTo>
                <a:cubicBezTo>
                  <a:pt x="430006" y="76914"/>
                  <a:pt x="427244" y="72533"/>
                  <a:pt x="426481" y="67580"/>
                </a:cubicBezTo>
                <a:cubicBezTo>
                  <a:pt x="425719" y="62531"/>
                  <a:pt x="426958" y="57483"/>
                  <a:pt x="429911" y="53387"/>
                </a:cubicBezTo>
                <a:close/>
                <a:moveTo>
                  <a:pt x="99488" y="83391"/>
                </a:moveTo>
                <a:cubicBezTo>
                  <a:pt x="94440" y="82629"/>
                  <a:pt x="90058" y="79867"/>
                  <a:pt x="87010" y="75771"/>
                </a:cubicBezTo>
                <a:cubicBezTo>
                  <a:pt x="84058" y="71675"/>
                  <a:pt x="82819" y="66627"/>
                  <a:pt x="83581" y="61579"/>
                </a:cubicBezTo>
                <a:cubicBezTo>
                  <a:pt x="84344" y="56531"/>
                  <a:pt x="87106" y="52149"/>
                  <a:pt x="91202" y="49101"/>
                </a:cubicBezTo>
                <a:cubicBezTo>
                  <a:pt x="94535" y="46720"/>
                  <a:pt x="98345" y="45482"/>
                  <a:pt x="102346" y="45482"/>
                </a:cubicBezTo>
                <a:cubicBezTo>
                  <a:pt x="103394" y="45482"/>
                  <a:pt x="104346" y="45577"/>
                  <a:pt x="105394" y="45767"/>
                </a:cubicBezTo>
                <a:cubicBezTo>
                  <a:pt x="110442" y="46529"/>
                  <a:pt x="114823" y="49291"/>
                  <a:pt x="117776" y="53387"/>
                </a:cubicBezTo>
                <a:lnTo>
                  <a:pt x="117776" y="53387"/>
                </a:lnTo>
                <a:cubicBezTo>
                  <a:pt x="120729" y="57483"/>
                  <a:pt x="121967" y="62531"/>
                  <a:pt x="121205" y="67580"/>
                </a:cubicBezTo>
                <a:cubicBezTo>
                  <a:pt x="120443" y="72628"/>
                  <a:pt x="117681" y="77009"/>
                  <a:pt x="113585" y="80057"/>
                </a:cubicBezTo>
                <a:cubicBezTo>
                  <a:pt x="109489" y="82915"/>
                  <a:pt x="104441" y="84153"/>
                  <a:pt x="99488" y="83391"/>
                </a:cubicBezTo>
                <a:close/>
                <a:moveTo>
                  <a:pt x="113681" y="346662"/>
                </a:moveTo>
                <a:cubicBezTo>
                  <a:pt x="105203" y="352853"/>
                  <a:pt x="93202" y="350948"/>
                  <a:pt x="87106" y="342471"/>
                </a:cubicBezTo>
                <a:cubicBezTo>
                  <a:pt x="80914" y="333994"/>
                  <a:pt x="82819" y="321992"/>
                  <a:pt x="91297" y="315896"/>
                </a:cubicBezTo>
                <a:cubicBezTo>
                  <a:pt x="94631" y="313420"/>
                  <a:pt x="98631" y="312277"/>
                  <a:pt x="102441" y="312277"/>
                </a:cubicBezTo>
                <a:cubicBezTo>
                  <a:pt x="108347" y="312277"/>
                  <a:pt x="114157" y="315039"/>
                  <a:pt x="117872" y="320087"/>
                </a:cubicBezTo>
                <a:cubicBezTo>
                  <a:pt x="124063" y="328565"/>
                  <a:pt x="122158" y="340471"/>
                  <a:pt x="113681" y="346662"/>
                </a:cubicBezTo>
                <a:close/>
                <a:moveTo>
                  <a:pt x="456485" y="315801"/>
                </a:moveTo>
                <a:cubicBezTo>
                  <a:pt x="464962" y="321992"/>
                  <a:pt x="466868" y="333899"/>
                  <a:pt x="460676" y="342376"/>
                </a:cubicBezTo>
                <a:cubicBezTo>
                  <a:pt x="457723" y="346472"/>
                  <a:pt x="453247" y="349139"/>
                  <a:pt x="448294" y="349996"/>
                </a:cubicBezTo>
                <a:cubicBezTo>
                  <a:pt x="443341" y="350758"/>
                  <a:pt x="438197" y="349615"/>
                  <a:pt x="434102" y="346567"/>
                </a:cubicBezTo>
                <a:cubicBezTo>
                  <a:pt x="425624" y="340376"/>
                  <a:pt x="423719" y="328469"/>
                  <a:pt x="429911" y="319992"/>
                </a:cubicBezTo>
                <a:cubicBezTo>
                  <a:pt x="436102" y="311515"/>
                  <a:pt x="448103" y="309610"/>
                  <a:pt x="456485" y="315801"/>
                </a:cubicBezTo>
                <a:close/>
                <a:moveTo>
                  <a:pt x="273891" y="112157"/>
                </a:moveTo>
                <a:cubicBezTo>
                  <a:pt x="321135" y="112157"/>
                  <a:pt x="359616" y="150638"/>
                  <a:pt x="359616" y="197882"/>
                </a:cubicBezTo>
                <a:cubicBezTo>
                  <a:pt x="359616" y="218265"/>
                  <a:pt x="352472" y="236934"/>
                  <a:pt x="340566" y="251603"/>
                </a:cubicBezTo>
                <a:lnTo>
                  <a:pt x="340566" y="226457"/>
                </a:lnTo>
                <a:lnTo>
                  <a:pt x="323326" y="226457"/>
                </a:lnTo>
                <a:cubicBezTo>
                  <a:pt x="334280" y="207502"/>
                  <a:pt x="333803" y="183118"/>
                  <a:pt x="320087" y="164258"/>
                </a:cubicBezTo>
                <a:lnTo>
                  <a:pt x="320087" y="164258"/>
                </a:lnTo>
                <a:cubicBezTo>
                  <a:pt x="311134" y="151876"/>
                  <a:pt x="297894" y="143780"/>
                  <a:pt x="282749" y="141398"/>
                </a:cubicBezTo>
                <a:cubicBezTo>
                  <a:pt x="267700" y="139017"/>
                  <a:pt x="252555" y="142637"/>
                  <a:pt x="240268" y="151590"/>
                </a:cubicBezTo>
                <a:cubicBezTo>
                  <a:pt x="227885" y="160544"/>
                  <a:pt x="219789" y="173783"/>
                  <a:pt x="217408" y="188928"/>
                </a:cubicBezTo>
                <a:cubicBezTo>
                  <a:pt x="215312" y="201977"/>
                  <a:pt x="217789" y="215122"/>
                  <a:pt x="224361" y="226457"/>
                </a:cubicBezTo>
                <a:lnTo>
                  <a:pt x="207216" y="226457"/>
                </a:lnTo>
                <a:lnTo>
                  <a:pt x="207216" y="251603"/>
                </a:lnTo>
                <a:cubicBezTo>
                  <a:pt x="195310" y="236839"/>
                  <a:pt x="188166" y="218170"/>
                  <a:pt x="188166" y="197882"/>
                </a:cubicBezTo>
                <a:cubicBezTo>
                  <a:pt x="188166" y="150638"/>
                  <a:pt x="226647" y="112157"/>
                  <a:pt x="273891" y="112157"/>
                </a:cubicBezTo>
                <a:close/>
                <a:moveTo>
                  <a:pt x="255031" y="194929"/>
                </a:moveTo>
                <a:cubicBezTo>
                  <a:pt x="255794" y="189881"/>
                  <a:pt x="258556" y="185499"/>
                  <a:pt x="262652" y="182451"/>
                </a:cubicBezTo>
                <a:cubicBezTo>
                  <a:pt x="265985" y="180070"/>
                  <a:pt x="269795" y="178832"/>
                  <a:pt x="273796" y="178832"/>
                </a:cubicBezTo>
                <a:cubicBezTo>
                  <a:pt x="274844" y="178832"/>
                  <a:pt x="275796" y="178927"/>
                  <a:pt x="276844" y="179117"/>
                </a:cubicBezTo>
                <a:cubicBezTo>
                  <a:pt x="281892" y="179879"/>
                  <a:pt x="286273" y="182642"/>
                  <a:pt x="289322" y="186737"/>
                </a:cubicBezTo>
                <a:cubicBezTo>
                  <a:pt x="295513" y="195215"/>
                  <a:pt x="293608" y="207216"/>
                  <a:pt x="285131" y="213312"/>
                </a:cubicBezTo>
                <a:cubicBezTo>
                  <a:pt x="276653" y="219503"/>
                  <a:pt x="264652" y="217598"/>
                  <a:pt x="258556" y="209121"/>
                </a:cubicBezTo>
                <a:cubicBezTo>
                  <a:pt x="255508" y="205025"/>
                  <a:pt x="254269" y="199977"/>
                  <a:pt x="255031" y="194929"/>
                </a:cubicBezTo>
                <a:close/>
                <a:moveTo>
                  <a:pt x="83105" y="200834"/>
                </a:moveTo>
                <a:cubicBezTo>
                  <a:pt x="82343" y="205883"/>
                  <a:pt x="79581" y="210264"/>
                  <a:pt x="75485" y="213312"/>
                </a:cubicBezTo>
                <a:cubicBezTo>
                  <a:pt x="67008" y="219503"/>
                  <a:pt x="55006" y="217598"/>
                  <a:pt x="48910" y="209121"/>
                </a:cubicBezTo>
                <a:cubicBezTo>
                  <a:pt x="45958" y="205025"/>
                  <a:pt x="44719" y="199977"/>
                  <a:pt x="45481" y="194929"/>
                </a:cubicBezTo>
                <a:cubicBezTo>
                  <a:pt x="46244" y="189881"/>
                  <a:pt x="49006" y="185499"/>
                  <a:pt x="53102" y="182451"/>
                </a:cubicBezTo>
                <a:cubicBezTo>
                  <a:pt x="56435" y="180070"/>
                  <a:pt x="60245" y="178832"/>
                  <a:pt x="64246" y="178832"/>
                </a:cubicBezTo>
                <a:cubicBezTo>
                  <a:pt x="65294" y="178832"/>
                  <a:pt x="66246" y="178927"/>
                  <a:pt x="67294" y="179117"/>
                </a:cubicBezTo>
                <a:cubicBezTo>
                  <a:pt x="72342" y="179879"/>
                  <a:pt x="76723" y="182642"/>
                  <a:pt x="79676" y="186737"/>
                </a:cubicBezTo>
                <a:lnTo>
                  <a:pt x="79676" y="186737"/>
                </a:lnTo>
                <a:cubicBezTo>
                  <a:pt x="82724" y="190833"/>
                  <a:pt x="83962" y="195881"/>
                  <a:pt x="83105" y="200834"/>
                </a:cubicBezTo>
                <a:close/>
                <a:moveTo>
                  <a:pt x="245316" y="278654"/>
                </a:moveTo>
                <a:lnTo>
                  <a:pt x="245316" y="264557"/>
                </a:lnTo>
                <a:lnTo>
                  <a:pt x="302466" y="264557"/>
                </a:lnTo>
                <a:lnTo>
                  <a:pt x="302466" y="278558"/>
                </a:lnTo>
                <a:cubicBezTo>
                  <a:pt x="293512" y="281702"/>
                  <a:pt x="283892" y="283607"/>
                  <a:pt x="273891" y="283607"/>
                </a:cubicBezTo>
                <a:cubicBezTo>
                  <a:pt x="263890" y="283607"/>
                  <a:pt x="254269" y="281797"/>
                  <a:pt x="245316" y="278654"/>
                </a:cubicBezTo>
                <a:close/>
                <a:moveTo>
                  <a:pt x="498872" y="209121"/>
                </a:moveTo>
                <a:cubicBezTo>
                  <a:pt x="495919" y="213217"/>
                  <a:pt x="491442" y="215884"/>
                  <a:pt x="486489" y="216741"/>
                </a:cubicBezTo>
                <a:cubicBezTo>
                  <a:pt x="481441" y="217503"/>
                  <a:pt x="476393" y="216360"/>
                  <a:pt x="472297" y="213312"/>
                </a:cubicBezTo>
                <a:cubicBezTo>
                  <a:pt x="463819" y="207121"/>
                  <a:pt x="461915" y="195215"/>
                  <a:pt x="468106" y="186737"/>
                </a:cubicBezTo>
                <a:cubicBezTo>
                  <a:pt x="471820" y="181594"/>
                  <a:pt x="477631" y="178927"/>
                  <a:pt x="483536" y="178927"/>
                </a:cubicBezTo>
                <a:cubicBezTo>
                  <a:pt x="487441" y="178927"/>
                  <a:pt x="491347" y="180070"/>
                  <a:pt x="494681" y="182546"/>
                </a:cubicBezTo>
                <a:cubicBezTo>
                  <a:pt x="498776" y="185499"/>
                  <a:pt x="501539" y="189976"/>
                  <a:pt x="502301" y="195024"/>
                </a:cubicBezTo>
                <a:cubicBezTo>
                  <a:pt x="503062" y="199977"/>
                  <a:pt x="501824" y="205025"/>
                  <a:pt x="498872" y="209121"/>
                </a:cubicBezTo>
                <a:close/>
              </a:path>
            </a:pathLst>
          </a:custGeom>
          <a:solidFill>
            <a:srgbClr val="3555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8" name="Google Shape;2288;p132"/>
          <p:cNvSpPr/>
          <p:nvPr/>
        </p:nvSpPr>
        <p:spPr>
          <a:xfrm>
            <a:off x="6298765" y="1246096"/>
            <a:ext cx="495300" cy="357187"/>
          </a:xfrm>
          <a:custGeom>
            <a:rect b="b" l="l" r="r" t="t"/>
            <a:pathLst>
              <a:path extrusionOk="0" h="476250" w="495300">
                <a:moveTo>
                  <a:pt x="254698" y="477869"/>
                </a:moveTo>
                <a:lnTo>
                  <a:pt x="445198" y="477869"/>
                </a:lnTo>
                <a:lnTo>
                  <a:pt x="445198" y="287369"/>
                </a:lnTo>
                <a:lnTo>
                  <a:pt x="254698" y="287369"/>
                </a:lnTo>
                <a:lnTo>
                  <a:pt x="254698" y="477869"/>
                </a:lnTo>
                <a:close/>
                <a:moveTo>
                  <a:pt x="292798" y="325469"/>
                </a:moveTo>
                <a:lnTo>
                  <a:pt x="407098" y="325469"/>
                </a:lnTo>
                <a:lnTo>
                  <a:pt x="407098" y="439769"/>
                </a:lnTo>
                <a:lnTo>
                  <a:pt x="292798" y="439769"/>
                </a:lnTo>
                <a:lnTo>
                  <a:pt x="292798" y="325469"/>
                </a:lnTo>
                <a:close/>
                <a:moveTo>
                  <a:pt x="496824" y="34100"/>
                </a:moveTo>
                <a:lnTo>
                  <a:pt x="469868" y="7144"/>
                </a:lnTo>
                <a:lnTo>
                  <a:pt x="437388" y="39624"/>
                </a:lnTo>
                <a:lnTo>
                  <a:pt x="254794" y="39624"/>
                </a:lnTo>
                <a:lnTo>
                  <a:pt x="254794" y="230124"/>
                </a:lnTo>
                <a:lnTo>
                  <a:pt x="445294" y="230124"/>
                </a:lnTo>
                <a:lnTo>
                  <a:pt x="445294" y="85725"/>
                </a:lnTo>
                <a:lnTo>
                  <a:pt x="496824" y="34100"/>
                </a:lnTo>
                <a:close/>
                <a:moveTo>
                  <a:pt x="407098" y="192119"/>
                </a:moveTo>
                <a:lnTo>
                  <a:pt x="292798" y="192119"/>
                </a:lnTo>
                <a:lnTo>
                  <a:pt x="292798" y="77819"/>
                </a:lnTo>
                <a:lnTo>
                  <a:pt x="399193" y="77819"/>
                </a:lnTo>
                <a:lnTo>
                  <a:pt x="349948" y="127064"/>
                </a:lnTo>
                <a:lnTo>
                  <a:pt x="325278" y="102394"/>
                </a:lnTo>
                <a:lnTo>
                  <a:pt x="298323" y="129350"/>
                </a:lnTo>
                <a:lnTo>
                  <a:pt x="349853" y="180880"/>
                </a:lnTo>
                <a:lnTo>
                  <a:pt x="407003" y="123730"/>
                </a:lnTo>
                <a:lnTo>
                  <a:pt x="407003" y="192119"/>
                </a:lnTo>
                <a:close/>
                <a:moveTo>
                  <a:pt x="222218" y="254794"/>
                </a:moveTo>
                <a:lnTo>
                  <a:pt x="189738" y="287274"/>
                </a:lnTo>
                <a:lnTo>
                  <a:pt x="7144" y="287274"/>
                </a:lnTo>
                <a:lnTo>
                  <a:pt x="7144" y="477774"/>
                </a:lnTo>
                <a:lnTo>
                  <a:pt x="197644" y="477774"/>
                </a:lnTo>
                <a:lnTo>
                  <a:pt x="197644" y="333375"/>
                </a:lnTo>
                <a:lnTo>
                  <a:pt x="249174" y="281845"/>
                </a:lnTo>
                <a:lnTo>
                  <a:pt x="222218" y="254794"/>
                </a:lnTo>
                <a:close/>
                <a:moveTo>
                  <a:pt x="159448" y="439769"/>
                </a:moveTo>
                <a:lnTo>
                  <a:pt x="45148" y="439769"/>
                </a:lnTo>
                <a:lnTo>
                  <a:pt x="45148" y="325469"/>
                </a:lnTo>
                <a:lnTo>
                  <a:pt x="151543" y="325469"/>
                </a:lnTo>
                <a:lnTo>
                  <a:pt x="102298" y="374714"/>
                </a:lnTo>
                <a:lnTo>
                  <a:pt x="77628" y="350044"/>
                </a:lnTo>
                <a:lnTo>
                  <a:pt x="50673" y="377000"/>
                </a:lnTo>
                <a:lnTo>
                  <a:pt x="102203" y="428530"/>
                </a:lnTo>
                <a:lnTo>
                  <a:pt x="159353" y="371380"/>
                </a:lnTo>
                <a:lnTo>
                  <a:pt x="159353" y="439769"/>
                </a:lnTo>
                <a:close/>
                <a:moveTo>
                  <a:pt x="189738" y="39719"/>
                </a:moveTo>
                <a:lnTo>
                  <a:pt x="7144" y="39719"/>
                </a:lnTo>
                <a:lnTo>
                  <a:pt x="7144" y="230219"/>
                </a:lnTo>
                <a:lnTo>
                  <a:pt x="197644" y="230219"/>
                </a:lnTo>
                <a:lnTo>
                  <a:pt x="197644" y="85725"/>
                </a:lnTo>
                <a:lnTo>
                  <a:pt x="249174" y="34195"/>
                </a:lnTo>
                <a:lnTo>
                  <a:pt x="222218" y="7239"/>
                </a:lnTo>
                <a:lnTo>
                  <a:pt x="189738" y="39719"/>
                </a:lnTo>
                <a:close/>
                <a:moveTo>
                  <a:pt x="159448" y="192119"/>
                </a:moveTo>
                <a:lnTo>
                  <a:pt x="45148" y="192119"/>
                </a:lnTo>
                <a:lnTo>
                  <a:pt x="45148" y="77819"/>
                </a:lnTo>
                <a:lnTo>
                  <a:pt x="151543" y="77819"/>
                </a:lnTo>
                <a:lnTo>
                  <a:pt x="102298" y="127064"/>
                </a:lnTo>
                <a:lnTo>
                  <a:pt x="77628" y="102394"/>
                </a:lnTo>
                <a:lnTo>
                  <a:pt x="50673" y="129350"/>
                </a:lnTo>
                <a:lnTo>
                  <a:pt x="102203" y="180880"/>
                </a:lnTo>
                <a:lnTo>
                  <a:pt x="159353" y="123730"/>
                </a:lnTo>
                <a:lnTo>
                  <a:pt x="159353" y="192119"/>
                </a:lnTo>
                <a:close/>
              </a:path>
            </a:pathLst>
          </a:custGeom>
          <a:solidFill>
            <a:srgbClr val="3555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9" name="Google Shape;2289;p132"/>
          <p:cNvSpPr txBox="1"/>
          <p:nvPr/>
        </p:nvSpPr>
        <p:spPr>
          <a:xfrm>
            <a:off x="457198" y="3201285"/>
            <a:ext cx="8229601" cy="137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lang="en" sz="1400">
                <a:solidFill>
                  <a:schemeClr val="dk1"/>
                </a:solidFill>
                <a:latin typeface="Arial"/>
                <a:ea typeface="Arial"/>
                <a:cs typeface="Arial"/>
                <a:sym typeface="Arial"/>
              </a:rPr>
              <a:t>Critical First Step to Establish Organizational Readiness</a:t>
            </a:r>
            <a:endParaRPr/>
          </a:p>
        </p:txBody>
      </p:sp>
      <p:sp>
        <p:nvSpPr>
          <p:cNvPr id="2290" name="Google Shape;2290;p132"/>
          <p:cNvSpPr txBox="1"/>
          <p:nvPr/>
        </p:nvSpPr>
        <p:spPr>
          <a:xfrm>
            <a:off x="827183" y="2670766"/>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pic>
        <p:nvPicPr>
          <p:cNvPr descr="Blue text on a white background&#10;&#10;Description automatically generated with medium confidence" id="2291" name="Google Shape;2291;p132"/>
          <p:cNvPicPr preferRelativeResize="0"/>
          <p:nvPr/>
        </p:nvPicPr>
        <p:blipFill rotWithShape="1">
          <a:blip r:embed="rId3">
            <a:alphaModFix/>
          </a:blip>
          <a:srcRect b="0" l="0" r="0" t="0"/>
          <a:stretch/>
        </p:blipFill>
        <p:spPr>
          <a:xfrm>
            <a:off x="7416598" y="4634255"/>
            <a:ext cx="989575" cy="229999"/>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6" name="Shape 2296"/>
        <p:cNvGrpSpPr/>
        <p:nvPr/>
      </p:nvGrpSpPr>
      <p:grpSpPr>
        <a:xfrm>
          <a:off x="0" y="0"/>
          <a:ext cx="0" cy="0"/>
          <a:chOff x="0" y="0"/>
          <a:chExt cx="0" cy="0"/>
        </a:xfrm>
      </p:grpSpPr>
      <p:sp>
        <p:nvSpPr>
          <p:cNvPr id="2297" name="Google Shape;2297;p133"/>
          <p:cNvSpPr/>
          <p:nvPr/>
        </p:nvSpPr>
        <p:spPr>
          <a:xfrm>
            <a:off x="457198" y="3182294"/>
            <a:ext cx="4917989" cy="1475796"/>
          </a:xfrm>
          <a:custGeom>
            <a:rect b="b" l="l" r="r" t="t"/>
            <a:pathLst>
              <a:path extrusionOk="0" h="1967728" w="4510442">
                <a:moveTo>
                  <a:pt x="0" y="0"/>
                </a:moveTo>
                <a:lnTo>
                  <a:pt x="4510442" y="0"/>
                </a:lnTo>
                <a:lnTo>
                  <a:pt x="4510442" y="1757785"/>
                </a:lnTo>
                <a:lnTo>
                  <a:pt x="4182601" y="1967728"/>
                </a:lnTo>
                <a:lnTo>
                  <a:pt x="3860807" y="1757785"/>
                </a:lnTo>
                <a:lnTo>
                  <a:pt x="3539011" y="1967728"/>
                </a:lnTo>
                <a:lnTo>
                  <a:pt x="3218823" y="1757785"/>
                </a:lnTo>
                <a:lnTo>
                  <a:pt x="2895422" y="1967728"/>
                </a:lnTo>
                <a:lnTo>
                  <a:pt x="2575234" y="1757785"/>
                </a:lnTo>
                <a:lnTo>
                  <a:pt x="2253440" y="1967728"/>
                </a:lnTo>
                <a:lnTo>
                  <a:pt x="1932270" y="1757785"/>
                </a:lnTo>
                <a:lnTo>
                  <a:pt x="1609850" y="1967728"/>
                </a:lnTo>
                <a:lnTo>
                  <a:pt x="1289327" y="1757785"/>
                </a:lnTo>
                <a:lnTo>
                  <a:pt x="968283" y="1967728"/>
                </a:lnTo>
                <a:lnTo>
                  <a:pt x="647010" y="1757785"/>
                </a:lnTo>
                <a:lnTo>
                  <a:pt x="327134" y="1967728"/>
                </a:lnTo>
                <a:lnTo>
                  <a:pt x="0" y="1757785"/>
                </a:lnTo>
                <a:close/>
              </a:path>
            </a:pathLst>
          </a:custGeom>
          <a:solidFill>
            <a:srgbClr val="FEFFFE"/>
          </a:solidFill>
          <a:ln cap="flat" cmpd="sng" w="12700">
            <a:solidFill>
              <a:srgbClr val="6F7878"/>
            </a:solidFill>
            <a:prstDash val="solid"/>
            <a:round/>
            <a:headEnd len="sm" w="sm" type="none"/>
            <a:tailEnd len="sm" w="sm" type="none"/>
          </a:ln>
        </p:spPr>
      </p:sp>
      <p:sp>
        <p:nvSpPr>
          <p:cNvPr id="2298" name="Google Shape;2298;p133"/>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Seek Diverse Perspectives to Pressure-Test Behaviors</a:t>
            </a:r>
            <a:endParaRPr/>
          </a:p>
        </p:txBody>
      </p:sp>
      <p:sp>
        <p:nvSpPr>
          <p:cNvPr id="2299" name="Google Shape;2299;p133"/>
          <p:cNvSpPr txBox="1"/>
          <p:nvPr>
            <p:ph idx="1" type="body"/>
          </p:nvPr>
        </p:nvSpPr>
        <p:spPr>
          <a:xfrm>
            <a:off x="457199" y="685801"/>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Perspectives to Consult to Test Behaviors</a:t>
            </a:r>
            <a:endParaRPr/>
          </a:p>
        </p:txBody>
      </p:sp>
      <p:sp>
        <p:nvSpPr>
          <p:cNvPr id="2300" name="Google Shape;2300;p133"/>
          <p:cNvSpPr txBox="1"/>
          <p:nvPr>
            <p:ph idx="2" type="body"/>
          </p:nvPr>
        </p:nvSpPr>
        <p:spPr>
          <a:xfrm>
            <a:off x="457199" y="858774"/>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Illustrative</a:t>
            </a:r>
            <a:endParaRPr/>
          </a:p>
        </p:txBody>
      </p:sp>
      <p:sp>
        <p:nvSpPr>
          <p:cNvPr id="2301" name="Google Shape;2301;p133"/>
          <p:cNvSpPr txBox="1"/>
          <p:nvPr>
            <p:ph idx="3" type="body"/>
          </p:nvPr>
        </p:nvSpPr>
        <p:spPr>
          <a:xfrm>
            <a:off x="457200" y="2760345"/>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Höganäs’ Guiding Assumptions for Discussion in Workshops</a:t>
            </a:r>
            <a:endParaRPr/>
          </a:p>
        </p:txBody>
      </p:sp>
      <p:sp>
        <p:nvSpPr>
          <p:cNvPr id="2302" name="Google Shape;2302;p133"/>
          <p:cNvSpPr txBox="1"/>
          <p:nvPr>
            <p:ph idx="4" type="body"/>
          </p:nvPr>
        </p:nvSpPr>
        <p:spPr>
          <a:xfrm>
            <a:off x="457200" y="2933319"/>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Illustrative</a:t>
            </a:r>
            <a:endParaRPr/>
          </a:p>
        </p:txBody>
      </p:sp>
      <p:sp>
        <p:nvSpPr>
          <p:cNvPr id="2303" name="Google Shape;2303;p133"/>
          <p:cNvSpPr txBox="1"/>
          <p:nvPr/>
        </p:nvSpPr>
        <p:spPr>
          <a:xfrm>
            <a:off x="457200" y="461259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2304" name="Google Shape;2304;p133"/>
          <p:cNvSpPr/>
          <p:nvPr/>
        </p:nvSpPr>
        <p:spPr>
          <a:xfrm>
            <a:off x="5927728" y="1413816"/>
            <a:ext cx="2771430" cy="6924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Leverage Diverse Perspectives</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Consult diverse perspectives across the organization to highlight potential bias in leader behavior definitions.</a:t>
            </a:r>
            <a:endParaRPr/>
          </a:p>
        </p:txBody>
      </p:sp>
      <p:sp>
        <p:nvSpPr>
          <p:cNvPr id="2305" name="Google Shape;2305;p133"/>
          <p:cNvSpPr/>
          <p:nvPr/>
        </p:nvSpPr>
        <p:spPr>
          <a:xfrm>
            <a:off x="5927727" y="3502333"/>
            <a:ext cx="2771429" cy="969496"/>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Test Behaviors for Relevance</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Ask questions to assess the relevance of new criteria and confirm that diverse talent can see themselves reflected in the new behavior definitions.</a:t>
            </a:r>
            <a:endParaRPr/>
          </a:p>
        </p:txBody>
      </p:sp>
      <p:pic>
        <p:nvPicPr>
          <p:cNvPr id="2306" name="Google Shape;2306;p133"/>
          <p:cNvPicPr preferRelativeResize="0"/>
          <p:nvPr/>
        </p:nvPicPr>
        <p:blipFill rotWithShape="1">
          <a:blip r:embed="rId3">
            <a:alphaModFix/>
          </a:blip>
          <a:srcRect b="0" l="-14866" r="-10900" t="0"/>
          <a:stretch/>
        </p:blipFill>
        <p:spPr>
          <a:xfrm>
            <a:off x="2066614" y="1150806"/>
            <a:ext cx="1738568" cy="1205692"/>
          </a:xfrm>
          <a:prstGeom prst="rect">
            <a:avLst/>
          </a:prstGeom>
          <a:noFill/>
          <a:ln cap="flat" cmpd="sng" w="9525">
            <a:solidFill>
              <a:schemeClr val="dk1"/>
            </a:solidFill>
            <a:prstDash val="solid"/>
            <a:round/>
            <a:headEnd len="sm" w="sm" type="none"/>
            <a:tailEnd len="sm" w="sm" type="none"/>
          </a:ln>
        </p:spPr>
      </p:pic>
      <p:sp>
        <p:nvSpPr>
          <p:cNvPr id="2307" name="Google Shape;2307;p133"/>
          <p:cNvSpPr txBox="1"/>
          <p:nvPr/>
        </p:nvSpPr>
        <p:spPr>
          <a:xfrm>
            <a:off x="2087834" y="2377272"/>
            <a:ext cx="1683773"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Leadership Behaviors</a:t>
            </a:r>
            <a:endParaRPr/>
          </a:p>
        </p:txBody>
      </p:sp>
      <p:sp>
        <p:nvSpPr>
          <p:cNvPr id="2308" name="Google Shape;2308;p133"/>
          <p:cNvSpPr/>
          <p:nvPr/>
        </p:nvSpPr>
        <p:spPr>
          <a:xfrm rot="796116">
            <a:off x="522952" y="1152668"/>
            <a:ext cx="1488181" cy="492965"/>
          </a:xfrm>
          <a:prstGeom prst="rightArrow">
            <a:avLst>
              <a:gd fmla="val 50000" name="adj1"/>
              <a:gd fmla="val 50000" name="adj2"/>
            </a:avLst>
          </a:prstGeom>
          <a:solidFill>
            <a:srgbClr val="A1B3CA"/>
          </a:solidFill>
          <a:ln>
            <a:noFill/>
          </a:ln>
        </p:spPr>
        <p:txBody>
          <a:bodyPr anchorCtr="0" anchor="ctr" bIns="0" lIns="0" spcFirstLastPara="1" rIns="0" wrap="square" tIns="182875">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ERG Leaders</a:t>
            </a:r>
            <a:endParaRPr/>
          </a:p>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2309" name="Google Shape;2309;p133"/>
          <p:cNvSpPr/>
          <p:nvPr/>
        </p:nvSpPr>
        <p:spPr>
          <a:xfrm rot="-637607">
            <a:off x="514395" y="1908836"/>
            <a:ext cx="1498671" cy="487367"/>
          </a:xfrm>
          <a:prstGeom prst="rightArrow">
            <a:avLst>
              <a:gd fmla="val 50000" name="adj1"/>
              <a:gd fmla="val 50000" name="adj2"/>
            </a:avLst>
          </a:prstGeom>
          <a:solidFill>
            <a:srgbClr val="A1B3CA"/>
          </a:solidFill>
          <a:ln>
            <a:noFill/>
          </a:ln>
        </p:spPr>
        <p:txBody>
          <a:bodyPr anchorCtr="0" anchor="ctr" bIns="0" lIns="0" spcFirstLastPara="1" rIns="0" wrap="square" tIns="182875">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ERG Members</a:t>
            </a:r>
            <a:endParaRPr/>
          </a:p>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2310" name="Google Shape;2310;p133"/>
          <p:cNvSpPr/>
          <p:nvPr/>
        </p:nvSpPr>
        <p:spPr>
          <a:xfrm rot="767858">
            <a:off x="3859420" y="1889210"/>
            <a:ext cx="1490195" cy="544304"/>
          </a:xfrm>
          <a:prstGeom prst="lef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Employee Focus Groups</a:t>
            </a:r>
            <a:endParaRPr/>
          </a:p>
        </p:txBody>
      </p:sp>
      <p:sp>
        <p:nvSpPr>
          <p:cNvPr id="2311" name="Google Shape;2311;p133"/>
          <p:cNvSpPr/>
          <p:nvPr/>
        </p:nvSpPr>
        <p:spPr>
          <a:xfrm rot="-740219">
            <a:off x="3869097" y="1144076"/>
            <a:ext cx="1492104" cy="481950"/>
          </a:xfrm>
          <a:prstGeom prst="lef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Leadership Team</a:t>
            </a:r>
            <a:endParaRPr/>
          </a:p>
        </p:txBody>
      </p:sp>
      <p:sp>
        <p:nvSpPr>
          <p:cNvPr id="2312" name="Google Shape;2312;p133"/>
          <p:cNvSpPr txBox="1"/>
          <p:nvPr/>
        </p:nvSpPr>
        <p:spPr>
          <a:xfrm>
            <a:off x="457200" y="3197252"/>
            <a:ext cx="4905631" cy="131574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 could these behaviors be interpreted in other ways beyond their stated meaning?</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 could other interpretations of these behaviors advantage people on the basis of gender?</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 do we ensure frequent calibration/feedback between the manager and co-worker throughout the year?</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 do we ensure managers and co-workers have a dialogue around Höganäs’ strategies, directions and the function contribution and “must wins” to drive success?</a:t>
            </a:r>
            <a:endParaRPr/>
          </a:p>
        </p:txBody>
      </p:sp>
      <p:grpSp>
        <p:nvGrpSpPr>
          <p:cNvPr id="2313" name="Google Shape;2313;p133"/>
          <p:cNvGrpSpPr/>
          <p:nvPr/>
        </p:nvGrpSpPr>
        <p:grpSpPr>
          <a:xfrm>
            <a:off x="5551759" y="1031747"/>
            <a:ext cx="375968" cy="1488434"/>
            <a:chOff x="3074748" y="1500989"/>
            <a:chExt cx="297534" cy="1058075"/>
          </a:xfrm>
        </p:grpSpPr>
        <p:cxnSp>
          <p:nvCxnSpPr>
            <p:cNvPr id="2314" name="Google Shape;2314;p133"/>
            <p:cNvCxnSpPr/>
            <p:nvPr/>
          </p:nvCxnSpPr>
          <p:spPr>
            <a:xfrm rot="10800000">
              <a:off x="3074749" y="2030026"/>
              <a:ext cx="297533" cy="0"/>
            </a:xfrm>
            <a:prstGeom prst="straightConnector1">
              <a:avLst/>
            </a:prstGeom>
            <a:noFill/>
            <a:ln cap="flat" cmpd="sng" w="12700">
              <a:solidFill>
                <a:srgbClr val="E81159"/>
              </a:solidFill>
              <a:prstDash val="solid"/>
              <a:miter lim="800000"/>
              <a:headEnd len="sm" w="sm" type="none"/>
              <a:tailEnd len="sm" w="sm" type="none"/>
            </a:ln>
          </p:spPr>
        </p:cxnSp>
        <p:cxnSp>
          <p:nvCxnSpPr>
            <p:cNvPr id="2315" name="Google Shape;2315;p133"/>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grpSp>
        <p:nvGrpSpPr>
          <p:cNvPr id="2316" name="Google Shape;2316;p133"/>
          <p:cNvGrpSpPr/>
          <p:nvPr/>
        </p:nvGrpSpPr>
        <p:grpSpPr>
          <a:xfrm>
            <a:off x="5551759" y="3182293"/>
            <a:ext cx="375968" cy="1475795"/>
            <a:chOff x="3074748" y="1500989"/>
            <a:chExt cx="297534" cy="1058075"/>
          </a:xfrm>
        </p:grpSpPr>
        <p:cxnSp>
          <p:nvCxnSpPr>
            <p:cNvPr id="2317" name="Google Shape;2317;p133"/>
            <p:cNvCxnSpPr/>
            <p:nvPr/>
          </p:nvCxnSpPr>
          <p:spPr>
            <a:xfrm rot="10800000">
              <a:off x="3074749" y="2030026"/>
              <a:ext cx="297533" cy="0"/>
            </a:xfrm>
            <a:prstGeom prst="straightConnector1">
              <a:avLst/>
            </a:prstGeom>
            <a:noFill/>
            <a:ln cap="flat" cmpd="sng" w="12700">
              <a:solidFill>
                <a:srgbClr val="E81159"/>
              </a:solidFill>
              <a:prstDash val="solid"/>
              <a:miter lim="800000"/>
              <a:headEnd len="sm" w="sm" type="none"/>
              <a:tailEnd len="sm" w="sm" type="none"/>
            </a:ln>
          </p:spPr>
        </p:cxnSp>
        <p:cxnSp>
          <p:nvCxnSpPr>
            <p:cNvPr id="2318" name="Google Shape;2318;p133"/>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pic>
        <p:nvPicPr>
          <p:cNvPr descr="Blue text on a white background&#10;&#10;Description automatically generated with medium confidence" id="2319" name="Google Shape;2319;p133"/>
          <p:cNvPicPr preferRelativeResize="0"/>
          <p:nvPr/>
        </p:nvPicPr>
        <p:blipFill rotWithShape="1">
          <a:blip r:embed="rId4">
            <a:alphaModFix/>
          </a:blip>
          <a:srcRect b="0" l="0" r="0" t="0"/>
          <a:stretch/>
        </p:blipFill>
        <p:spPr>
          <a:xfrm>
            <a:off x="7416598" y="4634255"/>
            <a:ext cx="989575" cy="229999"/>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4" name="Shape 2324"/>
        <p:cNvGrpSpPr/>
        <p:nvPr/>
      </p:nvGrpSpPr>
      <p:grpSpPr>
        <a:xfrm>
          <a:off x="0" y="0"/>
          <a:ext cx="0" cy="0"/>
          <a:chOff x="0" y="0"/>
          <a:chExt cx="0" cy="0"/>
        </a:xfrm>
      </p:grpSpPr>
      <p:sp>
        <p:nvSpPr>
          <p:cNvPr id="2325" name="Google Shape;2325;p134"/>
          <p:cNvSpPr txBox="1"/>
          <p:nvPr>
            <p:ph type="title"/>
          </p:nvPr>
        </p:nvSpPr>
        <p:spPr>
          <a:xfrm>
            <a:off x="457200" y="342899"/>
            <a:ext cx="8686800" cy="18648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Seek Diverse Perspectives to Pressure-Test Behaviors (Cont.)</a:t>
            </a:r>
            <a:endParaRPr/>
          </a:p>
        </p:txBody>
      </p:sp>
      <p:sp>
        <p:nvSpPr>
          <p:cNvPr id="2326" name="Google Shape;2326;p13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sz="1400"/>
              <a:t>Höganäs’ Workshops</a:t>
            </a:r>
            <a:endParaRPr>
              <a:solidFill>
                <a:srgbClr val="FF0000"/>
              </a:solidFill>
            </a:endParaRPr>
          </a:p>
        </p:txBody>
      </p:sp>
      <p:sp>
        <p:nvSpPr>
          <p:cNvPr id="2327" name="Google Shape;2327;p134"/>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sp>
        <p:nvSpPr>
          <p:cNvPr id="2328" name="Google Shape;2328;p134"/>
          <p:cNvSpPr txBox="1"/>
          <p:nvPr/>
        </p:nvSpPr>
        <p:spPr>
          <a:xfrm>
            <a:off x="457200" y="4517739"/>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2329" name="Google Shape;2329;p134"/>
          <p:cNvSpPr txBox="1"/>
          <p:nvPr/>
        </p:nvSpPr>
        <p:spPr>
          <a:xfrm>
            <a:off x="470647" y="1891643"/>
            <a:ext cx="2532511"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Behavior Definitions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Before Workshop</a:t>
            </a:r>
            <a:endParaRPr/>
          </a:p>
        </p:txBody>
      </p:sp>
      <p:sp>
        <p:nvSpPr>
          <p:cNvPr id="2330" name="Google Shape;2330;p134"/>
          <p:cNvSpPr txBox="1"/>
          <p:nvPr/>
        </p:nvSpPr>
        <p:spPr>
          <a:xfrm>
            <a:off x="3373119" y="1891642"/>
            <a:ext cx="2536001"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Sample Feedback from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the More Women Network</a:t>
            </a:r>
            <a:endParaRPr/>
          </a:p>
        </p:txBody>
      </p:sp>
      <p:sp>
        <p:nvSpPr>
          <p:cNvPr id="2331" name="Google Shape;2331;p134"/>
          <p:cNvSpPr txBox="1"/>
          <p:nvPr/>
        </p:nvSpPr>
        <p:spPr>
          <a:xfrm>
            <a:off x="6279080" y="1891642"/>
            <a:ext cx="2428854"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Behavior Definitions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After Workshop</a:t>
            </a:r>
            <a:endParaRPr/>
          </a:p>
        </p:txBody>
      </p:sp>
      <p:sp>
        <p:nvSpPr>
          <p:cNvPr id="2332" name="Google Shape;2332;p134"/>
          <p:cNvSpPr/>
          <p:nvPr/>
        </p:nvSpPr>
        <p:spPr>
          <a:xfrm>
            <a:off x="3162814" y="2548843"/>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333" name="Google Shape;2333;p134"/>
          <p:cNvSpPr/>
          <p:nvPr/>
        </p:nvSpPr>
        <p:spPr>
          <a:xfrm>
            <a:off x="3629891" y="2410832"/>
            <a:ext cx="2279229" cy="553998"/>
          </a:xfrm>
          <a:prstGeom prst="wedgeRectCallout">
            <a:avLst>
              <a:gd fmla="val -57898" name="adj1"/>
              <a:gd fmla="val 8996"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“This behavior focuses on performance at the expense of individual wellbeing.”</a:t>
            </a:r>
            <a:endParaRPr/>
          </a:p>
        </p:txBody>
      </p:sp>
      <p:sp>
        <p:nvSpPr>
          <p:cNvPr id="2334" name="Google Shape;2334;p134"/>
          <p:cNvSpPr/>
          <p:nvPr/>
        </p:nvSpPr>
        <p:spPr>
          <a:xfrm>
            <a:off x="6530143" y="2410832"/>
            <a:ext cx="2177791" cy="553998"/>
          </a:xfrm>
          <a:prstGeom prst="wedgeRectCallout">
            <a:avLst>
              <a:gd fmla="val -57418" name="adj1"/>
              <a:gd fmla="val 8583"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show perseverance in reaching results and when faced with challenges.”</a:t>
            </a:r>
            <a:endParaRPr/>
          </a:p>
        </p:txBody>
      </p:sp>
      <p:sp>
        <p:nvSpPr>
          <p:cNvPr id="2335" name="Google Shape;2335;p134"/>
          <p:cNvSpPr/>
          <p:nvPr/>
        </p:nvSpPr>
        <p:spPr>
          <a:xfrm>
            <a:off x="6064164" y="2548843"/>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336" name="Google Shape;2336;p134"/>
          <p:cNvSpPr/>
          <p:nvPr/>
        </p:nvSpPr>
        <p:spPr>
          <a:xfrm>
            <a:off x="3162814" y="3301721"/>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337" name="Google Shape;2337;p134"/>
          <p:cNvSpPr/>
          <p:nvPr/>
        </p:nvSpPr>
        <p:spPr>
          <a:xfrm>
            <a:off x="3629891" y="3067468"/>
            <a:ext cx="2279229" cy="737674"/>
          </a:xfrm>
          <a:prstGeom prst="wedgeRectCallout">
            <a:avLst>
              <a:gd fmla="val -57898" name="adj1"/>
              <a:gd fmla="val 8616"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“This language is explicitly gendered the way it is worded.”</a:t>
            </a:r>
            <a:endParaRPr/>
          </a:p>
        </p:txBody>
      </p:sp>
      <p:sp>
        <p:nvSpPr>
          <p:cNvPr id="2338" name="Google Shape;2338;p134"/>
          <p:cNvSpPr/>
          <p:nvPr/>
        </p:nvSpPr>
        <p:spPr>
          <a:xfrm>
            <a:off x="6530143" y="3067468"/>
            <a:ext cx="2177791" cy="746483"/>
          </a:xfrm>
          <a:prstGeom prst="wedgeRectCallout">
            <a:avLst>
              <a:gd fmla="val -57943" name="adj1"/>
              <a:gd fmla="val 7736"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contribute to the team to con­stantly meet (and exceed) expectations. It is not a one-person show.”</a:t>
            </a:r>
            <a:endParaRPr/>
          </a:p>
        </p:txBody>
      </p:sp>
      <p:sp>
        <p:nvSpPr>
          <p:cNvPr id="2339" name="Google Shape;2339;p134"/>
          <p:cNvSpPr/>
          <p:nvPr/>
        </p:nvSpPr>
        <p:spPr>
          <a:xfrm>
            <a:off x="6064164" y="3301721"/>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340" name="Google Shape;2340;p134"/>
          <p:cNvSpPr/>
          <p:nvPr/>
        </p:nvSpPr>
        <p:spPr>
          <a:xfrm>
            <a:off x="3162814" y="4123850"/>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341" name="Google Shape;2341;p134"/>
          <p:cNvSpPr/>
          <p:nvPr/>
        </p:nvSpPr>
        <p:spPr>
          <a:xfrm>
            <a:off x="3629891" y="3916589"/>
            <a:ext cx="2279229" cy="553998"/>
          </a:xfrm>
          <a:prstGeom prst="wedgeRectCallout">
            <a:avLst>
              <a:gd fmla="val -57397" name="adj1"/>
              <a:gd fmla="val 8995"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“There are gender differences in how men and women are perceived when taking risks.”</a:t>
            </a:r>
            <a:endParaRPr/>
          </a:p>
        </p:txBody>
      </p:sp>
      <p:sp>
        <p:nvSpPr>
          <p:cNvPr id="2342" name="Google Shape;2342;p134"/>
          <p:cNvSpPr/>
          <p:nvPr/>
        </p:nvSpPr>
        <p:spPr>
          <a:xfrm>
            <a:off x="6530143" y="3916589"/>
            <a:ext cx="2177791" cy="553997"/>
          </a:xfrm>
          <a:prstGeom prst="wedgeRectCallout">
            <a:avLst>
              <a:gd fmla="val -57943" name="adj1"/>
              <a:gd fmla="val 8583"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Behavior eliminated</a:t>
            </a:r>
            <a:endParaRPr/>
          </a:p>
        </p:txBody>
      </p:sp>
      <p:sp>
        <p:nvSpPr>
          <p:cNvPr id="2343" name="Google Shape;2343;p134"/>
          <p:cNvSpPr/>
          <p:nvPr/>
        </p:nvSpPr>
        <p:spPr>
          <a:xfrm>
            <a:off x="6064164" y="4123850"/>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344" name="Google Shape;2344;p134"/>
          <p:cNvSpPr/>
          <p:nvPr/>
        </p:nvSpPr>
        <p:spPr>
          <a:xfrm>
            <a:off x="1352588" y="2410832"/>
            <a:ext cx="1650570" cy="553998"/>
          </a:xfrm>
          <a:prstGeom prst="wedgeRectCallout">
            <a:avLst>
              <a:gd fmla="val -61642" name="adj1"/>
              <a:gd fmla="val 7838"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“Works hard and puts in long hours when necessary.”</a:t>
            </a:r>
            <a:endParaRPr/>
          </a:p>
        </p:txBody>
      </p:sp>
      <p:sp>
        <p:nvSpPr>
          <p:cNvPr id="2345" name="Google Shape;2345;p134"/>
          <p:cNvSpPr/>
          <p:nvPr/>
        </p:nvSpPr>
        <p:spPr>
          <a:xfrm>
            <a:off x="1352588" y="3067468"/>
            <a:ext cx="1650570" cy="746484"/>
          </a:xfrm>
          <a:prstGeom prst="wedgeRectCallout">
            <a:avLst>
              <a:gd fmla="val -60500" name="adj1"/>
              <a:gd fmla="val 8397"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contribute to the team to con­stantly meet (and exceed) expectations. It is not a one-man show.”</a:t>
            </a:r>
            <a:endParaRPr/>
          </a:p>
        </p:txBody>
      </p:sp>
      <p:sp>
        <p:nvSpPr>
          <p:cNvPr id="2346" name="Google Shape;2346;p134"/>
          <p:cNvSpPr/>
          <p:nvPr/>
        </p:nvSpPr>
        <p:spPr>
          <a:xfrm>
            <a:off x="1352588" y="3916590"/>
            <a:ext cx="1650570" cy="553997"/>
          </a:xfrm>
          <a:prstGeom prst="wedgeRectCallout">
            <a:avLst>
              <a:gd fmla="val -60741" name="adj1"/>
              <a:gd fmla="val 7763"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avoid taking risks.”</a:t>
            </a:r>
            <a:endParaRPr/>
          </a:p>
        </p:txBody>
      </p:sp>
      <p:grpSp>
        <p:nvGrpSpPr>
          <p:cNvPr id="2347" name="Google Shape;2347;p134"/>
          <p:cNvGrpSpPr/>
          <p:nvPr/>
        </p:nvGrpSpPr>
        <p:grpSpPr>
          <a:xfrm>
            <a:off x="474603" y="2460870"/>
            <a:ext cx="601280" cy="450961"/>
            <a:chOff x="407584" y="2979627"/>
            <a:chExt cx="347472" cy="347473"/>
          </a:xfrm>
        </p:grpSpPr>
        <p:pic>
          <p:nvPicPr>
            <p:cNvPr id="2348" name="Google Shape;2348;p134"/>
            <p:cNvPicPr preferRelativeResize="0"/>
            <p:nvPr/>
          </p:nvPicPr>
          <p:blipFill rotWithShape="1">
            <a:blip r:embed="rId3">
              <a:alphaModFix/>
            </a:blip>
            <a:srcRect b="64754" l="1143" r="1143" t="0"/>
            <a:stretch/>
          </p:blipFill>
          <p:spPr>
            <a:xfrm>
              <a:off x="407584" y="2982437"/>
              <a:ext cx="347472" cy="344663"/>
            </a:xfrm>
            <a:custGeom>
              <a:rect b="b" l="l" r="r" t="t"/>
              <a:pathLst>
                <a:path extrusionOk="0" h="344663" w="347472">
                  <a:moveTo>
                    <a:pt x="159822" y="0"/>
                  </a:moveTo>
                  <a:lnTo>
                    <a:pt x="187650" y="0"/>
                  </a:lnTo>
                  <a:lnTo>
                    <a:pt x="241362" y="10844"/>
                  </a:lnTo>
                  <a:cubicBezTo>
                    <a:pt x="303719" y="37219"/>
                    <a:pt x="347472" y="98963"/>
                    <a:pt x="347472" y="170927"/>
                  </a:cubicBezTo>
                  <a:cubicBezTo>
                    <a:pt x="347472" y="266879"/>
                    <a:pt x="269688" y="344663"/>
                    <a:pt x="173736" y="344663"/>
                  </a:cubicBezTo>
                  <a:cubicBezTo>
                    <a:pt x="77784" y="344663"/>
                    <a:pt x="0" y="266879"/>
                    <a:pt x="0" y="170927"/>
                  </a:cubicBezTo>
                  <a:cubicBezTo>
                    <a:pt x="0" y="98963"/>
                    <a:pt x="43754" y="37219"/>
                    <a:pt x="106110" y="10844"/>
                  </a:cubicBezTo>
                  <a:close/>
                </a:path>
              </a:pathLst>
            </a:custGeom>
            <a:noFill/>
            <a:ln>
              <a:noFill/>
            </a:ln>
          </p:spPr>
        </p:pic>
        <p:sp>
          <p:nvSpPr>
            <p:cNvPr id="2349" name="Google Shape;2349;p134"/>
            <p:cNvSpPr/>
            <p:nvPr/>
          </p:nvSpPr>
          <p:spPr>
            <a:xfrm>
              <a:off x="407584" y="2979627"/>
              <a:ext cx="347472" cy="347472"/>
            </a:xfrm>
            <a:prstGeom prst="ellipse">
              <a:avLst/>
            </a:prstGeom>
            <a:no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50" name="Google Shape;2350;p134"/>
          <p:cNvGrpSpPr/>
          <p:nvPr/>
        </p:nvGrpSpPr>
        <p:grpSpPr>
          <a:xfrm>
            <a:off x="474603" y="4035011"/>
            <a:ext cx="601280" cy="450960"/>
            <a:chOff x="538506" y="3529637"/>
            <a:chExt cx="347472" cy="347472"/>
          </a:xfrm>
        </p:grpSpPr>
        <p:pic>
          <p:nvPicPr>
            <p:cNvPr id="2351" name="Google Shape;2351;p134"/>
            <p:cNvPicPr preferRelativeResize="0"/>
            <p:nvPr/>
          </p:nvPicPr>
          <p:blipFill rotWithShape="1">
            <a:blip r:embed="rId4">
              <a:alphaModFix/>
            </a:blip>
            <a:srcRect b="65983" l="0" r="0" t="239"/>
            <a:stretch/>
          </p:blipFill>
          <p:spPr>
            <a:xfrm>
              <a:off x="540792" y="3529637"/>
              <a:ext cx="342900" cy="347472"/>
            </a:xfrm>
            <a:custGeom>
              <a:rect b="b" l="l" r="r" t="t"/>
              <a:pathLst>
                <a:path extrusionOk="0" h="347472" w="342900">
                  <a:moveTo>
                    <a:pt x="171450" y="0"/>
                  </a:moveTo>
                  <a:cubicBezTo>
                    <a:pt x="243414" y="0"/>
                    <a:pt x="305159" y="43754"/>
                    <a:pt x="331533" y="106110"/>
                  </a:cubicBezTo>
                  <a:lnTo>
                    <a:pt x="342900" y="162413"/>
                  </a:lnTo>
                  <a:lnTo>
                    <a:pt x="342900" y="185059"/>
                  </a:lnTo>
                  <a:lnTo>
                    <a:pt x="331533" y="241362"/>
                  </a:lnTo>
                  <a:cubicBezTo>
                    <a:pt x="305159" y="303719"/>
                    <a:pt x="243414" y="347472"/>
                    <a:pt x="171450" y="347472"/>
                  </a:cubicBezTo>
                  <a:cubicBezTo>
                    <a:pt x="99486" y="347472"/>
                    <a:pt x="37742" y="303719"/>
                    <a:pt x="11367" y="241362"/>
                  </a:cubicBezTo>
                  <a:lnTo>
                    <a:pt x="0" y="185059"/>
                  </a:lnTo>
                  <a:lnTo>
                    <a:pt x="0" y="162413"/>
                  </a:lnTo>
                  <a:lnTo>
                    <a:pt x="11367" y="106110"/>
                  </a:lnTo>
                  <a:cubicBezTo>
                    <a:pt x="37742" y="43754"/>
                    <a:pt x="99486" y="0"/>
                    <a:pt x="171450" y="0"/>
                  </a:cubicBezTo>
                  <a:close/>
                </a:path>
              </a:pathLst>
            </a:custGeom>
            <a:noFill/>
            <a:ln>
              <a:noFill/>
            </a:ln>
          </p:spPr>
        </p:pic>
        <p:sp>
          <p:nvSpPr>
            <p:cNvPr id="2352" name="Google Shape;2352;p134"/>
            <p:cNvSpPr/>
            <p:nvPr/>
          </p:nvSpPr>
          <p:spPr>
            <a:xfrm>
              <a:off x="538506" y="3529637"/>
              <a:ext cx="347472" cy="347472"/>
            </a:xfrm>
            <a:prstGeom prst="ellipse">
              <a:avLst/>
            </a:prstGeom>
            <a:no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353" name="Google Shape;2353;p134"/>
          <p:cNvGrpSpPr/>
          <p:nvPr/>
        </p:nvGrpSpPr>
        <p:grpSpPr>
          <a:xfrm>
            <a:off x="474603" y="3247941"/>
            <a:ext cx="601280" cy="450961"/>
            <a:chOff x="528550" y="4077357"/>
            <a:chExt cx="347472" cy="347473"/>
          </a:xfrm>
        </p:grpSpPr>
        <p:pic>
          <p:nvPicPr>
            <p:cNvPr id="2354" name="Google Shape;2354;p134"/>
            <p:cNvPicPr preferRelativeResize="0"/>
            <p:nvPr/>
          </p:nvPicPr>
          <p:blipFill rotWithShape="1">
            <a:blip r:embed="rId5">
              <a:alphaModFix/>
            </a:blip>
            <a:srcRect b="67253" l="1143" r="1143" t="0"/>
            <a:stretch/>
          </p:blipFill>
          <p:spPr>
            <a:xfrm>
              <a:off x="528550" y="4079647"/>
              <a:ext cx="347472" cy="345183"/>
            </a:xfrm>
            <a:custGeom>
              <a:rect b="b" l="l" r="r" t="t"/>
              <a:pathLst>
                <a:path extrusionOk="0" h="345183" w="347472">
                  <a:moveTo>
                    <a:pt x="162398" y="0"/>
                  </a:moveTo>
                  <a:lnTo>
                    <a:pt x="185074" y="0"/>
                  </a:lnTo>
                  <a:lnTo>
                    <a:pt x="241362" y="11364"/>
                  </a:lnTo>
                  <a:cubicBezTo>
                    <a:pt x="303719" y="37739"/>
                    <a:pt x="347472" y="99483"/>
                    <a:pt x="347472" y="171447"/>
                  </a:cubicBezTo>
                  <a:cubicBezTo>
                    <a:pt x="347472" y="267399"/>
                    <a:pt x="269688" y="345183"/>
                    <a:pt x="173736" y="345183"/>
                  </a:cubicBezTo>
                  <a:cubicBezTo>
                    <a:pt x="77784" y="345183"/>
                    <a:pt x="0" y="267399"/>
                    <a:pt x="0" y="171447"/>
                  </a:cubicBezTo>
                  <a:cubicBezTo>
                    <a:pt x="0" y="99483"/>
                    <a:pt x="43754" y="37739"/>
                    <a:pt x="106110" y="11364"/>
                  </a:cubicBezTo>
                  <a:close/>
                </a:path>
              </a:pathLst>
            </a:custGeom>
            <a:noFill/>
            <a:ln>
              <a:noFill/>
            </a:ln>
          </p:spPr>
        </p:pic>
        <p:sp>
          <p:nvSpPr>
            <p:cNvPr id="2355" name="Google Shape;2355;p134"/>
            <p:cNvSpPr/>
            <p:nvPr/>
          </p:nvSpPr>
          <p:spPr>
            <a:xfrm>
              <a:off x="528550" y="4077357"/>
              <a:ext cx="347472" cy="347472"/>
            </a:xfrm>
            <a:prstGeom prst="ellipse">
              <a:avLst/>
            </a:prstGeom>
            <a:no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2356" name="Google Shape;2356;p134"/>
          <p:cNvPicPr preferRelativeResize="0"/>
          <p:nvPr/>
        </p:nvPicPr>
        <p:blipFill rotWithShape="1">
          <a:blip r:embed="rId6">
            <a:alphaModFix/>
          </a:blip>
          <a:srcRect b="0" l="0" r="0" t="0"/>
          <a:stretch/>
        </p:blipFill>
        <p:spPr>
          <a:xfrm>
            <a:off x="3381818" y="1072855"/>
            <a:ext cx="1902001" cy="693437"/>
          </a:xfrm>
          <a:prstGeom prst="rect">
            <a:avLst/>
          </a:prstGeom>
          <a:noFill/>
          <a:ln>
            <a:noFill/>
          </a:ln>
        </p:spPr>
      </p:pic>
      <p:pic>
        <p:nvPicPr>
          <p:cNvPr descr="Blue text on a white background&#10;&#10;Description automatically generated with medium confidence" id="2357" name="Google Shape;2357;p134"/>
          <p:cNvPicPr preferRelativeResize="0"/>
          <p:nvPr/>
        </p:nvPicPr>
        <p:blipFill rotWithShape="1">
          <a:blip r:embed="rId7">
            <a:alphaModFix/>
          </a:blip>
          <a:srcRect b="0" l="0" r="0" t="0"/>
          <a:stretch/>
        </p:blipFill>
        <p:spPr>
          <a:xfrm>
            <a:off x="7416598" y="4634255"/>
            <a:ext cx="989575" cy="229999"/>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2" name="Shape 2362"/>
        <p:cNvGrpSpPr/>
        <p:nvPr/>
      </p:nvGrpSpPr>
      <p:grpSpPr>
        <a:xfrm>
          <a:off x="0" y="0"/>
          <a:ext cx="0" cy="0"/>
          <a:chOff x="0" y="0"/>
          <a:chExt cx="0" cy="0"/>
        </a:xfrm>
      </p:grpSpPr>
      <p:graphicFrame>
        <p:nvGraphicFramePr>
          <p:cNvPr id="2363" name="Google Shape;2363;p135"/>
          <p:cNvGraphicFramePr/>
          <p:nvPr/>
        </p:nvGraphicFramePr>
        <p:xfrm>
          <a:off x="2991557" y="1247652"/>
          <a:ext cx="3000000" cy="3000000"/>
        </p:xfrm>
        <a:graphic>
          <a:graphicData uri="http://schemas.openxmlformats.org/drawingml/2006/table">
            <a:tbl>
              <a:tblPr bandRow="1" firstRow="1">
                <a:noFill/>
                <a:tableStyleId>{4D9A8607-1C7A-4FEF-80A3-68C6CF04E4B6}</a:tableStyleId>
              </a:tblPr>
              <a:tblGrid>
                <a:gridCol w="2533925"/>
                <a:gridCol w="526875"/>
                <a:gridCol w="526875"/>
                <a:gridCol w="526875"/>
                <a:gridCol w="526875"/>
                <a:gridCol w="526875"/>
                <a:gridCol w="526875"/>
              </a:tblGrid>
              <a:tr h="148925">
                <a:tc>
                  <a:txBody>
                    <a:bodyPr/>
                    <a:lstStyle/>
                    <a:p>
                      <a:pPr indent="0" lvl="0" marL="0" marR="0" rtl="0" algn="l">
                        <a:spcBef>
                          <a:spcPts val="0"/>
                        </a:spcBef>
                        <a:spcAft>
                          <a:spcPts val="0"/>
                        </a:spcAft>
                        <a:buNone/>
                      </a:pPr>
                      <a:r>
                        <a:rPr lang="en" sz="900">
                          <a:solidFill>
                            <a:schemeClr val="dk1"/>
                          </a:solidFill>
                        </a:rPr>
                        <a:t>Behaviors - Candor</a:t>
                      </a:r>
                      <a:endParaRPr sz="1100"/>
                    </a:p>
                  </a:txBody>
                  <a:tcPr marT="34300" marB="343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gridSpan="6">
                  <a:txBody>
                    <a:bodyPr/>
                    <a:lstStyle/>
                    <a:p>
                      <a:pPr indent="0" lvl="0" marL="0" marR="0" rtl="0" algn="l">
                        <a:spcBef>
                          <a:spcPts val="0"/>
                        </a:spcBef>
                        <a:spcAft>
                          <a:spcPts val="0"/>
                        </a:spcAft>
                        <a:buNone/>
                      </a:pPr>
                      <a:r>
                        <a:rPr lang="en" sz="900">
                          <a:solidFill>
                            <a:schemeClr val="dk1"/>
                          </a:solidFill>
                        </a:rPr>
                        <a:t>Assessment (6 = Role Model)</a:t>
                      </a:r>
                      <a:endParaRPr sz="1100"/>
                    </a:p>
                  </a:txBody>
                  <a:tcPr marT="34300" marB="343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r>
              <a:tr h="148925">
                <a:tc>
                  <a:txBody>
                    <a:bodyPr/>
                    <a:lstStyle/>
                    <a:p>
                      <a:pPr indent="0" lvl="0" marL="0" marR="0" rtl="0" algn="l">
                        <a:spcBef>
                          <a:spcPts val="0"/>
                        </a:spcBef>
                        <a:spcAft>
                          <a:spcPts val="0"/>
                        </a:spcAft>
                        <a:buNone/>
                      </a:pPr>
                      <a:r>
                        <a:rPr lang="en" sz="900"/>
                        <a:t>Manager</a:t>
                      </a:r>
                      <a:endParaRPr sz="1100"/>
                    </a:p>
                  </a:txBody>
                  <a:tcPr marT="34300" marB="343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 sz="900"/>
                        <a:t>1</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2</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3</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4</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5  </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6</a:t>
                      </a:r>
                      <a:endParaRPr sz="1100"/>
                    </a:p>
                  </a:txBody>
                  <a:tcPr marT="34300" marB="343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r>
              <a:tr h="148925">
                <a:tc>
                  <a:txBody>
                    <a:bodyPr/>
                    <a:lstStyle/>
                    <a:p>
                      <a:pPr indent="0" lvl="0" marL="0" marR="0" rtl="0" algn="l">
                        <a:spcBef>
                          <a:spcPts val="0"/>
                        </a:spcBef>
                        <a:spcAft>
                          <a:spcPts val="0"/>
                        </a:spcAft>
                        <a:buNone/>
                      </a:pPr>
                      <a:r>
                        <a:rPr lang="en" sz="900"/>
                        <a:t>Employee</a:t>
                      </a:r>
                      <a:endParaRPr sz="1100"/>
                    </a:p>
                  </a:txBody>
                  <a:tcPr marT="34300" marB="343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2"/>
                    </a:solidFill>
                  </a:tcPr>
                </a:tc>
                <a:tc>
                  <a:txBody>
                    <a:bodyPr/>
                    <a:lstStyle/>
                    <a:p>
                      <a:pPr indent="0" lvl="0" marL="0" marR="0" rtl="0" algn="l">
                        <a:spcBef>
                          <a:spcPts val="0"/>
                        </a:spcBef>
                        <a:spcAft>
                          <a:spcPts val="0"/>
                        </a:spcAft>
                        <a:buNone/>
                      </a:pPr>
                      <a:r>
                        <a:rPr lang="en" sz="900"/>
                        <a:t>1</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2</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3</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4</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5</a:t>
                      </a:r>
                      <a:endParaRPr sz="1100"/>
                    </a:p>
                  </a:txBody>
                  <a:tcPr marT="34300" marB="343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c>
                  <a:txBody>
                    <a:bodyPr/>
                    <a:lstStyle/>
                    <a:p>
                      <a:pPr indent="0" lvl="0" marL="0" marR="0" rtl="0" algn="l">
                        <a:spcBef>
                          <a:spcPts val="0"/>
                        </a:spcBef>
                        <a:spcAft>
                          <a:spcPts val="0"/>
                        </a:spcAft>
                        <a:buNone/>
                      </a:pPr>
                      <a:r>
                        <a:rPr lang="en" sz="900"/>
                        <a:t>6</a:t>
                      </a:r>
                      <a:endParaRPr sz="1100"/>
                    </a:p>
                  </a:txBody>
                  <a:tcPr marT="34300" marB="343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4F4F4"/>
                    </a:solidFill>
                  </a:tcPr>
                </a:tc>
              </a:tr>
              <a:tr h="1936150">
                <a:tc>
                  <a:txBody>
                    <a:bodyPr/>
                    <a:lstStyle/>
                    <a:p>
                      <a:pPr indent="0" lvl="0" marL="0" marR="0" rtl="0" algn="l">
                        <a:spcBef>
                          <a:spcPts val="0"/>
                        </a:spcBef>
                        <a:spcAft>
                          <a:spcPts val="0"/>
                        </a:spcAft>
                        <a:buNone/>
                      </a:pPr>
                      <a:r>
                        <a:rPr b="1" lang="en" sz="900"/>
                        <a:t>Candor</a:t>
                      </a:r>
                      <a:endParaRPr sz="1100"/>
                    </a:p>
                    <a:p>
                      <a:pPr indent="0" lvl="0" marL="0" marR="0" rtl="0" algn="l">
                        <a:spcBef>
                          <a:spcPts val="500"/>
                        </a:spcBef>
                        <a:spcAft>
                          <a:spcPts val="0"/>
                        </a:spcAft>
                        <a:buNone/>
                      </a:pPr>
                      <a:r>
                        <a:rPr b="0" lang="en" sz="900"/>
                        <a:t>I act with </a:t>
                      </a:r>
                      <a:r>
                        <a:rPr b="1" lang="en" sz="900"/>
                        <a:t>honesty, openness and transparency </a:t>
                      </a:r>
                      <a:r>
                        <a:rPr b="0" lang="en" sz="900"/>
                        <a:t>when expressing information and my opinion even on difficult topics</a:t>
                      </a:r>
                      <a:endParaRPr sz="1100"/>
                    </a:p>
                    <a:p>
                      <a:pPr indent="-120650" lvl="0" marL="127000" marR="0" rtl="0" algn="l">
                        <a:spcBef>
                          <a:spcPts val="0"/>
                        </a:spcBef>
                        <a:spcAft>
                          <a:spcPts val="0"/>
                        </a:spcAft>
                        <a:buClr>
                          <a:schemeClr val="dk1"/>
                        </a:buClr>
                        <a:buSzPts val="900"/>
                        <a:buFont typeface="Arial"/>
                        <a:buChar char="•"/>
                      </a:pPr>
                      <a:r>
                        <a:rPr b="0" lang="en" sz="900"/>
                        <a:t>I speak up and share what’s on my mind, my ideas, my opinions and constructure feedback</a:t>
                      </a:r>
                      <a:endParaRPr sz="1100"/>
                    </a:p>
                    <a:p>
                      <a:pPr indent="-120650" lvl="0" marL="127000" marR="0" rtl="0" algn="l">
                        <a:spcBef>
                          <a:spcPts val="0"/>
                        </a:spcBef>
                        <a:spcAft>
                          <a:spcPts val="0"/>
                        </a:spcAft>
                        <a:buClr>
                          <a:schemeClr val="dk1"/>
                        </a:buClr>
                        <a:buSzPts val="900"/>
                        <a:buFont typeface="Arial"/>
                        <a:buChar char="•"/>
                      </a:pPr>
                      <a:r>
                        <a:rPr b="0" lang="en" sz="900"/>
                        <a:t>I challenge existing “truths” with my own ideas</a:t>
                      </a:r>
                      <a:endParaRPr sz="1100"/>
                    </a:p>
                    <a:p>
                      <a:pPr indent="-120650" lvl="0" marL="127000" marR="0" rtl="0" algn="l">
                        <a:spcBef>
                          <a:spcPts val="0"/>
                        </a:spcBef>
                        <a:spcAft>
                          <a:spcPts val="0"/>
                        </a:spcAft>
                        <a:buClr>
                          <a:schemeClr val="dk1"/>
                        </a:buClr>
                        <a:buSzPts val="900"/>
                        <a:buFont typeface="Arial"/>
                        <a:buChar char="•"/>
                      </a:pPr>
                      <a:r>
                        <a:rPr b="0" lang="en" sz="900"/>
                        <a:t>I am capable of addressing difficult conversations while acting with integrity</a:t>
                      </a:r>
                      <a:endParaRPr sz="1100"/>
                    </a:p>
                    <a:p>
                      <a:pPr indent="-120650" lvl="0" marL="127000" marR="0" rtl="0" algn="l">
                        <a:spcBef>
                          <a:spcPts val="0"/>
                        </a:spcBef>
                        <a:spcAft>
                          <a:spcPts val="0"/>
                        </a:spcAft>
                        <a:buClr>
                          <a:schemeClr val="dk1"/>
                        </a:buClr>
                        <a:buSzPts val="900"/>
                        <a:buFont typeface="Arial"/>
                        <a:buChar char="•"/>
                      </a:pPr>
                      <a:r>
                        <a:rPr b="0" lang="en" sz="900"/>
                        <a:t>I give (and receive) open and honest feedback</a:t>
                      </a:r>
                      <a:endParaRPr sz="1100"/>
                    </a:p>
                    <a:p>
                      <a:pPr indent="-120650" lvl="0" marL="127000" marR="0" rtl="0" algn="l">
                        <a:spcBef>
                          <a:spcPts val="0"/>
                        </a:spcBef>
                        <a:spcAft>
                          <a:spcPts val="0"/>
                        </a:spcAft>
                        <a:buClr>
                          <a:schemeClr val="dk1"/>
                        </a:buClr>
                        <a:buSzPts val="900"/>
                        <a:buFont typeface="Arial"/>
                        <a:buChar char="•"/>
                      </a:pPr>
                      <a:r>
                        <a:rPr b="0" lang="en" sz="900"/>
                        <a:t>I create an atmosphere where people can speak their mind</a:t>
                      </a:r>
                      <a:endParaRPr sz="1100"/>
                    </a:p>
                  </a:txBody>
                  <a:tcPr marT="34300" marB="343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solidFill>
                      <a:schemeClr val="lt2"/>
                    </a:solidFill>
                  </a:tcPr>
                </a:tc>
                <a:tc gridSpan="6">
                  <a:txBody>
                    <a:bodyPr/>
                    <a:lstStyle/>
                    <a:p>
                      <a:pPr indent="0" lvl="0" marL="0" marR="0" rtl="0" algn="l">
                        <a:spcBef>
                          <a:spcPts val="0"/>
                        </a:spcBef>
                        <a:spcAft>
                          <a:spcPts val="0"/>
                        </a:spcAft>
                        <a:buNone/>
                      </a:pPr>
                      <a:r>
                        <a:rPr lang="en" sz="900"/>
                        <a:t>Examples of when employee displayed or lacked candor:</a:t>
                      </a:r>
                      <a:endParaRPr sz="1100"/>
                    </a:p>
                  </a:txBody>
                  <a:tcPr marT="34300" marB="343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solidFill>
                      <a:srgbClr val="F4F4F4"/>
                    </a:solidFill>
                  </a:tcPr>
                </a:tc>
                <a:tc hMerge="1"/>
                <a:tc hMerge="1"/>
                <a:tc hMerge="1"/>
                <a:tc hMerge="1"/>
                <a:tc hMerge="1"/>
              </a:tr>
            </a:tbl>
          </a:graphicData>
        </a:graphic>
      </p:graphicFrame>
      <p:sp>
        <p:nvSpPr>
          <p:cNvPr id="2364" name="Google Shape;2364;p135"/>
          <p:cNvSpPr txBox="1"/>
          <p:nvPr>
            <p:ph type="title"/>
          </p:nvPr>
        </p:nvSpPr>
        <p:spPr>
          <a:xfrm>
            <a:off x="457200" y="342899"/>
            <a:ext cx="8686800" cy="20052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1900"/>
              <a:buFont typeface="Arial Black"/>
              <a:buNone/>
            </a:pPr>
            <a:r>
              <a:rPr lang="en" sz="1900"/>
              <a:t>Integrate Behaviors Into the Performance Management Process</a:t>
            </a:r>
            <a:endParaRPr/>
          </a:p>
        </p:txBody>
      </p:sp>
      <p:sp>
        <p:nvSpPr>
          <p:cNvPr id="2365" name="Google Shape;2365;p135"/>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Höganäs’ Updated Performance Management Template</a:t>
            </a:r>
            <a:endParaRPr/>
          </a:p>
        </p:txBody>
      </p:sp>
      <p:sp>
        <p:nvSpPr>
          <p:cNvPr id="2366" name="Google Shape;2366;p135"/>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sp>
        <p:nvSpPr>
          <p:cNvPr id="2367" name="Google Shape;2367;p135"/>
          <p:cNvSpPr txBox="1"/>
          <p:nvPr/>
        </p:nvSpPr>
        <p:spPr>
          <a:xfrm>
            <a:off x="457199" y="4334724"/>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2368" name="Google Shape;2368;p135"/>
          <p:cNvSpPr/>
          <p:nvPr/>
        </p:nvSpPr>
        <p:spPr>
          <a:xfrm>
            <a:off x="594358" y="1247652"/>
            <a:ext cx="2184725" cy="969496"/>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Höganäs </a:t>
            </a:r>
            <a:r>
              <a:rPr b="1" lang="en" sz="1200">
                <a:solidFill>
                  <a:schemeClr val="dk1"/>
                </a:solidFill>
                <a:latin typeface="Arial"/>
                <a:ea typeface="Arial"/>
                <a:cs typeface="Arial"/>
                <a:sym typeface="Arial"/>
              </a:rPr>
              <a:t>incorporated the new behaviors into the performance management process</a:t>
            </a:r>
            <a:r>
              <a:rPr lang="en" sz="1200">
                <a:solidFill>
                  <a:schemeClr val="dk1"/>
                </a:solidFill>
                <a:latin typeface="Arial"/>
                <a:ea typeface="Arial"/>
                <a:cs typeface="Arial"/>
                <a:sym typeface="Arial"/>
              </a:rPr>
              <a:t> in order to integrate them into the way leaders make talent decisions.</a:t>
            </a:r>
            <a:endParaRPr/>
          </a:p>
        </p:txBody>
      </p:sp>
      <p:sp>
        <p:nvSpPr>
          <p:cNvPr id="2369" name="Google Shape;2369;p135"/>
          <p:cNvSpPr/>
          <p:nvPr/>
        </p:nvSpPr>
        <p:spPr>
          <a:xfrm>
            <a:off x="594358" y="2933691"/>
            <a:ext cx="2184725" cy="1107996"/>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To continue to improve and debias the behavior definitions after creation, Höganäs </a:t>
            </a:r>
            <a:r>
              <a:rPr b="1" lang="en" sz="1200">
                <a:solidFill>
                  <a:schemeClr val="dk1"/>
                </a:solidFill>
                <a:latin typeface="Arial"/>
                <a:ea typeface="Arial"/>
                <a:cs typeface="Arial"/>
                <a:sym typeface="Arial"/>
              </a:rPr>
              <a:t>solicited further feedback and continued to iterate</a:t>
            </a:r>
            <a:r>
              <a:rPr lang="en" sz="1200">
                <a:solidFill>
                  <a:schemeClr val="dk1"/>
                </a:solidFill>
                <a:latin typeface="Arial"/>
                <a:ea typeface="Arial"/>
                <a:cs typeface="Arial"/>
                <a:sym typeface="Arial"/>
              </a:rPr>
              <a:t> on the behaviors as they were piloting them.</a:t>
            </a:r>
            <a:endParaRPr/>
          </a:p>
        </p:txBody>
      </p:sp>
      <p:sp>
        <p:nvSpPr>
          <p:cNvPr id="2370" name="Google Shape;2370;p135"/>
          <p:cNvSpPr/>
          <p:nvPr/>
        </p:nvSpPr>
        <p:spPr>
          <a:xfrm flipH="1">
            <a:off x="457199" y="1146146"/>
            <a:ext cx="274320" cy="205740"/>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1</a:t>
            </a:r>
            <a:endParaRPr/>
          </a:p>
        </p:txBody>
      </p:sp>
      <p:sp>
        <p:nvSpPr>
          <p:cNvPr id="2371" name="Google Shape;2371;p135"/>
          <p:cNvSpPr/>
          <p:nvPr/>
        </p:nvSpPr>
        <p:spPr>
          <a:xfrm flipH="1">
            <a:off x="457199" y="2830821"/>
            <a:ext cx="274320" cy="205740"/>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2</a:t>
            </a:r>
            <a:endParaRPr/>
          </a:p>
        </p:txBody>
      </p:sp>
      <p:cxnSp>
        <p:nvCxnSpPr>
          <p:cNvPr id="2372" name="Google Shape;2372;p135"/>
          <p:cNvCxnSpPr/>
          <p:nvPr/>
        </p:nvCxnSpPr>
        <p:spPr>
          <a:xfrm>
            <a:off x="2779084" y="1968495"/>
            <a:ext cx="217850" cy="0"/>
          </a:xfrm>
          <a:prstGeom prst="straightConnector1">
            <a:avLst/>
          </a:prstGeom>
          <a:noFill/>
          <a:ln cap="flat" cmpd="sng" w="12700">
            <a:solidFill>
              <a:srgbClr val="E81159"/>
            </a:solidFill>
            <a:prstDash val="solid"/>
            <a:miter lim="800000"/>
            <a:headEnd len="sm" w="sm" type="none"/>
            <a:tailEnd len="med" w="med" type="triangle"/>
          </a:ln>
        </p:spPr>
      </p:cxnSp>
      <p:pic>
        <p:nvPicPr>
          <p:cNvPr descr="Blue text on a white background&#10;&#10;Description automatically generated with medium confidence" id="2373" name="Google Shape;2373;p135"/>
          <p:cNvPicPr preferRelativeResize="0"/>
          <p:nvPr/>
        </p:nvPicPr>
        <p:blipFill rotWithShape="1">
          <a:blip r:embed="rId3">
            <a:alphaModFix/>
          </a:blip>
          <a:srcRect b="0" l="0" r="0" t="0"/>
          <a:stretch/>
        </p:blipFill>
        <p:spPr>
          <a:xfrm>
            <a:off x="7416598" y="4634255"/>
            <a:ext cx="989575" cy="229999"/>
          </a:xfrm>
          <a:prstGeom prst="rect">
            <a:avLst/>
          </a:prstGeom>
          <a:noFill/>
          <a:ln>
            <a:noFill/>
          </a:ln>
        </p:spPr>
      </p:pic>
      <p:sp>
        <p:nvSpPr>
          <p:cNvPr id="2374" name="Google Shape;2374;p135"/>
          <p:cNvSpPr/>
          <p:nvPr/>
        </p:nvSpPr>
        <p:spPr>
          <a:xfrm>
            <a:off x="5787743" y="1503043"/>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5" name="Google Shape;2375;p135"/>
          <p:cNvSpPr/>
          <p:nvPr/>
        </p:nvSpPr>
        <p:spPr>
          <a:xfrm>
            <a:off x="5787743" y="1708586"/>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6" name="Google Shape;2376;p135"/>
          <p:cNvSpPr/>
          <p:nvPr/>
        </p:nvSpPr>
        <p:spPr>
          <a:xfrm>
            <a:off x="6328339" y="1503043"/>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7" name="Google Shape;2377;p135"/>
          <p:cNvSpPr/>
          <p:nvPr/>
        </p:nvSpPr>
        <p:spPr>
          <a:xfrm>
            <a:off x="6328339" y="1708586"/>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8" name="Google Shape;2378;p135"/>
          <p:cNvSpPr/>
          <p:nvPr/>
        </p:nvSpPr>
        <p:spPr>
          <a:xfrm>
            <a:off x="6859026" y="1503043"/>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9" name="Google Shape;2379;p135"/>
          <p:cNvSpPr/>
          <p:nvPr/>
        </p:nvSpPr>
        <p:spPr>
          <a:xfrm>
            <a:off x="6859026" y="1708586"/>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0" name="Google Shape;2380;p135"/>
          <p:cNvSpPr/>
          <p:nvPr/>
        </p:nvSpPr>
        <p:spPr>
          <a:xfrm>
            <a:off x="7385903" y="1503043"/>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1" name="Google Shape;2381;p135"/>
          <p:cNvSpPr/>
          <p:nvPr/>
        </p:nvSpPr>
        <p:spPr>
          <a:xfrm>
            <a:off x="7385903" y="1708586"/>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heckmark" id="2382" name="Google Shape;2382;p135"/>
          <p:cNvPicPr preferRelativeResize="0"/>
          <p:nvPr/>
        </p:nvPicPr>
        <p:blipFill rotWithShape="1">
          <a:blip r:embed="rId4">
            <a:alphaModFix/>
          </a:blip>
          <a:srcRect b="0" l="0" r="0" t="0"/>
          <a:stretch/>
        </p:blipFill>
        <p:spPr>
          <a:xfrm>
            <a:off x="7364876" y="1647701"/>
            <a:ext cx="186262" cy="186262"/>
          </a:xfrm>
          <a:prstGeom prst="rect">
            <a:avLst/>
          </a:prstGeom>
          <a:noFill/>
          <a:ln>
            <a:noFill/>
          </a:ln>
        </p:spPr>
      </p:pic>
      <p:sp>
        <p:nvSpPr>
          <p:cNvPr id="2383" name="Google Shape;2383;p135"/>
          <p:cNvSpPr/>
          <p:nvPr/>
        </p:nvSpPr>
        <p:spPr>
          <a:xfrm>
            <a:off x="7919051" y="1503043"/>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4" name="Google Shape;2384;p135"/>
          <p:cNvSpPr/>
          <p:nvPr/>
        </p:nvSpPr>
        <p:spPr>
          <a:xfrm>
            <a:off x="7919051" y="1708586"/>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5" name="Google Shape;2385;p135"/>
          <p:cNvSpPr/>
          <p:nvPr/>
        </p:nvSpPr>
        <p:spPr>
          <a:xfrm>
            <a:off x="8435119" y="1503043"/>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6" name="Google Shape;2386;p135"/>
          <p:cNvSpPr/>
          <p:nvPr/>
        </p:nvSpPr>
        <p:spPr>
          <a:xfrm>
            <a:off x="8435119" y="1708586"/>
            <a:ext cx="133350" cy="102870"/>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Checkmark" id="2387" name="Google Shape;2387;p135"/>
          <p:cNvPicPr preferRelativeResize="0"/>
          <p:nvPr/>
        </p:nvPicPr>
        <p:blipFill rotWithShape="1">
          <a:blip r:embed="rId4">
            <a:alphaModFix/>
          </a:blip>
          <a:srcRect b="0" l="0" r="0" t="0"/>
          <a:stretch/>
        </p:blipFill>
        <p:spPr>
          <a:xfrm>
            <a:off x="8413894" y="1444201"/>
            <a:ext cx="186262" cy="186262"/>
          </a:xfrm>
          <a:prstGeom prst="rect">
            <a:avLst/>
          </a:prstGeom>
          <a:noFill/>
          <a:ln>
            <a:noFill/>
          </a:ln>
        </p:spPr>
      </p:pic>
      <p:sp>
        <p:nvSpPr>
          <p:cNvPr id="2388" name="Google Shape;2388;p135"/>
          <p:cNvSpPr/>
          <p:nvPr/>
        </p:nvSpPr>
        <p:spPr>
          <a:xfrm>
            <a:off x="5619307" y="2222542"/>
            <a:ext cx="2949162" cy="1997943"/>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Spoke up about concerns around new talent review process</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Gives honest and candid feedback when reviewing project plans</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360 degree feedback shows direct reports feel they can speak their minds on the team</a:t>
            </a:r>
            <a:endParaRPr/>
          </a:p>
          <a:p>
            <a:pPr indent="-95250" lvl="0" marL="1714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2" name="Shape 2392"/>
        <p:cNvGrpSpPr/>
        <p:nvPr/>
      </p:nvGrpSpPr>
      <p:grpSpPr>
        <a:xfrm>
          <a:off x="0" y="0"/>
          <a:ext cx="0" cy="0"/>
          <a:chOff x="0" y="0"/>
          <a:chExt cx="0" cy="0"/>
        </a:xfrm>
      </p:grpSpPr>
      <p:graphicFrame>
        <p:nvGraphicFramePr>
          <p:cNvPr id="2393" name="Google Shape;2393;p136"/>
          <p:cNvGraphicFramePr/>
          <p:nvPr/>
        </p:nvGraphicFramePr>
        <p:xfrm>
          <a:off x="457200" y="687869"/>
          <a:ext cx="3000000" cy="3000000"/>
        </p:xfrm>
        <a:graphic>
          <a:graphicData uri="http://schemas.openxmlformats.org/drawingml/2006/table">
            <a:tbl>
              <a:tblPr bandRow="1" firstRow="1">
                <a:noFill/>
                <a:tableStyleId>{874D8B30-B24E-4487-B09C-3D23B8D8C667}</a:tableStyleId>
              </a:tblPr>
              <a:tblGrid>
                <a:gridCol w="1382550"/>
                <a:gridCol w="3708300"/>
                <a:gridCol w="3138750"/>
              </a:tblGrid>
              <a:tr h="114300">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Overview</a:t>
                      </a:r>
                      <a:endParaRPr sz="1100"/>
                    </a:p>
                  </a:txBody>
                  <a:tcPr marT="34300" marB="34300" marR="91450" marL="0">
                    <a:lnB cap="flat" cmpd="sng" w="9525">
                      <a:solidFill>
                        <a:schemeClr val="dk1"/>
                      </a:solidFill>
                      <a:prstDash val="solid"/>
                      <a:round/>
                      <a:headEnd len="sm" w="sm" type="none"/>
                      <a:tailEnd len="sm" w="sm" type="none"/>
                    </a:lnB>
                  </a:tcPr>
                </a:tc>
                <a:tc hMerge="1"/>
                <a:tc hMerge="1"/>
              </a:tr>
              <a:tr h="371875">
                <a:tc gridSpan="3">
                  <a:txBody>
                    <a:bodyPr/>
                    <a:lstStyle/>
                    <a:p>
                      <a:pPr indent="0" lvl="0" marL="0" marR="0" rtl="0" algn="l">
                        <a:lnSpc>
                          <a:spcPct val="100000"/>
                        </a:lnSpc>
                        <a:spcBef>
                          <a:spcPts val="0"/>
                        </a:spcBef>
                        <a:spcAft>
                          <a:spcPts val="0"/>
                        </a:spcAft>
                        <a:buClr>
                          <a:srgbClr val="090E15"/>
                        </a:buClr>
                        <a:buSzPts val="900"/>
                        <a:buFont typeface="Arial"/>
                        <a:buNone/>
                      </a:pPr>
                      <a:r>
                        <a:rPr lang="en" sz="900" u="none" cap="none" strike="noStrike">
                          <a:solidFill>
                            <a:srgbClr val="090E15"/>
                          </a:solidFill>
                          <a:latin typeface="Arial"/>
                          <a:ea typeface="Arial"/>
                          <a:cs typeface="Arial"/>
                          <a:sym typeface="Arial"/>
                        </a:rPr>
                        <a:t>Organizations often struggle to set DEI goals that are relevant, ambitious, and actionable for leaders. Often, organization-wide DEI goals are too vague and do not provide leaders with clear actions to advance DEI. In other instances, overly precise goals can feel disconnected or unrealistic to business leaders. To hold leaders accountable for achieving DEI goals, BBVA first helps leaders create customized DEI goals and strategies that are contextualized for each business </a:t>
                      </a:r>
                      <a:br>
                        <a:rPr lang="en" sz="900" u="none" cap="none" strike="noStrike">
                          <a:solidFill>
                            <a:srgbClr val="090E15"/>
                          </a:solidFill>
                          <a:latin typeface="Arial"/>
                          <a:ea typeface="Arial"/>
                          <a:cs typeface="Arial"/>
                          <a:sym typeface="Arial"/>
                        </a:rPr>
                      </a:br>
                      <a:r>
                        <a:rPr lang="en" sz="900" u="none" cap="none" strike="noStrike">
                          <a:solidFill>
                            <a:srgbClr val="090E15"/>
                          </a:solidFill>
                          <a:latin typeface="Arial"/>
                          <a:ea typeface="Arial"/>
                          <a:cs typeface="Arial"/>
                          <a:sym typeface="Arial"/>
                        </a:rPr>
                        <a:t>unit and then supports them through agile DEI teams.</a:t>
                      </a:r>
                      <a:endParaRPr sz="1100"/>
                    </a:p>
                  </a:txBody>
                  <a:tcPr marT="68600" marB="102875"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201150">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Solution Highlights</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1753475">
                <a:tc gridSpan="3">
                  <a:txBody>
                    <a:bodyPr/>
                    <a:lstStyle/>
                    <a:p>
                      <a:pPr indent="0" lvl="0" marL="0" marR="0" rtl="0" algn="l">
                        <a:lnSpc>
                          <a:spcPct val="100000"/>
                        </a:lnSpc>
                        <a:spcBef>
                          <a:spcPts val="0"/>
                        </a:spcBef>
                        <a:spcAft>
                          <a:spcPts val="0"/>
                        </a:spcAft>
                        <a:buClr>
                          <a:schemeClr val="dk1"/>
                        </a:buClr>
                        <a:buSzPts val="900"/>
                        <a:buFont typeface="Arial"/>
                        <a:buNone/>
                      </a:pPr>
                      <a:r>
                        <a:rPr lang="en" sz="900" u="none" cap="none" strike="noStrike"/>
                        <a:t>To achieve DEI goals, BBVA agreed that additional pressure needed to be placed on business leaders to drive action. Ultimately, BBVA designed a strategy that focused on co-creating actionable DEI goals and strategies contextualized </a:t>
                      </a:r>
                      <a:br>
                        <a:rPr lang="en" sz="900" u="none" cap="none" strike="noStrike"/>
                      </a:br>
                      <a:r>
                        <a:rPr lang="en" sz="900" u="none" cap="none" strike="noStrike"/>
                        <a:t>for local business units. This approach includes three main components:</a:t>
                      </a:r>
                      <a:endParaRPr sz="1100"/>
                    </a:p>
                    <a:p>
                      <a:pPr indent="0" lvl="0" marL="0" marR="0" rtl="0" algn="l">
                        <a:lnSpc>
                          <a:spcPct val="100000"/>
                        </a:lnSpc>
                        <a:spcBef>
                          <a:spcPts val="0"/>
                        </a:spcBef>
                        <a:spcAft>
                          <a:spcPts val="0"/>
                        </a:spcAft>
                        <a:buClr>
                          <a:schemeClr val="dk1"/>
                        </a:buClr>
                        <a:buSzPts val="900"/>
                        <a:buFont typeface="Arial"/>
                        <a:buNone/>
                      </a:pPr>
                      <a:r>
                        <a:t/>
                      </a:r>
                      <a:endParaRPr b="1" sz="900" u="none" cap="none" strike="noStrike"/>
                    </a:p>
                    <a:p>
                      <a:pPr indent="-120650" lvl="0" marL="127000" marR="0" rtl="0" algn="l">
                        <a:lnSpc>
                          <a:spcPct val="100000"/>
                        </a:lnSpc>
                        <a:spcBef>
                          <a:spcPts val="0"/>
                        </a:spcBef>
                        <a:spcAft>
                          <a:spcPts val="0"/>
                        </a:spcAft>
                        <a:buClr>
                          <a:schemeClr val="dk1"/>
                        </a:buClr>
                        <a:buSzPts val="900"/>
                        <a:buFont typeface="Arial"/>
                        <a:buChar char="•"/>
                      </a:pPr>
                      <a:r>
                        <a:rPr b="1" lang="en" sz="900"/>
                        <a:t>Spotlight Stalls</a:t>
                      </a:r>
                      <a:r>
                        <a:rPr b="1" lang="en" sz="900">
                          <a:solidFill>
                            <a:schemeClr val="dk1"/>
                          </a:solidFill>
                        </a:rPr>
                        <a:t> in </a:t>
                      </a:r>
                      <a:r>
                        <a:rPr b="1" lang="en" sz="900"/>
                        <a:t>Leader Progression</a:t>
                      </a:r>
                      <a:r>
                        <a:rPr b="1" lang="en" sz="900" u="none" cap="none" strike="noStrike"/>
                        <a:t>: </a:t>
                      </a:r>
                      <a:r>
                        <a:rPr lang="en" sz="900" u="none" cap="none" strike="noStrike"/>
                        <a:t>To </a:t>
                      </a:r>
                      <a:r>
                        <a:rPr lang="en" sz="900"/>
                        <a:t>drive action</a:t>
                      </a:r>
                      <a:r>
                        <a:rPr lang="en" sz="900" u="none" cap="none" strike="noStrike"/>
                        <a:t>, BBVA </a:t>
                      </a:r>
                      <a:r>
                        <a:rPr lang="en" sz="900"/>
                        <a:t>spotlights gaps in female leader progression through a </a:t>
                      </a:r>
                      <a:r>
                        <a:rPr lang="en" sz="900" u="none" cap="none" strike="noStrike"/>
                        <a:t>dashboard </a:t>
                      </a:r>
                      <a:r>
                        <a:rPr lang="en" sz="900"/>
                        <a:t>that includes DEI as a KPI.</a:t>
                      </a:r>
                      <a:r>
                        <a:rPr lang="en" sz="900" u="none" cap="none" strike="noStrike"/>
                        <a:t> Business leaders </a:t>
                      </a:r>
                      <a:r>
                        <a:rPr lang="en" sz="900"/>
                        <a:t>are</a:t>
                      </a:r>
                      <a:r>
                        <a:rPr lang="en" sz="900" u="none" cap="none" strike="noStrike"/>
                        <a:t> required to report progress on a quarterly basis </a:t>
                      </a:r>
                      <a:r>
                        <a:rPr lang="en" sz="900"/>
                        <a:t>directly to the CEO. </a:t>
                      </a:r>
                      <a:endParaRPr sz="900"/>
                    </a:p>
                    <a:p>
                      <a:pPr indent="-120650" lvl="0" marL="127000" marR="0" rtl="0" algn="l">
                        <a:lnSpc>
                          <a:spcPct val="100000"/>
                        </a:lnSpc>
                        <a:spcBef>
                          <a:spcPts val="0"/>
                        </a:spcBef>
                        <a:spcAft>
                          <a:spcPts val="0"/>
                        </a:spcAft>
                        <a:buClr>
                          <a:schemeClr val="dk1"/>
                        </a:buClr>
                        <a:buSzPts val="900"/>
                        <a:buFont typeface="Arial"/>
                        <a:buChar char="•"/>
                      </a:pPr>
                      <a:r>
                        <a:rPr b="1" lang="en" sz="900"/>
                        <a:t>Drive Ownership Through </a:t>
                      </a:r>
                      <a:r>
                        <a:rPr b="1" lang="en" sz="900" u="none" cap="none" strike="noStrike"/>
                        <a:t>Contextualized </a:t>
                      </a:r>
                      <a:r>
                        <a:rPr b="1" lang="en" sz="900"/>
                        <a:t>Strategies</a:t>
                      </a:r>
                      <a:r>
                        <a:rPr b="1" lang="en" sz="900" u="none" cap="none" strike="noStrike"/>
                        <a:t>: </a:t>
                      </a:r>
                      <a:r>
                        <a:rPr lang="en" sz="900" u="none" cap="none" strike="noStrike"/>
                        <a:t>Next, </a:t>
                      </a:r>
                      <a:r>
                        <a:rPr lang="en" sz="900"/>
                        <a:t>BBVA’s DEI Team provides business leaders with one-on-one support to </a:t>
                      </a:r>
                      <a:r>
                        <a:rPr lang="en" sz="900" u="none" cap="none" strike="noStrike"/>
                        <a:t>create contextualized </a:t>
                      </a:r>
                      <a:r>
                        <a:rPr lang="en" sz="900"/>
                        <a:t>goals and strategies</a:t>
                      </a:r>
                      <a:r>
                        <a:rPr lang="en" sz="900" u="none" cap="none" strike="noStrike"/>
                        <a:t> that </a:t>
                      </a:r>
                      <a:r>
                        <a:rPr lang="en" sz="900"/>
                        <a:t>account for the </a:t>
                      </a:r>
                      <a:r>
                        <a:rPr lang="en" sz="900" u="none" cap="none" strike="noStrike"/>
                        <a:t>unique challenges and needs of each business unit.</a:t>
                      </a:r>
                      <a:endParaRPr sz="900" u="none" cap="none" strike="noStrike"/>
                    </a:p>
                    <a:p>
                      <a:pPr indent="-120650" lvl="0" marL="127000" marR="0" rtl="0" algn="l">
                        <a:lnSpc>
                          <a:spcPct val="100000"/>
                        </a:lnSpc>
                        <a:spcBef>
                          <a:spcPts val="0"/>
                        </a:spcBef>
                        <a:spcAft>
                          <a:spcPts val="0"/>
                        </a:spcAft>
                        <a:buClr>
                          <a:schemeClr val="dk1"/>
                        </a:buClr>
                        <a:buSzPts val="900"/>
                        <a:buFont typeface="Arial"/>
                        <a:buChar char="•"/>
                      </a:pPr>
                      <a:r>
                        <a:rPr b="1" lang="en" sz="900"/>
                        <a:t>Mobilize Agile Community of Practice for Shifting Needs</a:t>
                      </a:r>
                      <a:r>
                        <a:rPr b="1" lang="en" sz="900" u="none" cap="none" strike="noStrike"/>
                        <a:t>: </a:t>
                      </a:r>
                      <a:r>
                        <a:rPr b="0" lang="en" sz="900" u="none" cap="none" strike="noStrike"/>
                        <a:t>An </a:t>
                      </a:r>
                      <a:r>
                        <a:rPr lang="en" sz="900"/>
                        <a:t>Agile community of practice (CoP) comprised of DEI experts from across the organization is mobilized for a minimum of a three-month rotation based on business needs and capacity. The CoP provides additional, localized support to ensure progress against DEI goals. </a:t>
                      </a:r>
                      <a:endParaRPr sz="1100" u="none" cap="none" strike="noStrike"/>
                    </a:p>
                  </a:txBody>
                  <a:tcPr marT="68600" marB="102875"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201150">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About the Company</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268200">
                <a:tc gridSpan="3">
                  <a:txBody>
                    <a:bodyPr/>
                    <a:lstStyle/>
                    <a:p>
                      <a:pPr indent="0" lvl="0" marL="0" marR="0" rtl="0" algn="l">
                        <a:lnSpc>
                          <a:spcPct val="100000"/>
                        </a:lnSpc>
                        <a:spcBef>
                          <a:spcPts val="0"/>
                        </a:spcBef>
                        <a:spcAft>
                          <a:spcPts val="0"/>
                        </a:spcAft>
                        <a:buClr>
                          <a:schemeClr val="dk1"/>
                        </a:buClr>
                        <a:buSzPts val="900"/>
                        <a:buFont typeface="Arial"/>
                        <a:buNone/>
                      </a:pPr>
                      <a:r>
                        <a:rPr b="1" lang="en" sz="900"/>
                        <a:t>BBVA</a:t>
                      </a:r>
                      <a:endParaRPr sz="1100"/>
                    </a:p>
                  </a:txBody>
                  <a:tcPr marT="68600" marB="6860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464025">
                <a:tc>
                  <a:txBody>
                    <a:bodyPr/>
                    <a:lstStyle/>
                    <a:p>
                      <a:pPr indent="0" lvl="0" marL="0" marR="0" rtl="0" algn="l">
                        <a:spcBef>
                          <a:spcPts val="0"/>
                        </a:spcBef>
                        <a:spcAft>
                          <a:spcPts val="0"/>
                        </a:spcAft>
                        <a:buNone/>
                      </a:pPr>
                      <a:r>
                        <a:t/>
                      </a:r>
                      <a:endParaRPr sz="900"/>
                    </a:p>
                  </a:txBody>
                  <a:tcPr marT="34300" marB="34300" marR="91450" marL="0">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rPr lang="en" sz="900">
                          <a:solidFill>
                            <a:srgbClr val="000000"/>
                          </a:solidFill>
                          <a:latin typeface="Arial"/>
                          <a:ea typeface="Arial"/>
                          <a:cs typeface="Arial"/>
                          <a:sym typeface="Arial"/>
                        </a:rPr>
                        <a:t>Industry: Banking</a:t>
                      </a:r>
                      <a:endParaRPr sz="1100"/>
                    </a:p>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Headquarters Location: </a:t>
                      </a:r>
                      <a:r>
                        <a:rPr lang="en" sz="900" u="none" cap="none" strike="noStrike">
                          <a:solidFill>
                            <a:schemeClr val="dk1"/>
                          </a:solidFill>
                          <a:latin typeface="Arial"/>
                          <a:ea typeface="Arial"/>
                          <a:cs typeface="Arial"/>
                          <a:sym typeface="Arial"/>
                        </a:rPr>
                        <a:t>Bilbao and Madrid, Spain</a:t>
                      </a:r>
                      <a:endParaRPr sz="900">
                        <a:solidFill>
                          <a:schemeClr val="dk1"/>
                        </a:solidFill>
                        <a:latin typeface="Arial"/>
                        <a:ea typeface="Arial"/>
                        <a:cs typeface="Arial"/>
                        <a:sym typeface="Arial"/>
                      </a:endParaRPr>
                    </a:p>
                  </a:txBody>
                  <a:tcPr marT="34300" marB="34300" marR="91450" marL="0">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rPr lang="en" sz="900">
                          <a:solidFill>
                            <a:schemeClr val="dk1"/>
                          </a:solidFill>
                          <a:latin typeface="Arial"/>
                          <a:ea typeface="Arial"/>
                          <a:cs typeface="Arial"/>
                          <a:sym typeface="Arial"/>
                        </a:rPr>
                        <a:t>Revenue: </a:t>
                      </a:r>
                      <a:r>
                        <a:rPr lang="en" sz="900" u="none" cap="none" strike="noStrike">
                          <a:solidFill>
                            <a:schemeClr val="dk1"/>
                          </a:solidFill>
                          <a:latin typeface="Arial"/>
                          <a:ea typeface="Arial"/>
                          <a:cs typeface="Arial"/>
                          <a:sym typeface="Arial"/>
                        </a:rPr>
                        <a:t>24.5B Euro</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 sz="900">
                          <a:solidFill>
                            <a:schemeClr val="dk1"/>
                          </a:solidFill>
                          <a:latin typeface="Arial"/>
                          <a:ea typeface="Arial"/>
                          <a:cs typeface="Arial"/>
                          <a:sym typeface="Arial"/>
                        </a:rPr>
                        <a:t>Employees: </a:t>
                      </a:r>
                      <a:r>
                        <a:rPr lang="en" sz="900" u="none" cap="none" strike="noStrike">
                          <a:solidFill>
                            <a:schemeClr val="dk1"/>
                          </a:solidFill>
                          <a:latin typeface="Arial"/>
                          <a:ea typeface="Arial"/>
                          <a:cs typeface="Arial"/>
                          <a:sym typeface="Arial"/>
                        </a:rPr>
                        <a:t>135,627</a:t>
                      </a:r>
                      <a:endParaRPr sz="900">
                        <a:solidFill>
                          <a:schemeClr val="dk1"/>
                        </a:solidFill>
                        <a:latin typeface="Arial"/>
                        <a:ea typeface="Arial"/>
                        <a:cs typeface="Arial"/>
                        <a:sym typeface="Arial"/>
                      </a:endParaRPr>
                    </a:p>
                  </a:txBody>
                  <a:tcPr marT="34300" marB="34300" marR="91450" marL="0">
                    <a:lnT cap="flat" cmpd="sng" w="9525">
                      <a:solidFill>
                        <a:srgbClr val="000000">
                          <a:alpha val="0"/>
                        </a:srgbClr>
                      </a:solidFill>
                      <a:prstDash val="solid"/>
                      <a:round/>
                      <a:headEnd len="sm" w="sm" type="none"/>
                      <a:tailEnd len="sm" w="sm" type="none"/>
                    </a:lnT>
                  </a:tcPr>
                </a:tc>
              </a:tr>
            </a:tbl>
          </a:graphicData>
        </a:graphic>
      </p:graphicFrame>
      <p:sp>
        <p:nvSpPr>
          <p:cNvPr id="2394" name="Google Shape;2394;p136"/>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BBVA’s Contextualized DEI Strategies </a:t>
            </a:r>
            <a:endParaRPr/>
          </a:p>
        </p:txBody>
      </p:sp>
      <p:pic>
        <p:nvPicPr>
          <p:cNvPr descr="A picture containing text, clipart&#10;&#10;Description automatically generated" id="2395" name="Google Shape;2395;p136"/>
          <p:cNvPicPr preferRelativeResize="0"/>
          <p:nvPr/>
        </p:nvPicPr>
        <p:blipFill rotWithShape="1">
          <a:blip r:embed="rId3">
            <a:alphaModFix/>
          </a:blip>
          <a:srcRect b="29228" l="10303" r="11753" t="28498"/>
          <a:stretch/>
        </p:blipFill>
        <p:spPr>
          <a:xfrm>
            <a:off x="457199" y="4409936"/>
            <a:ext cx="1200694" cy="274718"/>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0" name="Shape 2400"/>
        <p:cNvGrpSpPr/>
        <p:nvPr/>
      </p:nvGrpSpPr>
      <p:grpSpPr>
        <a:xfrm>
          <a:off x="0" y="0"/>
          <a:ext cx="0" cy="0"/>
          <a:chOff x="0" y="0"/>
          <a:chExt cx="0" cy="0"/>
        </a:xfrm>
      </p:grpSpPr>
      <p:sp>
        <p:nvSpPr>
          <p:cNvPr id="2401" name="Google Shape;2401;p137"/>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Contextualize DEI Strategies to Drive Action</a:t>
            </a:r>
            <a:endParaRPr/>
          </a:p>
        </p:txBody>
      </p:sp>
      <p:sp>
        <p:nvSpPr>
          <p:cNvPr id="2402" name="Google Shape;2402;p137"/>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Components of BBVA’s Contextualized DEI Strategies</a:t>
            </a:r>
            <a:endParaRPr/>
          </a:p>
        </p:txBody>
      </p:sp>
      <p:pic>
        <p:nvPicPr>
          <p:cNvPr descr="A picture containing text, clipart&#10;&#10;Description automatically generated" id="2403" name="Google Shape;2403;p137"/>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2404" name="Google Shape;2404;p137"/>
          <p:cNvSpPr txBox="1"/>
          <p:nvPr/>
        </p:nvSpPr>
        <p:spPr>
          <a:xfrm>
            <a:off x="457198" y="3843388"/>
            <a:ext cx="6835141"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2405" name="Google Shape;2405;p137"/>
          <p:cNvSpPr/>
          <p:nvPr/>
        </p:nvSpPr>
        <p:spPr>
          <a:xfrm>
            <a:off x="6023626" y="1299562"/>
            <a:ext cx="2609700" cy="1107996"/>
          </a:xfrm>
          <a:prstGeom prst="rect">
            <a:avLst/>
          </a:prstGeom>
          <a:solidFill>
            <a:srgbClr val="D0DEEA"/>
          </a:solidFill>
          <a:ln>
            <a:noFill/>
          </a:ln>
        </p:spPr>
        <p:txBody>
          <a:bodyPr anchorCtr="0" anchor="ctr" bIns="182875" lIns="91425" spcFirstLastPara="1" rIns="91425" wrap="square" tIns="9144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dk1"/>
                </a:solidFill>
                <a:latin typeface="Arial"/>
                <a:ea typeface="Arial"/>
                <a:cs typeface="Arial"/>
                <a:sym typeface="Arial"/>
              </a:rPr>
              <a:t>Mobilize Agile Community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of Practice for</a:t>
            </a:r>
            <a:r>
              <a:rPr b="1" i="0" lang="en" sz="1200" u="none" cap="none" strike="noStrike">
                <a:solidFill>
                  <a:schemeClr val="dk1"/>
                </a:solidFill>
                <a:latin typeface="Arial"/>
                <a:ea typeface="Arial"/>
                <a:cs typeface="Arial"/>
                <a:sym typeface="Arial"/>
              </a:rPr>
              <a:t> Shifting Needs</a:t>
            </a:r>
            <a:endParaRPr b="0" i="0" sz="1200" u="none" cap="none" strike="noStrike">
              <a:solidFill>
                <a:srgbClr val="000000"/>
              </a:solidFill>
              <a:latin typeface="Arial"/>
              <a:ea typeface="Arial"/>
              <a:cs typeface="Arial"/>
              <a:sym typeface="Arial"/>
            </a:endParaRPr>
          </a:p>
        </p:txBody>
      </p:sp>
      <p:sp>
        <p:nvSpPr>
          <p:cNvPr id="2406" name="Google Shape;2406;p137"/>
          <p:cNvSpPr/>
          <p:nvPr/>
        </p:nvSpPr>
        <p:spPr>
          <a:xfrm>
            <a:off x="3261525" y="1310699"/>
            <a:ext cx="2609700" cy="1107996"/>
          </a:xfrm>
          <a:prstGeom prst="rect">
            <a:avLst/>
          </a:prstGeom>
          <a:solidFill>
            <a:srgbClr val="D0DEEA"/>
          </a:solidFill>
          <a:ln>
            <a:noFill/>
          </a:ln>
        </p:spPr>
        <p:txBody>
          <a:bodyPr anchorCtr="0" anchor="ctr" bIns="182875" lIns="91425" spcFirstLastPara="1" rIns="91425" wrap="square" tIns="9144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dk1"/>
                </a:solidFill>
                <a:latin typeface="Arial"/>
                <a:ea typeface="Arial"/>
                <a:cs typeface="Arial"/>
                <a:sym typeface="Arial"/>
              </a:rPr>
              <a:t>Drive Ownership Through </a:t>
            </a:r>
            <a:r>
              <a:rPr b="1" i="0" lang="en" sz="1200" u="none" cap="none" strike="noStrike">
                <a:solidFill>
                  <a:schemeClr val="dk1"/>
                </a:solidFill>
                <a:latin typeface="Arial"/>
                <a:ea typeface="Arial"/>
                <a:cs typeface="Arial"/>
                <a:sym typeface="Arial"/>
              </a:rPr>
              <a:t>Contextualized </a:t>
            </a:r>
            <a:r>
              <a:rPr b="1" lang="en" sz="1200">
                <a:solidFill>
                  <a:schemeClr val="dk1"/>
                </a:solidFill>
                <a:latin typeface="Arial"/>
                <a:ea typeface="Arial"/>
                <a:cs typeface="Arial"/>
                <a:sym typeface="Arial"/>
              </a:rPr>
              <a:t>Strategies</a:t>
            </a:r>
            <a:r>
              <a:rPr b="1" i="0" lang="en"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
        <p:nvSpPr>
          <p:cNvPr id="2407" name="Google Shape;2407;p137"/>
          <p:cNvSpPr/>
          <p:nvPr/>
        </p:nvSpPr>
        <p:spPr>
          <a:xfrm>
            <a:off x="460674" y="1310699"/>
            <a:ext cx="2609700" cy="1107996"/>
          </a:xfrm>
          <a:prstGeom prst="rect">
            <a:avLst/>
          </a:prstGeom>
          <a:solidFill>
            <a:srgbClr val="D0DEEA"/>
          </a:solidFill>
          <a:ln>
            <a:noFill/>
          </a:ln>
        </p:spPr>
        <p:txBody>
          <a:bodyPr anchorCtr="0" anchor="ctr" bIns="182875" lIns="91425" spcFirstLastPara="1" rIns="91425" wrap="square" tIns="9144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dk1"/>
                </a:solidFill>
                <a:latin typeface="Arial"/>
                <a:ea typeface="Arial"/>
                <a:cs typeface="Arial"/>
                <a:sym typeface="Arial"/>
              </a:rPr>
              <a:t>Spotlight Gaps in Leader Promotions to Drive Urgency</a:t>
            </a:r>
            <a:endParaRPr b="1" i="0" sz="1200" u="none" cap="none" strike="noStrike">
              <a:solidFill>
                <a:schemeClr val="dk1"/>
              </a:solidFill>
              <a:latin typeface="Arial"/>
              <a:ea typeface="Arial"/>
              <a:cs typeface="Arial"/>
              <a:sym typeface="Arial"/>
            </a:endParaRPr>
          </a:p>
        </p:txBody>
      </p:sp>
      <p:sp>
        <p:nvSpPr>
          <p:cNvPr id="2408" name="Google Shape;2408;p137"/>
          <p:cNvSpPr/>
          <p:nvPr/>
        </p:nvSpPr>
        <p:spPr>
          <a:xfrm>
            <a:off x="6023625" y="2509042"/>
            <a:ext cx="2609700" cy="1500411"/>
          </a:xfrm>
          <a:prstGeom prst="rect">
            <a:avLst/>
          </a:prstGeom>
          <a:noFill/>
          <a:ln>
            <a:noFill/>
          </a:ln>
        </p:spPr>
        <p:txBody>
          <a:bodyPr anchorCtr="0" anchor="t" bIns="0" lIns="91425" spcFirstLastPara="1" rIns="91425" wrap="square" tIns="0">
            <a:noAutofit/>
          </a:bodyPr>
          <a:lstStyle/>
          <a:p>
            <a:pPr indent="-171450" lvl="0" marL="171450" marR="0" rtl="0" algn="l">
              <a:lnSpc>
                <a:spcPct val="100000"/>
              </a:lnSpc>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The DEI Team assesses the demand of region-specific DEI goals and strategies to </a:t>
            </a:r>
            <a:r>
              <a:rPr b="1" lang="en" sz="1200">
                <a:solidFill>
                  <a:schemeClr val="dk1"/>
                </a:solidFill>
                <a:latin typeface="Arial"/>
                <a:ea typeface="Arial"/>
                <a:cs typeface="Arial"/>
                <a:sym typeface="Arial"/>
              </a:rPr>
              <a:t>justify the need for additional support.</a:t>
            </a:r>
            <a:r>
              <a:rPr lang="en" sz="1200">
                <a:solidFill>
                  <a:schemeClr val="dk1"/>
                </a:solidFill>
                <a:latin typeface="Arial"/>
                <a:ea typeface="Arial"/>
                <a:cs typeface="Arial"/>
                <a:sym typeface="Arial"/>
              </a:rPr>
              <a:t> </a:t>
            </a:r>
            <a:endParaRPr/>
          </a:p>
          <a:p>
            <a:pPr indent="-171450" lvl="0" marL="171450" marR="0" rtl="0" algn="l">
              <a:lnSpc>
                <a:spcPct val="100000"/>
              </a:lnSpc>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Global </a:t>
            </a:r>
            <a:r>
              <a:rPr b="1" lang="en" sz="1200">
                <a:solidFill>
                  <a:schemeClr val="dk1"/>
                </a:solidFill>
                <a:latin typeface="Arial"/>
                <a:ea typeface="Arial"/>
                <a:cs typeface="Arial"/>
                <a:sym typeface="Arial"/>
              </a:rPr>
              <a:t>Agile teams of internal employees are mobilized</a:t>
            </a:r>
            <a:r>
              <a:rPr lang="en" sz="1200">
                <a:solidFill>
                  <a:schemeClr val="dk1"/>
                </a:solidFill>
                <a:latin typeface="Arial"/>
                <a:ea typeface="Arial"/>
                <a:cs typeface="Arial"/>
                <a:sym typeface="Arial"/>
              </a:rPr>
              <a:t> for a minimum of three months to support the creation of new DEI initiatives.</a:t>
            </a:r>
            <a:endParaRPr/>
          </a:p>
        </p:txBody>
      </p:sp>
      <p:sp>
        <p:nvSpPr>
          <p:cNvPr id="2409" name="Google Shape;2409;p137"/>
          <p:cNvSpPr/>
          <p:nvPr/>
        </p:nvSpPr>
        <p:spPr>
          <a:xfrm>
            <a:off x="3261525" y="2509042"/>
            <a:ext cx="2609700" cy="1223412"/>
          </a:xfrm>
          <a:prstGeom prst="rect">
            <a:avLst/>
          </a:prstGeom>
          <a:noFill/>
          <a:ln>
            <a:noFill/>
          </a:ln>
        </p:spPr>
        <p:txBody>
          <a:bodyPr anchorCtr="0" anchor="t" bIns="0" lIns="91425" spcFirstLastPara="1" rIns="91425" wrap="square" tIns="0">
            <a:noAutofit/>
          </a:bodyPr>
          <a:lstStyle/>
          <a:p>
            <a:pPr indent="-171450" lvl="0" marL="171450" marR="0" rtl="0" algn="l">
              <a:lnSpc>
                <a:spcPct val="100000"/>
              </a:lnSpc>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DEI and business leaders </a:t>
            </a:r>
            <a:r>
              <a:rPr b="1" lang="en" sz="1200">
                <a:solidFill>
                  <a:schemeClr val="dk1"/>
                </a:solidFill>
                <a:latin typeface="Arial"/>
                <a:ea typeface="Arial"/>
                <a:cs typeface="Arial"/>
                <a:sym typeface="Arial"/>
              </a:rPr>
              <a:t>discuss unique challenges and opportunities </a:t>
            </a:r>
            <a:r>
              <a:rPr lang="en" sz="1200">
                <a:solidFill>
                  <a:schemeClr val="dk1"/>
                </a:solidFill>
                <a:latin typeface="Arial"/>
                <a:ea typeface="Arial"/>
                <a:cs typeface="Arial"/>
                <a:sym typeface="Arial"/>
              </a:rPr>
              <a:t>not captured in global data</a:t>
            </a:r>
            <a:r>
              <a:rPr b="1" lang="en" sz="1200">
                <a:solidFill>
                  <a:schemeClr val="dk1"/>
                </a:solidFill>
                <a:latin typeface="Arial"/>
                <a:ea typeface="Arial"/>
                <a:cs typeface="Arial"/>
                <a:sym typeface="Arial"/>
              </a:rPr>
              <a:t> </a:t>
            </a:r>
            <a:r>
              <a:rPr lang="en" sz="1200">
                <a:solidFill>
                  <a:schemeClr val="dk1"/>
                </a:solidFill>
                <a:latin typeface="Arial"/>
                <a:ea typeface="Arial"/>
                <a:cs typeface="Arial"/>
                <a:sym typeface="Arial"/>
              </a:rPr>
              <a:t>for each business unit.</a:t>
            </a:r>
            <a:endParaRPr sz="1200">
              <a:solidFill>
                <a:schemeClr val="dk1"/>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DEI leaders work with business leaders to define </a:t>
            </a:r>
            <a:r>
              <a:rPr b="1" lang="en" sz="1200">
                <a:solidFill>
                  <a:schemeClr val="dk1"/>
                </a:solidFill>
                <a:latin typeface="Arial"/>
                <a:ea typeface="Arial"/>
                <a:cs typeface="Arial"/>
                <a:sym typeface="Arial"/>
              </a:rPr>
              <a:t>contextualized and impactful DEI goals and strategies.</a:t>
            </a:r>
            <a:endParaRPr b="1" sz="1200">
              <a:solidFill>
                <a:schemeClr val="dk1"/>
              </a:solidFill>
              <a:latin typeface="Arial"/>
              <a:ea typeface="Arial"/>
              <a:cs typeface="Arial"/>
              <a:sym typeface="Arial"/>
            </a:endParaRPr>
          </a:p>
        </p:txBody>
      </p:sp>
      <p:sp>
        <p:nvSpPr>
          <p:cNvPr id="2410" name="Google Shape;2410;p137"/>
          <p:cNvSpPr/>
          <p:nvPr/>
        </p:nvSpPr>
        <p:spPr>
          <a:xfrm>
            <a:off x="460673" y="2509042"/>
            <a:ext cx="2695200" cy="1223412"/>
          </a:xfrm>
          <a:prstGeom prst="rect">
            <a:avLst/>
          </a:prstGeom>
          <a:noFill/>
          <a:ln>
            <a:noFill/>
          </a:ln>
        </p:spPr>
        <p:txBody>
          <a:bodyPr anchorCtr="0" anchor="t" bIns="0" lIns="91425" spcFirstLastPara="1" rIns="91425" wrap="square" tIns="0">
            <a:noAutofit/>
          </a:bodyPr>
          <a:lstStyle/>
          <a:p>
            <a:pPr indent="-171450" lvl="0" marL="171450" marR="0" rtl="0" algn="l">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Progress against global DEI goals is </a:t>
            </a:r>
            <a:r>
              <a:rPr b="1" lang="en" sz="1200">
                <a:solidFill>
                  <a:schemeClr val="dk1"/>
                </a:solidFill>
                <a:latin typeface="Arial"/>
                <a:ea typeface="Arial"/>
                <a:cs typeface="Arial"/>
                <a:sym typeface="Arial"/>
              </a:rPr>
              <a:t>reported directly to the CEO </a:t>
            </a:r>
            <a:r>
              <a:rPr lang="en" sz="1200">
                <a:solidFill>
                  <a:schemeClr val="dk1"/>
                </a:solidFill>
                <a:latin typeface="Arial"/>
                <a:ea typeface="Arial"/>
                <a:cs typeface="Arial"/>
                <a:sym typeface="Arial"/>
              </a:rPr>
              <a:t>along with all other KPIs.</a:t>
            </a:r>
            <a:endParaRPr sz="1200">
              <a:solidFill>
                <a:schemeClr val="dk1"/>
              </a:solidFill>
              <a:latin typeface="Arial"/>
              <a:ea typeface="Arial"/>
              <a:cs typeface="Arial"/>
              <a:sym typeface="Arial"/>
            </a:endParaRPr>
          </a:p>
          <a:p>
            <a:pPr indent="-171450" lvl="0" marL="171450" marR="0" rtl="0" algn="l">
              <a:lnSpc>
                <a:spcPct val="100000"/>
              </a:lnSpc>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A global dashboard highlights progress and challenges through metrics segmented by region, employee level, and </a:t>
            </a:r>
            <a:r>
              <a:rPr b="1" lang="en" sz="1200">
                <a:solidFill>
                  <a:schemeClr val="dk1"/>
                </a:solidFill>
                <a:latin typeface="Arial"/>
                <a:ea typeface="Arial"/>
                <a:cs typeface="Arial"/>
                <a:sym typeface="Arial"/>
              </a:rPr>
              <a:t>promotion rates by gender.</a:t>
            </a:r>
            <a:endParaRPr b="1" i="0" sz="1200" u="none" cap="none" strike="noStrike">
              <a:solidFill>
                <a:srgbClr val="000000"/>
              </a:solidFill>
              <a:latin typeface="Arial"/>
              <a:ea typeface="Arial"/>
              <a:cs typeface="Arial"/>
              <a:sym typeface="Arial"/>
            </a:endParaRPr>
          </a:p>
        </p:txBody>
      </p:sp>
      <p:sp>
        <p:nvSpPr>
          <p:cNvPr id="2411" name="Google Shape;2411;p137"/>
          <p:cNvSpPr/>
          <p:nvPr/>
        </p:nvSpPr>
        <p:spPr>
          <a:xfrm>
            <a:off x="1421471" y="1473756"/>
            <a:ext cx="685801" cy="406874"/>
          </a:xfrm>
          <a:custGeom>
            <a:rect b="b" l="l" r="r" t="t"/>
            <a:pathLst>
              <a:path extrusionOk="0" h="504825" w="638175">
                <a:moveTo>
                  <a:pt x="267557" y="113348"/>
                </a:moveTo>
                <a:lnTo>
                  <a:pt x="240601" y="86392"/>
                </a:lnTo>
                <a:lnTo>
                  <a:pt x="319849" y="7144"/>
                </a:lnTo>
                <a:lnTo>
                  <a:pt x="399097" y="86392"/>
                </a:lnTo>
                <a:lnTo>
                  <a:pt x="372142" y="113348"/>
                </a:lnTo>
                <a:lnTo>
                  <a:pt x="338899" y="80105"/>
                </a:lnTo>
                <a:lnTo>
                  <a:pt x="338899" y="196025"/>
                </a:lnTo>
                <a:lnTo>
                  <a:pt x="300799" y="196025"/>
                </a:lnTo>
                <a:lnTo>
                  <a:pt x="300799" y="80105"/>
                </a:lnTo>
                <a:lnTo>
                  <a:pt x="267557" y="113348"/>
                </a:lnTo>
                <a:close/>
                <a:moveTo>
                  <a:pt x="138874" y="165830"/>
                </a:moveTo>
                <a:lnTo>
                  <a:pt x="218789" y="245745"/>
                </a:lnTo>
                <a:lnTo>
                  <a:pt x="245745" y="218789"/>
                </a:lnTo>
                <a:lnTo>
                  <a:pt x="165830" y="138875"/>
                </a:lnTo>
                <a:lnTo>
                  <a:pt x="215074" y="138875"/>
                </a:lnTo>
                <a:lnTo>
                  <a:pt x="215074" y="100775"/>
                </a:lnTo>
                <a:lnTo>
                  <a:pt x="100774" y="100775"/>
                </a:lnTo>
                <a:lnTo>
                  <a:pt x="100774" y="215075"/>
                </a:lnTo>
                <a:lnTo>
                  <a:pt x="138874" y="215075"/>
                </a:lnTo>
                <a:lnTo>
                  <a:pt x="138874" y="165830"/>
                </a:lnTo>
                <a:close/>
                <a:moveTo>
                  <a:pt x="196024" y="338900"/>
                </a:moveTo>
                <a:lnTo>
                  <a:pt x="196024" y="300800"/>
                </a:lnTo>
                <a:lnTo>
                  <a:pt x="80105" y="300800"/>
                </a:lnTo>
                <a:lnTo>
                  <a:pt x="113347" y="267557"/>
                </a:lnTo>
                <a:lnTo>
                  <a:pt x="86392" y="240602"/>
                </a:lnTo>
                <a:lnTo>
                  <a:pt x="7144" y="319850"/>
                </a:lnTo>
                <a:lnTo>
                  <a:pt x="86392" y="399098"/>
                </a:lnTo>
                <a:lnTo>
                  <a:pt x="113347" y="372142"/>
                </a:lnTo>
                <a:lnTo>
                  <a:pt x="80105" y="338900"/>
                </a:lnTo>
                <a:lnTo>
                  <a:pt x="196024" y="338900"/>
                </a:lnTo>
                <a:close/>
                <a:moveTo>
                  <a:pt x="393954" y="218885"/>
                </a:moveTo>
                <a:lnTo>
                  <a:pt x="420909" y="245840"/>
                </a:lnTo>
                <a:lnTo>
                  <a:pt x="500824" y="165926"/>
                </a:lnTo>
                <a:lnTo>
                  <a:pt x="500824" y="215170"/>
                </a:lnTo>
                <a:lnTo>
                  <a:pt x="538924" y="215170"/>
                </a:lnTo>
                <a:lnTo>
                  <a:pt x="538924" y="100870"/>
                </a:lnTo>
                <a:lnTo>
                  <a:pt x="424624" y="100870"/>
                </a:lnTo>
                <a:lnTo>
                  <a:pt x="424624" y="138970"/>
                </a:lnTo>
                <a:lnTo>
                  <a:pt x="473869" y="138970"/>
                </a:lnTo>
                <a:lnTo>
                  <a:pt x="393954" y="218885"/>
                </a:lnTo>
                <a:close/>
                <a:moveTo>
                  <a:pt x="553307" y="240697"/>
                </a:moveTo>
                <a:lnTo>
                  <a:pt x="526351" y="267653"/>
                </a:lnTo>
                <a:lnTo>
                  <a:pt x="559594" y="300895"/>
                </a:lnTo>
                <a:lnTo>
                  <a:pt x="443674" y="300895"/>
                </a:lnTo>
                <a:lnTo>
                  <a:pt x="443674" y="338995"/>
                </a:lnTo>
                <a:lnTo>
                  <a:pt x="559594" y="338995"/>
                </a:lnTo>
                <a:lnTo>
                  <a:pt x="526351" y="372237"/>
                </a:lnTo>
                <a:lnTo>
                  <a:pt x="553307" y="399193"/>
                </a:lnTo>
                <a:lnTo>
                  <a:pt x="632555" y="319945"/>
                </a:lnTo>
                <a:lnTo>
                  <a:pt x="553307" y="240697"/>
                </a:lnTo>
                <a:close/>
                <a:moveTo>
                  <a:pt x="373666" y="386525"/>
                </a:moveTo>
                <a:lnTo>
                  <a:pt x="453295" y="386525"/>
                </a:lnTo>
                <a:lnTo>
                  <a:pt x="453295" y="500825"/>
                </a:lnTo>
                <a:lnTo>
                  <a:pt x="415195" y="500825"/>
                </a:lnTo>
                <a:lnTo>
                  <a:pt x="415195" y="424625"/>
                </a:lnTo>
                <a:lnTo>
                  <a:pt x="224695" y="424625"/>
                </a:lnTo>
                <a:lnTo>
                  <a:pt x="224695" y="500825"/>
                </a:lnTo>
                <a:lnTo>
                  <a:pt x="186595" y="500825"/>
                </a:lnTo>
                <a:lnTo>
                  <a:pt x="186595" y="386525"/>
                </a:lnTo>
                <a:lnTo>
                  <a:pt x="266224" y="386525"/>
                </a:lnTo>
                <a:cubicBezTo>
                  <a:pt x="246793" y="370808"/>
                  <a:pt x="234220" y="346805"/>
                  <a:pt x="234220" y="319850"/>
                </a:cubicBezTo>
                <a:cubicBezTo>
                  <a:pt x="234220" y="272606"/>
                  <a:pt x="272701" y="234125"/>
                  <a:pt x="319945" y="234125"/>
                </a:cubicBezTo>
                <a:cubicBezTo>
                  <a:pt x="367189" y="234125"/>
                  <a:pt x="405670" y="272606"/>
                  <a:pt x="405670" y="319850"/>
                </a:cubicBezTo>
                <a:cubicBezTo>
                  <a:pt x="405574" y="346805"/>
                  <a:pt x="393097" y="370808"/>
                  <a:pt x="373666" y="386525"/>
                </a:cubicBezTo>
                <a:close/>
                <a:moveTo>
                  <a:pt x="272224" y="319850"/>
                </a:moveTo>
                <a:cubicBezTo>
                  <a:pt x="272224" y="346138"/>
                  <a:pt x="293560" y="367475"/>
                  <a:pt x="319849" y="367475"/>
                </a:cubicBezTo>
                <a:cubicBezTo>
                  <a:pt x="346138" y="367475"/>
                  <a:pt x="367474" y="346138"/>
                  <a:pt x="367474" y="319850"/>
                </a:cubicBezTo>
                <a:cubicBezTo>
                  <a:pt x="367474" y="293561"/>
                  <a:pt x="346138" y="272225"/>
                  <a:pt x="319849" y="272225"/>
                </a:cubicBezTo>
                <a:cubicBezTo>
                  <a:pt x="293560" y="272225"/>
                  <a:pt x="272224" y="293656"/>
                  <a:pt x="272224" y="319850"/>
                </a:cubicBezTo>
                <a:close/>
              </a:path>
            </a:pathLst>
          </a:custGeom>
          <a:solidFill>
            <a:srgbClr val="6A80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2412" name="Google Shape;2412;p137"/>
          <p:cNvPicPr preferRelativeResize="0"/>
          <p:nvPr/>
        </p:nvPicPr>
        <p:blipFill rotWithShape="1">
          <a:blip r:embed="rId4">
            <a:alphaModFix/>
          </a:blip>
          <a:srcRect b="0" l="0" r="0" t="0"/>
          <a:stretch/>
        </p:blipFill>
        <p:spPr>
          <a:xfrm>
            <a:off x="4223475" y="1477168"/>
            <a:ext cx="514350" cy="400050"/>
          </a:xfrm>
          <a:prstGeom prst="rect">
            <a:avLst/>
          </a:prstGeom>
          <a:noFill/>
          <a:ln>
            <a:noFill/>
          </a:ln>
        </p:spPr>
      </p:pic>
      <p:pic>
        <p:nvPicPr>
          <p:cNvPr id="2413" name="Google Shape;2413;p137"/>
          <p:cNvPicPr preferRelativeResize="0"/>
          <p:nvPr/>
        </p:nvPicPr>
        <p:blipFill rotWithShape="1">
          <a:blip r:embed="rId5">
            <a:alphaModFix/>
          </a:blip>
          <a:srcRect b="0" l="0" r="0" t="0"/>
          <a:stretch/>
        </p:blipFill>
        <p:spPr>
          <a:xfrm>
            <a:off x="6985575" y="1477168"/>
            <a:ext cx="514350" cy="40005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8" name="Shape 2418"/>
        <p:cNvGrpSpPr/>
        <p:nvPr/>
      </p:nvGrpSpPr>
      <p:grpSpPr>
        <a:xfrm>
          <a:off x="0" y="0"/>
          <a:ext cx="0" cy="0"/>
          <a:chOff x="0" y="0"/>
          <a:chExt cx="0" cy="0"/>
        </a:xfrm>
      </p:grpSpPr>
      <p:sp>
        <p:nvSpPr>
          <p:cNvPr id="2419" name="Google Shape;2419;p138"/>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Spotlight Gaps in Leader Promotions to Drive Urgency</a:t>
            </a:r>
            <a:endParaRPr/>
          </a:p>
        </p:txBody>
      </p:sp>
      <p:sp>
        <p:nvSpPr>
          <p:cNvPr id="2420" name="Google Shape;2420;p13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DEI KPI Dashboard Reported by Senior Leaders to CEO</a:t>
            </a:r>
            <a:endParaRPr/>
          </a:p>
        </p:txBody>
      </p:sp>
      <p:sp>
        <p:nvSpPr>
          <p:cNvPr id="2421" name="Google Shape;2421;p138"/>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pic>
        <p:nvPicPr>
          <p:cNvPr descr="A picture containing text, clipart&#10;&#10;Description automatically generated" id="2422" name="Google Shape;2422;p138"/>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2423" name="Google Shape;2423;p138"/>
          <p:cNvSpPr txBox="1"/>
          <p:nvPr/>
        </p:nvSpPr>
        <p:spPr>
          <a:xfrm>
            <a:off x="457200" y="459287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2424" name="Google Shape;2424;p138"/>
          <p:cNvSpPr/>
          <p:nvPr/>
        </p:nvSpPr>
        <p:spPr>
          <a:xfrm>
            <a:off x="439376" y="3396102"/>
            <a:ext cx="5939285" cy="1194547"/>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182875" spcFirstLastPara="1" rIns="18287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dk1"/>
                </a:solidFill>
                <a:latin typeface="Arial"/>
                <a:ea typeface="Arial"/>
                <a:cs typeface="Arial"/>
                <a:sym typeface="Arial"/>
              </a:rPr>
              <a:t>DEI Dashboard Guidelines</a:t>
            </a:r>
            <a:endParaRPr/>
          </a:p>
          <a:p>
            <a:pPr indent="0" lvl="0" marL="0" marR="0" rtl="0" algn="l">
              <a:lnSpc>
                <a:spcPct val="100000"/>
              </a:lnSpc>
              <a:spcBef>
                <a:spcPts val="0"/>
              </a:spcBef>
              <a:spcAft>
                <a:spcPts val="0"/>
              </a:spcAft>
              <a:buClr>
                <a:srgbClr val="000000"/>
              </a:buClr>
              <a:buSzPts val="1200"/>
              <a:buFont typeface="Arial"/>
              <a:buNone/>
            </a:pPr>
            <a:r>
              <a:rPr b="1" lang="en" sz="1200">
                <a:solidFill>
                  <a:schemeClr val="dk1"/>
                </a:solidFill>
                <a:latin typeface="Arial"/>
                <a:ea typeface="Arial"/>
                <a:cs typeface="Arial"/>
                <a:sym typeface="Arial"/>
              </a:rPr>
              <a:t>What: </a:t>
            </a:r>
            <a:r>
              <a:rPr lang="en" sz="1200">
                <a:solidFill>
                  <a:schemeClr val="dk1"/>
                </a:solidFill>
                <a:latin typeface="Arial"/>
                <a:ea typeface="Arial"/>
                <a:cs typeface="Arial"/>
                <a:sym typeface="Arial"/>
              </a:rPr>
              <a:t>BBVA tracks leader promotions by comparing gender data at all levels  across the organization (stock) with promotion rates (flow) by gender.</a:t>
            </a:r>
            <a:endParaRPr/>
          </a:p>
          <a:p>
            <a:pPr indent="0" lvl="0" marL="0" marR="0" rtl="0" algn="l">
              <a:lnSpc>
                <a:spcPct val="100000"/>
              </a:lnSpc>
              <a:spcBef>
                <a:spcPts val="300"/>
              </a:spcBef>
              <a:spcAft>
                <a:spcPts val="0"/>
              </a:spcAft>
              <a:buClr>
                <a:srgbClr val="000000"/>
              </a:buClr>
              <a:buSzPts val="1200"/>
              <a:buFont typeface="Arial"/>
              <a:buNone/>
            </a:pPr>
            <a:r>
              <a:rPr b="1" lang="en" sz="1200">
                <a:solidFill>
                  <a:schemeClr val="dk1"/>
                </a:solidFill>
                <a:latin typeface="Arial"/>
                <a:ea typeface="Arial"/>
                <a:cs typeface="Arial"/>
                <a:sym typeface="Arial"/>
              </a:rPr>
              <a:t>Who:</a:t>
            </a:r>
            <a:r>
              <a:rPr lang="en" sz="1200">
                <a:solidFill>
                  <a:schemeClr val="dk1"/>
                </a:solidFill>
                <a:latin typeface="Arial"/>
                <a:ea typeface="Arial"/>
                <a:cs typeface="Arial"/>
                <a:sym typeface="Arial"/>
              </a:rPr>
              <a:t> Senior business leaders are responsible for reporting business-related KPIs, including progress against DEI, directly to the CEO.</a:t>
            </a:r>
            <a:endParaRPr sz="1200">
              <a:solidFill>
                <a:schemeClr val="dk1"/>
              </a:solidFill>
              <a:latin typeface="Arial"/>
              <a:ea typeface="Arial"/>
              <a:cs typeface="Arial"/>
              <a:sym typeface="Arial"/>
            </a:endParaRPr>
          </a:p>
          <a:p>
            <a:pPr indent="0" lvl="0" marL="0" marR="0" rtl="0" algn="l">
              <a:lnSpc>
                <a:spcPct val="100000"/>
              </a:lnSpc>
              <a:spcBef>
                <a:spcPts val="300"/>
              </a:spcBef>
              <a:spcAft>
                <a:spcPts val="300"/>
              </a:spcAft>
              <a:buClr>
                <a:srgbClr val="000000"/>
              </a:buClr>
              <a:buSzPts val="1200"/>
              <a:buFont typeface="Arial"/>
              <a:buNone/>
            </a:pPr>
            <a:r>
              <a:rPr b="1" lang="en" sz="1200">
                <a:solidFill>
                  <a:schemeClr val="dk1"/>
                </a:solidFill>
                <a:latin typeface="Arial"/>
                <a:ea typeface="Arial"/>
                <a:cs typeface="Arial"/>
                <a:sym typeface="Arial"/>
              </a:rPr>
              <a:t>When</a:t>
            </a:r>
            <a:r>
              <a:rPr lang="en" sz="1200">
                <a:solidFill>
                  <a:schemeClr val="dk1"/>
                </a:solidFill>
                <a:latin typeface="Arial"/>
                <a:ea typeface="Arial"/>
                <a:cs typeface="Arial"/>
                <a:sym typeface="Arial"/>
              </a:rPr>
              <a:t>: Progress is reported on a quarterly basis in order to continuously track success against goals and identify new challenges.</a:t>
            </a:r>
            <a:endParaRPr/>
          </a:p>
        </p:txBody>
      </p:sp>
      <p:graphicFrame>
        <p:nvGraphicFramePr>
          <p:cNvPr id="2425" name="Google Shape;2425;p138"/>
          <p:cNvGraphicFramePr/>
          <p:nvPr/>
        </p:nvGraphicFramePr>
        <p:xfrm>
          <a:off x="454616" y="1250159"/>
          <a:ext cx="3000000" cy="3000000"/>
        </p:xfrm>
        <a:graphic>
          <a:graphicData uri="http://schemas.openxmlformats.org/drawingml/2006/table">
            <a:tbl>
              <a:tblPr>
                <a:noFill/>
                <a:tableStyleId>{C6413627-D1C7-455B-9D7B-249AB271A6DA}</a:tableStyleId>
              </a:tblPr>
              <a:tblGrid>
                <a:gridCol w="1440200"/>
                <a:gridCol w="814600"/>
                <a:gridCol w="916775"/>
                <a:gridCol w="946100"/>
                <a:gridCol w="900900"/>
                <a:gridCol w="905475"/>
              </a:tblGrid>
              <a:tr h="114300">
                <a:tc gridSpan="5">
                  <a:txBody>
                    <a:bodyPr/>
                    <a:lstStyle/>
                    <a:p>
                      <a:pPr indent="0" lvl="0" marL="0" marR="0" rtl="0" algn="ctr">
                        <a:lnSpc>
                          <a:spcPct val="100000"/>
                        </a:lnSpc>
                        <a:spcBef>
                          <a:spcPts val="0"/>
                        </a:spcBef>
                        <a:spcAft>
                          <a:spcPts val="0"/>
                        </a:spcAft>
                        <a:buClr>
                          <a:srgbClr val="000000"/>
                        </a:buClr>
                        <a:buSzPts val="1000"/>
                        <a:buFont typeface="Arial"/>
                        <a:buNone/>
                      </a:pPr>
                      <a:r>
                        <a:rPr b="1" lang="en" sz="900" u="none" cap="none" strike="noStrike">
                          <a:solidFill>
                            <a:srgbClr val="000000"/>
                          </a:solidFill>
                        </a:rPr>
                        <a:t>Region A, Dive</a:t>
                      </a:r>
                      <a:r>
                        <a:rPr b="1" lang="en" sz="900">
                          <a:solidFill>
                            <a:srgbClr val="000000"/>
                          </a:solidFill>
                        </a:rPr>
                        <a:t>rsity KPI</a:t>
                      </a:r>
                      <a:endParaRPr b="1" sz="900" u="none" cap="none" strike="noStrike">
                        <a:solidFill>
                          <a:srgbClr val="000000"/>
                        </a:solidFill>
                      </a:endParaRPr>
                    </a:p>
                  </a:txBody>
                  <a:tcPr marT="34300" marB="34300" marR="91450" marL="91450" anchor="ctr">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a:txBody>
                    <a:bodyPr/>
                    <a:lstStyle/>
                    <a:p>
                      <a:pPr indent="0" lvl="0" marL="0" marR="0" rtl="0" algn="ctr">
                        <a:lnSpc>
                          <a:spcPct val="100000"/>
                        </a:lnSpc>
                        <a:spcBef>
                          <a:spcPts val="0"/>
                        </a:spcBef>
                        <a:spcAft>
                          <a:spcPts val="0"/>
                        </a:spcAft>
                        <a:buClr>
                          <a:srgbClr val="000000"/>
                        </a:buClr>
                        <a:buSzPts val="1000"/>
                        <a:buFont typeface="Arial"/>
                        <a:buNone/>
                      </a:pPr>
                      <a:r>
                        <a:t/>
                      </a:r>
                      <a:endParaRPr b="1" sz="900" u="none" cap="none" strike="noStrike">
                        <a:solidFill>
                          <a:srgbClr val="000000"/>
                        </a:solidFill>
                      </a:endParaRPr>
                    </a:p>
                  </a:txBody>
                  <a:tcPr marT="34300" marB="34300" marR="91450" marL="91450" anchor="ctr">
                    <a:lnL cap="flat" cmpd="sng" w="12700">
                      <a:solidFill>
                        <a:srgbClr val="6F787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96150">
                <a:tc>
                  <a:txBody>
                    <a:bodyPr/>
                    <a:lstStyle/>
                    <a:p>
                      <a:pPr indent="0" lvl="0" marL="0" marR="0" rtl="0" algn="l">
                        <a:lnSpc>
                          <a:spcPct val="100000"/>
                        </a:lnSpc>
                        <a:spcBef>
                          <a:spcPts val="0"/>
                        </a:spcBef>
                        <a:spcAft>
                          <a:spcPts val="0"/>
                        </a:spcAft>
                        <a:buClr>
                          <a:srgbClr val="000000"/>
                        </a:buClr>
                        <a:buSzPts val="1100"/>
                        <a:buFont typeface="Arial"/>
                        <a:buNone/>
                      </a:pPr>
                      <a:r>
                        <a:t/>
                      </a:r>
                      <a:endParaRPr sz="900" u="none" cap="none" strike="noStrike"/>
                    </a:p>
                  </a:txBody>
                  <a:tcPr marT="34300" marB="343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u="none" cap="none" strike="noStrike"/>
                        <a:t>% Men</a:t>
                      </a:r>
                      <a:endParaRPr b="1"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9050">
                      <a:solidFill>
                        <a:srgbClr val="DE0A01"/>
                      </a:solidFill>
                      <a:prstDash val="solid"/>
                      <a:round/>
                      <a:headEnd len="sm" w="sm" type="none"/>
                      <a:tailEnd len="sm" w="sm" type="none"/>
                    </a:lnB>
                  </a:tcPr>
                </a:tc>
                <a:tc>
                  <a:txBody>
                    <a:bodyPr/>
                    <a:lstStyle/>
                    <a:p>
                      <a:pPr indent="0" lvl="0" marL="0" marR="0" rtl="0" algn="ctr">
                        <a:spcBef>
                          <a:spcPts val="0"/>
                        </a:spcBef>
                        <a:spcAft>
                          <a:spcPts val="0"/>
                        </a:spcAft>
                        <a:buClr>
                          <a:schemeClr val="dk1"/>
                        </a:buClr>
                        <a:buSzPts val="900"/>
                        <a:buFont typeface="Arial"/>
                        <a:buNone/>
                      </a:pPr>
                      <a:r>
                        <a:rPr b="1" lang="en" sz="900"/>
                        <a:t># Men</a:t>
                      </a:r>
                      <a:endParaRPr b="1"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9050">
                      <a:solidFill>
                        <a:srgbClr val="DE0A0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a:t>% Women</a:t>
                      </a:r>
                      <a:endParaRPr b="1"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9050">
                      <a:solidFill>
                        <a:srgbClr val="DE0A0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 sz="900"/>
                        <a:t>#</a:t>
                      </a:r>
                      <a:r>
                        <a:rPr b="1" lang="en" sz="900" u="none" cap="none" strike="noStrike"/>
                        <a:t> Women</a:t>
                      </a:r>
                      <a:endParaRPr b="1"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9050">
                      <a:solidFill>
                        <a:srgbClr val="DE0A0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34300" marB="34300" marR="91450" marL="91450" anchor="ctr">
                    <a:lnL cap="flat" cmpd="sng" w="12700">
                      <a:solidFill>
                        <a:srgbClr val="6F787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E0A01"/>
                      </a:solidFill>
                      <a:prstDash val="solid"/>
                      <a:round/>
                      <a:headEnd len="sm" w="sm" type="none"/>
                      <a:tailEnd len="sm" w="sm" type="none"/>
                    </a:lnB>
                    <a:solidFill>
                      <a:schemeClr val="lt1"/>
                    </a:solidFill>
                  </a:tcPr>
                </a:tc>
              </a:tr>
              <a:tr h="96150">
                <a:tc rowSpan="3">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solidFill>
                            <a:schemeClr val="dk1"/>
                          </a:solidFill>
                        </a:rPr>
                        <a:t>VPs</a:t>
                      </a:r>
                      <a:endParaRPr sz="900" u="none" cap="none" strike="noStrike">
                        <a:solidFill>
                          <a:schemeClr val="dk1"/>
                        </a:solidFill>
                      </a:endParaRPr>
                    </a:p>
                    <a:p>
                      <a:pPr indent="0" lvl="0" marL="0" marR="0" rtl="0" algn="l">
                        <a:lnSpc>
                          <a:spcPct val="100000"/>
                        </a:lnSpc>
                        <a:spcBef>
                          <a:spcPts val="0"/>
                        </a:spcBef>
                        <a:spcAft>
                          <a:spcPts val="0"/>
                        </a:spcAft>
                        <a:buClr>
                          <a:srgbClr val="000000"/>
                        </a:buClr>
                        <a:buSzPts val="900"/>
                        <a:buFont typeface="Arial"/>
                        <a:buNone/>
                      </a:pPr>
                      <a:r>
                        <a:t/>
                      </a:r>
                      <a:endParaRPr sz="900" u="none" cap="none" strike="noStrike">
                        <a:solidFill>
                          <a:schemeClr val="dk1"/>
                        </a:solidFill>
                      </a:endParaRPr>
                    </a:p>
                  </a:txBody>
                  <a:tcPr marT="34300" marB="34300" marR="91450" marL="91450" anchor="ctr">
                    <a:lnL cap="flat" cmpd="sng" w="12700">
                      <a:solidFill>
                        <a:srgbClr val="6F7878"/>
                      </a:solidFill>
                      <a:prstDash val="solid"/>
                      <a:round/>
                      <a:headEnd len="sm" w="sm" type="none"/>
                      <a:tailEnd len="sm" w="sm" type="none"/>
                    </a:lnL>
                    <a:lnR cap="flat" cmpd="sng" w="19050">
                      <a:solidFill>
                        <a:srgbClr val="DE0A01"/>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70%</a:t>
                      </a:r>
                      <a:endParaRPr sz="900" u="none" cap="none" strike="noStrike"/>
                    </a:p>
                  </a:txBody>
                  <a:tcPr marT="34300" marB="34300" marR="91450" marL="91450" anchor="ctr">
                    <a:lnL cap="flat" cmpd="sng" w="19050">
                      <a:solidFill>
                        <a:srgbClr val="DE0A0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14</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30%</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6</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rPr>
                        <a:t>Stock</a:t>
                      </a:r>
                      <a:endParaRPr b="1" sz="900" u="none" cap="none" strike="noStrike">
                        <a:solidFill>
                          <a:schemeClr val="dk1"/>
                        </a:solidFill>
                      </a:endParaRPr>
                    </a:p>
                  </a:txBody>
                  <a:tcPr marT="34300" marB="34300" marR="91450" marL="91450" anchor="ctr">
                    <a:lnL cap="flat" cmpd="sng" w="9525">
                      <a:solidFill>
                        <a:srgbClr val="000000">
                          <a:alpha val="0"/>
                        </a:srgbClr>
                      </a:solidFill>
                      <a:prstDash val="solid"/>
                      <a:round/>
                      <a:headEnd len="sm" w="sm" type="none"/>
                      <a:tailEnd len="sm" w="sm" type="none"/>
                    </a:lnL>
                    <a:lnR cap="flat" cmpd="sng" w="19050">
                      <a:solidFill>
                        <a:srgbClr val="DE0A01"/>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64100">
                <a:tc vMerge="1"/>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19050">
                      <a:solidFill>
                        <a:srgbClr val="DE0A0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p>
                  </a:txBody>
                  <a:tcPr marT="0" marB="0" marR="91450" marL="91450" anchor="ctr">
                    <a:lnL cap="flat" cmpd="sng" w="9525">
                      <a:solidFill>
                        <a:srgbClr val="000000">
                          <a:alpha val="0"/>
                        </a:srgbClr>
                      </a:solidFill>
                      <a:prstDash val="solid"/>
                      <a:round/>
                      <a:headEnd len="sm" w="sm" type="none"/>
                      <a:tailEnd len="sm" w="sm" type="none"/>
                    </a:lnL>
                    <a:lnR cap="flat" cmpd="sng" w="19050">
                      <a:solidFill>
                        <a:srgbClr val="DE0A0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96150">
                <a:tc vMerge="1"/>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100%</a:t>
                      </a:r>
                      <a:endParaRPr sz="900" u="none" cap="none" strike="noStrike"/>
                    </a:p>
                  </a:txBody>
                  <a:tcPr marT="34300" marB="34300" marR="91450" marL="91450" anchor="ctr">
                    <a:lnL cap="flat" cmpd="sng" w="19050">
                      <a:solidFill>
                        <a:srgbClr val="DE0A0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E0A0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1</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E0A0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0%</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E0A0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en" sz="900" u="none" cap="none" strike="noStrike"/>
                        <a:t>0</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E0A0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rPr>
                        <a:t>Flow</a:t>
                      </a:r>
                      <a:endParaRPr b="1" sz="900" u="none" cap="none" strike="noStrike">
                        <a:solidFill>
                          <a:schemeClr val="dk1"/>
                        </a:solidFill>
                      </a:endParaRPr>
                    </a:p>
                  </a:txBody>
                  <a:tcPr marT="34300" marB="34300" marR="91450" marL="91450" anchor="ctr">
                    <a:lnL cap="flat" cmpd="sng" w="9525">
                      <a:solidFill>
                        <a:srgbClr val="000000">
                          <a:alpha val="0"/>
                        </a:srgbClr>
                      </a:solidFill>
                      <a:prstDash val="solid"/>
                      <a:round/>
                      <a:headEnd len="sm" w="sm" type="none"/>
                      <a:tailEnd len="sm" w="sm" type="none"/>
                    </a:lnL>
                    <a:lnR cap="flat" cmpd="sng" w="19050">
                      <a:solidFill>
                        <a:srgbClr val="DE0A0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DE0A01"/>
                      </a:solidFill>
                      <a:prstDash val="solid"/>
                      <a:round/>
                      <a:headEnd len="sm" w="sm" type="none"/>
                      <a:tailEnd len="sm" w="sm" type="none"/>
                    </a:lnB>
                    <a:solidFill>
                      <a:schemeClr val="lt1"/>
                    </a:solidFill>
                  </a:tcPr>
                </a:tc>
              </a:tr>
              <a:tr h="96150">
                <a:tc rowSpan="3">
                  <a:txBody>
                    <a:bodyPr/>
                    <a:lstStyle/>
                    <a:p>
                      <a:pPr indent="0" lvl="0" marL="0" marR="0" rtl="0" algn="l">
                        <a:lnSpc>
                          <a:spcPct val="100000"/>
                        </a:lnSpc>
                        <a:spcBef>
                          <a:spcPts val="0"/>
                        </a:spcBef>
                        <a:spcAft>
                          <a:spcPts val="0"/>
                        </a:spcAft>
                        <a:buClr>
                          <a:schemeClr val="dk1"/>
                        </a:buClr>
                        <a:buSzPts val="800"/>
                        <a:buFont typeface="Arial"/>
                        <a:buNone/>
                      </a:pPr>
                      <a:r>
                        <a:rPr lang="en" sz="900" u="none" cap="none" strike="noStrike"/>
                        <a:t>Sr. Directors</a:t>
                      </a:r>
                      <a:endParaRPr sz="900" u="none" cap="none" strike="noStrike">
                        <a:solidFill>
                          <a:schemeClr val="dk1"/>
                        </a:solidFill>
                      </a:endParaRPr>
                    </a:p>
                  </a:txBody>
                  <a:tcPr marT="34300" marB="34300" marR="91450" marL="9145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65%</a:t>
                      </a:r>
                      <a:endParaRPr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167</a:t>
                      </a:r>
                      <a:endParaRPr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35%</a:t>
                      </a:r>
                      <a:endParaRPr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90</a:t>
                      </a:r>
                      <a:endParaRPr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t>Stock</a:t>
                      </a:r>
                      <a:endParaRPr b="1" sz="900" u="none" cap="none" strike="noStrike"/>
                    </a:p>
                  </a:txBody>
                  <a:tcPr marT="34300" marB="34300" marR="91450" marL="91450" anchor="ctr">
                    <a:lnL cap="flat" cmpd="sng" w="12700">
                      <a:solidFill>
                        <a:srgbClr val="6F787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DE0A0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r>
              <a:tr h="64100">
                <a:tc vMerge="1"/>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p>
                  </a:txBody>
                  <a:tcPr marT="0" marB="0" marR="91450" marL="91450" anchor="ctr">
                    <a:lnL cap="flat" cmpd="sng" w="12700">
                      <a:solidFill>
                        <a:srgbClr val="6F787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r>
              <a:tr h="114300">
                <a:tc vMerge="1"/>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83%</a:t>
                      </a:r>
                      <a:endParaRPr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25</a:t>
                      </a:r>
                      <a:endParaRPr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17%</a:t>
                      </a:r>
                      <a:endParaRPr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5</a:t>
                      </a:r>
                      <a:endParaRPr sz="900" u="none" cap="none" strike="noStrike"/>
                    </a:p>
                  </a:txBody>
                  <a:tcPr marT="34300" marB="34300" marR="91450" marL="9145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rPr>
                        <a:t>Flow</a:t>
                      </a:r>
                      <a:endParaRPr b="1" sz="900" u="none" cap="none" strike="noStrike">
                        <a:solidFill>
                          <a:schemeClr val="dk1"/>
                        </a:solidFill>
                      </a:endParaRPr>
                    </a:p>
                  </a:txBody>
                  <a:tcPr marT="34300" marB="34300" marR="91450" marL="91450" anchor="ctr">
                    <a:lnL cap="flat" cmpd="sng" w="12700">
                      <a:solidFill>
                        <a:srgbClr val="6F7878"/>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solidFill>
                      <a:srgbClr val="000000">
                        <a:alpha val="0"/>
                      </a:srgbClr>
                    </a:solidFill>
                  </a:tcPr>
                </a:tc>
              </a:tr>
              <a:tr h="114300">
                <a:tc rowSpan="3">
                  <a:txBody>
                    <a:bodyPr/>
                    <a:lstStyle/>
                    <a:p>
                      <a:pPr indent="0" lvl="0" marL="0" marR="0" rtl="0" algn="l">
                        <a:lnSpc>
                          <a:spcPct val="100000"/>
                        </a:lnSpc>
                        <a:spcBef>
                          <a:spcPts val="0"/>
                        </a:spcBef>
                        <a:spcAft>
                          <a:spcPts val="0"/>
                        </a:spcAft>
                        <a:buClr>
                          <a:srgbClr val="000000"/>
                        </a:buClr>
                        <a:buSzPts val="900"/>
                        <a:buFont typeface="Arial"/>
                        <a:buNone/>
                      </a:pPr>
                      <a:r>
                        <a:rPr lang="en" sz="900" u="none" cap="none" strike="noStrike"/>
                        <a:t>Directors</a:t>
                      </a:r>
                      <a:endParaRPr sz="900" u="none" cap="none" strike="noStrike">
                        <a:solidFill>
                          <a:schemeClr val="dk1"/>
                        </a:solidFill>
                      </a:endParaRPr>
                    </a:p>
                  </a:txBody>
                  <a:tcPr marT="34300" marB="34300" marR="91450" marL="91450" anchor="ctr">
                    <a:lnL cap="flat" cmpd="sng" w="12700">
                      <a:solidFill>
                        <a:srgbClr val="6F7878"/>
                      </a:solidFill>
                      <a:prstDash val="solid"/>
                      <a:round/>
                      <a:headEnd len="sm" w="sm" type="none"/>
                      <a:tailEnd len="sm" w="sm" type="none"/>
                    </a:lnL>
                    <a:lnR cap="flat" cmpd="sng" w="19050">
                      <a:solidFill>
                        <a:srgbClr val="00A76D"/>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52%</a:t>
                      </a:r>
                      <a:endParaRPr sz="900" u="none" cap="none" strike="noStrike"/>
                    </a:p>
                  </a:txBody>
                  <a:tcPr marT="34300" marB="34300" marR="91450" marL="91450" anchor="ctr">
                    <a:lnL cap="flat" cmpd="sng" w="19050">
                      <a:solidFill>
                        <a:srgbClr val="00A76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A76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234</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A76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48%</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A76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216</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00A76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rPr>
                        <a:t>Stock</a:t>
                      </a:r>
                      <a:endParaRPr b="1" sz="900" u="none" cap="none" strike="noStrike">
                        <a:solidFill>
                          <a:schemeClr val="dk1"/>
                        </a:solidFill>
                      </a:endParaRPr>
                    </a:p>
                  </a:txBody>
                  <a:tcPr marT="34300" marB="34300" marR="91450" marL="91450" anchor="ctr">
                    <a:lnL cap="flat" cmpd="sng" w="9525">
                      <a:solidFill>
                        <a:srgbClr val="000000">
                          <a:alpha val="0"/>
                        </a:srgbClr>
                      </a:solidFill>
                      <a:prstDash val="solid"/>
                      <a:round/>
                      <a:headEnd len="sm" w="sm" type="none"/>
                      <a:tailEnd len="sm" w="sm" type="none"/>
                    </a:lnL>
                    <a:lnR cap="flat" cmpd="sng" w="19050">
                      <a:solidFill>
                        <a:srgbClr val="00A76D"/>
                      </a:solidFill>
                      <a:prstDash val="solid"/>
                      <a:round/>
                      <a:headEnd len="sm" w="sm" type="none"/>
                      <a:tailEnd len="sm" w="sm" type="none"/>
                    </a:lnR>
                    <a:lnT cap="flat" cmpd="sng" w="19050">
                      <a:solidFill>
                        <a:srgbClr val="00A76D"/>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64100">
                <a:tc vMerge="1"/>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19050">
                      <a:solidFill>
                        <a:srgbClr val="00A76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t/>
                      </a:r>
                      <a:endParaRPr sz="900" u="none" cap="none" strike="noStrike"/>
                    </a:p>
                  </a:txBody>
                  <a:tcPr marT="0" marB="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p>
                  </a:txBody>
                  <a:tcPr marT="0" marB="0" marR="91450" marL="91450" anchor="ctr">
                    <a:lnL cap="flat" cmpd="sng" w="9525">
                      <a:solidFill>
                        <a:srgbClr val="000000">
                          <a:alpha val="0"/>
                        </a:srgbClr>
                      </a:solidFill>
                      <a:prstDash val="solid"/>
                      <a:round/>
                      <a:headEnd len="sm" w="sm" type="none"/>
                      <a:tailEnd len="sm" w="sm" type="none"/>
                    </a:lnL>
                    <a:lnR cap="flat" cmpd="sng" w="19050">
                      <a:solidFill>
                        <a:srgbClr val="00A76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0000">
                        <a:alpha val="0"/>
                      </a:srgbClr>
                    </a:solidFill>
                  </a:tcPr>
                </a:tc>
              </a:tr>
              <a:tr h="96150">
                <a:tc vMerge="1"/>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43%</a:t>
                      </a:r>
                      <a:endParaRPr sz="900" u="none" cap="none" strike="noStrike"/>
                    </a:p>
                  </a:txBody>
                  <a:tcPr marT="34300" marB="34300" marR="91450" marL="91450" anchor="ctr">
                    <a:lnL cap="flat" cmpd="sng" w="19050">
                      <a:solidFill>
                        <a:srgbClr val="00A76D"/>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solidFill>
                      <a:srgbClr val="D3D3D3">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8</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solidFill>
                      <a:srgbClr val="D3D3D3">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57%</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solidFill>
                      <a:srgbClr val="D3D3D3">
                        <a:alpha val="0"/>
                      </a:srgbClr>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lang="en" sz="900" u="none" cap="none" strike="noStrike"/>
                        <a:t>11</a:t>
                      </a:r>
                      <a:endParaRPr sz="900" u="none" cap="none" strike="noStrike"/>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solidFill>
                      <a:srgbClr val="D3D3D3">
                        <a:alpha val="0"/>
                      </a:srgbClr>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 sz="900" u="none" cap="none" strike="noStrike">
                          <a:solidFill>
                            <a:schemeClr val="dk1"/>
                          </a:solidFill>
                        </a:rPr>
                        <a:t>Flow</a:t>
                      </a:r>
                      <a:endParaRPr b="1" sz="900" u="none" cap="none" strike="noStrike">
                        <a:solidFill>
                          <a:schemeClr val="dk1"/>
                        </a:solidFill>
                      </a:endParaRPr>
                    </a:p>
                  </a:txBody>
                  <a:tcPr marT="34300" marB="34300" marR="91450" marL="91450" anchor="ctr">
                    <a:lnL cap="flat" cmpd="sng" w="9525">
                      <a:solidFill>
                        <a:srgbClr val="000000">
                          <a:alpha val="0"/>
                        </a:srgbClr>
                      </a:solidFill>
                      <a:prstDash val="solid"/>
                      <a:round/>
                      <a:headEnd len="sm" w="sm" type="none"/>
                      <a:tailEnd len="sm" w="sm" type="none"/>
                    </a:lnL>
                    <a:lnR cap="flat" cmpd="sng" w="19050">
                      <a:solidFill>
                        <a:srgbClr val="00A76D"/>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00A76D"/>
                      </a:solidFill>
                      <a:prstDash val="solid"/>
                      <a:round/>
                      <a:headEnd len="sm" w="sm" type="none"/>
                      <a:tailEnd len="sm" w="sm" type="none"/>
                    </a:lnB>
                    <a:solidFill>
                      <a:srgbClr val="000000">
                        <a:alpha val="0"/>
                      </a:srgbClr>
                    </a:solidFill>
                  </a:tcPr>
                </a:tc>
              </a:tr>
            </a:tbl>
          </a:graphicData>
        </a:graphic>
      </p:graphicFrame>
      <p:cxnSp>
        <p:nvCxnSpPr>
          <p:cNvPr id="2426" name="Google Shape;2426;p138"/>
          <p:cNvCxnSpPr/>
          <p:nvPr/>
        </p:nvCxnSpPr>
        <p:spPr>
          <a:xfrm flipH="1">
            <a:off x="6045201" y="1762639"/>
            <a:ext cx="659398" cy="1"/>
          </a:xfrm>
          <a:prstGeom prst="straightConnector1">
            <a:avLst/>
          </a:prstGeom>
          <a:noFill/>
          <a:ln cap="flat" cmpd="sng" w="12700">
            <a:solidFill>
              <a:srgbClr val="002856"/>
            </a:solidFill>
            <a:prstDash val="solid"/>
            <a:miter lim="800000"/>
            <a:headEnd len="sm" w="sm" type="none"/>
            <a:tailEnd len="med" w="med" type="triangle"/>
          </a:ln>
        </p:spPr>
      </p:cxnSp>
      <p:cxnSp>
        <p:nvCxnSpPr>
          <p:cNvPr id="2427" name="Google Shape;2427;p138"/>
          <p:cNvCxnSpPr/>
          <p:nvPr/>
        </p:nvCxnSpPr>
        <p:spPr>
          <a:xfrm flipH="1">
            <a:off x="6045201" y="2111332"/>
            <a:ext cx="659399" cy="1"/>
          </a:xfrm>
          <a:prstGeom prst="straightConnector1">
            <a:avLst/>
          </a:prstGeom>
          <a:noFill/>
          <a:ln cap="flat" cmpd="sng" w="12700">
            <a:solidFill>
              <a:srgbClr val="002856"/>
            </a:solidFill>
            <a:prstDash val="solid"/>
            <a:miter lim="800000"/>
            <a:headEnd len="sm" w="sm" type="none"/>
            <a:tailEnd len="med" w="med" type="triangle"/>
          </a:ln>
        </p:spPr>
      </p:cxnSp>
      <p:cxnSp>
        <p:nvCxnSpPr>
          <p:cNvPr id="2428" name="Google Shape;2428;p138"/>
          <p:cNvCxnSpPr/>
          <p:nvPr/>
        </p:nvCxnSpPr>
        <p:spPr>
          <a:xfrm rot="10800000">
            <a:off x="6255887" y="2225041"/>
            <a:ext cx="440699" cy="692497"/>
          </a:xfrm>
          <a:prstGeom prst="straightConnector1">
            <a:avLst/>
          </a:prstGeom>
          <a:noFill/>
          <a:ln cap="flat" cmpd="sng" w="12700">
            <a:solidFill>
              <a:srgbClr val="002856"/>
            </a:solidFill>
            <a:prstDash val="solid"/>
            <a:miter lim="800000"/>
            <a:headEnd len="sm" w="sm" type="none"/>
            <a:tailEnd len="med" w="med" type="triangle"/>
          </a:ln>
        </p:spPr>
      </p:cxnSp>
      <p:sp>
        <p:nvSpPr>
          <p:cNvPr id="2429" name="Google Shape;2429;p138"/>
          <p:cNvSpPr/>
          <p:nvPr/>
        </p:nvSpPr>
        <p:spPr>
          <a:xfrm>
            <a:off x="6707232" y="1954979"/>
            <a:ext cx="2039070"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Flow:</a:t>
            </a:r>
            <a:r>
              <a:rPr lang="en" sz="1200">
                <a:solidFill>
                  <a:schemeClr val="dk1"/>
                </a:solidFill>
                <a:latin typeface="Arial"/>
                <a:ea typeface="Arial"/>
                <a:cs typeface="Arial"/>
                <a:sym typeface="Arial"/>
              </a:rPr>
              <a:t> The number of employees promoted to the next level.</a:t>
            </a:r>
            <a:endParaRPr/>
          </a:p>
        </p:txBody>
      </p:sp>
      <p:sp>
        <p:nvSpPr>
          <p:cNvPr id="2430" name="Google Shape;2430;p138"/>
          <p:cNvSpPr/>
          <p:nvPr/>
        </p:nvSpPr>
        <p:spPr>
          <a:xfrm>
            <a:off x="6696586" y="2563889"/>
            <a:ext cx="2039070" cy="6924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Drive leader urgency by</a:t>
            </a:r>
            <a:r>
              <a:rPr b="1" lang="en" sz="1200">
                <a:solidFill>
                  <a:schemeClr val="dk1"/>
                </a:solidFill>
                <a:latin typeface="Arial"/>
                <a:ea typeface="Arial"/>
                <a:cs typeface="Arial"/>
                <a:sym typeface="Arial"/>
              </a:rPr>
              <a:t> spotlighting leadership levels with the largest gaps </a:t>
            </a:r>
            <a:r>
              <a:rPr lang="en" sz="1200">
                <a:solidFill>
                  <a:schemeClr val="dk1"/>
                </a:solidFill>
                <a:latin typeface="Arial"/>
                <a:ea typeface="Arial"/>
                <a:cs typeface="Arial"/>
                <a:sym typeface="Arial"/>
              </a:rPr>
              <a:t>in gender diversity.</a:t>
            </a:r>
            <a:endParaRPr sz="1200">
              <a:solidFill>
                <a:schemeClr val="dk1"/>
              </a:solidFill>
              <a:latin typeface="Arial"/>
              <a:ea typeface="Arial"/>
              <a:cs typeface="Arial"/>
              <a:sym typeface="Arial"/>
            </a:endParaRPr>
          </a:p>
        </p:txBody>
      </p:sp>
      <p:sp>
        <p:nvSpPr>
          <p:cNvPr id="2431" name="Google Shape;2431;p138"/>
          <p:cNvSpPr/>
          <p:nvPr/>
        </p:nvSpPr>
        <p:spPr>
          <a:xfrm>
            <a:off x="6704600" y="1346069"/>
            <a:ext cx="2039070"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Stock</a:t>
            </a:r>
            <a:r>
              <a:rPr lang="en" sz="1200">
                <a:solidFill>
                  <a:schemeClr val="dk1"/>
                </a:solidFill>
                <a:latin typeface="Arial"/>
                <a:ea typeface="Arial"/>
                <a:cs typeface="Arial"/>
                <a:sym typeface="Arial"/>
              </a:rPr>
              <a:t>: The number of employees currently at that level.</a:t>
            </a:r>
            <a:endParaRPr/>
          </a:p>
        </p:txBody>
      </p:sp>
      <p:sp>
        <p:nvSpPr>
          <p:cNvPr id="2432" name="Google Shape;2432;p138"/>
          <p:cNvSpPr/>
          <p:nvPr/>
        </p:nvSpPr>
        <p:spPr>
          <a:xfrm rot="-5400000">
            <a:off x="2267222" y="1848860"/>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33" name="Google Shape;2433;p138"/>
          <p:cNvSpPr/>
          <p:nvPr/>
        </p:nvSpPr>
        <p:spPr>
          <a:xfrm rot="-5400000">
            <a:off x="3146674" y="1848860"/>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34" name="Google Shape;2434;p138"/>
          <p:cNvSpPr/>
          <p:nvPr/>
        </p:nvSpPr>
        <p:spPr>
          <a:xfrm rot="-5400000">
            <a:off x="4060851" y="1848860"/>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35" name="Google Shape;2435;p138"/>
          <p:cNvSpPr/>
          <p:nvPr/>
        </p:nvSpPr>
        <p:spPr>
          <a:xfrm rot="-5400000">
            <a:off x="4993898" y="1848860"/>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36" name="Google Shape;2436;p138"/>
          <p:cNvSpPr/>
          <p:nvPr/>
        </p:nvSpPr>
        <p:spPr>
          <a:xfrm rot="-5400000">
            <a:off x="2267222" y="2396107"/>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37" name="Google Shape;2437;p138"/>
          <p:cNvSpPr/>
          <p:nvPr/>
        </p:nvSpPr>
        <p:spPr>
          <a:xfrm rot="-5400000">
            <a:off x="3146674" y="2396107"/>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38" name="Google Shape;2438;p138"/>
          <p:cNvSpPr/>
          <p:nvPr/>
        </p:nvSpPr>
        <p:spPr>
          <a:xfrm rot="-5400000">
            <a:off x="4060851" y="2396107"/>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39" name="Google Shape;2439;p138"/>
          <p:cNvSpPr/>
          <p:nvPr/>
        </p:nvSpPr>
        <p:spPr>
          <a:xfrm rot="-5400000">
            <a:off x="4993898" y="2396107"/>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40" name="Google Shape;2440;p138"/>
          <p:cNvSpPr/>
          <p:nvPr/>
        </p:nvSpPr>
        <p:spPr>
          <a:xfrm rot="-5400000">
            <a:off x="2267222" y="2962789"/>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41" name="Google Shape;2441;p138"/>
          <p:cNvSpPr/>
          <p:nvPr/>
        </p:nvSpPr>
        <p:spPr>
          <a:xfrm rot="-5400000">
            <a:off x="3146674" y="2962789"/>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42" name="Google Shape;2442;p138"/>
          <p:cNvSpPr/>
          <p:nvPr/>
        </p:nvSpPr>
        <p:spPr>
          <a:xfrm rot="-5400000">
            <a:off x="4060851" y="2962789"/>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43" name="Google Shape;2443;p138"/>
          <p:cNvSpPr/>
          <p:nvPr/>
        </p:nvSpPr>
        <p:spPr>
          <a:xfrm rot="-5400000">
            <a:off x="4993898" y="2962789"/>
            <a:ext cx="65842" cy="175578"/>
          </a:xfrm>
          <a:custGeom>
            <a:rect b="b" l="l" r="r" t="t"/>
            <a:pathLst>
              <a:path extrusionOk="0" h="608076" w="304038">
                <a:moveTo>
                  <a:pt x="304038" y="304038"/>
                </a:moveTo>
                <a:lnTo>
                  <a:pt x="0" y="0"/>
                </a:lnTo>
                <a:lnTo>
                  <a:pt x="0" y="608076"/>
                </a:lnTo>
                <a:close/>
              </a:path>
            </a:pathLst>
          </a:custGeom>
          <a:solidFill>
            <a:srgbClr val="A1B3CA"/>
          </a:solidFill>
          <a:ln>
            <a:noFill/>
          </a:ln>
        </p:spPr>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8" name="Shape 2448"/>
        <p:cNvGrpSpPr/>
        <p:nvPr/>
      </p:nvGrpSpPr>
      <p:grpSpPr>
        <a:xfrm>
          <a:off x="0" y="0"/>
          <a:ext cx="0" cy="0"/>
          <a:chOff x="0" y="0"/>
          <a:chExt cx="0" cy="0"/>
        </a:xfrm>
      </p:grpSpPr>
      <p:sp>
        <p:nvSpPr>
          <p:cNvPr id="2449" name="Google Shape;2449;p139"/>
          <p:cNvSpPr/>
          <p:nvPr/>
        </p:nvSpPr>
        <p:spPr>
          <a:xfrm>
            <a:off x="2718137" y="2472180"/>
            <a:ext cx="5979696" cy="276999"/>
          </a:xfrm>
          <a:prstGeom prst="rect">
            <a:avLst/>
          </a:prstGeom>
          <a:solidFill>
            <a:srgbClr val="A1B3CA"/>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Contextualized DEI Strategy Conversation Guide</a:t>
            </a:r>
            <a:endParaRPr/>
          </a:p>
        </p:txBody>
      </p:sp>
      <p:sp>
        <p:nvSpPr>
          <p:cNvPr id="2450" name="Google Shape;2450;p13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Drive Ownership Through Contextualized Strategies</a:t>
            </a:r>
            <a:endParaRPr/>
          </a:p>
        </p:txBody>
      </p:sp>
      <p:sp>
        <p:nvSpPr>
          <p:cNvPr id="2451" name="Google Shape;2451;p13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solidFill>
                  <a:srgbClr val="000000"/>
                </a:solidFill>
              </a:rPr>
              <a:t>BBVA Has Diversity CoP Work with Business Leaders</a:t>
            </a:r>
            <a:endParaRPr/>
          </a:p>
        </p:txBody>
      </p:sp>
      <p:pic>
        <p:nvPicPr>
          <p:cNvPr descr="A picture containing text, clipart&#10;&#10;Description automatically generated" id="2452" name="Google Shape;2452;p139"/>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2453" name="Google Shape;2453;p139"/>
          <p:cNvSpPr txBox="1"/>
          <p:nvPr/>
        </p:nvSpPr>
        <p:spPr>
          <a:xfrm>
            <a:off x="457200" y="4476442"/>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2454" name="Google Shape;2454;p139"/>
          <p:cNvSpPr txBox="1"/>
          <p:nvPr/>
        </p:nvSpPr>
        <p:spPr>
          <a:xfrm>
            <a:off x="1906072" y="1352018"/>
            <a:ext cx="2166307" cy="276999"/>
          </a:xfrm>
          <a:prstGeom prst="rect">
            <a:avLst/>
          </a:prstGeom>
          <a:solidFill>
            <a:srgbClr val="D0DEEA"/>
          </a:solid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Sales, Region A</a:t>
            </a:r>
            <a:endParaRPr/>
          </a:p>
        </p:txBody>
      </p:sp>
      <p:sp>
        <p:nvSpPr>
          <p:cNvPr id="2455" name="Google Shape;2455;p139"/>
          <p:cNvSpPr txBox="1"/>
          <p:nvPr/>
        </p:nvSpPr>
        <p:spPr>
          <a:xfrm>
            <a:off x="4237712" y="1352018"/>
            <a:ext cx="2166307" cy="276999"/>
          </a:xfrm>
          <a:prstGeom prst="rect">
            <a:avLst/>
          </a:prstGeom>
          <a:solidFill>
            <a:srgbClr val="D0DEEA"/>
          </a:solid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IT, Region B</a:t>
            </a:r>
            <a:endParaRPr/>
          </a:p>
        </p:txBody>
      </p:sp>
      <p:sp>
        <p:nvSpPr>
          <p:cNvPr id="2456" name="Google Shape;2456;p139"/>
          <p:cNvSpPr txBox="1"/>
          <p:nvPr/>
        </p:nvSpPr>
        <p:spPr>
          <a:xfrm>
            <a:off x="6569352" y="1352018"/>
            <a:ext cx="2126973" cy="276999"/>
          </a:xfrm>
          <a:prstGeom prst="rect">
            <a:avLst/>
          </a:prstGeom>
          <a:solidFill>
            <a:srgbClr val="D0DEEA"/>
          </a:solid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Operations, Region C</a:t>
            </a:r>
            <a:endParaRPr/>
          </a:p>
        </p:txBody>
      </p:sp>
      <p:sp>
        <p:nvSpPr>
          <p:cNvPr id="2457" name="Google Shape;2457;p139"/>
          <p:cNvSpPr txBox="1"/>
          <p:nvPr/>
        </p:nvSpPr>
        <p:spPr>
          <a:xfrm>
            <a:off x="1906072" y="1620560"/>
            <a:ext cx="2166307" cy="6925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“Our LGBTQ employees do not feel comfortable being their authentic selves.”</a:t>
            </a:r>
            <a:endParaRPr sz="1200">
              <a:solidFill>
                <a:schemeClr val="dk1"/>
              </a:solidFill>
              <a:latin typeface="Arial"/>
              <a:ea typeface="Arial"/>
              <a:cs typeface="Arial"/>
              <a:sym typeface="Arial"/>
            </a:endParaRPr>
          </a:p>
        </p:txBody>
      </p:sp>
      <p:sp>
        <p:nvSpPr>
          <p:cNvPr id="2458" name="Google Shape;2458;p139"/>
          <p:cNvSpPr txBox="1"/>
          <p:nvPr/>
        </p:nvSpPr>
        <p:spPr>
          <a:xfrm>
            <a:off x="4237712" y="1620560"/>
            <a:ext cx="2166307" cy="692550"/>
          </a:xfrm>
          <a:prstGeom prst="rect">
            <a:avLst/>
          </a:prstGeom>
          <a:noFill/>
          <a:ln>
            <a:noFill/>
          </a:ln>
        </p:spPr>
        <p:txBody>
          <a:bodyPr anchorCtr="0" anchor="t" bIns="91425" lIns="91425" spcFirstLastPara="1" rIns="0" wrap="square" tIns="91425">
            <a:noAutofit/>
          </a:bodyPr>
          <a:lstStyle/>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“We have difficulty recruiting women for tech positions.”</a:t>
            </a:r>
            <a:endParaRPr sz="1200">
              <a:solidFill>
                <a:schemeClr val="dk1"/>
              </a:solidFill>
              <a:latin typeface="Arial"/>
              <a:ea typeface="Arial"/>
              <a:cs typeface="Arial"/>
              <a:sym typeface="Arial"/>
            </a:endParaRPr>
          </a:p>
        </p:txBody>
      </p:sp>
      <p:sp>
        <p:nvSpPr>
          <p:cNvPr id="2459" name="Google Shape;2459;p139"/>
          <p:cNvSpPr txBox="1"/>
          <p:nvPr/>
        </p:nvSpPr>
        <p:spPr>
          <a:xfrm>
            <a:off x="6569352" y="1620560"/>
            <a:ext cx="2126973" cy="6925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“We only have 20% women represented in leadership positions.”</a:t>
            </a:r>
            <a:endParaRPr sz="1200">
              <a:solidFill>
                <a:schemeClr val="dk1"/>
              </a:solidFill>
              <a:latin typeface="Arial"/>
              <a:ea typeface="Arial"/>
              <a:cs typeface="Arial"/>
              <a:sym typeface="Arial"/>
            </a:endParaRPr>
          </a:p>
        </p:txBody>
      </p:sp>
      <p:sp>
        <p:nvSpPr>
          <p:cNvPr id="2460" name="Google Shape;2460;p139"/>
          <p:cNvSpPr txBox="1"/>
          <p:nvPr/>
        </p:nvSpPr>
        <p:spPr>
          <a:xfrm>
            <a:off x="388462" y="2598085"/>
            <a:ext cx="1402875" cy="415476"/>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Contextualized Support</a:t>
            </a:r>
            <a:endParaRPr b="1" sz="1200">
              <a:solidFill>
                <a:schemeClr val="dk1"/>
              </a:solidFill>
              <a:latin typeface="Arial"/>
              <a:ea typeface="Arial"/>
              <a:cs typeface="Arial"/>
              <a:sym typeface="Arial"/>
            </a:endParaRPr>
          </a:p>
        </p:txBody>
      </p:sp>
      <p:sp>
        <p:nvSpPr>
          <p:cNvPr id="2461" name="Google Shape;2461;p139"/>
          <p:cNvSpPr txBox="1"/>
          <p:nvPr/>
        </p:nvSpPr>
        <p:spPr>
          <a:xfrm>
            <a:off x="388462" y="1693057"/>
            <a:ext cx="1402875" cy="415476"/>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Unique Challenges</a:t>
            </a:r>
            <a:endParaRPr b="1" sz="1200">
              <a:solidFill>
                <a:schemeClr val="dk1"/>
              </a:solidFill>
              <a:latin typeface="Arial"/>
              <a:ea typeface="Arial"/>
              <a:cs typeface="Arial"/>
              <a:sym typeface="Arial"/>
            </a:endParaRPr>
          </a:p>
        </p:txBody>
      </p:sp>
      <p:sp>
        <p:nvSpPr>
          <p:cNvPr id="2462" name="Google Shape;2462;p139"/>
          <p:cNvSpPr txBox="1"/>
          <p:nvPr/>
        </p:nvSpPr>
        <p:spPr>
          <a:xfrm>
            <a:off x="389136" y="3792655"/>
            <a:ext cx="1402201" cy="77557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Impactful, Achievable, Contextualized Goals</a:t>
            </a:r>
            <a:endParaRPr b="1" sz="1200">
              <a:solidFill>
                <a:schemeClr val="dk1"/>
              </a:solidFill>
              <a:latin typeface="Arial"/>
              <a:ea typeface="Arial"/>
              <a:cs typeface="Arial"/>
              <a:sym typeface="Arial"/>
            </a:endParaRPr>
          </a:p>
        </p:txBody>
      </p:sp>
      <p:sp>
        <p:nvSpPr>
          <p:cNvPr id="2463" name="Google Shape;2463;p139"/>
          <p:cNvSpPr txBox="1"/>
          <p:nvPr/>
        </p:nvSpPr>
        <p:spPr>
          <a:xfrm>
            <a:off x="1906072" y="3971558"/>
            <a:ext cx="2166307" cy="415476"/>
          </a:xfrm>
          <a:prstGeom prst="rect">
            <a:avLst/>
          </a:prstGeom>
          <a:solidFill>
            <a:srgbClr val="355578"/>
          </a:solid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lt1"/>
              </a:buClr>
              <a:buSzPts val="1200"/>
              <a:buFont typeface="Arial"/>
              <a:buNone/>
            </a:pPr>
            <a:r>
              <a:rPr b="1" lang="en" sz="1200">
                <a:solidFill>
                  <a:schemeClr val="lt1"/>
                </a:solidFill>
                <a:latin typeface="Arial"/>
                <a:ea typeface="Arial"/>
                <a:cs typeface="Arial"/>
                <a:sym typeface="Arial"/>
              </a:rPr>
              <a:t>Goal:</a:t>
            </a:r>
            <a:r>
              <a:rPr lang="en" sz="1200">
                <a:solidFill>
                  <a:schemeClr val="lt1"/>
                </a:solidFill>
                <a:latin typeface="Arial"/>
                <a:ea typeface="Arial"/>
                <a:cs typeface="Arial"/>
                <a:sym typeface="Arial"/>
              </a:rPr>
              <a:t> Launch an LGBTQ employee resource group.</a:t>
            </a:r>
            <a:endParaRPr/>
          </a:p>
        </p:txBody>
      </p:sp>
      <p:sp>
        <p:nvSpPr>
          <p:cNvPr id="2464" name="Google Shape;2464;p139"/>
          <p:cNvSpPr txBox="1"/>
          <p:nvPr/>
        </p:nvSpPr>
        <p:spPr>
          <a:xfrm>
            <a:off x="4237712" y="3971558"/>
            <a:ext cx="2166307" cy="415476"/>
          </a:xfrm>
          <a:prstGeom prst="rect">
            <a:avLst/>
          </a:prstGeom>
          <a:solidFill>
            <a:srgbClr val="355578"/>
          </a:solid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lt1"/>
              </a:buClr>
              <a:buSzPts val="1200"/>
              <a:buFont typeface="Arial"/>
              <a:buNone/>
            </a:pPr>
            <a:r>
              <a:rPr b="1" lang="en" sz="1200">
                <a:solidFill>
                  <a:schemeClr val="lt1"/>
                </a:solidFill>
                <a:latin typeface="Arial"/>
                <a:ea typeface="Arial"/>
                <a:cs typeface="Arial"/>
                <a:sym typeface="Arial"/>
              </a:rPr>
              <a:t>Goal:</a:t>
            </a:r>
            <a:r>
              <a:rPr lang="en" sz="1200">
                <a:solidFill>
                  <a:schemeClr val="lt1"/>
                </a:solidFill>
                <a:latin typeface="Arial"/>
                <a:ea typeface="Arial"/>
                <a:cs typeface="Arial"/>
                <a:sym typeface="Arial"/>
              </a:rPr>
              <a:t> Increase the % of women employees by 20%.</a:t>
            </a:r>
            <a:endParaRPr sz="1200">
              <a:solidFill>
                <a:schemeClr val="lt1"/>
              </a:solidFill>
              <a:latin typeface="Arial"/>
              <a:ea typeface="Arial"/>
              <a:cs typeface="Arial"/>
              <a:sym typeface="Arial"/>
            </a:endParaRPr>
          </a:p>
        </p:txBody>
      </p:sp>
      <p:sp>
        <p:nvSpPr>
          <p:cNvPr id="2465" name="Google Shape;2465;p139"/>
          <p:cNvSpPr txBox="1"/>
          <p:nvPr/>
        </p:nvSpPr>
        <p:spPr>
          <a:xfrm>
            <a:off x="6569352" y="3971558"/>
            <a:ext cx="2126973" cy="415476"/>
          </a:xfrm>
          <a:prstGeom prst="rect">
            <a:avLst/>
          </a:prstGeom>
          <a:solidFill>
            <a:srgbClr val="355578"/>
          </a:solid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lt1"/>
              </a:buClr>
              <a:buSzPts val="1200"/>
              <a:buFont typeface="Arial"/>
              <a:buNone/>
            </a:pPr>
            <a:r>
              <a:rPr b="1" lang="en" sz="1200">
                <a:solidFill>
                  <a:schemeClr val="lt1"/>
                </a:solidFill>
                <a:latin typeface="Arial"/>
                <a:ea typeface="Arial"/>
                <a:cs typeface="Arial"/>
                <a:sym typeface="Arial"/>
              </a:rPr>
              <a:t>Goal:</a:t>
            </a:r>
            <a:r>
              <a:rPr lang="en" sz="1200">
                <a:solidFill>
                  <a:schemeClr val="lt1"/>
                </a:solidFill>
                <a:latin typeface="Arial"/>
                <a:ea typeface="Arial"/>
                <a:cs typeface="Arial"/>
                <a:sym typeface="Arial"/>
              </a:rPr>
              <a:t> Increase the % of women at VP level by 10%.</a:t>
            </a:r>
            <a:endParaRPr sz="1200">
              <a:solidFill>
                <a:schemeClr val="lt1"/>
              </a:solidFill>
              <a:latin typeface="Arial"/>
              <a:ea typeface="Arial"/>
              <a:cs typeface="Arial"/>
              <a:sym typeface="Arial"/>
            </a:endParaRPr>
          </a:p>
        </p:txBody>
      </p:sp>
      <p:sp>
        <p:nvSpPr>
          <p:cNvPr id="2466" name="Google Shape;2466;p139"/>
          <p:cNvSpPr/>
          <p:nvPr/>
        </p:nvSpPr>
        <p:spPr>
          <a:xfrm>
            <a:off x="2718138" y="2472180"/>
            <a:ext cx="5979696" cy="1120973"/>
          </a:xfrm>
          <a:custGeom>
            <a:rect b="b" l="l" r="r" t="t"/>
            <a:pathLst>
              <a:path extrusionOk="0" h="1964794" w="6780727">
                <a:moveTo>
                  <a:pt x="0" y="0"/>
                </a:moveTo>
                <a:lnTo>
                  <a:pt x="6780727" y="0"/>
                </a:lnTo>
                <a:lnTo>
                  <a:pt x="6780727" y="1649178"/>
                </a:lnTo>
                <a:lnTo>
                  <a:pt x="6287871" y="1964794"/>
                </a:lnTo>
                <a:lnTo>
                  <a:pt x="5804105" y="1649178"/>
                </a:lnTo>
                <a:lnTo>
                  <a:pt x="5320337" y="1964794"/>
                </a:lnTo>
                <a:lnTo>
                  <a:pt x="4838985" y="1649178"/>
                </a:lnTo>
                <a:lnTo>
                  <a:pt x="4352803" y="1964794"/>
                </a:lnTo>
                <a:lnTo>
                  <a:pt x="3871451" y="1649178"/>
                </a:lnTo>
                <a:lnTo>
                  <a:pt x="3387685" y="1964794"/>
                </a:lnTo>
                <a:lnTo>
                  <a:pt x="2904858" y="1649178"/>
                </a:lnTo>
                <a:lnTo>
                  <a:pt x="2420152" y="1964794"/>
                </a:lnTo>
                <a:lnTo>
                  <a:pt x="1938296" y="1649178"/>
                </a:lnTo>
                <a:lnTo>
                  <a:pt x="1455659" y="1964794"/>
                </a:lnTo>
                <a:lnTo>
                  <a:pt x="972676" y="1649178"/>
                </a:lnTo>
                <a:lnTo>
                  <a:pt x="491793" y="1964794"/>
                </a:lnTo>
                <a:lnTo>
                  <a:pt x="0" y="1649178"/>
                </a:lnTo>
                <a:close/>
              </a:path>
            </a:pathLst>
          </a:custGeom>
          <a:noFill/>
          <a:ln cap="flat" cmpd="sng" w="12700">
            <a:solidFill>
              <a:srgbClr val="6F7878"/>
            </a:solidFill>
            <a:prstDash val="solid"/>
            <a:round/>
            <a:headEnd len="sm" w="sm" type="none"/>
            <a:tailEnd len="sm" w="sm" type="none"/>
          </a:ln>
        </p:spPr>
      </p:sp>
      <p:sp>
        <p:nvSpPr>
          <p:cNvPr id="2467" name="Google Shape;2467;p139"/>
          <p:cNvSpPr/>
          <p:nvPr/>
        </p:nvSpPr>
        <p:spPr>
          <a:xfrm>
            <a:off x="2774200" y="2768282"/>
            <a:ext cx="5867570" cy="623248"/>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400"/>
              <a:buFont typeface="Arial"/>
              <a:buChar char="•"/>
            </a:pPr>
            <a:r>
              <a:rPr lang="en" sz="1200">
                <a:solidFill>
                  <a:schemeClr val="dk1"/>
                </a:solidFill>
                <a:latin typeface="Arial"/>
                <a:ea typeface="Arial"/>
                <a:cs typeface="Arial"/>
                <a:sym typeface="Arial"/>
              </a:rPr>
              <a:t>What barriers are preventing you from achieving the globally reported DEI goals?</a:t>
            </a:r>
            <a:endParaRPr sz="12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Arial"/>
              <a:buChar char="•"/>
            </a:pPr>
            <a:r>
              <a:rPr lang="en" sz="1200">
                <a:solidFill>
                  <a:schemeClr val="dk1"/>
                </a:solidFill>
                <a:latin typeface="Arial"/>
                <a:ea typeface="Arial"/>
                <a:cs typeface="Arial"/>
                <a:sym typeface="Arial"/>
              </a:rPr>
              <a:t>What other DEI goals are important to your function or region that may not be captured in the global goals?</a:t>
            </a:r>
            <a:endParaRPr sz="12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Arial"/>
              <a:buChar char="•"/>
            </a:pPr>
            <a:r>
              <a:rPr lang="en" sz="1200">
                <a:solidFill>
                  <a:schemeClr val="dk1"/>
                </a:solidFill>
                <a:latin typeface="Arial"/>
                <a:ea typeface="Arial"/>
                <a:cs typeface="Arial"/>
                <a:sym typeface="Arial"/>
              </a:rPr>
              <a:t>How can the DEI team support you in achieving these goals?</a:t>
            </a:r>
            <a:endParaRPr sz="1200">
              <a:solidFill>
                <a:schemeClr val="dk1"/>
              </a:solidFill>
              <a:latin typeface="Arial"/>
              <a:ea typeface="Arial"/>
              <a:cs typeface="Arial"/>
              <a:sym typeface="Arial"/>
            </a:endParaRPr>
          </a:p>
        </p:txBody>
      </p:sp>
      <p:sp>
        <p:nvSpPr>
          <p:cNvPr id="2468" name="Google Shape;2468;p139"/>
          <p:cNvSpPr/>
          <p:nvPr/>
        </p:nvSpPr>
        <p:spPr>
          <a:xfrm rot="5400000">
            <a:off x="2932346" y="2112734"/>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grpSp>
        <p:nvGrpSpPr>
          <p:cNvPr id="2469" name="Google Shape;2469;p139"/>
          <p:cNvGrpSpPr/>
          <p:nvPr/>
        </p:nvGrpSpPr>
        <p:grpSpPr>
          <a:xfrm>
            <a:off x="2706987" y="983300"/>
            <a:ext cx="553967" cy="417982"/>
            <a:chOff x="2168126" y="3265102"/>
            <a:chExt cx="336348" cy="338377"/>
          </a:xfrm>
        </p:grpSpPr>
        <p:pic>
          <p:nvPicPr>
            <p:cNvPr id="2470" name="Google Shape;2470;p139"/>
            <p:cNvPicPr preferRelativeResize="0"/>
            <p:nvPr/>
          </p:nvPicPr>
          <p:blipFill rotWithShape="1">
            <a:blip r:embed="rId4">
              <a:alphaModFix/>
            </a:blip>
            <a:srcRect b="65605" l="955" r="954" t="0"/>
            <a:stretch/>
          </p:blipFill>
          <p:spPr>
            <a:xfrm>
              <a:off x="2168126" y="3265102"/>
              <a:ext cx="336348" cy="336348"/>
            </a:xfrm>
            <a:custGeom>
              <a:rect b="b" l="l" r="r" t="t"/>
              <a:pathLst>
                <a:path extrusionOk="0" h="336348" w="336348">
                  <a:moveTo>
                    <a:pt x="168174" y="0"/>
                  </a:moveTo>
                  <a:cubicBezTo>
                    <a:pt x="261054" y="0"/>
                    <a:pt x="336348" y="75294"/>
                    <a:pt x="336348" y="168174"/>
                  </a:cubicBezTo>
                  <a:cubicBezTo>
                    <a:pt x="336348" y="261054"/>
                    <a:pt x="261054" y="336348"/>
                    <a:pt x="168174" y="336348"/>
                  </a:cubicBezTo>
                  <a:cubicBezTo>
                    <a:pt x="75294" y="336348"/>
                    <a:pt x="0" y="261054"/>
                    <a:pt x="0" y="168174"/>
                  </a:cubicBezTo>
                  <a:cubicBezTo>
                    <a:pt x="0" y="75294"/>
                    <a:pt x="75294" y="0"/>
                    <a:pt x="168174" y="0"/>
                  </a:cubicBezTo>
                  <a:close/>
                </a:path>
              </a:pathLst>
            </a:custGeom>
            <a:noFill/>
            <a:ln>
              <a:noFill/>
            </a:ln>
          </p:spPr>
        </p:pic>
        <p:sp>
          <p:nvSpPr>
            <p:cNvPr id="2471" name="Google Shape;2471;p139"/>
            <p:cNvSpPr/>
            <p:nvPr/>
          </p:nvSpPr>
          <p:spPr>
            <a:xfrm>
              <a:off x="2168126" y="3267131"/>
              <a:ext cx="336348" cy="33634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72" name="Google Shape;2472;p139"/>
          <p:cNvSpPr/>
          <p:nvPr/>
        </p:nvSpPr>
        <p:spPr>
          <a:xfrm rot="5400000">
            <a:off x="5263987" y="2109280"/>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73" name="Google Shape;2473;p139"/>
          <p:cNvSpPr/>
          <p:nvPr/>
        </p:nvSpPr>
        <p:spPr>
          <a:xfrm rot="5400000">
            <a:off x="7578973" y="2109054"/>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grpSp>
        <p:nvGrpSpPr>
          <p:cNvPr id="2474" name="Google Shape;2474;p139"/>
          <p:cNvGrpSpPr/>
          <p:nvPr/>
        </p:nvGrpSpPr>
        <p:grpSpPr>
          <a:xfrm>
            <a:off x="7355854" y="984552"/>
            <a:ext cx="553967" cy="415475"/>
            <a:chOff x="1909348" y="3849624"/>
            <a:chExt cx="336348" cy="336348"/>
          </a:xfrm>
        </p:grpSpPr>
        <p:pic>
          <p:nvPicPr>
            <p:cNvPr id="2475" name="Google Shape;2475;p139"/>
            <p:cNvPicPr preferRelativeResize="0"/>
            <p:nvPr/>
          </p:nvPicPr>
          <p:blipFill rotWithShape="1">
            <a:blip r:embed="rId5">
              <a:alphaModFix/>
            </a:blip>
            <a:srcRect b="65605" l="955" r="954" t="0"/>
            <a:stretch/>
          </p:blipFill>
          <p:spPr>
            <a:xfrm>
              <a:off x="1909348" y="3849624"/>
              <a:ext cx="336348" cy="336348"/>
            </a:xfrm>
            <a:custGeom>
              <a:rect b="b" l="l" r="r" t="t"/>
              <a:pathLst>
                <a:path extrusionOk="0" h="336348" w="336348">
                  <a:moveTo>
                    <a:pt x="168174" y="0"/>
                  </a:moveTo>
                  <a:cubicBezTo>
                    <a:pt x="261054" y="0"/>
                    <a:pt x="336348" y="75294"/>
                    <a:pt x="336348" y="168174"/>
                  </a:cubicBezTo>
                  <a:cubicBezTo>
                    <a:pt x="336348" y="261054"/>
                    <a:pt x="261054" y="336348"/>
                    <a:pt x="168174" y="336348"/>
                  </a:cubicBezTo>
                  <a:cubicBezTo>
                    <a:pt x="75294" y="336348"/>
                    <a:pt x="0" y="261054"/>
                    <a:pt x="0" y="168174"/>
                  </a:cubicBezTo>
                  <a:cubicBezTo>
                    <a:pt x="0" y="75294"/>
                    <a:pt x="75294" y="0"/>
                    <a:pt x="168174" y="0"/>
                  </a:cubicBezTo>
                  <a:close/>
                </a:path>
              </a:pathLst>
            </a:custGeom>
            <a:noFill/>
            <a:ln>
              <a:noFill/>
            </a:ln>
          </p:spPr>
        </p:pic>
        <p:sp>
          <p:nvSpPr>
            <p:cNvPr id="2476" name="Google Shape;2476;p139"/>
            <p:cNvSpPr/>
            <p:nvPr/>
          </p:nvSpPr>
          <p:spPr>
            <a:xfrm>
              <a:off x="1909348" y="3849624"/>
              <a:ext cx="336348" cy="33634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477" name="Google Shape;2477;p139"/>
          <p:cNvGrpSpPr/>
          <p:nvPr/>
        </p:nvGrpSpPr>
        <p:grpSpPr>
          <a:xfrm>
            <a:off x="5037757" y="984553"/>
            <a:ext cx="553967" cy="415475"/>
            <a:chOff x="1646570" y="2801340"/>
            <a:chExt cx="336348" cy="336348"/>
          </a:xfrm>
        </p:grpSpPr>
        <p:pic>
          <p:nvPicPr>
            <p:cNvPr id="2478" name="Google Shape;2478;p139"/>
            <p:cNvPicPr preferRelativeResize="0"/>
            <p:nvPr/>
          </p:nvPicPr>
          <p:blipFill rotWithShape="1">
            <a:blip r:embed="rId6">
              <a:alphaModFix/>
            </a:blip>
            <a:srcRect b="65605" l="2706" r="2707" t="0"/>
            <a:stretch/>
          </p:blipFill>
          <p:spPr>
            <a:xfrm>
              <a:off x="1646570" y="2801340"/>
              <a:ext cx="336348" cy="336348"/>
            </a:xfrm>
            <a:custGeom>
              <a:rect b="b" l="l" r="r" t="t"/>
              <a:pathLst>
                <a:path extrusionOk="0" h="336348" w="336348">
                  <a:moveTo>
                    <a:pt x="168174" y="0"/>
                  </a:moveTo>
                  <a:cubicBezTo>
                    <a:pt x="261054" y="0"/>
                    <a:pt x="336348" y="75294"/>
                    <a:pt x="336348" y="168174"/>
                  </a:cubicBezTo>
                  <a:cubicBezTo>
                    <a:pt x="336348" y="261054"/>
                    <a:pt x="261054" y="336348"/>
                    <a:pt x="168174" y="336348"/>
                  </a:cubicBezTo>
                  <a:cubicBezTo>
                    <a:pt x="75294" y="336348"/>
                    <a:pt x="0" y="261054"/>
                    <a:pt x="0" y="168174"/>
                  </a:cubicBezTo>
                  <a:cubicBezTo>
                    <a:pt x="0" y="75294"/>
                    <a:pt x="75294" y="0"/>
                    <a:pt x="168174" y="0"/>
                  </a:cubicBezTo>
                  <a:close/>
                </a:path>
              </a:pathLst>
            </a:custGeom>
            <a:noFill/>
            <a:ln>
              <a:noFill/>
            </a:ln>
          </p:spPr>
        </p:pic>
        <p:sp>
          <p:nvSpPr>
            <p:cNvPr id="2479" name="Google Shape;2479;p139"/>
            <p:cNvSpPr/>
            <p:nvPr/>
          </p:nvSpPr>
          <p:spPr>
            <a:xfrm>
              <a:off x="1646570" y="2801340"/>
              <a:ext cx="336348" cy="33634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480" name="Google Shape;2480;p139"/>
          <p:cNvGrpSpPr/>
          <p:nvPr/>
        </p:nvGrpSpPr>
        <p:grpSpPr>
          <a:xfrm>
            <a:off x="1906072" y="2719208"/>
            <a:ext cx="553967" cy="415475"/>
            <a:chOff x="2368461" y="3689549"/>
            <a:chExt cx="336348" cy="336348"/>
          </a:xfrm>
        </p:grpSpPr>
        <p:pic>
          <p:nvPicPr>
            <p:cNvPr id="2481" name="Google Shape;2481;p139"/>
            <p:cNvPicPr preferRelativeResize="0"/>
            <p:nvPr/>
          </p:nvPicPr>
          <p:blipFill rotWithShape="1">
            <a:blip r:embed="rId7">
              <a:alphaModFix/>
            </a:blip>
            <a:srcRect b="65605" l="955" r="954" t="0"/>
            <a:stretch/>
          </p:blipFill>
          <p:spPr>
            <a:xfrm>
              <a:off x="2368461" y="3689549"/>
              <a:ext cx="336348" cy="336348"/>
            </a:xfrm>
            <a:custGeom>
              <a:rect b="b" l="l" r="r" t="t"/>
              <a:pathLst>
                <a:path extrusionOk="0" h="336348" w="336348">
                  <a:moveTo>
                    <a:pt x="168174" y="0"/>
                  </a:moveTo>
                  <a:cubicBezTo>
                    <a:pt x="261054" y="0"/>
                    <a:pt x="336348" y="75294"/>
                    <a:pt x="336348" y="168174"/>
                  </a:cubicBezTo>
                  <a:cubicBezTo>
                    <a:pt x="336348" y="261054"/>
                    <a:pt x="261054" y="336348"/>
                    <a:pt x="168174" y="336348"/>
                  </a:cubicBezTo>
                  <a:cubicBezTo>
                    <a:pt x="75294" y="336348"/>
                    <a:pt x="0" y="261054"/>
                    <a:pt x="0" y="168174"/>
                  </a:cubicBezTo>
                  <a:cubicBezTo>
                    <a:pt x="0" y="75294"/>
                    <a:pt x="75294" y="0"/>
                    <a:pt x="168174" y="0"/>
                  </a:cubicBezTo>
                  <a:close/>
                </a:path>
              </a:pathLst>
            </a:custGeom>
            <a:noFill/>
            <a:ln>
              <a:noFill/>
            </a:ln>
          </p:spPr>
        </p:pic>
        <p:sp>
          <p:nvSpPr>
            <p:cNvPr id="2482" name="Google Shape;2482;p139"/>
            <p:cNvSpPr/>
            <p:nvPr/>
          </p:nvSpPr>
          <p:spPr>
            <a:xfrm>
              <a:off x="2368461" y="3689549"/>
              <a:ext cx="336348" cy="33634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483" name="Google Shape;2483;p139"/>
          <p:cNvSpPr/>
          <p:nvPr/>
        </p:nvSpPr>
        <p:spPr>
          <a:xfrm rot="5400000">
            <a:off x="2932346" y="3669572"/>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84" name="Google Shape;2484;p139"/>
          <p:cNvSpPr/>
          <p:nvPr/>
        </p:nvSpPr>
        <p:spPr>
          <a:xfrm rot="5400000">
            <a:off x="5263987" y="3666118"/>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2485" name="Google Shape;2485;p139"/>
          <p:cNvSpPr/>
          <p:nvPr/>
        </p:nvSpPr>
        <p:spPr>
          <a:xfrm rot="5400000">
            <a:off x="7578973" y="3665892"/>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cxnSp>
        <p:nvCxnSpPr>
          <p:cNvPr id="2486" name="Google Shape;2486;p139"/>
          <p:cNvCxnSpPr>
            <a:stCxn id="2482" idx="0"/>
            <a:endCxn id="2466" idx="0"/>
          </p:cNvCxnSpPr>
          <p:nvPr/>
        </p:nvCxnSpPr>
        <p:spPr>
          <a:xfrm flipH="1" rot="10800000">
            <a:off x="2183055" y="2472008"/>
            <a:ext cx="535200" cy="247200"/>
          </a:xfrm>
          <a:prstGeom prst="straightConnector1">
            <a:avLst/>
          </a:prstGeom>
          <a:noFill/>
          <a:ln cap="flat" cmpd="sng" w="12700">
            <a:solidFill>
              <a:srgbClr val="6F7878"/>
            </a:solidFill>
            <a:prstDash val="dash"/>
            <a:miter lim="800000"/>
            <a:headEnd len="sm" w="sm" type="none"/>
            <a:tailEnd len="sm" w="sm" type="none"/>
          </a:ln>
        </p:spPr>
      </p:cxnSp>
      <p:cxnSp>
        <p:nvCxnSpPr>
          <p:cNvPr id="2487" name="Google Shape;2487;p139"/>
          <p:cNvCxnSpPr>
            <a:endCxn id="2466" idx="16"/>
          </p:cNvCxnSpPr>
          <p:nvPr/>
        </p:nvCxnSpPr>
        <p:spPr>
          <a:xfrm>
            <a:off x="2183054" y="3137075"/>
            <a:ext cx="535200" cy="276000"/>
          </a:xfrm>
          <a:prstGeom prst="straightConnector1">
            <a:avLst/>
          </a:prstGeom>
          <a:noFill/>
          <a:ln cap="flat" cmpd="sng" w="12700">
            <a:solidFill>
              <a:srgbClr val="6F7878"/>
            </a:solidFill>
            <a:prstDash val="dash"/>
            <a:miter lim="800000"/>
            <a:headEnd len="sm" w="sm" type="none"/>
            <a:tailEnd len="sm" w="sm" type="none"/>
          </a:ln>
        </p:spPr>
      </p:cxnSp>
      <p:sp>
        <p:nvSpPr>
          <p:cNvPr id="2488" name="Google Shape;2488;p139"/>
          <p:cNvSpPr txBox="1"/>
          <p:nvPr/>
        </p:nvSpPr>
        <p:spPr>
          <a:xfrm>
            <a:off x="2072447" y="3171205"/>
            <a:ext cx="221214" cy="2077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HR</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3" name="Shape 2493"/>
        <p:cNvGrpSpPr/>
        <p:nvPr/>
      </p:nvGrpSpPr>
      <p:grpSpPr>
        <a:xfrm>
          <a:off x="0" y="0"/>
          <a:ext cx="0" cy="0"/>
          <a:chOff x="0" y="0"/>
          <a:chExt cx="0" cy="0"/>
        </a:xfrm>
      </p:grpSpPr>
      <p:sp>
        <p:nvSpPr>
          <p:cNvPr id="2494" name="Google Shape;2494;p140"/>
          <p:cNvSpPr txBox="1"/>
          <p:nvPr>
            <p:ph type="title"/>
          </p:nvPr>
        </p:nvSpPr>
        <p:spPr>
          <a:xfrm>
            <a:off x="457200" y="342900"/>
            <a:ext cx="827846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Drive Ownership Through Contextualized Strategies (Cont.)</a:t>
            </a:r>
            <a:endParaRPr/>
          </a:p>
        </p:txBody>
      </p:sp>
      <p:sp>
        <p:nvSpPr>
          <p:cNvPr id="2495" name="Google Shape;2495;p140"/>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BBVA’s Contextualized DEI Strategy Conversation Guide</a:t>
            </a:r>
            <a:endParaRPr/>
          </a:p>
        </p:txBody>
      </p:sp>
      <p:pic>
        <p:nvPicPr>
          <p:cNvPr descr="A picture containing text, clipart&#10;&#10;Description automatically generated" id="2496" name="Google Shape;2496;p140"/>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2497" name="Google Shape;2497;p140"/>
          <p:cNvSpPr txBox="1"/>
          <p:nvPr/>
        </p:nvSpPr>
        <p:spPr>
          <a:xfrm>
            <a:off x="457200" y="461259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2498" name="Google Shape;2498;p140"/>
          <p:cNvSpPr/>
          <p:nvPr/>
        </p:nvSpPr>
        <p:spPr>
          <a:xfrm>
            <a:off x="457199" y="1149262"/>
            <a:ext cx="6291229" cy="276999"/>
          </a:xfrm>
          <a:prstGeom prst="rect">
            <a:avLst/>
          </a:prstGeom>
          <a:solidFill>
            <a:srgbClr val="A1B3CA"/>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Contextualized DEI Strategy Conversation Guide</a:t>
            </a:r>
            <a:endParaRPr/>
          </a:p>
        </p:txBody>
      </p:sp>
      <p:sp>
        <p:nvSpPr>
          <p:cNvPr id="2499" name="Google Shape;2499;p140"/>
          <p:cNvSpPr/>
          <p:nvPr/>
        </p:nvSpPr>
        <p:spPr>
          <a:xfrm>
            <a:off x="701947" y="1529533"/>
            <a:ext cx="5801732" cy="1823576"/>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What are the biggest DEI-related challenges your business unit faces today?</a:t>
            </a:r>
            <a:endParaRPr/>
          </a:p>
          <a:p>
            <a:pPr indent="-171450" lvl="0" marL="171450" marR="0" rtl="0" algn="l">
              <a:spcBef>
                <a:spcPts val="2400"/>
              </a:spcBef>
              <a:spcAft>
                <a:spcPts val="0"/>
              </a:spcAft>
              <a:buClr>
                <a:schemeClr val="dk1"/>
              </a:buClr>
              <a:buSzPts val="1200"/>
              <a:buFont typeface="Arial"/>
              <a:buChar char="•"/>
            </a:pPr>
            <a:r>
              <a:rPr lang="en" sz="1200">
                <a:solidFill>
                  <a:schemeClr val="dk1"/>
                </a:solidFill>
                <a:latin typeface="Arial"/>
                <a:ea typeface="Arial"/>
                <a:cs typeface="Arial"/>
                <a:sym typeface="Arial"/>
              </a:rPr>
              <a:t>What barriers prevent you from achieving the globally reported DEI goals?</a:t>
            </a:r>
            <a:endParaRPr sz="1200">
              <a:solidFill>
                <a:schemeClr val="dk1"/>
              </a:solidFill>
              <a:latin typeface="Arial"/>
              <a:ea typeface="Arial"/>
              <a:cs typeface="Arial"/>
              <a:sym typeface="Arial"/>
            </a:endParaRPr>
          </a:p>
          <a:p>
            <a:pPr indent="-171450" lvl="0" marL="171450" marR="0" rtl="0" algn="l">
              <a:spcBef>
                <a:spcPts val="2400"/>
              </a:spcBef>
              <a:spcAft>
                <a:spcPts val="0"/>
              </a:spcAft>
              <a:buClr>
                <a:schemeClr val="dk1"/>
              </a:buClr>
              <a:buSzPts val="1200"/>
              <a:buFont typeface="Arial"/>
              <a:buChar char="•"/>
            </a:pPr>
            <a:r>
              <a:rPr lang="en" sz="1200">
                <a:solidFill>
                  <a:schemeClr val="dk1"/>
                </a:solidFill>
                <a:latin typeface="Arial"/>
                <a:ea typeface="Arial"/>
                <a:cs typeface="Arial"/>
                <a:sym typeface="Arial"/>
              </a:rPr>
              <a:t>What DEI initiatives have you tried to implement before?</a:t>
            </a:r>
            <a:endParaRPr sz="1200">
              <a:solidFill>
                <a:schemeClr val="dk1"/>
              </a:solidFill>
              <a:latin typeface="Arial"/>
              <a:ea typeface="Arial"/>
              <a:cs typeface="Arial"/>
              <a:sym typeface="Arial"/>
            </a:endParaRPr>
          </a:p>
          <a:p>
            <a:pPr indent="-171450" lvl="0" marL="171450" marR="0" rtl="0" algn="l">
              <a:spcBef>
                <a:spcPts val="2400"/>
              </a:spcBef>
              <a:spcAft>
                <a:spcPts val="0"/>
              </a:spcAft>
              <a:buClr>
                <a:schemeClr val="dk1"/>
              </a:buClr>
              <a:buSzPts val="1200"/>
              <a:buFont typeface="Arial"/>
              <a:buChar char="•"/>
            </a:pPr>
            <a:r>
              <a:rPr lang="en" sz="1200">
                <a:solidFill>
                  <a:schemeClr val="dk1"/>
                </a:solidFill>
                <a:latin typeface="Arial"/>
                <a:ea typeface="Arial"/>
                <a:cs typeface="Arial"/>
                <a:sym typeface="Arial"/>
              </a:rPr>
              <a:t>What DEI initiatives do you think would have the most impact?</a:t>
            </a:r>
            <a:endParaRPr sz="1200">
              <a:solidFill>
                <a:schemeClr val="dk1"/>
              </a:solidFill>
              <a:latin typeface="Arial"/>
              <a:ea typeface="Arial"/>
              <a:cs typeface="Arial"/>
              <a:sym typeface="Arial"/>
            </a:endParaRPr>
          </a:p>
          <a:p>
            <a:pPr indent="-171450" lvl="0" marL="171450" marR="0" rtl="0" algn="l">
              <a:spcBef>
                <a:spcPts val="2400"/>
              </a:spcBef>
              <a:spcAft>
                <a:spcPts val="0"/>
              </a:spcAft>
              <a:buClr>
                <a:schemeClr val="dk1"/>
              </a:buClr>
              <a:buSzPts val="1200"/>
              <a:buFont typeface="Arial"/>
              <a:buChar char="•"/>
            </a:pPr>
            <a:r>
              <a:rPr lang="en" sz="1200">
                <a:solidFill>
                  <a:schemeClr val="dk1"/>
                </a:solidFill>
                <a:latin typeface="Arial"/>
                <a:ea typeface="Arial"/>
                <a:cs typeface="Arial"/>
                <a:sym typeface="Arial"/>
              </a:rPr>
              <a:t>What other DEI goals are important to your function or region that may not be captured in the global goals?</a:t>
            </a:r>
            <a:endParaRPr sz="1200">
              <a:solidFill>
                <a:schemeClr val="dk1"/>
              </a:solidFill>
              <a:latin typeface="Arial"/>
              <a:ea typeface="Arial"/>
              <a:cs typeface="Arial"/>
              <a:sym typeface="Arial"/>
            </a:endParaRPr>
          </a:p>
        </p:txBody>
      </p:sp>
      <p:sp>
        <p:nvSpPr>
          <p:cNvPr id="2500" name="Google Shape;2500;p140"/>
          <p:cNvSpPr/>
          <p:nvPr/>
        </p:nvSpPr>
        <p:spPr>
          <a:xfrm>
            <a:off x="457199" y="1146360"/>
            <a:ext cx="6291229" cy="2454830"/>
          </a:xfrm>
          <a:custGeom>
            <a:rect b="b" l="l" r="r" t="t"/>
            <a:pathLst>
              <a:path extrusionOk="0" h="1504239" w="2747048">
                <a:moveTo>
                  <a:pt x="0" y="0"/>
                </a:moveTo>
                <a:lnTo>
                  <a:pt x="0" y="1376375"/>
                </a:lnTo>
                <a:lnTo>
                  <a:pt x="199238" y="1504239"/>
                </a:lnTo>
                <a:lnTo>
                  <a:pt x="394056" y="1376375"/>
                </a:lnTo>
                <a:lnTo>
                  <a:pt x="589725" y="1504239"/>
                </a:lnTo>
                <a:lnTo>
                  <a:pt x="785254" y="1376375"/>
                </a:lnTo>
                <a:lnTo>
                  <a:pt x="980466" y="1504239"/>
                </a:lnTo>
                <a:lnTo>
                  <a:pt x="1176833" y="1376375"/>
                </a:lnTo>
                <a:lnTo>
                  <a:pt x="1372439" y="1504239"/>
                </a:lnTo>
                <a:lnTo>
                  <a:pt x="1568425" y="1376375"/>
                </a:lnTo>
                <a:lnTo>
                  <a:pt x="1763433" y="1504239"/>
                </a:lnTo>
                <a:lnTo>
                  <a:pt x="1960398" y="1376375"/>
                </a:lnTo>
                <a:lnTo>
                  <a:pt x="2155406" y="1504239"/>
                </a:lnTo>
                <a:lnTo>
                  <a:pt x="2351393" y="1376375"/>
                </a:lnTo>
                <a:lnTo>
                  <a:pt x="2547379" y="1504239"/>
                </a:lnTo>
                <a:lnTo>
                  <a:pt x="2747048" y="1376375"/>
                </a:lnTo>
                <a:lnTo>
                  <a:pt x="2747048" y="0"/>
                </a:lnTo>
                <a:close/>
              </a:path>
            </a:pathLst>
          </a:custGeom>
          <a:noFill/>
          <a:ln cap="flat" cmpd="sng" w="12700">
            <a:solidFill>
              <a:srgbClr val="6F787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501" name="Google Shape;2501;p140"/>
          <p:cNvCxnSpPr/>
          <p:nvPr/>
        </p:nvCxnSpPr>
        <p:spPr>
          <a:xfrm rot="10800000">
            <a:off x="6436114" y="1635186"/>
            <a:ext cx="792365" cy="0"/>
          </a:xfrm>
          <a:prstGeom prst="straightConnector1">
            <a:avLst/>
          </a:prstGeom>
          <a:noFill/>
          <a:ln cap="flat" cmpd="sng" w="12700">
            <a:solidFill>
              <a:srgbClr val="E81159"/>
            </a:solidFill>
            <a:prstDash val="solid"/>
            <a:miter lim="800000"/>
            <a:headEnd len="sm" w="sm" type="none"/>
            <a:tailEnd len="med" w="med" type="triangle"/>
          </a:ln>
        </p:spPr>
      </p:cxnSp>
      <p:sp>
        <p:nvSpPr>
          <p:cNvPr id="2502" name="Google Shape;2502;p140"/>
          <p:cNvSpPr/>
          <p:nvPr/>
        </p:nvSpPr>
        <p:spPr>
          <a:xfrm>
            <a:off x="6974887" y="1207209"/>
            <a:ext cx="1742485"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Identify</a:t>
            </a:r>
            <a:r>
              <a:rPr lang="en" sz="1200">
                <a:solidFill>
                  <a:schemeClr val="dk1"/>
                </a:solidFill>
                <a:latin typeface="Arial"/>
                <a:ea typeface="Arial"/>
                <a:cs typeface="Arial"/>
                <a:sym typeface="Arial"/>
              </a:rPr>
              <a:t> barriers to success (leader mindset, legacy processes, external factors, etc.).</a:t>
            </a:r>
            <a:endParaRPr/>
          </a:p>
        </p:txBody>
      </p:sp>
      <p:cxnSp>
        <p:nvCxnSpPr>
          <p:cNvPr id="2503" name="Google Shape;2503;p140"/>
          <p:cNvCxnSpPr/>
          <p:nvPr/>
        </p:nvCxnSpPr>
        <p:spPr>
          <a:xfrm rot="10800000">
            <a:off x="5000171" y="2360693"/>
            <a:ext cx="1993004" cy="0"/>
          </a:xfrm>
          <a:prstGeom prst="straightConnector1">
            <a:avLst/>
          </a:prstGeom>
          <a:noFill/>
          <a:ln cap="flat" cmpd="sng" w="12700">
            <a:solidFill>
              <a:srgbClr val="E81159"/>
            </a:solidFill>
            <a:prstDash val="solid"/>
            <a:miter lim="800000"/>
            <a:headEnd len="sm" w="sm" type="none"/>
            <a:tailEnd len="med" w="med" type="triangle"/>
          </a:ln>
        </p:spPr>
      </p:cxnSp>
      <p:sp>
        <p:nvSpPr>
          <p:cNvPr id="2504" name="Google Shape;2504;p140"/>
          <p:cNvSpPr/>
          <p:nvPr/>
        </p:nvSpPr>
        <p:spPr>
          <a:xfrm>
            <a:off x="6974887" y="2143858"/>
            <a:ext cx="1742485" cy="6924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Understand</a:t>
            </a:r>
            <a:r>
              <a:rPr lang="en" sz="1200">
                <a:solidFill>
                  <a:schemeClr val="dk1"/>
                </a:solidFill>
                <a:latin typeface="Arial"/>
                <a:ea typeface="Arial"/>
                <a:cs typeface="Arial"/>
                <a:sym typeface="Arial"/>
              </a:rPr>
              <a:t> why previous strategies have failed to produce results.</a:t>
            </a:r>
            <a:endParaRPr/>
          </a:p>
        </p:txBody>
      </p:sp>
      <p:cxnSp>
        <p:nvCxnSpPr>
          <p:cNvPr id="2505" name="Google Shape;2505;p140"/>
          <p:cNvCxnSpPr/>
          <p:nvPr/>
        </p:nvCxnSpPr>
        <p:spPr>
          <a:xfrm rot="10800000">
            <a:off x="6295248" y="3108304"/>
            <a:ext cx="792365" cy="0"/>
          </a:xfrm>
          <a:prstGeom prst="straightConnector1">
            <a:avLst/>
          </a:prstGeom>
          <a:noFill/>
          <a:ln cap="flat" cmpd="sng" w="12700">
            <a:solidFill>
              <a:srgbClr val="E81159"/>
            </a:solidFill>
            <a:prstDash val="solid"/>
            <a:miter lim="800000"/>
            <a:headEnd len="sm" w="sm" type="none"/>
            <a:tailEnd len="med" w="med" type="triangle"/>
          </a:ln>
        </p:spPr>
      </p:cxnSp>
      <p:sp>
        <p:nvSpPr>
          <p:cNvPr id="2506" name="Google Shape;2506;p140"/>
          <p:cNvSpPr/>
          <p:nvPr/>
        </p:nvSpPr>
        <p:spPr>
          <a:xfrm>
            <a:off x="6974887" y="2941921"/>
            <a:ext cx="1742485"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Uncover</a:t>
            </a:r>
            <a:r>
              <a:rPr lang="en" sz="1200">
                <a:solidFill>
                  <a:schemeClr val="dk1"/>
                </a:solidFill>
                <a:latin typeface="Arial"/>
                <a:ea typeface="Arial"/>
                <a:cs typeface="Arial"/>
                <a:sym typeface="Arial"/>
              </a:rPr>
              <a:t> diversity goals unique to the region or function.</a:t>
            </a:r>
            <a:endParaRPr/>
          </a:p>
        </p:txBody>
      </p:sp>
      <p:sp>
        <p:nvSpPr>
          <p:cNvPr id="2507" name="Google Shape;2507;p140"/>
          <p:cNvSpPr/>
          <p:nvPr/>
        </p:nvSpPr>
        <p:spPr>
          <a:xfrm>
            <a:off x="3510309" y="4476499"/>
            <a:ext cx="1196094" cy="216227"/>
          </a:xfrm>
          <a:custGeom>
            <a:rect b="b" l="l" r="r" t="t"/>
            <a:pathLst>
              <a:path extrusionOk="0" h="1253489" w="1242695">
                <a:moveTo>
                  <a:pt x="0" y="1253489"/>
                </a:moveTo>
                <a:lnTo>
                  <a:pt x="1242250" y="1253489"/>
                </a:lnTo>
                <a:lnTo>
                  <a:pt x="1242250" y="0"/>
                </a:lnTo>
                <a:lnTo>
                  <a:pt x="0" y="0"/>
                </a:lnTo>
                <a:lnTo>
                  <a:pt x="0" y="1253489"/>
                </a:lnTo>
                <a:close/>
              </a:path>
            </a:pathLst>
          </a:cu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Diversity Leader/CoP Member</a:t>
            </a:r>
            <a:endParaRPr b="0" i="0" sz="1200" u="none" cap="none" strike="noStrike">
              <a:solidFill>
                <a:schemeClr val="dk1"/>
              </a:solidFill>
              <a:latin typeface="Arial"/>
              <a:ea typeface="Arial"/>
              <a:cs typeface="Arial"/>
              <a:sym typeface="Arial"/>
            </a:endParaRPr>
          </a:p>
        </p:txBody>
      </p:sp>
      <p:sp>
        <p:nvSpPr>
          <p:cNvPr id="2508" name="Google Shape;2508;p140"/>
          <p:cNvSpPr/>
          <p:nvPr/>
        </p:nvSpPr>
        <p:spPr>
          <a:xfrm>
            <a:off x="2747583" y="4438407"/>
            <a:ext cx="824080" cy="21622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 sz="1200">
                <a:solidFill>
                  <a:schemeClr val="dk1"/>
                </a:solidFill>
                <a:latin typeface="Arial"/>
                <a:ea typeface="Arial"/>
                <a:cs typeface="Arial"/>
                <a:sym typeface="Arial"/>
              </a:rPr>
              <a:t>Business</a:t>
            </a:r>
            <a:r>
              <a:rPr b="0" i="0" lang="en" sz="1200" u="none" cap="none" strike="noStrike">
                <a:solidFill>
                  <a:schemeClr val="dk1"/>
                </a:solidFill>
                <a:latin typeface="Arial"/>
                <a:ea typeface="Arial"/>
                <a:cs typeface="Arial"/>
                <a:sym typeface="Arial"/>
              </a:rPr>
              <a:t> Leader</a:t>
            </a:r>
            <a:endParaRPr b="0" i="0" sz="1200" u="none" cap="none" strike="noStrike">
              <a:solidFill>
                <a:schemeClr val="dk1"/>
              </a:solidFill>
              <a:latin typeface="Arial"/>
              <a:ea typeface="Arial"/>
              <a:cs typeface="Arial"/>
              <a:sym typeface="Arial"/>
            </a:endParaRPr>
          </a:p>
        </p:txBody>
      </p:sp>
      <p:cxnSp>
        <p:nvCxnSpPr>
          <p:cNvPr id="2509" name="Google Shape;2509;p140"/>
          <p:cNvCxnSpPr/>
          <p:nvPr/>
        </p:nvCxnSpPr>
        <p:spPr>
          <a:xfrm flipH="1" rot="10800000">
            <a:off x="4436203" y="3395318"/>
            <a:ext cx="2304910" cy="1062381"/>
          </a:xfrm>
          <a:prstGeom prst="straightConnector1">
            <a:avLst/>
          </a:prstGeom>
          <a:noFill/>
          <a:ln cap="flat" cmpd="sng" w="12700">
            <a:solidFill>
              <a:schemeClr val="accent2"/>
            </a:solidFill>
            <a:prstDash val="dash"/>
            <a:miter lim="800000"/>
            <a:headEnd len="sm" w="sm" type="none"/>
            <a:tailEnd len="sm" w="sm" type="none"/>
          </a:ln>
        </p:spPr>
      </p:cxnSp>
      <p:cxnSp>
        <p:nvCxnSpPr>
          <p:cNvPr id="2510" name="Google Shape;2510;p140"/>
          <p:cNvCxnSpPr/>
          <p:nvPr/>
        </p:nvCxnSpPr>
        <p:spPr>
          <a:xfrm rot="10800000">
            <a:off x="457201" y="3393104"/>
            <a:ext cx="2280763" cy="1043015"/>
          </a:xfrm>
          <a:prstGeom prst="straightConnector1">
            <a:avLst/>
          </a:prstGeom>
          <a:noFill/>
          <a:ln cap="flat" cmpd="sng" w="12700">
            <a:solidFill>
              <a:schemeClr val="accent2"/>
            </a:solidFill>
            <a:prstDash val="dash"/>
            <a:miter lim="800000"/>
            <a:headEnd len="sm" w="sm" type="none"/>
            <a:tailEnd len="sm" w="sm" type="none"/>
          </a:ln>
        </p:spPr>
      </p:cxnSp>
      <p:pic>
        <p:nvPicPr>
          <p:cNvPr id="2511" name="Google Shape;2511;p140"/>
          <p:cNvPicPr preferRelativeResize="0"/>
          <p:nvPr/>
        </p:nvPicPr>
        <p:blipFill rotWithShape="1">
          <a:blip r:embed="rId4">
            <a:alphaModFix/>
          </a:blip>
          <a:srcRect b="0" l="0" r="0" t="0"/>
          <a:stretch/>
        </p:blipFill>
        <p:spPr>
          <a:xfrm>
            <a:off x="2964423" y="3734512"/>
            <a:ext cx="971550" cy="619125"/>
          </a:xfrm>
          <a:prstGeom prst="rect">
            <a:avLst/>
          </a:prstGeom>
          <a:noFill/>
          <a:ln>
            <a:noFill/>
          </a:ln>
        </p:spPr>
      </p:pic>
      <p:cxnSp>
        <p:nvCxnSpPr>
          <p:cNvPr id="2512" name="Google Shape;2512;p140"/>
          <p:cNvCxnSpPr/>
          <p:nvPr/>
        </p:nvCxnSpPr>
        <p:spPr>
          <a:xfrm rot="10800000">
            <a:off x="4572000" y="4028229"/>
            <a:ext cx="2421175" cy="0"/>
          </a:xfrm>
          <a:prstGeom prst="straightConnector1">
            <a:avLst/>
          </a:prstGeom>
          <a:noFill/>
          <a:ln cap="flat" cmpd="sng" w="12700">
            <a:solidFill>
              <a:srgbClr val="E81159"/>
            </a:solidFill>
            <a:prstDash val="solid"/>
            <a:miter lim="800000"/>
            <a:headEnd len="sm" w="sm" type="none"/>
            <a:tailEnd len="med" w="med" type="triangle"/>
          </a:ln>
        </p:spPr>
      </p:cxnSp>
      <p:sp>
        <p:nvSpPr>
          <p:cNvPr id="2513" name="Google Shape;2513;p140"/>
          <p:cNvSpPr/>
          <p:nvPr/>
        </p:nvSpPr>
        <p:spPr>
          <a:xfrm>
            <a:off x="6962695" y="3622528"/>
            <a:ext cx="1742485"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Objective: </a:t>
            </a:r>
            <a:r>
              <a:rPr lang="en" sz="1200">
                <a:solidFill>
                  <a:schemeClr val="dk1"/>
                </a:solidFill>
                <a:latin typeface="Arial"/>
                <a:ea typeface="Arial"/>
                <a:cs typeface="Arial"/>
                <a:sym typeface="Arial"/>
              </a:rPr>
              <a:t>Develop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 contextualized diversity plan and goals for the region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or function.</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8" name="Shape 2518"/>
        <p:cNvGrpSpPr/>
        <p:nvPr/>
      </p:nvGrpSpPr>
      <p:grpSpPr>
        <a:xfrm>
          <a:off x="0" y="0"/>
          <a:ext cx="0" cy="0"/>
          <a:chOff x="0" y="0"/>
          <a:chExt cx="0" cy="0"/>
        </a:xfrm>
      </p:grpSpPr>
      <p:sp>
        <p:nvSpPr>
          <p:cNvPr id="2519" name="Google Shape;2519;p141"/>
          <p:cNvSpPr/>
          <p:nvPr/>
        </p:nvSpPr>
        <p:spPr>
          <a:xfrm rot="-3144655">
            <a:off x="3381101" y="2257117"/>
            <a:ext cx="935024" cy="511867"/>
          </a:xfrm>
          <a:prstGeom prst="righ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2520" name="Google Shape;2520;p141"/>
          <p:cNvSpPr/>
          <p:nvPr/>
        </p:nvSpPr>
        <p:spPr>
          <a:xfrm rot="10800000">
            <a:off x="3912148" y="3134250"/>
            <a:ext cx="1344978" cy="406791"/>
          </a:xfrm>
          <a:prstGeom prst="righ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2521" name="Google Shape;2521;p141"/>
          <p:cNvSpPr/>
          <p:nvPr/>
        </p:nvSpPr>
        <p:spPr>
          <a:xfrm rot="2873438">
            <a:off x="4813899" y="2232039"/>
            <a:ext cx="954563" cy="503648"/>
          </a:xfrm>
          <a:prstGeom prst="righ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2522" name="Google Shape;2522;p141"/>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Mobilize Agile Community of Practice for Shifting Needs</a:t>
            </a:r>
            <a:endParaRPr/>
          </a:p>
        </p:txBody>
      </p:sp>
      <p:sp>
        <p:nvSpPr>
          <p:cNvPr id="2523" name="Google Shape;2523;p141"/>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BBVA’s DEI Community of Practice (CoP)</a:t>
            </a:r>
            <a:endParaRPr/>
          </a:p>
        </p:txBody>
      </p:sp>
      <p:pic>
        <p:nvPicPr>
          <p:cNvPr descr="A picture containing text, clipart&#10;&#10;Description automatically generated" id="2524" name="Google Shape;2524;p141"/>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2525" name="Google Shape;2525;p141"/>
          <p:cNvSpPr txBox="1"/>
          <p:nvPr/>
        </p:nvSpPr>
        <p:spPr>
          <a:xfrm>
            <a:off x="457200" y="461259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2526" name="Google Shape;2526;p141"/>
          <p:cNvSpPr/>
          <p:nvPr/>
        </p:nvSpPr>
        <p:spPr>
          <a:xfrm>
            <a:off x="3838987" y="1113794"/>
            <a:ext cx="1514006" cy="1135504"/>
          </a:xfrm>
          <a:prstGeom prst="ellipse">
            <a:avLst/>
          </a:prstGeom>
          <a:solidFill>
            <a:srgbClr val="D0DEEA"/>
          </a:solidFill>
          <a:ln>
            <a:noFill/>
          </a:ln>
        </p:spPr>
        <p:txBody>
          <a:bodyPr anchorCtr="0" anchor="b" bIns="182875" lIns="0" spcFirstLastPara="1" rIns="0" wrap="square" tIns="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Assess Need for Support</a:t>
            </a:r>
            <a:endParaRPr/>
          </a:p>
        </p:txBody>
      </p:sp>
      <p:sp>
        <p:nvSpPr>
          <p:cNvPr id="2527" name="Google Shape;2527;p141"/>
          <p:cNvSpPr/>
          <p:nvPr/>
        </p:nvSpPr>
        <p:spPr>
          <a:xfrm>
            <a:off x="5203170" y="2769893"/>
            <a:ext cx="1514006" cy="1135504"/>
          </a:xfrm>
          <a:prstGeom prst="ellipse">
            <a:avLst/>
          </a:prstGeom>
          <a:solidFill>
            <a:srgbClr val="D0DEEA"/>
          </a:solidFill>
          <a:ln>
            <a:noFill/>
          </a:ln>
        </p:spPr>
        <p:txBody>
          <a:bodyPr anchorCtr="0" anchor="b" bIns="91425" lIns="0" spcFirstLastPara="1" rIns="0" wrap="square" tIns="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Assemble Community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of Diversity Experts</a:t>
            </a:r>
            <a:endParaRPr/>
          </a:p>
        </p:txBody>
      </p:sp>
      <p:sp>
        <p:nvSpPr>
          <p:cNvPr id="2528" name="Google Shape;2528;p141"/>
          <p:cNvSpPr/>
          <p:nvPr/>
        </p:nvSpPr>
        <p:spPr>
          <a:xfrm>
            <a:off x="2398142" y="2769893"/>
            <a:ext cx="1514006" cy="1135504"/>
          </a:xfrm>
          <a:prstGeom prst="ellipse">
            <a:avLst/>
          </a:prstGeom>
          <a:solidFill>
            <a:srgbClr val="D0DEEA"/>
          </a:solidFill>
          <a:ln>
            <a:noFill/>
          </a:ln>
        </p:spPr>
        <p:txBody>
          <a:bodyPr anchorCtr="0" anchor="b" bIns="91425" lIns="0" spcFirstLastPara="1" rIns="0" wrap="square" tIns="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Mobilize Community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of Practice</a:t>
            </a:r>
            <a:endParaRPr/>
          </a:p>
        </p:txBody>
      </p:sp>
      <p:cxnSp>
        <p:nvCxnSpPr>
          <p:cNvPr id="2529" name="Google Shape;2529;p141"/>
          <p:cNvCxnSpPr/>
          <p:nvPr/>
        </p:nvCxnSpPr>
        <p:spPr>
          <a:xfrm>
            <a:off x="1476597" y="1686338"/>
            <a:ext cx="2362390" cy="0"/>
          </a:xfrm>
          <a:prstGeom prst="straightConnector1">
            <a:avLst/>
          </a:prstGeom>
          <a:noFill/>
          <a:ln cap="flat" cmpd="sng" w="12700">
            <a:solidFill>
              <a:srgbClr val="002856"/>
            </a:solidFill>
            <a:prstDash val="solid"/>
            <a:miter lim="800000"/>
            <a:headEnd len="sm" w="sm" type="none"/>
            <a:tailEnd len="med" w="med" type="triangle"/>
          </a:ln>
        </p:spPr>
      </p:cxnSp>
      <p:sp>
        <p:nvSpPr>
          <p:cNvPr id="2530" name="Google Shape;2530;p141"/>
          <p:cNvSpPr/>
          <p:nvPr/>
        </p:nvSpPr>
        <p:spPr>
          <a:xfrm>
            <a:off x="1065222" y="1268317"/>
            <a:ext cx="1900688"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 local diversity leader assesses the demand of</a:t>
            </a:r>
            <a:r>
              <a:rPr b="1" lang="en" sz="1200">
                <a:solidFill>
                  <a:schemeClr val="dk1"/>
                </a:solidFill>
                <a:latin typeface="Arial"/>
                <a:ea typeface="Arial"/>
                <a:cs typeface="Arial"/>
                <a:sym typeface="Arial"/>
              </a:rPr>
              <a:t> </a:t>
            </a:r>
            <a:r>
              <a:rPr lang="en" sz="1200">
                <a:solidFill>
                  <a:schemeClr val="dk1"/>
                </a:solidFill>
                <a:latin typeface="Arial"/>
                <a:ea typeface="Arial"/>
                <a:cs typeface="Arial"/>
                <a:sym typeface="Arial"/>
              </a:rPr>
              <a:t>region-specific DEI projects to justify additional support.</a:t>
            </a:r>
            <a:endParaRPr sz="1200">
              <a:solidFill>
                <a:schemeClr val="dk1"/>
              </a:solidFill>
              <a:latin typeface="Arial"/>
              <a:ea typeface="Arial"/>
              <a:cs typeface="Arial"/>
              <a:sym typeface="Arial"/>
            </a:endParaRPr>
          </a:p>
        </p:txBody>
      </p:sp>
      <p:cxnSp>
        <p:nvCxnSpPr>
          <p:cNvPr id="2531" name="Google Shape;2531;p141"/>
          <p:cNvCxnSpPr/>
          <p:nvPr/>
        </p:nvCxnSpPr>
        <p:spPr>
          <a:xfrm rot="10800000">
            <a:off x="3146481" y="3911347"/>
            <a:ext cx="0" cy="214045"/>
          </a:xfrm>
          <a:prstGeom prst="straightConnector1">
            <a:avLst/>
          </a:prstGeom>
          <a:noFill/>
          <a:ln cap="flat" cmpd="sng" w="12700">
            <a:solidFill>
              <a:srgbClr val="002856"/>
            </a:solidFill>
            <a:prstDash val="solid"/>
            <a:miter lim="800000"/>
            <a:headEnd len="sm" w="sm" type="none"/>
            <a:tailEnd len="med" w="med" type="triangle"/>
          </a:ln>
        </p:spPr>
      </p:cxnSp>
      <p:sp>
        <p:nvSpPr>
          <p:cNvPr id="2532" name="Google Shape;2532;p141"/>
          <p:cNvSpPr/>
          <p:nvPr/>
        </p:nvSpPr>
        <p:spPr>
          <a:xfrm>
            <a:off x="1640133" y="4059450"/>
            <a:ext cx="3012695"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 CoP shares knowledge and diversity expertise to co-create DEI solutions and provide additional DEI support.</a:t>
            </a:r>
            <a:endParaRPr sz="1200">
              <a:solidFill>
                <a:schemeClr val="dk1"/>
              </a:solidFill>
              <a:latin typeface="Arial"/>
              <a:ea typeface="Arial"/>
              <a:cs typeface="Arial"/>
              <a:sym typeface="Arial"/>
            </a:endParaRPr>
          </a:p>
        </p:txBody>
      </p:sp>
      <p:cxnSp>
        <p:nvCxnSpPr>
          <p:cNvPr id="2533" name="Google Shape;2533;p141"/>
          <p:cNvCxnSpPr/>
          <p:nvPr/>
        </p:nvCxnSpPr>
        <p:spPr>
          <a:xfrm rot="10800000">
            <a:off x="6718583" y="3343908"/>
            <a:ext cx="502561" cy="0"/>
          </a:xfrm>
          <a:prstGeom prst="straightConnector1">
            <a:avLst/>
          </a:prstGeom>
          <a:noFill/>
          <a:ln cap="flat" cmpd="sng" w="12700">
            <a:solidFill>
              <a:srgbClr val="002856"/>
            </a:solidFill>
            <a:prstDash val="solid"/>
            <a:miter lim="800000"/>
            <a:headEnd len="sm" w="sm" type="none"/>
            <a:tailEnd len="med" w="med" type="triangle"/>
          </a:ln>
        </p:spPr>
      </p:cxnSp>
      <p:sp>
        <p:nvSpPr>
          <p:cNvPr id="2534" name="Google Shape;2534;p141"/>
          <p:cNvSpPr/>
          <p:nvPr/>
        </p:nvSpPr>
        <p:spPr>
          <a:xfrm>
            <a:off x="7126719" y="2710163"/>
            <a:ext cx="1514005" cy="1246495"/>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 CoP works with local DEI leaders, ERG members and DEI champions who offer localized diversity knowledge.</a:t>
            </a:r>
            <a:endParaRPr sz="1200">
              <a:solidFill>
                <a:schemeClr val="dk1"/>
              </a:solidFill>
              <a:latin typeface="Arial"/>
              <a:ea typeface="Arial"/>
              <a:cs typeface="Arial"/>
              <a:sym typeface="Arial"/>
            </a:endParaRPr>
          </a:p>
        </p:txBody>
      </p:sp>
      <p:pic>
        <p:nvPicPr>
          <p:cNvPr id="2535" name="Google Shape;2535;p141"/>
          <p:cNvPicPr preferRelativeResize="0"/>
          <p:nvPr/>
        </p:nvPicPr>
        <p:blipFill rotWithShape="1">
          <a:blip r:embed="rId4">
            <a:alphaModFix/>
          </a:blip>
          <a:srcRect b="0" l="0" r="0" t="0"/>
          <a:stretch/>
        </p:blipFill>
        <p:spPr>
          <a:xfrm>
            <a:off x="5694318" y="2851481"/>
            <a:ext cx="398783" cy="310164"/>
          </a:xfrm>
          <a:prstGeom prst="rect">
            <a:avLst/>
          </a:prstGeom>
          <a:noFill/>
          <a:ln>
            <a:noFill/>
          </a:ln>
        </p:spPr>
      </p:pic>
      <p:pic>
        <p:nvPicPr>
          <p:cNvPr id="2536" name="Google Shape;2536;p141"/>
          <p:cNvPicPr preferRelativeResize="0"/>
          <p:nvPr/>
        </p:nvPicPr>
        <p:blipFill rotWithShape="1">
          <a:blip r:embed="rId5">
            <a:alphaModFix/>
          </a:blip>
          <a:srcRect b="0" l="0" r="0" t="0"/>
          <a:stretch/>
        </p:blipFill>
        <p:spPr>
          <a:xfrm>
            <a:off x="4337208" y="1304450"/>
            <a:ext cx="388173" cy="301913"/>
          </a:xfrm>
          <a:prstGeom prst="rect">
            <a:avLst/>
          </a:prstGeom>
          <a:noFill/>
          <a:ln>
            <a:noFill/>
          </a:ln>
        </p:spPr>
      </p:pic>
      <p:pic>
        <p:nvPicPr>
          <p:cNvPr id="2537" name="Google Shape;2537;p141"/>
          <p:cNvPicPr preferRelativeResize="0"/>
          <p:nvPr/>
        </p:nvPicPr>
        <p:blipFill rotWithShape="1">
          <a:blip r:embed="rId6">
            <a:alphaModFix/>
          </a:blip>
          <a:srcRect b="0" l="0" r="0" t="0"/>
          <a:stretch/>
        </p:blipFill>
        <p:spPr>
          <a:xfrm>
            <a:off x="2882021" y="2909218"/>
            <a:ext cx="409686" cy="3186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43"/>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Need for More Leader Accountability</a:t>
            </a:r>
            <a:endParaRPr/>
          </a:p>
        </p:txBody>
      </p:sp>
      <p:sp>
        <p:nvSpPr>
          <p:cNvPr id="624" name="Google Shape;624;p43"/>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solidFill>
                  <a:schemeClr val="dk1"/>
                </a:solidFill>
              </a:rPr>
              <a:t>HR Leaders’ Top Barriers to Diversifying the Leadership Bench</a:t>
            </a:r>
            <a:endParaRPr/>
          </a:p>
        </p:txBody>
      </p:sp>
      <p:sp>
        <p:nvSpPr>
          <p:cNvPr id="625" name="Google Shape;625;p43"/>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solidFill>
                  <a:schemeClr val="dk1"/>
                </a:solidFill>
              </a:rPr>
              <a:t>Top 3 of 16 Barriers</a:t>
            </a:r>
            <a:endParaRPr b="1" sz="1400">
              <a:solidFill>
                <a:schemeClr val="dk1"/>
              </a:solidFill>
            </a:endParaRPr>
          </a:p>
        </p:txBody>
      </p:sp>
      <p:sp>
        <p:nvSpPr>
          <p:cNvPr id="626" name="Google Shape;626;p43"/>
          <p:cNvSpPr txBox="1"/>
          <p:nvPr/>
        </p:nvSpPr>
        <p:spPr>
          <a:xfrm>
            <a:off x="4813738" y="2044681"/>
            <a:ext cx="3882587" cy="750205"/>
          </a:xfrm>
          <a:prstGeom prst="rect">
            <a:avLst/>
          </a:prstGeom>
          <a:solidFill>
            <a:srgbClr val="D3D3D3"/>
          </a:solidFill>
          <a:ln>
            <a:noFill/>
          </a:ln>
        </p:spPr>
        <p:txBody>
          <a:bodyPr anchorCtr="0" anchor="ctr" bIns="91425" lIns="91425" spcFirstLastPara="1" rIns="91425" wrap="square" tIns="91425">
            <a:spAutoFit/>
          </a:bodyPr>
          <a:lstStyle/>
          <a:p>
            <a:pPr indent="-45720" lvl="0" marL="45720" marR="0" rtl="0" algn="l">
              <a:spcBef>
                <a:spcPts val="0"/>
              </a:spcBef>
              <a:spcAft>
                <a:spcPts val="0"/>
              </a:spcAft>
              <a:buNone/>
            </a:pPr>
            <a:r>
              <a:rPr lang="en" sz="1200">
                <a:solidFill>
                  <a:schemeClr val="dk1"/>
                </a:solidFill>
                <a:latin typeface="Arial"/>
                <a:ea typeface="Arial"/>
                <a:cs typeface="Arial"/>
                <a:sym typeface="Arial"/>
              </a:rPr>
              <a:t>"I think </a:t>
            </a:r>
            <a:r>
              <a:rPr b="1" lang="en" sz="1200">
                <a:solidFill>
                  <a:schemeClr val="dk1"/>
                </a:solidFill>
                <a:latin typeface="Arial"/>
                <a:ea typeface="Arial"/>
                <a:cs typeface="Arial"/>
                <a:sym typeface="Arial"/>
              </a:rPr>
              <a:t>it starts with the accountability</a:t>
            </a:r>
            <a:r>
              <a:rPr lang="en" sz="1200">
                <a:solidFill>
                  <a:schemeClr val="dk1"/>
                </a:solidFill>
                <a:latin typeface="Arial"/>
                <a:ea typeface="Arial"/>
                <a:cs typeface="Arial"/>
                <a:sym typeface="Arial"/>
              </a:rPr>
              <a:t>. It’s important to </a:t>
            </a:r>
            <a:r>
              <a:rPr b="1" lang="en" sz="1200">
                <a:solidFill>
                  <a:schemeClr val="dk1"/>
                </a:solidFill>
                <a:latin typeface="Arial"/>
                <a:ea typeface="Arial"/>
                <a:cs typeface="Arial"/>
                <a:sym typeface="Arial"/>
              </a:rPr>
              <a:t>make sure DEI is seen as a business priority</a:t>
            </a:r>
            <a:r>
              <a:rPr lang="en" sz="1200">
                <a:solidFill>
                  <a:schemeClr val="dk1"/>
                </a:solidFill>
                <a:latin typeface="Arial"/>
                <a:ea typeface="Arial"/>
                <a:cs typeface="Arial"/>
                <a:sym typeface="Arial"/>
              </a:rPr>
              <a:t>, not an HR initiative." </a:t>
            </a:r>
            <a:endParaRPr/>
          </a:p>
          <a:p>
            <a:pPr indent="-45719" lvl="0" marL="457200" marR="0" rtl="0" algn="l">
              <a:spcBef>
                <a:spcPts val="600"/>
              </a:spcBef>
              <a:spcAft>
                <a:spcPts val="0"/>
              </a:spcAft>
              <a:buNone/>
            </a:pPr>
            <a:r>
              <a:rPr lang="en" sz="1200">
                <a:solidFill>
                  <a:schemeClr val="dk1"/>
                </a:solidFill>
                <a:latin typeface="Arial"/>
                <a:ea typeface="Arial"/>
                <a:cs typeface="Arial"/>
                <a:sym typeface="Arial"/>
              </a:rPr>
              <a:t>CHRO, Insurance Organization</a:t>
            </a:r>
            <a:endParaRPr/>
          </a:p>
        </p:txBody>
      </p:sp>
      <p:sp>
        <p:nvSpPr>
          <p:cNvPr id="627" name="Google Shape;627;p43"/>
          <p:cNvSpPr txBox="1"/>
          <p:nvPr/>
        </p:nvSpPr>
        <p:spPr>
          <a:xfrm>
            <a:off x="475154" y="3578779"/>
            <a:ext cx="5524500"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a:t>
            </a:r>
            <a:endParaRPr sz="1000">
              <a:solidFill>
                <a:schemeClr val="dk1"/>
              </a:solidFill>
              <a:latin typeface="Arial"/>
              <a:ea typeface="Arial"/>
              <a:cs typeface="Arial"/>
              <a:sym typeface="Arial"/>
            </a:endParaRPr>
          </a:p>
        </p:txBody>
      </p:sp>
      <p:graphicFrame>
        <p:nvGraphicFramePr>
          <p:cNvPr id="628" name="Google Shape;628;p43"/>
          <p:cNvGraphicFramePr/>
          <p:nvPr/>
        </p:nvGraphicFramePr>
        <p:xfrm>
          <a:off x="465137" y="1321672"/>
          <a:ext cx="3000000" cy="3000000"/>
        </p:xfrm>
        <a:graphic>
          <a:graphicData uri="http://schemas.openxmlformats.org/drawingml/2006/table">
            <a:tbl>
              <a:tblPr>
                <a:noFill/>
                <a:tableStyleId>{C6413627-D1C7-455B-9D7B-249AB271A6DA}</a:tableStyleId>
              </a:tblPr>
              <a:tblGrid>
                <a:gridCol w="2972900"/>
                <a:gridCol w="1030775"/>
              </a:tblGrid>
              <a:tr h="480675">
                <a:tc>
                  <a:txBody>
                    <a:bodyPr/>
                    <a:lstStyle/>
                    <a:p>
                      <a:pPr indent="0" lvl="0" marL="0" marR="0" rtl="0" algn="l">
                        <a:spcBef>
                          <a:spcPts val="0"/>
                        </a:spcBef>
                        <a:spcAft>
                          <a:spcPts val="0"/>
                        </a:spcAft>
                        <a:buNone/>
                      </a:pPr>
                      <a:r>
                        <a:rPr b="1" lang="en" sz="900" u="none" cap="none" strike="noStrike">
                          <a:solidFill>
                            <a:schemeClr val="dk1"/>
                          </a:solidFill>
                        </a:rPr>
                        <a:t>What are your organization’s biggest barriers to diversifying the leadership bench?​</a:t>
                      </a:r>
                      <a:endParaRPr sz="1100"/>
                    </a:p>
                  </a:txBody>
                  <a:tcPr marT="68600" marB="68600" marR="91450" marL="9145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a:txBody>
                    <a:bodyPr/>
                    <a:lstStyle/>
                    <a:p>
                      <a:pPr indent="0" lvl="0" marL="0" marR="0" rtl="0" algn="ctr">
                        <a:spcBef>
                          <a:spcPts val="0"/>
                        </a:spcBef>
                        <a:spcAft>
                          <a:spcPts val="0"/>
                        </a:spcAft>
                        <a:buNone/>
                      </a:pPr>
                      <a:r>
                        <a:rPr b="1" lang="en" sz="900" u="none" cap="none" strike="noStrike">
                          <a:solidFill>
                            <a:schemeClr val="dk1"/>
                          </a:solidFill>
                        </a:rPr>
                        <a:t>Rank​</a:t>
                      </a:r>
                      <a:endParaRPr sz="1100"/>
                    </a:p>
                  </a:txBody>
                  <a:tcPr marT="68600" marB="68600" marR="91450" marL="9145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r>
              <a:tr h="328725">
                <a:tc>
                  <a:txBody>
                    <a:bodyPr/>
                    <a:lstStyle/>
                    <a:p>
                      <a:pPr indent="0" lvl="0" marL="0" marR="0" rtl="0" algn="l">
                        <a:spcBef>
                          <a:spcPts val="0"/>
                        </a:spcBef>
                        <a:spcAft>
                          <a:spcPts val="0"/>
                        </a:spcAft>
                        <a:buNone/>
                      </a:pPr>
                      <a:r>
                        <a:rPr lang="en" sz="900" u="none" cap="none" strike="noStrike"/>
                        <a:t>We don’t have enough diverse leadership talent in the pipeline to promote internally​</a:t>
                      </a:r>
                      <a:r>
                        <a:rPr lang="en" sz="900" u="none" cap="none" strike="noStrike">
                          <a:solidFill>
                            <a:schemeClr val="dk1"/>
                          </a:solidFill>
                        </a:rPr>
                        <a:t>.</a:t>
                      </a:r>
                      <a:endParaRPr sz="1100"/>
                    </a:p>
                  </a:txBody>
                  <a:tcPr marT="68600" marB="68600" marR="91450" marL="9145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ctr">
                        <a:spcBef>
                          <a:spcPts val="0"/>
                        </a:spcBef>
                        <a:spcAft>
                          <a:spcPts val="0"/>
                        </a:spcAft>
                        <a:buNone/>
                      </a:pPr>
                      <a:r>
                        <a:rPr lang="en" sz="900" u="none" cap="none" strike="noStrike"/>
                        <a:t>#1​</a:t>
                      </a:r>
                      <a:endParaRPr sz="1100"/>
                    </a:p>
                  </a:txBody>
                  <a:tcPr marT="68600" marB="68600" marR="91450" marL="9145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328725">
                <a:tc>
                  <a:txBody>
                    <a:bodyPr/>
                    <a:lstStyle/>
                    <a:p>
                      <a:pPr indent="0" lvl="0" marL="0" marR="0" rtl="0" algn="l">
                        <a:spcBef>
                          <a:spcPts val="0"/>
                        </a:spcBef>
                        <a:spcAft>
                          <a:spcPts val="0"/>
                        </a:spcAft>
                        <a:buNone/>
                      </a:pPr>
                      <a:r>
                        <a:rPr b="1" lang="en" sz="900" u="none" cap="none" strike="noStrike"/>
                        <a:t>Leaders are not held accountable for advancing DEI goals in the organization</a:t>
                      </a:r>
                      <a:r>
                        <a:rPr b="1" lang="en" sz="900" u="none" cap="none" strike="noStrike">
                          <a:solidFill>
                            <a:schemeClr val="dk1"/>
                          </a:solidFill>
                        </a:rPr>
                        <a:t>​.</a:t>
                      </a:r>
                      <a:endParaRPr sz="1100"/>
                    </a:p>
                  </a:txBody>
                  <a:tcPr marT="68600" marB="68600" marR="91450" marL="9145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ctr">
                        <a:spcBef>
                          <a:spcPts val="0"/>
                        </a:spcBef>
                        <a:spcAft>
                          <a:spcPts val="0"/>
                        </a:spcAft>
                        <a:buNone/>
                      </a:pPr>
                      <a:r>
                        <a:rPr b="1" lang="en" sz="900" u="none" cap="none" strike="noStrike"/>
                        <a:t>#2​</a:t>
                      </a:r>
                      <a:endParaRPr sz="1100"/>
                    </a:p>
                  </a:txBody>
                  <a:tcPr marT="68600" marB="68600" marR="91450" marL="9145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595425">
                <a:tc>
                  <a:txBody>
                    <a:bodyPr/>
                    <a:lstStyle/>
                    <a:p>
                      <a:pPr indent="0" lvl="0" marL="0" marR="0" rtl="0" algn="l">
                        <a:spcBef>
                          <a:spcPts val="0"/>
                        </a:spcBef>
                        <a:spcAft>
                          <a:spcPts val="0"/>
                        </a:spcAft>
                        <a:buNone/>
                      </a:pPr>
                      <a:r>
                        <a:rPr lang="en" sz="900" u="none" cap="none" strike="noStrike"/>
                        <a:t>Direct managers do not advocate for diverse employees</a:t>
                      </a:r>
                      <a:r>
                        <a:rPr lang="en" sz="900" u="none" cap="none" strike="noStrike">
                          <a:solidFill>
                            <a:schemeClr val="dk1"/>
                          </a:solidFill>
                        </a:rPr>
                        <a:t>​.</a:t>
                      </a:r>
                      <a:endParaRPr sz="1100"/>
                    </a:p>
                  </a:txBody>
                  <a:tcPr marT="68600" marB="68600" marR="91450" marL="9145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tcPr>
                </a:tc>
                <a:tc>
                  <a:txBody>
                    <a:bodyPr/>
                    <a:lstStyle/>
                    <a:p>
                      <a:pPr indent="0" lvl="0" marL="0" marR="0" rtl="0" algn="ctr">
                        <a:spcBef>
                          <a:spcPts val="0"/>
                        </a:spcBef>
                        <a:spcAft>
                          <a:spcPts val="0"/>
                        </a:spcAft>
                        <a:buNone/>
                      </a:pPr>
                      <a:r>
                        <a:rPr lang="en" sz="900" u="none" cap="none" strike="noStrike"/>
                        <a:t>#3​</a:t>
                      </a:r>
                      <a:endParaRPr sz="1100"/>
                    </a:p>
                  </a:txBody>
                  <a:tcPr marT="68600" marB="68600" marR="91450" marL="9145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tcPr>
                </a:tc>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1" name="Shape 2541"/>
        <p:cNvGrpSpPr/>
        <p:nvPr/>
      </p:nvGrpSpPr>
      <p:grpSpPr>
        <a:xfrm>
          <a:off x="0" y="0"/>
          <a:ext cx="0" cy="0"/>
          <a:chOff x="0" y="0"/>
          <a:chExt cx="0" cy="0"/>
        </a:xfrm>
      </p:grpSpPr>
      <p:graphicFrame>
        <p:nvGraphicFramePr>
          <p:cNvPr id="2542" name="Google Shape;2542;p142"/>
          <p:cNvGraphicFramePr/>
          <p:nvPr/>
        </p:nvGraphicFramePr>
        <p:xfrm>
          <a:off x="457200" y="732294"/>
          <a:ext cx="3000000" cy="3000000"/>
        </p:xfrm>
        <a:graphic>
          <a:graphicData uri="http://schemas.openxmlformats.org/drawingml/2006/table">
            <a:tbl>
              <a:tblPr bandRow="1" firstRow="1">
                <a:noFill/>
                <a:tableStyleId>{874D8B30-B24E-4487-B09C-3D23B8D8C667}</a:tableStyleId>
              </a:tblPr>
              <a:tblGrid>
                <a:gridCol w="1199575"/>
                <a:gridCol w="3215475"/>
                <a:gridCol w="3814550"/>
              </a:tblGrid>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Overview</a:t>
                      </a:r>
                      <a:endParaRPr sz="1100"/>
                    </a:p>
                  </a:txBody>
                  <a:tcPr marT="34300" marB="34300" marR="91450" marL="0">
                    <a:lnB cap="flat" cmpd="sng" w="9525">
                      <a:solidFill>
                        <a:schemeClr val="dk1"/>
                      </a:solidFill>
                      <a:prstDash val="solid"/>
                      <a:round/>
                      <a:headEnd len="sm" w="sm" type="none"/>
                      <a:tailEnd len="sm" w="sm" type="none"/>
                    </a:lnB>
                  </a:tcPr>
                </a:tc>
                <a:tc hMerge="1"/>
                <a:tc hMerge="1"/>
              </a:tr>
              <a:tr h="621375">
                <a:tc gridSpan="3">
                  <a:txBody>
                    <a:bodyPr/>
                    <a:lstStyle/>
                    <a:p>
                      <a:pPr indent="0" lvl="0" marL="0" marR="0" rtl="0" algn="l">
                        <a:lnSpc>
                          <a:spcPct val="100000"/>
                        </a:lnSpc>
                        <a:spcBef>
                          <a:spcPts val="0"/>
                        </a:spcBef>
                        <a:spcAft>
                          <a:spcPts val="0"/>
                        </a:spcAft>
                        <a:buClr>
                          <a:schemeClr val="dk1"/>
                        </a:buClr>
                        <a:buSzPts val="900"/>
                        <a:buFont typeface="Arial"/>
                        <a:buNone/>
                      </a:pPr>
                      <a:r>
                        <a:rPr lang="en" sz="900"/>
                        <a:t>As a global company, Fujitsu realized that in order for leaders to take action on and ownership of diversity and inclusion (D&amp;I) goals, leaders needed localized goals specific to the regions and countries in which they were operating. To create meaningful progress toward D&amp;I goals, Fujitsu’s regional and country leaders establish localized D&amp;I goals based on the country context, culture and demographic makeup.</a:t>
                      </a:r>
                      <a:endParaRPr sz="1100"/>
                    </a:p>
                  </a:txBody>
                  <a:tcPr marT="68600" marB="20575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Solution Highlights</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759075">
                <a:tc gridSpan="3">
                  <a:txBody>
                    <a:bodyPr/>
                    <a:lstStyle/>
                    <a:p>
                      <a:pPr indent="0" lvl="0" marL="0" marR="0" rtl="0" algn="l">
                        <a:lnSpc>
                          <a:spcPct val="100000"/>
                        </a:lnSpc>
                        <a:spcBef>
                          <a:spcPts val="0"/>
                        </a:spcBef>
                        <a:spcAft>
                          <a:spcPts val="0"/>
                        </a:spcAft>
                        <a:buClr>
                          <a:schemeClr val="dk1"/>
                        </a:buClr>
                        <a:buSzPts val="900"/>
                        <a:buFont typeface="Arial"/>
                        <a:buNone/>
                      </a:pPr>
                      <a:r>
                        <a:rPr b="1" lang="en" sz="900"/>
                        <a:t>Identify a unified global goal: </a:t>
                      </a:r>
                      <a:r>
                        <a:rPr b="0" lang="en" sz="900">
                          <a:solidFill>
                            <a:schemeClr val="dk1"/>
                          </a:solidFill>
                        </a:rPr>
                        <a:t>In partnership with executive </a:t>
                      </a:r>
                      <a:r>
                        <a:rPr b="0" lang="en" sz="900"/>
                        <a:t>leaders, the D&amp;I and HR teams set global goals that are aspirational, measurable and public.</a:t>
                      </a:r>
                      <a:endParaRPr b="1" sz="900"/>
                    </a:p>
                    <a:p>
                      <a:pPr indent="-120650" lvl="0" marL="127000" marR="0" rtl="0" algn="l">
                        <a:lnSpc>
                          <a:spcPct val="100000"/>
                        </a:lnSpc>
                        <a:spcBef>
                          <a:spcPts val="500"/>
                        </a:spcBef>
                        <a:spcAft>
                          <a:spcPts val="0"/>
                        </a:spcAft>
                        <a:buClr>
                          <a:schemeClr val="dk1"/>
                        </a:buClr>
                        <a:buSzPts val="900"/>
                        <a:buFont typeface="Arial"/>
                        <a:buChar char="•"/>
                      </a:pPr>
                      <a:r>
                        <a:rPr b="1" lang="en" sz="900">
                          <a:solidFill>
                            <a:schemeClr val="dk1"/>
                          </a:solidFill>
                        </a:rPr>
                        <a:t>Collect</a:t>
                      </a:r>
                      <a:r>
                        <a:rPr b="1" lang="en" sz="900"/>
                        <a:t> context-specific inputs: </a:t>
                      </a:r>
                      <a:r>
                        <a:rPr b="0" lang="en" sz="900"/>
                        <a:t>Regional HR teams compile global, regional and local data and conduct focus groups to evaluate the current state of D&amp;I at the local </a:t>
                      </a:r>
                      <a:r>
                        <a:rPr b="0" lang="en" sz="900">
                          <a:solidFill>
                            <a:schemeClr val="dk1"/>
                          </a:solidFill>
                        </a:rPr>
                        <a:t>level and inform localized D&amp;I goals.</a:t>
                      </a:r>
                      <a:endParaRPr b="1" sz="900"/>
                    </a:p>
                    <a:p>
                      <a:pPr indent="-120650" lvl="0" marL="127000" marR="0" rtl="0" algn="l">
                        <a:lnSpc>
                          <a:spcPct val="100000"/>
                        </a:lnSpc>
                        <a:spcBef>
                          <a:spcPts val="500"/>
                        </a:spcBef>
                        <a:spcAft>
                          <a:spcPts val="0"/>
                        </a:spcAft>
                        <a:buClr>
                          <a:schemeClr val="dk1"/>
                        </a:buClr>
                        <a:buSzPts val="900"/>
                        <a:buFont typeface="Arial"/>
                        <a:buChar char="•"/>
                      </a:pPr>
                      <a:r>
                        <a:rPr b="1" lang="en" sz="900"/>
                        <a:t>Co-create local goals with leaders: </a:t>
                      </a:r>
                      <a:r>
                        <a:rPr b="0" lang="en" sz="900"/>
                        <a:t>Regional HR teams meet with local business unit leaders to shape local goals and strategies and create next steps for leaders to act on.</a:t>
                      </a:r>
                      <a:endParaRPr sz="1100"/>
                    </a:p>
                    <a:p>
                      <a:pPr indent="-120650" lvl="0" marL="127000" marR="0" rtl="0" algn="l">
                        <a:lnSpc>
                          <a:spcPct val="100000"/>
                        </a:lnSpc>
                        <a:spcBef>
                          <a:spcPts val="500"/>
                        </a:spcBef>
                        <a:spcAft>
                          <a:spcPts val="0"/>
                        </a:spcAft>
                        <a:buClr>
                          <a:schemeClr val="dk1"/>
                        </a:buClr>
                        <a:buSzPts val="900"/>
                        <a:buFont typeface="Arial"/>
                        <a:buChar char="•"/>
                      </a:pPr>
                      <a:r>
                        <a:rPr b="1" lang="en" sz="900"/>
                        <a:t>Measure success through leader scorecards: </a:t>
                      </a:r>
                      <a:r>
                        <a:rPr b="0" lang="en" sz="900"/>
                        <a:t>Business unit leaders are accountable for reporting quarterly progress against D&amp;I metrics along with action plans to address gaps.</a:t>
                      </a:r>
                      <a:endParaRPr b="1" sz="900"/>
                    </a:p>
                  </a:txBody>
                  <a:tcPr marT="68600" marB="20575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About the Company</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272925">
                <a:tc gridSpan="3">
                  <a:txBody>
                    <a:bodyPr/>
                    <a:lstStyle/>
                    <a:p>
                      <a:pPr indent="0" lvl="0" marL="0" marR="0" rtl="0" algn="l">
                        <a:lnSpc>
                          <a:spcPct val="100000"/>
                        </a:lnSpc>
                        <a:spcBef>
                          <a:spcPts val="0"/>
                        </a:spcBef>
                        <a:spcAft>
                          <a:spcPts val="0"/>
                        </a:spcAft>
                        <a:buClr>
                          <a:schemeClr val="dk1"/>
                        </a:buClr>
                        <a:buSzPts val="900"/>
                        <a:buFont typeface="Arial"/>
                        <a:buNone/>
                      </a:pPr>
                      <a:r>
                        <a:rPr b="1" lang="en" sz="900"/>
                        <a:t>Fujitsu Group</a:t>
                      </a:r>
                      <a:endParaRPr sz="1100"/>
                    </a:p>
                  </a:txBody>
                  <a:tcPr marT="68600" marB="6860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508425">
                <a:tc>
                  <a:txBody>
                    <a:bodyPr/>
                    <a:lstStyle/>
                    <a:p>
                      <a:pPr indent="0" lvl="0" marL="0" marR="0" rtl="0" algn="l">
                        <a:spcBef>
                          <a:spcPts val="0"/>
                        </a:spcBef>
                        <a:spcAft>
                          <a:spcPts val="0"/>
                        </a:spcAft>
                        <a:buNone/>
                      </a:pPr>
                      <a:r>
                        <a:t/>
                      </a:r>
                      <a:endParaRPr sz="900"/>
                    </a:p>
                  </a:txBody>
                  <a:tcPr marT="34300" marB="34300" marR="91450" marL="0">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rPr lang="en" sz="900">
                          <a:solidFill>
                            <a:srgbClr val="000000"/>
                          </a:solidFill>
                          <a:latin typeface="Arial"/>
                          <a:ea typeface="Arial"/>
                          <a:cs typeface="Arial"/>
                          <a:sym typeface="Arial"/>
                        </a:rPr>
                        <a:t>Industry: Information Technology</a:t>
                      </a:r>
                      <a:endParaRPr sz="1100"/>
                    </a:p>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Headquarters Location: Tokyo, Japan</a:t>
                      </a:r>
                      <a:endParaRPr sz="1100"/>
                    </a:p>
                  </a:txBody>
                  <a:tcPr marT="34300" marB="34300" marR="91450" marL="0">
                    <a:lnT cap="flat" cmpd="sng" w="9525">
                      <a:solidFill>
                        <a:srgbClr val="000000">
                          <a:alpha val="0"/>
                        </a:srgbClr>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Revenue: $35.49B (2019)</a:t>
                      </a:r>
                      <a:endParaRPr sz="1100"/>
                    </a:p>
                    <a:p>
                      <a:pPr indent="0" lvl="0" marL="0" marR="0" rtl="0" algn="l">
                        <a:spcBef>
                          <a:spcPts val="0"/>
                        </a:spcBef>
                        <a:spcAft>
                          <a:spcPts val="0"/>
                        </a:spcAft>
                        <a:buNone/>
                      </a:pPr>
                      <a:r>
                        <a:rPr lang="en" sz="900">
                          <a:solidFill>
                            <a:schemeClr val="dk1"/>
                          </a:solidFill>
                          <a:latin typeface="Arial"/>
                          <a:ea typeface="Arial"/>
                          <a:cs typeface="Arial"/>
                          <a:sym typeface="Arial"/>
                        </a:rPr>
                        <a:t>Employees: 129,071 (2019)</a:t>
                      </a:r>
                      <a:endParaRPr sz="1100"/>
                    </a:p>
                  </a:txBody>
                  <a:tcPr marT="34300" marB="34300" marR="91450" marL="0">
                    <a:lnT cap="flat" cmpd="sng" w="9525">
                      <a:solidFill>
                        <a:srgbClr val="000000">
                          <a:alpha val="0"/>
                        </a:srgbClr>
                      </a:solidFill>
                      <a:prstDash val="solid"/>
                      <a:round/>
                      <a:headEnd len="sm" w="sm" type="none"/>
                      <a:tailEnd len="sm" w="sm" type="none"/>
                    </a:lnT>
                  </a:tcPr>
                </a:tc>
              </a:tr>
            </a:tbl>
          </a:graphicData>
        </a:graphic>
      </p:graphicFrame>
      <p:sp>
        <p:nvSpPr>
          <p:cNvPr id="2543" name="Google Shape;2543;p142"/>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Fujitsu’s Localized Diversity &amp; Inclusion Goals</a:t>
            </a:r>
            <a:endParaRPr/>
          </a:p>
        </p:txBody>
      </p:sp>
      <p:pic>
        <p:nvPicPr>
          <p:cNvPr id="2544" name="Google Shape;2544;p142"/>
          <p:cNvPicPr preferRelativeResize="0"/>
          <p:nvPr/>
        </p:nvPicPr>
        <p:blipFill rotWithShape="1">
          <a:blip r:embed="rId3">
            <a:alphaModFix/>
          </a:blip>
          <a:srcRect b="0" l="0" r="0" t="0"/>
          <a:stretch/>
        </p:blipFill>
        <p:spPr>
          <a:xfrm>
            <a:off x="457200" y="3997242"/>
            <a:ext cx="655244" cy="303756"/>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9" name="Shape 2549"/>
        <p:cNvGrpSpPr/>
        <p:nvPr/>
      </p:nvGrpSpPr>
      <p:grpSpPr>
        <a:xfrm>
          <a:off x="0" y="0"/>
          <a:ext cx="0" cy="0"/>
          <a:chOff x="0" y="0"/>
          <a:chExt cx="0" cy="0"/>
        </a:xfrm>
      </p:grpSpPr>
      <p:sp>
        <p:nvSpPr>
          <p:cNvPr id="2550" name="Google Shape;2550;p143"/>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Global D&amp;I Goals Disconnected From Local Context</a:t>
            </a:r>
            <a:endParaRPr/>
          </a:p>
        </p:txBody>
      </p:sp>
      <p:sp>
        <p:nvSpPr>
          <p:cNvPr id="2551" name="Google Shape;2551;p143"/>
          <p:cNvSpPr txBox="1"/>
          <p:nvPr>
            <p:ph idx="1" type="body"/>
          </p:nvPr>
        </p:nvSpPr>
        <p:spPr>
          <a:xfrm>
            <a:off x="457199" y="685801"/>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Prior Feedback on Global D&amp;I Goals</a:t>
            </a:r>
            <a:endParaRPr/>
          </a:p>
        </p:txBody>
      </p:sp>
      <p:sp>
        <p:nvSpPr>
          <p:cNvPr id="2552" name="Google Shape;2552;p143"/>
          <p:cNvSpPr txBox="1"/>
          <p:nvPr>
            <p:ph idx="3" type="body"/>
          </p:nvPr>
        </p:nvSpPr>
        <p:spPr>
          <a:xfrm>
            <a:off x="457200" y="2763078"/>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Challenges to Implementing Global D&amp;I Goals at Local Level</a:t>
            </a:r>
            <a:endParaRPr/>
          </a:p>
        </p:txBody>
      </p:sp>
      <p:pic>
        <p:nvPicPr>
          <p:cNvPr id="2553" name="Google Shape;2553;p143"/>
          <p:cNvPicPr preferRelativeResize="0"/>
          <p:nvPr/>
        </p:nvPicPr>
        <p:blipFill rotWithShape="1">
          <a:blip r:embed="rId3">
            <a:alphaModFix/>
          </a:blip>
          <a:srcRect b="0" l="0" r="0" t="0"/>
          <a:stretch/>
        </p:blipFill>
        <p:spPr>
          <a:xfrm>
            <a:off x="7813141" y="4496844"/>
            <a:ext cx="655244" cy="303756"/>
          </a:xfrm>
          <a:prstGeom prst="rect">
            <a:avLst/>
          </a:prstGeom>
          <a:noFill/>
          <a:ln>
            <a:noFill/>
          </a:ln>
        </p:spPr>
      </p:pic>
      <p:sp>
        <p:nvSpPr>
          <p:cNvPr id="2554" name="Google Shape;2554;p143"/>
          <p:cNvSpPr txBox="1"/>
          <p:nvPr/>
        </p:nvSpPr>
        <p:spPr>
          <a:xfrm>
            <a:off x="457200" y="4450378"/>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Fujitsu</a:t>
            </a:r>
            <a:endParaRPr/>
          </a:p>
        </p:txBody>
      </p:sp>
      <p:sp>
        <p:nvSpPr>
          <p:cNvPr id="2555" name="Google Shape;2555;p143"/>
          <p:cNvSpPr txBox="1"/>
          <p:nvPr/>
        </p:nvSpPr>
        <p:spPr>
          <a:xfrm>
            <a:off x="6242346" y="3091547"/>
            <a:ext cx="2558753" cy="1341655"/>
          </a:xfrm>
          <a:prstGeom prst="rect">
            <a:avLst/>
          </a:prstGeom>
          <a:solidFill>
            <a:srgbClr val="D0DEEA"/>
          </a:solidFill>
          <a:ln>
            <a:noFill/>
          </a:ln>
        </p:spPr>
        <p:txBody>
          <a:bodyPr anchorCtr="0" anchor="t" bIns="91425" lIns="91425" spcFirstLastPara="1" rIns="91425" wrap="square" tIns="5486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Demographic Differences</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Global goals do not account for different starting points and priorities across localities.</a:t>
            </a:r>
            <a:endParaRPr/>
          </a:p>
        </p:txBody>
      </p:sp>
      <p:sp>
        <p:nvSpPr>
          <p:cNvPr id="2556" name="Google Shape;2556;p143"/>
          <p:cNvSpPr txBox="1"/>
          <p:nvPr/>
        </p:nvSpPr>
        <p:spPr>
          <a:xfrm>
            <a:off x="3210178" y="3088603"/>
            <a:ext cx="2854750" cy="1344598"/>
          </a:xfrm>
          <a:prstGeom prst="rect">
            <a:avLst/>
          </a:prstGeom>
          <a:solidFill>
            <a:srgbClr val="D0DEEA"/>
          </a:solidFill>
          <a:ln>
            <a:noFill/>
          </a:ln>
        </p:spPr>
        <p:txBody>
          <a:bodyPr anchorCtr="0" anchor="t" bIns="91425" lIns="91425" spcFirstLastPara="1" rIns="91425" wrap="square" tIns="54862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Legal Restrictions </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Global goals tend to be generic or only set targets for women’s representation due to restrictions on self-identification data for race, ethnicity, disability, sexual orientation and other identities.</a:t>
            </a:r>
            <a:endParaRPr/>
          </a:p>
        </p:txBody>
      </p:sp>
      <p:sp>
        <p:nvSpPr>
          <p:cNvPr id="2557" name="Google Shape;2557;p143"/>
          <p:cNvSpPr txBox="1"/>
          <p:nvPr/>
        </p:nvSpPr>
        <p:spPr>
          <a:xfrm>
            <a:off x="457198" y="3088603"/>
            <a:ext cx="2575562" cy="1341655"/>
          </a:xfrm>
          <a:prstGeom prst="rect">
            <a:avLst/>
          </a:prstGeom>
          <a:solidFill>
            <a:srgbClr val="D0DEEA"/>
          </a:solidFill>
          <a:ln>
            <a:noFill/>
          </a:ln>
        </p:spPr>
        <p:txBody>
          <a:bodyPr anchorCtr="0" anchor="t" bIns="91425" lIns="91425" spcFirstLastPara="1" rIns="91425" wrap="square" tIns="5486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Goal Actionability</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Global goals often lack direct recommendations due to their broad appeal.</a:t>
            </a:r>
            <a:endParaRPr/>
          </a:p>
        </p:txBody>
      </p:sp>
      <p:pic>
        <p:nvPicPr>
          <p:cNvPr id="2558" name="Google Shape;2558;p143"/>
          <p:cNvPicPr preferRelativeResize="0"/>
          <p:nvPr/>
        </p:nvPicPr>
        <p:blipFill rotWithShape="1">
          <a:blip r:embed="rId4">
            <a:alphaModFix/>
          </a:blip>
          <a:srcRect b="0" l="0" r="0" t="0"/>
          <a:stretch/>
        </p:blipFill>
        <p:spPr>
          <a:xfrm>
            <a:off x="4408073" y="3189754"/>
            <a:ext cx="344219" cy="240030"/>
          </a:xfrm>
          <a:prstGeom prst="rect">
            <a:avLst/>
          </a:prstGeom>
          <a:noFill/>
          <a:ln>
            <a:noFill/>
          </a:ln>
        </p:spPr>
      </p:pic>
      <p:pic>
        <p:nvPicPr>
          <p:cNvPr id="2559" name="Google Shape;2559;p143"/>
          <p:cNvPicPr preferRelativeResize="0"/>
          <p:nvPr/>
        </p:nvPicPr>
        <p:blipFill rotWithShape="1">
          <a:blip r:embed="rId4">
            <a:alphaModFix/>
          </a:blip>
          <a:srcRect b="0" l="0" r="0" t="0"/>
          <a:stretch/>
        </p:blipFill>
        <p:spPr>
          <a:xfrm>
            <a:off x="1515499" y="3189754"/>
            <a:ext cx="344219" cy="240030"/>
          </a:xfrm>
          <a:prstGeom prst="rect">
            <a:avLst/>
          </a:prstGeom>
          <a:noFill/>
          <a:ln>
            <a:noFill/>
          </a:ln>
        </p:spPr>
      </p:pic>
      <p:pic>
        <p:nvPicPr>
          <p:cNvPr id="2560" name="Google Shape;2560;p143"/>
          <p:cNvPicPr preferRelativeResize="0"/>
          <p:nvPr/>
        </p:nvPicPr>
        <p:blipFill rotWithShape="1">
          <a:blip r:embed="rId4">
            <a:alphaModFix/>
          </a:blip>
          <a:srcRect b="0" l="0" r="0" t="0"/>
          <a:stretch/>
        </p:blipFill>
        <p:spPr>
          <a:xfrm>
            <a:off x="7292242" y="3189754"/>
            <a:ext cx="344219" cy="240030"/>
          </a:xfrm>
          <a:prstGeom prst="rect">
            <a:avLst/>
          </a:prstGeom>
          <a:noFill/>
          <a:ln>
            <a:noFill/>
          </a:ln>
        </p:spPr>
      </p:pic>
      <p:sp>
        <p:nvSpPr>
          <p:cNvPr id="2561" name="Google Shape;2561;p143"/>
          <p:cNvSpPr txBox="1"/>
          <p:nvPr/>
        </p:nvSpPr>
        <p:spPr>
          <a:xfrm>
            <a:off x="457197" y="2397710"/>
            <a:ext cx="4875453"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Fujitsu</a:t>
            </a:r>
            <a:endParaRPr/>
          </a:p>
        </p:txBody>
      </p:sp>
      <p:sp>
        <p:nvSpPr>
          <p:cNvPr id="2562" name="Google Shape;2562;p143"/>
          <p:cNvSpPr/>
          <p:nvPr/>
        </p:nvSpPr>
        <p:spPr>
          <a:xfrm>
            <a:off x="2738418" y="994412"/>
            <a:ext cx="3667163" cy="415498"/>
          </a:xfrm>
          <a:prstGeom prst="wedgeRectCallout">
            <a:avLst>
              <a:gd fmla="val -3024" name="adj1"/>
              <a:gd fmla="val 77376"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3" name="Google Shape;2563;p143"/>
          <p:cNvSpPr txBox="1"/>
          <p:nvPr/>
        </p:nvSpPr>
        <p:spPr>
          <a:xfrm>
            <a:off x="2732178" y="996535"/>
            <a:ext cx="3673404" cy="415498"/>
          </a:xfrm>
          <a:prstGeom prst="rect">
            <a:avLst/>
          </a:prstGeom>
          <a:noFill/>
          <a:ln>
            <a:noFill/>
          </a:ln>
        </p:spPr>
        <p:txBody>
          <a:bodyPr anchorCtr="0" anchor="ctr"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know my organization is committed to D&amp;I, but I’m not sure how its global goal impacts me as a leader.</a:t>
            </a:r>
            <a:endParaRPr/>
          </a:p>
        </p:txBody>
      </p:sp>
      <p:sp>
        <p:nvSpPr>
          <p:cNvPr id="2564" name="Google Shape;2564;p143"/>
          <p:cNvSpPr/>
          <p:nvPr/>
        </p:nvSpPr>
        <p:spPr>
          <a:xfrm>
            <a:off x="5747661" y="1491812"/>
            <a:ext cx="2946564" cy="553998"/>
          </a:xfrm>
          <a:prstGeom prst="wedgeRectCallout">
            <a:avLst>
              <a:gd fmla="val -59295" name="adj1"/>
              <a:gd fmla="val -13426"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5" name="Google Shape;2565;p143"/>
          <p:cNvSpPr txBox="1"/>
          <p:nvPr/>
        </p:nvSpPr>
        <p:spPr>
          <a:xfrm>
            <a:off x="5759535" y="1491812"/>
            <a:ext cx="2946564" cy="553998"/>
          </a:xfrm>
          <a:prstGeom prst="rect">
            <a:avLst/>
          </a:prstGeom>
          <a:noFill/>
          <a:ln>
            <a:noFill/>
          </a:ln>
        </p:spPr>
        <p:txBody>
          <a:bodyPr anchorCtr="0" anchor="ctr"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Our global goal mentions female representation, but shouldn’t I think about indigenous representation as well?</a:t>
            </a:r>
            <a:endParaRPr/>
          </a:p>
        </p:txBody>
      </p:sp>
      <p:sp>
        <p:nvSpPr>
          <p:cNvPr id="2566" name="Google Shape;2566;p143"/>
          <p:cNvSpPr/>
          <p:nvPr/>
        </p:nvSpPr>
        <p:spPr>
          <a:xfrm>
            <a:off x="784909" y="1552471"/>
            <a:ext cx="2624786" cy="414720"/>
          </a:xfrm>
          <a:prstGeom prst="wedgeRectCallout">
            <a:avLst>
              <a:gd fmla="val 61378" name="adj1"/>
              <a:gd fmla="val -14409"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7" name="Google Shape;2567;p143"/>
          <p:cNvSpPr txBox="1"/>
          <p:nvPr/>
        </p:nvSpPr>
        <p:spPr>
          <a:xfrm>
            <a:off x="784909" y="1563518"/>
            <a:ext cx="2624786" cy="415498"/>
          </a:xfrm>
          <a:prstGeom prst="rect">
            <a:avLst/>
          </a:prstGeom>
          <a:noFill/>
          <a:ln>
            <a:noFill/>
          </a:ln>
        </p:spPr>
        <p:txBody>
          <a:bodyPr anchorCtr="0" anchor="ctr"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 global goal doesn’t feel relevant to my business unit’s needs.</a:t>
            </a:r>
            <a:endParaRPr/>
          </a:p>
        </p:txBody>
      </p:sp>
      <p:sp>
        <p:nvSpPr>
          <p:cNvPr id="2568" name="Google Shape;2568;p143"/>
          <p:cNvSpPr/>
          <p:nvPr/>
        </p:nvSpPr>
        <p:spPr>
          <a:xfrm>
            <a:off x="3971086" y="2296296"/>
            <a:ext cx="1295547"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Senior Leaders</a:t>
            </a:r>
            <a:endParaRPr/>
          </a:p>
        </p:txBody>
      </p:sp>
      <p:pic>
        <p:nvPicPr>
          <p:cNvPr id="2569" name="Google Shape;2569;p143"/>
          <p:cNvPicPr preferRelativeResize="0"/>
          <p:nvPr/>
        </p:nvPicPr>
        <p:blipFill rotWithShape="1">
          <a:blip r:embed="rId5">
            <a:alphaModFix/>
          </a:blip>
          <a:srcRect b="0" l="0" r="0" t="0"/>
          <a:stretch/>
        </p:blipFill>
        <p:spPr>
          <a:xfrm>
            <a:off x="4428550" y="1547138"/>
            <a:ext cx="257175" cy="733425"/>
          </a:xfrm>
          <a:prstGeom prst="rect">
            <a:avLst/>
          </a:prstGeom>
          <a:noFill/>
          <a:ln>
            <a:noFill/>
          </a:ln>
        </p:spPr>
      </p:pic>
      <p:pic>
        <p:nvPicPr>
          <p:cNvPr id="2570" name="Google Shape;2570;p143"/>
          <p:cNvPicPr preferRelativeResize="0"/>
          <p:nvPr/>
        </p:nvPicPr>
        <p:blipFill rotWithShape="1">
          <a:blip r:embed="rId6">
            <a:alphaModFix/>
          </a:blip>
          <a:srcRect b="0" l="0" r="0" t="0"/>
          <a:stretch/>
        </p:blipFill>
        <p:spPr>
          <a:xfrm>
            <a:off x="5006683" y="1594763"/>
            <a:ext cx="257175" cy="685800"/>
          </a:xfrm>
          <a:prstGeom prst="rect">
            <a:avLst/>
          </a:prstGeom>
          <a:noFill/>
          <a:ln>
            <a:noFill/>
          </a:ln>
        </p:spPr>
      </p:pic>
      <p:pic>
        <p:nvPicPr>
          <p:cNvPr id="2571" name="Google Shape;2571;p143"/>
          <p:cNvPicPr preferRelativeResize="0"/>
          <p:nvPr/>
        </p:nvPicPr>
        <p:blipFill rotWithShape="1">
          <a:blip r:embed="rId7">
            <a:alphaModFix/>
          </a:blip>
          <a:srcRect b="0" l="0" r="0" t="0"/>
          <a:stretch/>
        </p:blipFill>
        <p:spPr>
          <a:xfrm>
            <a:off x="3850416" y="1594763"/>
            <a:ext cx="257175" cy="68580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
        <p:nvSpPr>
          <p:cNvPr id="2577" name="Google Shape;2577;p144"/>
          <p:cNvSpPr/>
          <p:nvPr/>
        </p:nvSpPr>
        <p:spPr>
          <a:xfrm>
            <a:off x="3425664" y="2863097"/>
            <a:ext cx="4572000" cy="523712"/>
          </a:xfrm>
          <a:prstGeom prst="rect">
            <a:avLst/>
          </a:prstGeom>
          <a:solidFill>
            <a:srgbClr val="D0DEEA"/>
          </a:solidFill>
          <a:ln>
            <a:noFill/>
          </a:ln>
        </p:spPr>
        <p:txBody>
          <a:bodyPr anchorCtr="0" anchor="ctr" bIns="45700" lIns="365750" spcFirstLastPara="1" rIns="182875" wrap="square" tIns="45700">
            <a:noAutofit/>
          </a:bodyPr>
          <a:lstStyle/>
          <a:p>
            <a:pPr indent="0" lvl="3" marL="1371600" marR="0" rtl="0" algn="l">
              <a:spcBef>
                <a:spcPts val="0"/>
              </a:spcBef>
              <a:spcAft>
                <a:spcPts val="0"/>
              </a:spcAft>
              <a:buNone/>
            </a:pPr>
            <a:r>
              <a:rPr b="1" i="0" lang="en" sz="1200" u="none" cap="none" strike="noStrike">
                <a:solidFill>
                  <a:schemeClr val="dk1"/>
                </a:solidFill>
                <a:latin typeface="Arial"/>
                <a:ea typeface="Arial"/>
                <a:cs typeface="Arial"/>
                <a:sym typeface="Arial"/>
              </a:rPr>
              <a:t>Measure and track success</a:t>
            </a:r>
            <a:r>
              <a:rPr b="0" i="0" lang="en" sz="1200" u="none" cap="none" strike="noStrike">
                <a:solidFill>
                  <a:schemeClr val="dk1"/>
                </a:solidFill>
                <a:latin typeface="Arial"/>
                <a:ea typeface="Arial"/>
                <a:cs typeface="Arial"/>
                <a:sym typeface="Arial"/>
              </a:rPr>
              <a:t> </a:t>
            </a:r>
            <a:br>
              <a:rPr b="0" i="0" lang="en" sz="1200" u="none" cap="none" strike="noStrike">
                <a:solidFill>
                  <a:schemeClr val="dk1"/>
                </a:solidFill>
                <a:latin typeface="Arial"/>
                <a:ea typeface="Arial"/>
                <a:cs typeface="Arial"/>
                <a:sym typeface="Arial"/>
              </a:rPr>
            </a:br>
            <a:r>
              <a:rPr b="0" i="0" lang="en" sz="1200" u="none" cap="none" strike="noStrike">
                <a:solidFill>
                  <a:schemeClr val="dk1"/>
                </a:solidFill>
                <a:latin typeface="Arial"/>
                <a:ea typeface="Arial"/>
                <a:cs typeface="Arial"/>
                <a:sym typeface="Arial"/>
              </a:rPr>
              <a:t>through leader scorecards</a:t>
            </a:r>
            <a:endParaRPr/>
          </a:p>
        </p:txBody>
      </p:sp>
      <p:sp>
        <p:nvSpPr>
          <p:cNvPr id="2578" name="Google Shape;2578;p144"/>
          <p:cNvSpPr/>
          <p:nvPr/>
        </p:nvSpPr>
        <p:spPr>
          <a:xfrm>
            <a:off x="3425664" y="2285922"/>
            <a:ext cx="4572000" cy="523712"/>
          </a:xfrm>
          <a:prstGeom prst="rect">
            <a:avLst/>
          </a:prstGeom>
          <a:solidFill>
            <a:srgbClr val="D0DEEA"/>
          </a:solidFill>
          <a:ln>
            <a:noFill/>
          </a:ln>
        </p:spPr>
        <p:txBody>
          <a:bodyPr anchorCtr="0" anchor="ctr" bIns="45700" lIns="365750" spcFirstLastPara="1" rIns="182875" wrap="square" tIns="45700">
            <a:noAutofit/>
          </a:bodyPr>
          <a:lstStyle/>
          <a:p>
            <a:pPr indent="0" lvl="3" marL="1371600" marR="0" rtl="0" algn="l">
              <a:spcBef>
                <a:spcPts val="0"/>
              </a:spcBef>
              <a:spcAft>
                <a:spcPts val="0"/>
              </a:spcAft>
              <a:buNone/>
            </a:pPr>
            <a:r>
              <a:rPr b="1" i="0" lang="en" sz="1200" u="none" cap="none" strike="noStrike">
                <a:solidFill>
                  <a:schemeClr val="dk1"/>
                </a:solidFill>
                <a:latin typeface="Arial"/>
                <a:ea typeface="Arial"/>
                <a:cs typeface="Arial"/>
                <a:sym typeface="Arial"/>
              </a:rPr>
              <a:t>Co-create local goals </a:t>
            </a:r>
            <a:r>
              <a:rPr b="0" i="0" lang="en" sz="1200" u="none" cap="none" strike="noStrike">
                <a:solidFill>
                  <a:schemeClr val="dk1"/>
                </a:solidFill>
                <a:latin typeface="Arial"/>
                <a:ea typeface="Arial"/>
                <a:cs typeface="Arial"/>
                <a:sym typeface="Arial"/>
              </a:rPr>
              <a:t>with leaders </a:t>
            </a:r>
            <a:endParaRPr/>
          </a:p>
        </p:txBody>
      </p:sp>
      <p:sp>
        <p:nvSpPr>
          <p:cNvPr id="2579" name="Google Shape;2579;p144"/>
          <p:cNvSpPr/>
          <p:nvPr/>
        </p:nvSpPr>
        <p:spPr>
          <a:xfrm>
            <a:off x="3425664" y="1708747"/>
            <a:ext cx="4572000" cy="523712"/>
          </a:xfrm>
          <a:prstGeom prst="rect">
            <a:avLst/>
          </a:prstGeom>
          <a:solidFill>
            <a:srgbClr val="D0DEEA"/>
          </a:solidFill>
          <a:ln>
            <a:noFill/>
          </a:ln>
        </p:spPr>
        <p:txBody>
          <a:bodyPr anchorCtr="0" anchor="ctr" bIns="45700" lIns="365750" spcFirstLastPara="1" rIns="365750" wrap="square" tIns="45700">
            <a:noAutofit/>
          </a:bodyPr>
          <a:lstStyle/>
          <a:p>
            <a:pPr indent="0" lvl="3" marL="1371600" marR="0" rtl="0" algn="l">
              <a:spcBef>
                <a:spcPts val="0"/>
              </a:spcBef>
              <a:spcAft>
                <a:spcPts val="0"/>
              </a:spcAft>
              <a:buNone/>
            </a:pPr>
            <a:r>
              <a:rPr b="0" i="0" lang="en" sz="1200" u="none" cap="none" strike="noStrike">
                <a:solidFill>
                  <a:schemeClr val="dk1"/>
                </a:solidFill>
                <a:latin typeface="Arial"/>
                <a:ea typeface="Arial"/>
                <a:cs typeface="Arial"/>
                <a:sym typeface="Arial"/>
              </a:rPr>
              <a:t>Gather </a:t>
            </a:r>
            <a:r>
              <a:rPr b="1" i="0" lang="en" sz="1200" u="none" cap="none" strike="noStrike">
                <a:solidFill>
                  <a:schemeClr val="dk1"/>
                </a:solidFill>
                <a:latin typeface="Arial"/>
                <a:ea typeface="Arial"/>
                <a:cs typeface="Arial"/>
                <a:sym typeface="Arial"/>
              </a:rPr>
              <a:t>context-specific inputs</a:t>
            </a:r>
            <a:r>
              <a:rPr b="0" i="0" lang="en" sz="1200" u="none" cap="none" strike="noStrike">
                <a:solidFill>
                  <a:schemeClr val="dk1"/>
                </a:solidFill>
                <a:latin typeface="Arial"/>
                <a:ea typeface="Arial"/>
                <a:cs typeface="Arial"/>
                <a:sym typeface="Arial"/>
              </a:rPr>
              <a:t> </a:t>
            </a:r>
            <a:br>
              <a:rPr b="0" i="0" lang="en" sz="1200" u="none" cap="none" strike="noStrike">
                <a:solidFill>
                  <a:schemeClr val="dk1"/>
                </a:solidFill>
                <a:latin typeface="Arial"/>
                <a:ea typeface="Arial"/>
                <a:cs typeface="Arial"/>
                <a:sym typeface="Arial"/>
              </a:rPr>
            </a:br>
            <a:r>
              <a:rPr b="0" i="0" lang="en" sz="1200" u="none" cap="none" strike="noStrike">
                <a:solidFill>
                  <a:schemeClr val="dk1"/>
                </a:solidFill>
                <a:latin typeface="Arial"/>
                <a:ea typeface="Arial"/>
                <a:cs typeface="Arial"/>
                <a:sym typeface="Arial"/>
              </a:rPr>
              <a:t>to inform local strategy </a:t>
            </a:r>
            <a:endParaRPr/>
          </a:p>
        </p:txBody>
      </p:sp>
      <p:sp>
        <p:nvSpPr>
          <p:cNvPr id="2580" name="Google Shape;2580;p144"/>
          <p:cNvSpPr/>
          <p:nvPr/>
        </p:nvSpPr>
        <p:spPr>
          <a:xfrm>
            <a:off x="3425664" y="1131572"/>
            <a:ext cx="4572000" cy="523712"/>
          </a:xfrm>
          <a:prstGeom prst="rect">
            <a:avLst/>
          </a:prstGeom>
          <a:solidFill>
            <a:srgbClr val="D0DEEA"/>
          </a:solidFill>
          <a:ln>
            <a:noFill/>
          </a:ln>
        </p:spPr>
        <p:txBody>
          <a:bodyPr anchorCtr="0" anchor="ctr" bIns="45700" lIns="365750" spcFirstLastPara="1" rIns="182875" wrap="square" tIns="45700">
            <a:noAutofit/>
          </a:bodyPr>
          <a:lstStyle/>
          <a:p>
            <a:pPr indent="0" lvl="3" marL="1371600" marR="0" rtl="0" algn="l">
              <a:spcBef>
                <a:spcPts val="0"/>
              </a:spcBef>
              <a:spcAft>
                <a:spcPts val="0"/>
              </a:spcAft>
              <a:buNone/>
            </a:pPr>
            <a:r>
              <a:rPr b="0" i="0" lang="en" sz="1200" u="none" cap="none" strike="noStrike">
                <a:solidFill>
                  <a:schemeClr val="dk1"/>
                </a:solidFill>
                <a:latin typeface="Arial"/>
                <a:ea typeface="Arial"/>
                <a:cs typeface="Arial"/>
                <a:sym typeface="Arial"/>
              </a:rPr>
              <a:t>Identify a </a:t>
            </a:r>
            <a:r>
              <a:rPr b="1" i="0" lang="en" sz="1200" u="none" cap="none" strike="noStrike">
                <a:solidFill>
                  <a:schemeClr val="dk1"/>
                </a:solidFill>
                <a:latin typeface="Arial"/>
                <a:ea typeface="Arial"/>
                <a:cs typeface="Arial"/>
                <a:sym typeface="Arial"/>
              </a:rPr>
              <a:t>unified global goal</a:t>
            </a:r>
            <a:endParaRPr/>
          </a:p>
        </p:txBody>
      </p:sp>
      <p:sp>
        <p:nvSpPr>
          <p:cNvPr id="2581" name="Google Shape;2581;p144"/>
          <p:cNvSpPr/>
          <p:nvPr/>
        </p:nvSpPr>
        <p:spPr>
          <a:xfrm rot="10800000">
            <a:off x="1174250" y="1131571"/>
            <a:ext cx="3540624" cy="523711"/>
          </a:xfrm>
          <a:custGeom>
            <a:rect b="b" l="l" r="r" t="t"/>
            <a:pathLst>
              <a:path extrusionOk="0" h="698282" w="3540624">
                <a:moveTo>
                  <a:pt x="3540624" y="698282"/>
                </a:moveTo>
                <a:lnTo>
                  <a:pt x="0" y="698282"/>
                </a:lnTo>
                <a:lnTo>
                  <a:pt x="272113" y="0"/>
                </a:lnTo>
                <a:lnTo>
                  <a:pt x="3268511" y="0"/>
                </a:lnTo>
                <a:lnTo>
                  <a:pt x="3540624" y="698282"/>
                </a:lnTo>
                <a:close/>
              </a:path>
            </a:pathLst>
          </a:cu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2" name="Google Shape;2582;p144"/>
          <p:cNvSpPr/>
          <p:nvPr/>
        </p:nvSpPr>
        <p:spPr>
          <a:xfrm rot="10800000">
            <a:off x="1473577" y="1707659"/>
            <a:ext cx="2941970" cy="1101973"/>
          </a:xfrm>
          <a:custGeom>
            <a:rect b="b" l="l" r="r" t="t"/>
            <a:pathLst>
              <a:path extrusionOk="0" h="1469298" w="2941970">
                <a:moveTo>
                  <a:pt x="2941970" y="1469298"/>
                </a:moveTo>
                <a:lnTo>
                  <a:pt x="0" y="1469298"/>
                </a:lnTo>
                <a:lnTo>
                  <a:pt x="572571" y="0"/>
                </a:lnTo>
                <a:lnTo>
                  <a:pt x="2369399" y="0"/>
                </a:lnTo>
                <a:lnTo>
                  <a:pt x="2941970" y="1469298"/>
                </a:lnTo>
                <a:close/>
              </a:path>
            </a:pathLst>
          </a:cu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3" name="Google Shape;2583;p144"/>
          <p:cNvSpPr/>
          <p:nvPr/>
        </p:nvSpPr>
        <p:spPr>
          <a:xfrm rot="10800000">
            <a:off x="2073927" y="2863096"/>
            <a:ext cx="1741270" cy="523711"/>
          </a:xfrm>
          <a:custGeom>
            <a:rect b="b" l="l" r="r" t="t"/>
            <a:pathLst>
              <a:path extrusionOk="0" h="698281" w="1741270">
                <a:moveTo>
                  <a:pt x="1741270" y="698281"/>
                </a:moveTo>
                <a:lnTo>
                  <a:pt x="0" y="698281"/>
                </a:lnTo>
                <a:lnTo>
                  <a:pt x="272113" y="0"/>
                </a:lnTo>
                <a:lnTo>
                  <a:pt x="1469157" y="0"/>
                </a:lnTo>
                <a:lnTo>
                  <a:pt x="1741270" y="698281"/>
                </a:lnTo>
                <a:close/>
              </a:path>
            </a:pathLst>
          </a:cu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4" name="Google Shape;2584;p14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Common Purpose, Localized Implementation</a:t>
            </a:r>
            <a:endParaRPr/>
          </a:p>
        </p:txBody>
      </p:sp>
      <p:sp>
        <p:nvSpPr>
          <p:cNvPr id="2585" name="Google Shape;2585;p14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Four Steps to Setting Local D&amp;I Goals </a:t>
            </a:r>
            <a:endParaRPr/>
          </a:p>
        </p:txBody>
      </p:sp>
      <p:pic>
        <p:nvPicPr>
          <p:cNvPr id="2586" name="Google Shape;2586;p144"/>
          <p:cNvPicPr preferRelativeResize="0"/>
          <p:nvPr/>
        </p:nvPicPr>
        <p:blipFill rotWithShape="1">
          <a:blip r:embed="rId3">
            <a:alphaModFix/>
          </a:blip>
          <a:srcRect b="0" l="0" r="0" t="0"/>
          <a:stretch/>
        </p:blipFill>
        <p:spPr>
          <a:xfrm>
            <a:off x="7813141" y="4496844"/>
            <a:ext cx="655244" cy="303756"/>
          </a:xfrm>
          <a:prstGeom prst="rect">
            <a:avLst/>
          </a:prstGeom>
          <a:noFill/>
          <a:ln>
            <a:noFill/>
          </a:ln>
        </p:spPr>
      </p:pic>
      <p:sp>
        <p:nvSpPr>
          <p:cNvPr id="2587" name="Google Shape;2587;p144"/>
          <p:cNvSpPr txBox="1"/>
          <p:nvPr/>
        </p:nvSpPr>
        <p:spPr>
          <a:xfrm>
            <a:off x="457200" y="4289924"/>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Fujitsu</a:t>
            </a:r>
            <a:endParaRPr/>
          </a:p>
        </p:txBody>
      </p:sp>
      <p:sp>
        <p:nvSpPr>
          <p:cNvPr id="2588" name="Google Shape;2588;p144"/>
          <p:cNvSpPr txBox="1"/>
          <p:nvPr/>
        </p:nvSpPr>
        <p:spPr>
          <a:xfrm>
            <a:off x="1174247" y="3586990"/>
            <a:ext cx="6823417" cy="692497"/>
          </a:xfrm>
          <a:prstGeom prst="rect">
            <a:avLst/>
          </a:prstGeom>
          <a:noFill/>
          <a:ln cap="flat" cmpd="sng" w="12700">
            <a:solidFill>
              <a:srgbClr val="E81159"/>
            </a:solidFill>
            <a:prstDash val="solid"/>
            <a:round/>
            <a:headEnd len="sm" w="sm" type="none"/>
            <a:tailEnd len="sm" w="sm" type="none"/>
          </a:ln>
        </p:spPr>
        <p:txBody>
          <a:bodyPr anchorCtr="0" anchor="t" bIns="91425" lIns="5486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Realization</a:t>
            </a:r>
            <a:endParaRPr/>
          </a:p>
          <a:p>
            <a:pPr indent="0" lvl="2" marL="0" marR="0" rtl="0" algn="l">
              <a:spcBef>
                <a:spcPts val="0"/>
              </a:spcBef>
              <a:spcAft>
                <a:spcPts val="0"/>
              </a:spcAft>
              <a:buNone/>
            </a:pPr>
            <a:r>
              <a:rPr b="0" i="0" lang="en" sz="1200" u="none" cap="none" strike="noStrike">
                <a:solidFill>
                  <a:schemeClr val="dk1"/>
                </a:solidFill>
                <a:latin typeface="Arial"/>
                <a:ea typeface="Arial"/>
                <a:cs typeface="Arial"/>
                <a:sym typeface="Arial"/>
              </a:rPr>
              <a:t>With subsidiaries in more than 100 countries, Fujitsu realized it needed goals and strategies that were </a:t>
            </a:r>
            <a:r>
              <a:rPr b="1" i="0" lang="en" sz="1200" u="none" cap="none" strike="noStrike">
                <a:solidFill>
                  <a:schemeClr val="dk1"/>
                </a:solidFill>
                <a:latin typeface="Arial"/>
                <a:ea typeface="Arial"/>
                <a:cs typeface="Arial"/>
                <a:sym typeface="Arial"/>
              </a:rPr>
              <a:t>globally consistent and locally relevant</a:t>
            </a:r>
            <a:r>
              <a:rPr b="0" i="0" lang="en" sz="1200" u="none" cap="none" strike="noStrike">
                <a:solidFill>
                  <a:schemeClr val="dk1"/>
                </a:solidFill>
                <a:latin typeface="Arial"/>
                <a:ea typeface="Arial"/>
                <a:cs typeface="Arial"/>
                <a:sym typeface="Arial"/>
              </a:rPr>
              <a:t>. Fujitsu’s approach to localize D&amp;I goals promotes collective progress with </a:t>
            </a:r>
            <a:r>
              <a:rPr b="1" i="0" lang="en" sz="1200" u="none" cap="none" strike="noStrike">
                <a:solidFill>
                  <a:schemeClr val="dk1"/>
                </a:solidFill>
                <a:latin typeface="Arial"/>
                <a:ea typeface="Arial"/>
                <a:cs typeface="Arial"/>
                <a:sym typeface="Arial"/>
              </a:rPr>
              <a:t>individualized accountability and relevance</a:t>
            </a:r>
            <a:r>
              <a:rPr b="0" i="0" lang="en" sz="1200" u="none" cap="none" strike="noStrike">
                <a:solidFill>
                  <a:schemeClr val="dk1"/>
                </a:solidFill>
                <a:latin typeface="Arial"/>
                <a:ea typeface="Arial"/>
                <a:cs typeface="Arial"/>
                <a:sym typeface="Arial"/>
              </a:rPr>
              <a:t>.</a:t>
            </a:r>
            <a:endParaRPr/>
          </a:p>
        </p:txBody>
      </p:sp>
      <p:pic>
        <p:nvPicPr>
          <p:cNvPr id="2589" name="Google Shape;2589;p144"/>
          <p:cNvPicPr preferRelativeResize="0"/>
          <p:nvPr/>
        </p:nvPicPr>
        <p:blipFill rotWithShape="1">
          <a:blip r:embed="rId4">
            <a:alphaModFix/>
          </a:blip>
          <a:srcRect b="0" l="0" r="0" t="0"/>
          <a:stretch/>
        </p:blipFill>
        <p:spPr>
          <a:xfrm>
            <a:off x="1208183" y="3654003"/>
            <a:ext cx="360045" cy="280035"/>
          </a:xfrm>
          <a:prstGeom prst="rect">
            <a:avLst/>
          </a:prstGeom>
          <a:noFill/>
          <a:ln>
            <a:noFill/>
          </a:ln>
        </p:spPr>
      </p:pic>
      <p:sp>
        <p:nvSpPr>
          <p:cNvPr id="2590" name="Google Shape;2590;p144"/>
          <p:cNvSpPr txBox="1"/>
          <p:nvPr/>
        </p:nvSpPr>
        <p:spPr>
          <a:xfrm>
            <a:off x="1998114" y="1391673"/>
            <a:ext cx="1892894"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Global</a:t>
            </a:r>
            <a:endParaRPr/>
          </a:p>
        </p:txBody>
      </p:sp>
      <p:sp>
        <p:nvSpPr>
          <p:cNvPr id="2591" name="Google Shape;2591;p144"/>
          <p:cNvSpPr txBox="1"/>
          <p:nvPr/>
        </p:nvSpPr>
        <p:spPr>
          <a:xfrm>
            <a:off x="1938721" y="2308658"/>
            <a:ext cx="2011680"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Local</a:t>
            </a:r>
            <a:endParaRPr/>
          </a:p>
        </p:txBody>
      </p:sp>
      <p:sp>
        <p:nvSpPr>
          <p:cNvPr id="2592" name="Google Shape;2592;p144"/>
          <p:cNvSpPr txBox="1"/>
          <p:nvPr/>
        </p:nvSpPr>
        <p:spPr>
          <a:xfrm>
            <a:off x="2341184" y="3127768"/>
            <a:ext cx="1206755"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Individual</a:t>
            </a:r>
            <a:endParaRPr/>
          </a:p>
        </p:txBody>
      </p:sp>
      <p:sp>
        <p:nvSpPr>
          <p:cNvPr id="2593" name="Google Shape;2593;p144"/>
          <p:cNvSpPr/>
          <p:nvPr/>
        </p:nvSpPr>
        <p:spPr>
          <a:xfrm flipH="1">
            <a:off x="4849934" y="1300361"/>
            <a:ext cx="243499" cy="182624"/>
          </a:xfrm>
          <a:prstGeom prst="ellipse">
            <a:avLst/>
          </a:prstGeom>
          <a:solidFill>
            <a:srgbClr val="6A80A3"/>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1</a:t>
            </a:r>
            <a:endParaRPr/>
          </a:p>
        </p:txBody>
      </p:sp>
      <p:sp>
        <p:nvSpPr>
          <p:cNvPr id="2594" name="Google Shape;2594;p144"/>
          <p:cNvSpPr/>
          <p:nvPr/>
        </p:nvSpPr>
        <p:spPr>
          <a:xfrm flipH="1">
            <a:off x="4849933" y="1802063"/>
            <a:ext cx="243499" cy="182624"/>
          </a:xfrm>
          <a:prstGeom prst="ellipse">
            <a:avLst/>
          </a:prstGeom>
          <a:solidFill>
            <a:srgbClr val="6A80A3"/>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2</a:t>
            </a:r>
            <a:endParaRPr/>
          </a:p>
        </p:txBody>
      </p:sp>
      <p:sp>
        <p:nvSpPr>
          <p:cNvPr id="2595" name="Google Shape;2595;p144"/>
          <p:cNvSpPr/>
          <p:nvPr/>
        </p:nvSpPr>
        <p:spPr>
          <a:xfrm flipH="1">
            <a:off x="4849933" y="2455797"/>
            <a:ext cx="243499" cy="182624"/>
          </a:xfrm>
          <a:prstGeom prst="ellipse">
            <a:avLst/>
          </a:prstGeom>
          <a:solidFill>
            <a:srgbClr val="6A80A3"/>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3</a:t>
            </a:r>
            <a:endParaRPr/>
          </a:p>
        </p:txBody>
      </p:sp>
      <p:sp>
        <p:nvSpPr>
          <p:cNvPr id="2596" name="Google Shape;2596;p144"/>
          <p:cNvSpPr/>
          <p:nvPr/>
        </p:nvSpPr>
        <p:spPr>
          <a:xfrm flipH="1">
            <a:off x="4854047" y="2960543"/>
            <a:ext cx="243499" cy="182624"/>
          </a:xfrm>
          <a:prstGeom prst="ellipse">
            <a:avLst/>
          </a:prstGeom>
          <a:solidFill>
            <a:srgbClr val="6A80A3"/>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4</a:t>
            </a:r>
            <a:endParaRPr/>
          </a:p>
        </p:txBody>
      </p:sp>
      <p:pic>
        <p:nvPicPr>
          <p:cNvPr id="2597" name="Google Shape;2597;p144"/>
          <p:cNvPicPr preferRelativeResize="0"/>
          <p:nvPr/>
        </p:nvPicPr>
        <p:blipFill rotWithShape="1">
          <a:blip r:embed="rId5">
            <a:alphaModFix/>
          </a:blip>
          <a:srcRect b="0" l="0" r="0" t="0"/>
          <a:stretch/>
        </p:blipFill>
        <p:spPr>
          <a:xfrm>
            <a:off x="2766495" y="1199624"/>
            <a:ext cx="267100" cy="207744"/>
          </a:xfrm>
          <a:prstGeom prst="rect">
            <a:avLst/>
          </a:prstGeom>
          <a:noFill/>
          <a:ln>
            <a:noFill/>
          </a:ln>
        </p:spPr>
      </p:pic>
      <p:pic>
        <p:nvPicPr>
          <p:cNvPr id="2598" name="Google Shape;2598;p144"/>
          <p:cNvPicPr preferRelativeResize="0"/>
          <p:nvPr/>
        </p:nvPicPr>
        <p:blipFill rotWithShape="1">
          <a:blip r:embed="rId6">
            <a:alphaModFix/>
          </a:blip>
          <a:srcRect b="0" l="0" r="0" t="0"/>
          <a:stretch/>
        </p:blipFill>
        <p:spPr>
          <a:xfrm>
            <a:off x="2766495" y="2100913"/>
            <a:ext cx="267100" cy="207744"/>
          </a:xfrm>
          <a:prstGeom prst="rect">
            <a:avLst/>
          </a:prstGeom>
          <a:noFill/>
          <a:ln>
            <a:noFill/>
          </a:ln>
        </p:spPr>
      </p:pic>
      <p:pic>
        <p:nvPicPr>
          <p:cNvPr id="2599" name="Google Shape;2599;p144"/>
          <p:cNvPicPr preferRelativeResize="0"/>
          <p:nvPr/>
        </p:nvPicPr>
        <p:blipFill rotWithShape="1">
          <a:blip r:embed="rId7">
            <a:alphaModFix/>
          </a:blip>
          <a:srcRect b="0" l="0" r="0" t="0"/>
          <a:stretch/>
        </p:blipFill>
        <p:spPr>
          <a:xfrm>
            <a:off x="2766495" y="2931673"/>
            <a:ext cx="267100" cy="207744"/>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4" name="Shape 2604"/>
        <p:cNvGrpSpPr/>
        <p:nvPr/>
      </p:nvGrpSpPr>
      <p:grpSpPr>
        <a:xfrm>
          <a:off x="0" y="0"/>
          <a:ext cx="0" cy="0"/>
          <a:chOff x="0" y="0"/>
          <a:chExt cx="0" cy="0"/>
        </a:xfrm>
      </p:grpSpPr>
      <p:sp>
        <p:nvSpPr>
          <p:cNvPr id="2605" name="Google Shape;2605;p145"/>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Identify a Unified Global Goal</a:t>
            </a:r>
            <a:endParaRPr/>
          </a:p>
        </p:txBody>
      </p:sp>
      <p:sp>
        <p:nvSpPr>
          <p:cNvPr id="2606" name="Google Shape;2606;p145"/>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Three Hallmarks of a Meaningful Global D&amp;I Goal</a:t>
            </a:r>
            <a:endParaRPr/>
          </a:p>
        </p:txBody>
      </p:sp>
      <p:pic>
        <p:nvPicPr>
          <p:cNvPr id="2607" name="Google Shape;2607;p145"/>
          <p:cNvPicPr preferRelativeResize="0"/>
          <p:nvPr/>
        </p:nvPicPr>
        <p:blipFill rotWithShape="1">
          <a:blip r:embed="rId3">
            <a:alphaModFix/>
          </a:blip>
          <a:srcRect b="0" l="0" r="0" t="0"/>
          <a:stretch/>
        </p:blipFill>
        <p:spPr>
          <a:xfrm>
            <a:off x="7813141" y="4496844"/>
            <a:ext cx="655244" cy="303756"/>
          </a:xfrm>
          <a:prstGeom prst="rect">
            <a:avLst/>
          </a:prstGeom>
          <a:noFill/>
          <a:ln>
            <a:noFill/>
          </a:ln>
        </p:spPr>
      </p:pic>
      <p:sp>
        <p:nvSpPr>
          <p:cNvPr id="2608" name="Google Shape;2608;p145"/>
          <p:cNvSpPr txBox="1"/>
          <p:nvPr/>
        </p:nvSpPr>
        <p:spPr>
          <a:xfrm>
            <a:off x="457200" y="4455836"/>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Fujitsu</a:t>
            </a:r>
            <a:endParaRPr/>
          </a:p>
        </p:txBody>
      </p:sp>
      <p:pic>
        <p:nvPicPr>
          <p:cNvPr id="2609" name="Google Shape;2609;p145"/>
          <p:cNvPicPr preferRelativeResize="0"/>
          <p:nvPr/>
        </p:nvPicPr>
        <p:blipFill rotWithShape="1">
          <a:blip r:embed="rId4">
            <a:alphaModFix/>
          </a:blip>
          <a:srcRect b="17450" l="0" r="0" t="1197"/>
          <a:stretch/>
        </p:blipFill>
        <p:spPr>
          <a:xfrm>
            <a:off x="3888337" y="1259456"/>
            <a:ext cx="4798463" cy="2685145"/>
          </a:xfrm>
          <a:prstGeom prst="rect">
            <a:avLst/>
          </a:prstGeom>
          <a:noFill/>
          <a:ln cap="flat" cmpd="sng" w="12700">
            <a:solidFill>
              <a:srgbClr val="6F7878"/>
            </a:solidFill>
            <a:prstDash val="solid"/>
            <a:round/>
            <a:headEnd len="sm" w="sm" type="none"/>
            <a:tailEnd len="sm" w="sm" type="none"/>
          </a:ln>
        </p:spPr>
      </p:pic>
      <p:sp>
        <p:nvSpPr>
          <p:cNvPr id="2610" name="Google Shape;2610;p145"/>
          <p:cNvSpPr txBox="1"/>
          <p:nvPr/>
        </p:nvSpPr>
        <p:spPr>
          <a:xfrm>
            <a:off x="3888337" y="1061738"/>
            <a:ext cx="3253299" cy="137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Fujitsu’s Global D&amp;I Goals</a:t>
            </a:r>
            <a:endParaRPr/>
          </a:p>
        </p:txBody>
      </p:sp>
      <p:sp>
        <p:nvSpPr>
          <p:cNvPr id="2611" name="Google Shape;2611;p145"/>
          <p:cNvSpPr txBox="1"/>
          <p:nvPr/>
        </p:nvSpPr>
        <p:spPr>
          <a:xfrm>
            <a:off x="3888336" y="3990213"/>
            <a:ext cx="4968566" cy="184666"/>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fujitsu.com/global/about/csr/diversity.</a:t>
            </a:r>
            <a:endParaRPr sz="1000">
              <a:solidFill>
                <a:schemeClr val="dk1"/>
              </a:solidFill>
              <a:latin typeface="Arial"/>
              <a:ea typeface="Arial"/>
              <a:cs typeface="Arial"/>
              <a:sym typeface="Arial"/>
            </a:endParaRPr>
          </a:p>
        </p:txBody>
      </p:sp>
      <p:cxnSp>
        <p:nvCxnSpPr>
          <p:cNvPr id="2612" name="Google Shape;2612;p145"/>
          <p:cNvCxnSpPr/>
          <p:nvPr/>
        </p:nvCxnSpPr>
        <p:spPr>
          <a:xfrm rot="10800000">
            <a:off x="3482209" y="1673314"/>
            <a:ext cx="449727" cy="0"/>
          </a:xfrm>
          <a:prstGeom prst="straightConnector1">
            <a:avLst/>
          </a:prstGeom>
          <a:noFill/>
          <a:ln cap="flat" cmpd="sng" w="12700">
            <a:solidFill>
              <a:srgbClr val="002856"/>
            </a:solidFill>
            <a:prstDash val="solid"/>
            <a:miter lim="800000"/>
            <a:headEnd len="sm" w="sm" type="none"/>
            <a:tailEnd len="med" w="med" type="triangle"/>
          </a:ln>
        </p:spPr>
      </p:cxnSp>
      <p:sp>
        <p:nvSpPr>
          <p:cNvPr id="2613" name="Google Shape;2613;p145"/>
          <p:cNvSpPr/>
          <p:nvPr/>
        </p:nvSpPr>
        <p:spPr>
          <a:xfrm>
            <a:off x="603472" y="1456698"/>
            <a:ext cx="2881711" cy="415499"/>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Aspirational: </a:t>
            </a:r>
            <a:r>
              <a:rPr lang="en" sz="1200">
                <a:solidFill>
                  <a:schemeClr val="dk1"/>
                </a:solidFill>
                <a:latin typeface="Arial"/>
                <a:ea typeface="Arial"/>
                <a:cs typeface="Arial"/>
                <a:sym typeface="Arial"/>
              </a:rPr>
              <a:t>Present a common vision for the entire company to strive toward.</a:t>
            </a:r>
            <a:endParaRPr/>
          </a:p>
        </p:txBody>
      </p:sp>
      <p:cxnSp>
        <p:nvCxnSpPr>
          <p:cNvPr id="2614" name="Google Shape;2614;p145"/>
          <p:cNvCxnSpPr/>
          <p:nvPr/>
        </p:nvCxnSpPr>
        <p:spPr>
          <a:xfrm rot="10800000">
            <a:off x="3482208" y="3219076"/>
            <a:ext cx="449727" cy="0"/>
          </a:xfrm>
          <a:prstGeom prst="straightConnector1">
            <a:avLst/>
          </a:prstGeom>
          <a:noFill/>
          <a:ln cap="flat" cmpd="sng" w="12700">
            <a:solidFill>
              <a:srgbClr val="002856"/>
            </a:solidFill>
            <a:prstDash val="solid"/>
            <a:miter lim="800000"/>
            <a:headEnd len="sm" w="sm" type="none"/>
            <a:tailEnd len="med" w="med" type="triangle"/>
          </a:ln>
        </p:spPr>
      </p:cxnSp>
      <p:sp>
        <p:nvSpPr>
          <p:cNvPr id="2615" name="Google Shape;2615;p145"/>
          <p:cNvSpPr/>
          <p:nvPr/>
        </p:nvSpPr>
        <p:spPr>
          <a:xfrm>
            <a:off x="600497" y="2942077"/>
            <a:ext cx="2881711" cy="553998"/>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Measurable: </a:t>
            </a:r>
            <a:r>
              <a:rPr lang="en" sz="1200">
                <a:solidFill>
                  <a:schemeClr val="dk1"/>
                </a:solidFill>
                <a:latin typeface="Arial"/>
                <a:ea typeface="Arial"/>
                <a:cs typeface="Arial"/>
                <a:sym typeface="Arial"/>
              </a:rPr>
              <a:t>Set a precise target to convey a sense of accountability for meeting that target.</a:t>
            </a:r>
            <a:endParaRPr b="1" sz="1200">
              <a:solidFill>
                <a:schemeClr val="dk1"/>
              </a:solidFill>
              <a:latin typeface="Arial"/>
              <a:ea typeface="Arial"/>
              <a:cs typeface="Arial"/>
              <a:sym typeface="Arial"/>
            </a:endParaRPr>
          </a:p>
        </p:txBody>
      </p:sp>
      <p:sp>
        <p:nvSpPr>
          <p:cNvPr id="2616" name="Google Shape;2616;p145"/>
          <p:cNvSpPr/>
          <p:nvPr/>
        </p:nvSpPr>
        <p:spPr>
          <a:xfrm>
            <a:off x="600497" y="3757623"/>
            <a:ext cx="2881711" cy="692498"/>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Public: </a:t>
            </a:r>
            <a:r>
              <a:rPr lang="en" sz="1200">
                <a:solidFill>
                  <a:schemeClr val="dk1"/>
                </a:solidFill>
                <a:latin typeface="Arial"/>
                <a:ea typeface="Arial"/>
                <a:cs typeface="Arial"/>
                <a:sym typeface="Arial"/>
              </a:rPr>
              <a:t>Demonstrate to employees and customers that D&amp;I is as important as other business goals and to create upward accountability for progress.</a:t>
            </a:r>
            <a:endParaRPr b="1" sz="1200">
              <a:solidFill>
                <a:schemeClr val="dk1"/>
              </a:solidFill>
              <a:latin typeface="Arial"/>
              <a:ea typeface="Arial"/>
              <a:cs typeface="Arial"/>
              <a:sym typeface="Arial"/>
            </a:endParaRPr>
          </a:p>
        </p:txBody>
      </p:sp>
      <p:cxnSp>
        <p:nvCxnSpPr>
          <p:cNvPr id="2617" name="Google Shape;2617;p145"/>
          <p:cNvCxnSpPr/>
          <p:nvPr/>
        </p:nvCxnSpPr>
        <p:spPr>
          <a:xfrm rot="10800000">
            <a:off x="3482208" y="4092529"/>
            <a:ext cx="359740" cy="0"/>
          </a:xfrm>
          <a:prstGeom prst="straightConnector1">
            <a:avLst/>
          </a:prstGeom>
          <a:noFill/>
          <a:ln cap="flat" cmpd="sng" w="12700">
            <a:solidFill>
              <a:srgbClr val="002856"/>
            </a:solidFill>
            <a:prstDash val="solid"/>
            <a:miter lim="800000"/>
            <a:headEnd len="sm" w="sm" type="none"/>
            <a:tailEnd len="med" w="med" type="triangle"/>
          </a:ln>
        </p:spPr>
      </p:cxnSp>
      <p:sp>
        <p:nvSpPr>
          <p:cNvPr id="2618" name="Google Shape;2618;p145"/>
          <p:cNvSpPr/>
          <p:nvPr/>
        </p:nvSpPr>
        <p:spPr>
          <a:xfrm flipH="1">
            <a:off x="492435" y="1373000"/>
            <a:ext cx="223193" cy="167395"/>
          </a:xfrm>
          <a:prstGeom prst="ellipse">
            <a:avLst/>
          </a:prstGeom>
          <a:solidFill>
            <a:srgbClr val="002856"/>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1</a:t>
            </a:r>
            <a:endParaRPr/>
          </a:p>
        </p:txBody>
      </p:sp>
      <p:sp>
        <p:nvSpPr>
          <p:cNvPr id="2619" name="Google Shape;2619;p145"/>
          <p:cNvSpPr/>
          <p:nvPr/>
        </p:nvSpPr>
        <p:spPr>
          <a:xfrm flipH="1">
            <a:off x="497691" y="2862389"/>
            <a:ext cx="223193" cy="167395"/>
          </a:xfrm>
          <a:prstGeom prst="ellipse">
            <a:avLst/>
          </a:prstGeom>
          <a:solidFill>
            <a:srgbClr val="002856"/>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2</a:t>
            </a:r>
            <a:endParaRPr/>
          </a:p>
        </p:txBody>
      </p:sp>
      <p:sp>
        <p:nvSpPr>
          <p:cNvPr id="2620" name="Google Shape;2620;p145"/>
          <p:cNvSpPr/>
          <p:nvPr/>
        </p:nvSpPr>
        <p:spPr>
          <a:xfrm flipH="1">
            <a:off x="497690" y="3673925"/>
            <a:ext cx="223193" cy="167395"/>
          </a:xfrm>
          <a:prstGeom prst="ellipse">
            <a:avLst/>
          </a:prstGeom>
          <a:solidFill>
            <a:srgbClr val="002856"/>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3</a:t>
            </a:r>
            <a:endParaRPr/>
          </a:p>
        </p:txBody>
      </p:sp>
      <p:cxnSp>
        <p:nvCxnSpPr>
          <p:cNvPr id="2621" name="Google Shape;2621;p145"/>
          <p:cNvCxnSpPr/>
          <p:nvPr/>
        </p:nvCxnSpPr>
        <p:spPr>
          <a:xfrm flipH="1" rot="10800000">
            <a:off x="3931935" y="1568470"/>
            <a:ext cx="1" cy="1033559"/>
          </a:xfrm>
          <a:prstGeom prst="straightConnector1">
            <a:avLst/>
          </a:prstGeom>
          <a:noFill/>
          <a:ln cap="flat" cmpd="sng" w="12700">
            <a:solidFill>
              <a:srgbClr val="002856"/>
            </a:solidFill>
            <a:prstDash val="solid"/>
            <a:miter lim="800000"/>
            <a:headEnd len="sm" w="sm" type="none"/>
            <a:tailEnd len="sm" w="sm" type="none"/>
          </a:ln>
        </p:spPr>
      </p:cxnSp>
      <p:cxnSp>
        <p:nvCxnSpPr>
          <p:cNvPr id="2622" name="Google Shape;2622;p145"/>
          <p:cNvCxnSpPr/>
          <p:nvPr/>
        </p:nvCxnSpPr>
        <p:spPr>
          <a:xfrm rot="10800000">
            <a:off x="3931936" y="2728291"/>
            <a:ext cx="0" cy="1163889"/>
          </a:xfrm>
          <a:prstGeom prst="straightConnector1">
            <a:avLst/>
          </a:prstGeom>
          <a:noFill/>
          <a:ln cap="flat" cmpd="sng" w="12700">
            <a:solidFill>
              <a:srgbClr val="002856"/>
            </a:solidFill>
            <a:prstDash val="solid"/>
            <a:miter lim="800000"/>
            <a:headEnd len="sm" w="sm" type="none"/>
            <a:tailEnd len="sm" w="sm" type="none"/>
          </a:ln>
        </p:spPr>
      </p:cxn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7" name="Shape 2627"/>
        <p:cNvGrpSpPr/>
        <p:nvPr/>
      </p:nvGrpSpPr>
      <p:grpSpPr>
        <a:xfrm>
          <a:off x="0" y="0"/>
          <a:ext cx="0" cy="0"/>
          <a:chOff x="0" y="0"/>
          <a:chExt cx="0" cy="0"/>
        </a:xfrm>
      </p:grpSpPr>
      <p:sp>
        <p:nvSpPr>
          <p:cNvPr id="2628" name="Google Shape;2628;p146"/>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Collect Context-Specific Inputs</a:t>
            </a:r>
            <a:endParaRPr/>
          </a:p>
        </p:txBody>
      </p:sp>
      <p:sp>
        <p:nvSpPr>
          <p:cNvPr id="2629" name="Google Shape;2629;p14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Fujitsu’s Checklist of Local Inputs, Northern &amp; Western Europe</a:t>
            </a:r>
            <a:endParaRPr/>
          </a:p>
        </p:txBody>
      </p:sp>
      <p:sp>
        <p:nvSpPr>
          <p:cNvPr id="2630" name="Google Shape;2630;p146"/>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pic>
        <p:nvPicPr>
          <p:cNvPr id="2631" name="Google Shape;2631;p146"/>
          <p:cNvPicPr preferRelativeResize="0"/>
          <p:nvPr/>
        </p:nvPicPr>
        <p:blipFill rotWithShape="1">
          <a:blip r:embed="rId3">
            <a:alphaModFix/>
          </a:blip>
          <a:srcRect b="0" l="0" r="0" t="0"/>
          <a:stretch/>
        </p:blipFill>
        <p:spPr>
          <a:xfrm>
            <a:off x="7813141" y="4496844"/>
            <a:ext cx="655244" cy="303756"/>
          </a:xfrm>
          <a:prstGeom prst="rect">
            <a:avLst/>
          </a:prstGeom>
          <a:noFill/>
          <a:ln>
            <a:noFill/>
          </a:ln>
        </p:spPr>
      </p:pic>
      <p:sp>
        <p:nvSpPr>
          <p:cNvPr id="2632" name="Google Shape;2632;p146"/>
          <p:cNvSpPr txBox="1"/>
          <p:nvPr/>
        </p:nvSpPr>
        <p:spPr>
          <a:xfrm>
            <a:off x="457200" y="4443490"/>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Fujitsu</a:t>
            </a:r>
            <a:endParaRPr/>
          </a:p>
        </p:txBody>
      </p:sp>
      <p:grpSp>
        <p:nvGrpSpPr>
          <p:cNvPr id="2633" name="Google Shape;2633;p146"/>
          <p:cNvGrpSpPr/>
          <p:nvPr/>
        </p:nvGrpSpPr>
        <p:grpSpPr>
          <a:xfrm>
            <a:off x="2420469" y="1130079"/>
            <a:ext cx="4303060" cy="2647836"/>
            <a:chOff x="2333007" y="1733224"/>
            <a:chExt cx="4474106" cy="3670784"/>
          </a:xfrm>
        </p:grpSpPr>
        <p:sp>
          <p:nvSpPr>
            <p:cNvPr id="2634" name="Google Shape;2634;p146"/>
            <p:cNvSpPr/>
            <p:nvPr/>
          </p:nvSpPr>
          <p:spPr>
            <a:xfrm>
              <a:off x="2333007" y="2121405"/>
              <a:ext cx="4474106" cy="3282603"/>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5" name="Google Shape;2635;p146"/>
            <p:cNvSpPr/>
            <p:nvPr/>
          </p:nvSpPr>
          <p:spPr>
            <a:xfrm>
              <a:off x="2556296" y="2279747"/>
              <a:ext cx="4027527" cy="29184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6" name="Google Shape;2636;p146"/>
            <p:cNvSpPr/>
            <p:nvPr/>
          </p:nvSpPr>
          <p:spPr>
            <a:xfrm>
              <a:off x="3708629" y="1733224"/>
              <a:ext cx="1722863" cy="650389"/>
            </a:xfrm>
            <a:custGeom>
              <a:rect b="b" l="l" r="r" t="t"/>
              <a:pathLst>
                <a:path extrusionOk="0" h="258592" w="685003">
                  <a:moveTo>
                    <a:pt x="342501" y="0"/>
                  </a:moveTo>
                  <a:cubicBezTo>
                    <a:pt x="381829" y="0"/>
                    <a:pt x="413711" y="31882"/>
                    <a:pt x="413711" y="71210"/>
                  </a:cubicBezTo>
                  <a:lnTo>
                    <a:pt x="411258" y="77132"/>
                  </a:lnTo>
                  <a:lnTo>
                    <a:pt x="580224" y="153372"/>
                  </a:lnTo>
                  <a:lnTo>
                    <a:pt x="685003" y="153372"/>
                  </a:lnTo>
                  <a:lnTo>
                    <a:pt x="685003" y="258592"/>
                  </a:lnTo>
                  <a:lnTo>
                    <a:pt x="0" y="258592"/>
                  </a:lnTo>
                  <a:lnTo>
                    <a:pt x="0" y="153372"/>
                  </a:lnTo>
                  <a:lnTo>
                    <a:pt x="104778" y="153372"/>
                  </a:lnTo>
                  <a:lnTo>
                    <a:pt x="273744" y="77132"/>
                  </a:lnTo>
                  <a:lnTo>
                    <a:pt x="271291" y="71210"/>
                  </a:lnTo>
                  <a:cubicBezTo>
                    <a:pt x="271291" y="31882"/>
                    <a:pt x="303173" y="0"/>
                    <a:pt x="342501" y="0"/>
                  </a:cubicBezTo>
                  <a:close/>
                </a:path>
              </a:pathLst>
            </a:cu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637" name="Google Shape;2637;p146"/>
          <p:cNvSpPr txBox="1"/>
          <p:nvPr/>
        </p:nvSpPr>
        <p:spPr>
          <a:xfrm>
            <a:off x="2674827" y="1654388"/>
            <a:ext cx="3873554" cy="2042844"/>
          </a:xfrm>
          <a:prstGeom prst="rect">
            <a:avLst/>
          </a:prstGeom>
          <a:noFill/>
          <a:ln>
            <a:noFill/>
          </a:ln>
        </p:spPr>
        <p:txBody>
          <a:bodyPr anchorCtr="0" anchor="t" bIns="91425" lIns="91425" spcFirstLastPara="1" rIns="91425" wrap="square" tIns="91425">
            <a:spAutoFit/>
          </a:bodyPr>
          <a:lstStyle/>
          <a:p>
            <a:pPr indent="-171450" lvl="0" marL="171450" marR="0" rtl="0" algn="l">
              <a:spcBef>
                <a:spcPts val="0"/>
              </a:spcBef>
              <a:spcAft>
                <a:spcPts val="0"/>
              </a:spcAft>
              <a:buClr>
                <a:srgbClr val="6F7878"/>
              </a:buClr>
              <a:buSzPts val="1800"/>
              <a:buFont typeface="NTR"/>
              <a:buChar char="□"/>
            </a:pPr>
            <a:r>
              <a:rPr b="1" lang="en" sz="1200">
                <a:solidFill>
                  <a:schemeClr val="dk1"/>
                </a:solidFill>
                <a:latin typeface="Arial"/>
                <a:ea typeface="Arial"/>
                <a:cs typeface="Arial"/>
                <a:sym typeface="Arial"/>
              </a:rPr>
              <a:t>Demographic Data: </a:t>
            </a:r>
            <a:r>
              <a:rPr lang="en" sz="1200">
                <a:solidFill>
                  <a:schemeClr val="dk1"/>
                </a:solidFill>
                <a:latin typeface="Arial"/>
                <a:ea typeface="Arial"/>
                <a:cs typeface="Arial"/>
                <a:sym typeface="Arial"/>
              </a:rPr>
              <a:t>collect at global and local levels to identify trends such as areas of low retention of diverse talent</a:t>
            </a:r>
            <a:endParaRPr/>
          </a:p>
          <a:p>
            <a:pPr indent="-171450" lvl="0" marL="171450" marR="0" rtl="0" algn="l">
              <a:spcBef>
                <a:spcPts val="900"/>
              </a:spcBef>
              <a:spcAft>
                <a:spcPts val="0"/>
              </a:spcAft>
              <a:buClr>
                <a:srgbClr val="6F7878"/>
              </a:buClr>
              <a:buSzPts val="1800"/>
              <a:buFont typeface="NTR"/>
              <a:buChar char="□"/>
            </a:pPr>
            <a:r>
              <a:rPr b="1" lang="en" sz="1200">
                <a:solidFill>
                  <a:schemeClr val="dk1"/>
                </a:solidFill>
                <a:latin typeface="Arial"/>
                <a:ea typeface="Arial"/>
                <a:cs typeface="Arial"/>
                <a:sym typeface="Arial"/>
              </a:rPr>
              <a:t>Annual Global Employee Engagement Survey</a:t>
            </a:r>
            <a:endParaRPr/>
          </a:p>
          <a:p>
            <a:pPr indent="-171450" lvl="0" marL="171450" marR="0" rtl="0" algn="l">
              <a:spcBef>
                <a:spcPts val="900"/>
              </a:spcBef>
              <a:spcAft>
                <a:spcPts val="0"/>
              </a:spcAft>
              <a:buClr>
                <a:srgbClr val="6F7878"/>
              </a:buClr>
              <a:buSzPts val="1800"/>
              <a:buFont typeface="NTR"/>
              <a:buChar char="□"/>
            </a:pPr>
            <a:r>
              <a:rPr b="1" lang="en" sz="1200">
                <a:solidFill>
                  <a:schemeClr val="dk1"/>
                </a:solidFill>
                <a:latin typeface="Arial"/>
                <a:ea typeface="Arial"/>
                <a:cs typeface="Arial"/>
                <a:sym typeface="Arial"/>
              </a:rPr>
              <a:t>Biannual Local Employee Engagement Survey</a:t>
            </a:r>
            <a:endParaRPr/>
          </a:p>
          <a:p>
            <a:pPr indent="-171450" lvl="0" marL="171450" marR="0" rtl="0" algn="l">
              <a:spcBef>
                <a:spcPts val="900"/>
              </a:spcBef>
              <a:spcAft>
                <a:spcPts val="0"/>
              </a:spcAft>
              <a:buClr>
                <a:srgbClr val="6F7878"/>
              </a:buClr>
              <a:buSzPts val="1800"/>
              <a:buFont typeface="NTR"/>
              <a:buChar char="□"/>
            </a:pPr>
            <a:r>
              <a:rPr b="1" lang="en" sz="1200">
                <a:solidFill>
                  <a:schemeClr val="dk1"/>
                </a:solidFill>
                <a:latin typeface="Arial"/>
                <a:ea typeface="Arial"/>
                <a:cs typeface="Arial"/>
                <a:sym typeface="Arial"/>
              </a:rPr>
              <a:t>ERG Focus Groups</a:t>
            </a:r>
            <a:endParaRPr/>
          </a:p>
          <a:p>
            <a:pPr indent="-171450" lvl="0" marL="171450" marR="0" rtl="0" algn="l">
              <a:spcBef>
                <a:spcPts val="900"/>
              </a:spcBef>
              <a:spcAft>
                <a:spcPts val="0"/>
              </a:spcAft>
              <a:buClr>
                <a:srgbClr val="6F7878"/>
              </a:buClr>
              <a:buSzPts val="1800"/>
              <a:buFont typeface="NTR"/>
              <a:buChar char="□"/>
            </a:pPr>
            <a:r>
              <a:rPr b="1" lang="en" sz="1200">
                <a:solidFill>
                  <a:schemeClr val="dk1"/>
                </a:solidFill>
                <a:latin typeface="Arial"/>
                <a:ea typeface="Arial"/>
                <a:cs typeface="Arial"/>
                <a:sym typeface="Arial"/>
              </a:rPr>
              <a:t>‘Spotlight’ Conversations: </a:t>
            </a:r>
            <a:r>
              <a:rPr lang="en" sz="1200">
                <a:solidFill>
                  <a:schemeClr val="dk1"/>
                </a:solidFill>
                <a:latin typeface="Arial"/>
                <a:ea typeface="Arial"/>
                <a:cs typeface="Arial"/>
                <a:sym typeface="Arial"/>
              </a:rPr>
              <a:t>learn more about recurring themes through additional focus groups</a:t>
            </a:r>
            <a:endParaRPr/>
          </a:p>
          <a:p>
            <a:pPr indent="-171450" lvl="0" marL="171450" marR="0" rtl="0" algn="l">
              <a:spcBef>
                <a:spcPts val="900"/>
              </a:spcBef>
              <a:spcAft>
                <a:spcPts val="900"/>
              </a:spcAft>
              <a:buClr>
                <a:srgbClr val="6F7878"/>
              </a:buClr>
              <a:buSzPts val="1800"/>
              <a:buFont typeface="NTR"/>
              <a:buChar char="□"/>
            </a:pPr>
            <a:r>
              <a:rPr b="1" lang="en" sz="1200">
                <a:solidFill>
                  <a:schemeClr val="dk1"/>
                </a:solidFill>
                <a:latin typeface="Arial"/>
                <a:ea typeface="Arial"/>
                <a:cs typeface="Arial"/>
                <a:sym typeface="Arial"/>
              </a:rPr>
              <a:t>Legal Requirements: </a:t>
            </a:r>
            <a:r>
              <a:rPr lang="en" sz="1200">
                <a:solidFill>
                  <a:schemeClr val="dk1"/>
                </a:solidFill>
                <a:latin typeface="Arial"/>
                <a:ea typeface="Arial"/>
                <a:cs typeface="Arial"/>
                <a:sym typeface="Arial"/>
              </a:rPr>
              <a:t>talk with Legal team about data restrictions and reporting obligations</a:t>
            </a:r>
            <a:endParaRPr b="1" sz="1200">
              <a:solidFill>
                <a:schemeClr val="dk1"/>
              </a:solidFill>
              <a:latin typeface="Arial"/>
              <a:ea typeface="Arial"/>
              <a:cs typeface="Arial"/>
              <a:sym typeface="Arial"/>
            </a:endParaRPr>
          </a:p>
        </p:txBody>
      </p:sp>
      <p:grpSp>
        <p:nvGrpSpPr>
          <p:cNvPr id="2638" name="Google Shape;2638;p146"/>
          <p:cNvGrpSpPr/>
          <p:nvPr/>
        </p:nvGrpSpPr>
        <p:grpSpPr>
          <a:xfrm>
            <a:off x="6229485" y="1722109"/>
            <a:ext cx="841410" cy="392441"/>
            <a:chOff x="3074748" y="1500989"/>
            <a:chExt cx="384411" cy="1058075"/>
          </a:xfrm>
        </p:grpSpPr>
        <p:cxnSp>
          <p:nvCxnSpPr>
            <p:cNvPr id="2639" name="Google Shape;2639;p146"/>
            <p:cNvCxnSpPr/>
            <p:nvPr/>
          </p:nvCxnSpPr>
          <p:spPr>
            <a:xfrm rot="10800000">
              <a:off x="3074749" y="2030026"/>
              <a:ext cx="384410" cy="0"/>
            </a:xfrm>
            <a:prstGeom prst="straightConnector1">
              <a:avLst/>
            </a:prstGeom>
            <a:noFill/>
            <a:ln cap="flat" cmpd="sng" w="12700">
              <a:solidFill>
                <a:srgbClr val="E81159"/>
              </a:solidFill>
              <a:prstDash val="solid"/>
              <a:miter lim="800000"/>
              <a:headEnd len="sm" w="sm" type="none"/>
              <a:tailEnd len="sm" w="sm" type="none"/>
            </a:ln>
          </p:spPr>
        </p:cxnSp>
        <p:cxnSp>
          <p:nvCxnSpPr>
            <p:cNvPr id="2640" name="Google Shape;2640;p146"/>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sp>
        <p:nvSpPr>
          <p:cNvPr id="2641" name="Google Shape;2641;p146"/>
          <p:cNvSpPr/>
          <p:nvPr/>
        </p:nvSpPr>
        <p:spPr>
          <a:xfrm>
            <a:off x="7070895" y="1413875"/>
            <a:ext cx="1615905" cy="110797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Collect demographic data at multiple levels to </a:t>
            </a:r>
            <a:r>
              <a:rPr b="1" lang="en" sz="1200">
                <a:solidFill>
                  <a:schemeClr val="dk1"/>
                </a:solidFill>
                <a:latin typeface="Arial"/>
                <a:ea typeface="Arial"/>
                <a:cs typeface="Arial"/>
                <a:sym typeface="Arial"/>
              </a:rPr>
              <a:t>understand differences in diversity </a:t>
            </a:r>
            <a:r>
              <a:rPr lang="en" sz="1200">
                <a:solidFill>
                  <a:schemeClr val="dk1"/>
                </a:solidFill>
                <a:latin typeface="Arial"/>
                <a:ea typeface="Arial"/>
                <a:cs typeface="Arial"/>
                <a:sym typeface="Arial"/>
              </a:rPr>
              <a:t>across regions and business units.</a:t>
            </a:r>
            <a:endParaRPr/>
          </a:p>
        </p:txBody>
      </p:sp>
      <p:grpSp>
        <p:nvGrpSpPr>
          <p:cNvPr id="2642" name="Google Shape;2642;p146"/>
          <p:cNvGrpSpPr/>
          <p:nvPr/>
        </p:nvGrpSpPr>
        <p:grpSpPr>
          <a:xfrm rot="10800000">
            <a:off x="1867151" y="2476939"/>
            <a:ext cx="841410" cy="674475"/>
            <a:chOff x="3074748" y="1500989"/>
            <a:chExt cx="384411" cy="1058075"/>
          </a:xfrm>
        </p:grpSpPr>
        <p:cxnSp>
          <p:nvCxnSpPr>
            <p:cNvPr id="2643" name="Google Shape;2643;p146"/>
            <p:cNvCxnSpPr/>
            <p:nvPr/>
          </p:nvCxnSpPr>
          <p:spPr>
            <a:xfrm rot="10800000">
              <a:off x="3074749" y="2030026"/>
              <a:ext cx="384410" cy="0"/>
            </a:xfrm>
            <a:prstGeom prst="straightConnector1">
              <a:avLst/>
            </a:prstGeom>
            <a:noFill/>
            <a:ln cap="flat" cmpd="sng" w="12700">
              <a:solidFill>
                <a:srgbClr val="E81159"/>
              </a:solidFill>
              <a:prstDash val="solid"/>
              <a:miter lim="800000"/>
              <a:headEnd len="sm" w="sm" type="none"/>
              <a:tailEnd len="sm" w="sm" type="none"/>
            </a:ln>
          </p:spPr>
        </p:cxnSp>
        <p:cxnSp>
          <p:nvCxnSpPr>
            <p:cNvPr id="2644" name="Google Shape;2644;p146"/>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sp>
        <p:nvSpPr>
          <p:cNvPr id="2645" name="Google Shape;2645;p146"/>
          <p:cNvSpPr/>
          <p:nvPr/>
        </p:nvSpPr>
        <p:spPr>
          <a:xfrm>
            <a:off x="457198" y="2334014"/>
            <a:ext cx="1615905" cy="96947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Gauge</a:t>
            </a:r>
            <a:r>
              <a:rPr lang="en" sz="1200">
                <a:solidFill>
                  <a:schemeClr val="dk1"/>
                </a:solidFill>
                <a:latin typeface="Arial"/>
                <a:ea typeface="Arial"/>
                <a:cs typeface="Arial"/>
                <a:sym typeface="Arial"/>
              </a:rPr>
              <a:t> </a:t>
            </a:r>
            <a:r>
              <a:rPr b="1" lang="en" sz="1200">
                <a:solidFill>
                  <a:schemeClr val="dk1"/>
                </a:solidFill>
                <a:latin typeface="Arial"/>
                <a:ea typeface="Arial"/>
                <a:cs typeface="Arial"/>
                <a:sym typeface="Arial"/>
              </a:rPr>
              <a:t>employee sentiment</a:t>
            </a:r>
            <a:r>
              <a:rPr lang="en" sz="1200">
                <a:solidFill>
                  <a:schemeClr val="dk1"/>
                </a:solidFill>
                <a:latin typeface="Arial"/>
                <a:ea typeface="Arial"/>
                <a:cs typeface="Arial"/>
                <a:sym typeface="Arial"/>
              </a:rPr>
              <a:t> through free form response in the local survey and focus group conversations.</a:t>
            </a:r>
            <a:endParaRPr/>
          </a:p>
        </p:txBody>
      </p:sp>
      <p:sp>
        <p:nvSpPr>
          <p:cNvPr id="2646" name="Google Shape;2646;p146"/>
          <p:cNvSpPr txBox="1"/>
          <p:nvPr/>
        </p:nvSpPr>
        <p:spPr>
          <a:xfrm>
            <a:off x="1591642" y="3895226"/>
            <a:ext cx="5960715" cy="553998"/>
          </a:xfrm>
          <a:prstGeom prst="rect">
            <a:avLst/>
          </a:prstGeom>
          <a:noFill/>
          <a:ln cap="flat" cmpd="sng" w="12700">
            <a:solidFill>
              <a:srgbClr val="E81159"/>
            </a:solidFill>
            <a:prstDash val="solid"/>
            <a:round/>
            <a:headEnd len="sm" w="sm" type="none"/>
            <a:tailEnd len="sm" w="sm" type="none"/>
          </a:ln>
        </p:spPr>
        <p:txBody>
          <a:bodyPr anchorCtr="0" anchor="t" bIns="91425" lIns="5486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Solicit Continual Feedback</a:t>
            </a:r>
            <a:endParaRPr/>
          </a:p>
          <a:p>
            <a:pPr indent="0" lvl="2" marL="0" marR="0" rtl="0" algn="l">
              <a:spcBef>
                <a:spcPts val="0"/>
              </a:spcBef>
              <a:spcAft>
                <a:spcPts val="0"/>
              </a:spcAft>
              <a:buNone/>
            </a:pPr>
            <a:r>
              <a:rPr b="0" i="0" lang="en" sz="1200" u="none" cap="none" strike="noStrike">
                <a:solidFill>
                  <a:schemeClr val="dk1"/>
                </a:solidFill>
                <a:latin typeface="Arial"/>
                <a:ea typeface="Arial"/>
                <a:cs typeface="Arial"/>
                <a:sym typeface="Arial"/>
              </a:rPr>
              <a:t>To assess progress against goals, Fujitsu presents local goals to Employee Resource Group Focus Groups and ‘Spotlight’ Groups for continual feedback.</a:t>
            </a:r>
            <a:endParaRPr/>
          </a:p>
        </p:txBody>
      </p:sp>
      <p:pic>
        <p:nvPicPr>
          <p:cNvPr id="2647" name="Google Shape;2647;p146"/>
          <p:cNvPicPr preferRelativeResize="0"/>
          <p:nvPr/>
        </p:nvPicPr>
        <p:blipFill rotWithShape="1">
          <a:blip r:embed="rId4">
            <a:alphaModFix/>
          </a:blip>
          <a:srcRect b="0" l="0" r="0" t="0"/>
          <a:stretch/>
        </p:blipFill>
        <p:spPr>
          <a:xfrm>
            <a:off x="1609508" y="4012205"/>
            <a:ext cx="411480" cy="320040"/>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2" name="Shape 2652"/>
        <p:cNvGrpSpPr/>
        <p:nvPr/>
      </p:nvGrpSpPr>
      <p:grpSpPr>
        <a:xfrm>
          <a:off x="0" y="0"/>
          <a:ext cx="0" cy="0"/>
          <a:chOff x="0" y="0"/>
          <a:chExt cx="0" cy="0"/>
        </a:xfrm>
      </p:grpSpPr>
      <p:sp>
        <p:nvSpPr>
          <p:cNvPr id="2653" name="Google Shape;2653;p147"/>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Co-Create Local Goals With Leaders</a:t>
            </a:r>
            <a:endParaRPr/>
          </a:p>
        </p:txBody>
      </p:sp>
      <p:sp>
        <p:nvSpPr>
          <p:cNvPr id="2654" name="Google Shape;2654;p147"/>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Sample Agenda for U.K. Annual Workshop to Localize and Take Action on D&amp;I Goals</a:t>
            </a:r>
            <a:endParaRPr/>
          </a:p>
        </p:txBody>
      </p:sp>
      <p:sp>
        <p:nvSpPr>
          <p:cNvPr id="2655" name="Google Shape;2655;p147"/>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pic>
        <p:nvPicPr>
          <p:cNvPr id="2656" name="Google Shape;2656;p147"/>
          <p:cNvPicPr preferRelativeResize="0"/>
          <p:nvPr/>
        </p:nvPicPr>
        <p:blipFill rotWithShape="1">
          <a:blip r:embed="rId3">
            <a:alphaModFix/>
          </a:blip>
          <a:srcRect b="0" l="0" r="0" t="0"/>
          <a:stretch/>
        </p:blipFill>
        <p:spPr>
          <a:xfrm>
            <a:off x="7813141" y="4496844"/>
            <a:ext cx="655244" cy="303756"/>
          </a:xfrm>
          <a:prstGeom prst="rect">
            <a:avLst/>
          </a:prstGeom>
          <a:noFill/>
          <a:ln>
            <a:noFill/>
          </a:ln>
        </p:spPr>
      </p:pic>
      <p:sp>
        <p:nvSpPr>
          <p:cNvPr id="2657" name="Google Shape;2657;p147"/>
          <p:cNvSpPr txBox="1"/>
          <p:nvPr/>
        </p:nvSpPr>
        <p:spPr>
          <a:xfrm>
            <a:off x="457200" y="461259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Fujitsu</a:t>
            </a:r>
            <a:endParaRPr/>
          </a:p>
        </p:txBody>
      </p:sp>
      <p:sp>
        <p:nvSpPr>
          <p:cNvPr id="2658" name="Google Shape;2658;p147"/>
          <p:cNvSpPr txBox="1"/>
          <p:nvPr/>
        </p:nvSpPr>
        <p:spPr>
          <a:xfrm>
            <a:off x="3405365" y="1901624"/>
            <a:ext cx="2377440" cy="273152"/>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None/>
            </a:pPr>
            <a:r>
              <a:rPr b="1" lang="en" sz="1200">
                <a:solidFill>
                  <a:schemeClr val="dk1"/>
                </a:solidFill>
                <a:latin typeface="Arial"/>
                <a:ea typeface="Arial"/>
                <a:cs typeface="Arial"/>
                <a:sym typeface="Arial"/>
              </a:rPr>
              <a:t>Set Localized D&amp;I Goals</a:t>
            </a:r>
            <a:endParaRPr b="1" sz="1200">
              <a:solidFill>
                <a:schemeClr val="dk1"/>
              </a:solidFill>
              <a:latin typeface="Arial"/>
              <a:ea typeface="Arial"/>
              <a:cs typeface="Arial"/>
              <a:sym typeface="Arial"/>
            </a:endParaRPr>
          </a:p>
        </p:txBody>
      </p:sp>
      <p:sp>
        <p:nvSpPr>
          <p:cNvPr id="2659" name="Google Shape;2659;p147"/>
          <p:cNvSpPr txBox="1"/>
          <p:nvPr/>
        </p:nvSpPr>
        <p:spPr>
          <a:xfrm>
            <a:off x="485872" y="1901624"/>
            <a:ext cx="2377440" cy="273152"/>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None/>
            </a:pPr>
            <a:r>
              <a:rPr b="1" lang="en" sz="1200">
                <a:solidFill>
                  <a:srgbClr val="000000"/>
                </a:solidFill>
                <a:latin typeface="Arial"/>
                <a:ea typeface="Arial"/>
                <a:cs typeface="Arial"/>
                <a:sym typeface="Arial"/>
              </a:rPr>
              <a:t>Share Inputs</a:t>
            </a:r>
            <a:endParaRPr/>
          </a:p>
        </p:txBody>
      </p:sp>
      <p:sp>
        <p:nvSpPr>
          <p:cNvPr id="2660" name="Google Shape;2660;p147"/>
          <p:cNvSpPr txBox="1"/>
          <p:nvPr/>
        </p:nvSpPr>
        <p:spPr>
          <a:xfrm>
            <a:off x="6324858" y="1901624"/>
            <a:ext cx="2372879" cy="273152"/>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20000"/>
              </a:lnSpc>
              <a:spcBef>
                <a:spcPts val="0"/>
              </a:spcBef>
              <a:spcAft>
                <a:spcPts val="0"/>
              </a:spcAft>
              <a:buNone/>
            </a:pPr>
            <a:r>
              <a:rPr b="1" lang="en" sz="1200">
                <a:solidFill>
                  <a:srgbClr val="000000"/>
                </a:solidFill>
                <a:latin typeface="Arial"/>
                <a:ea typeface="Arial"/>
                <a:cs typeface="Arial"/>
                <a:sym typeface="Arial"/>
              </a:rPr>
              <a:t>Establish an Action Plan</a:t>
            </a:r>
            <a:endParaRPr/>
          </a:p>
        </p:txBody>
      </p:sp>
      <p:sp>
        <p:nvSpPr>
          <p:cNvPr id="2661" name="Google Shape;2661;p147"/>
          <p:cNvSpPr txBox="1"/>
          <p:nvPr/>
        </p:nvSpPr>
        <p:spPr>
          <a:xfrm>
            <a:off x="485873" y="2164545"/>
            <a:ext cx="2377440" cy="1215718"/>
          </a:xfrm>
          <a:prstGeom prst="rect">
            <a:avLst/>
          </a:prstGeom>
          <a:noFill/>
          <a:ln>
            <a:noFill/>
          </a:ln>
        </p:spPr>
        <p:txBody>
          <a:bodyPr anchorCtr="0" anchor="t" bIns="91425" lIns="0" spcFirstLastPara="1" rIns="91425" wrap="square" tIns="91425">
            <a:spAutoFit/>
          </a:bodyPr>
          <a:lstStyle/>
          <a:p>
            <a:pPr indent="0" lvl="0" marL="0" marR="0" rtl="0" algn="l">
              <a:lnSpc>
                <a:spcPct val="120000"/>
              </a:lnSpc>
              <a:spcBef>
                <a:spcPts val="0"/>
              </a:spcBef>
              <a:spcAft>
                <a:spcPts val="0"/>
              </a:spcAft>
              <a:buNone/>
            </a:pPr>
            <a:r>
              <a:rPr lang="en" sz="1200">
                <a:solidFill>
                  <a:srgbClr val="000000"/>
                </a:solidFill>
                <a:latin typeface="Arial"/>
                <a:ea typeface="Arial"/>
                <a:cs typeface="Arial"/>
                <a:sym typeface="Arial"/>
              </a:rPr>
              <a:t>HR </a:t>
            </a:r>
            <a:r>
              <a:rPr b="1" lang="en" sz="1200">
                <a:solidFill>
                  <a:srgbClr val="000000"/>
                </a:solidFill>
                <a:latin typeface="Arial"/>
                <a:ea typeface="Arial"/>
                <a:cs typeface="Arial"/>
                <a:sym typeface="Arial"/>
              </a:rPr>
              <a:t>reviews the company’s global goals </a:t>
            </a:r>
            <a:r>
              <a:rPr lang="en" sz="1200">
                <a:solidFill>
                  <a:srgbClr val="000000"/>
                </a:solidFill>
                <a:latin typeface="Arial"/>
                <a:ea typeface="Arial"/>
                <a:cs typeface="Arial"/>
                <a:sym typeface="Arial"/>
              </a:rPr>
              <a:t>with leaders to set a direction for local goals and strategies. With feedback from ERGs, engagement survey results and data analysis, HR then </a:t>
            </a:r>
            <a:r>
              <a:rPr b="1" lang="en" sz="1200">
                <a:solidFill>
                  <a:srgbClr val="000000"/>
                </a:solidFill>
                <a:latin typeface="Arial"/>
                <a:ea typeface="Arial"/>
                <a:cs typeface="Arial"/>
                <a:sym typeface="Arial"/>
              </a:rPr>
              <a:t>presents context-specific inputs </a:t>
            </a:r>
            <a:r>
              <a:rPr lang="en" sz="1200">
                <a:solidFill>
                  <a:srgbClr val="000000"/>
                </a:solidFill>
                <a:latin typeface="Arial"/>
                <a:ea typeface="Arial"/>
                <a:cs typeface="Arial"/>
                <a:sym typeface="Arial"/>
              </a:rPr>
              <a:t>to leaders.</a:t>
            </a:r>
            <a:endParaRPr/>
          </a:p>
        </p:txBody>
      </p:sp>
      <p:sp>
        <p:nvSpPr>
          <p:cNvPr id="2662" name="Google Shape;2662;p147"/>
          <p:cNvSpPr txBox="1"/>
          <p:nvPr/>
        </p:nvSpPr>
        <p:spPr>
          <a:xfrm>
            <a:off x="3405365" y="2164545"/>
            <a:ext cx="2372879" cy="811761"/>
          </a:xfrm>
          <a:prstGeom prst="rect">
            <a:avLst/>
          </a:prstGeom>
          <a:noFill/>
          <a:ln>
            <a:noFill/>
          </a:ln>
        </p:spPr>
        <p:txBody>
          <a:bodyPr anchorCtr="0" anchor="t" bIns="91425" lIns="0" spcFirstLastPara="1" rIns="91425" wrap="square" tIns="91425">
            <a:spAutoFit/>
          </a:bodyPr>
          <a:lstStyle/>
          <a:p>
            <a:pPr indent="0" lvl="0" marL="0" marR="0" rtl="0" algn="l">
              <a:lnSpc>
                <a:spcPct val="120000"/>
              </a:lnSpc>
              <a:spcBef>
                <a:spcPts val="0"/>
              </a:spcBef>
              <a:spcAft>
                <a:spcPts val="0"/>
              </a:spcAft>
              <a:buNone/>
            </a:pPr>
            <a:r>
              <a:rPr lang="en" sz="1200">
                <a:solidFill>
                  <a:srgbClr val="000000"/>
                </a:solidFill>
                <a:latin typeface="Arial"/>
                <a:ea typeface="Arial"/>
                <a:cs typeface="Arial"/>
                <a:sym typeface="Arial"/>
              </a:rPr>
              <a:t>HR and </a:t>
            </a:r>
            <a:r>
              <a:rPr lang="en" sz="1200">
                <a:solidFill>
                  <a:schemeClr val="dk1"/>
                </a:solidFill>
                <a:latin typeface="Arial"/>
                <a:ea typeface="Arial"/>
                <a:cs typeface="Arial"/>
                <a:sym typeface="Arial"/>
              </a:rPr>
              <a:t>business unit leaders co-create </a:t>
            </a:r>
            <a:r>
              <a:rPr lang="en" sz="1200">
                <a:solidFill>
                  <a:srgbClr val="000000"/>
                </a:solidFill>
                <a:latin typeface="Arial"/>
                <a:ea typeface="Arial"/>
                <a:cs typeface="Arial"/>
                <a:sym typeface="Arial"/>
              </a:rPr>
              <a:t>goals that </a:t>
            </a:r>
            <a:r>
              <a:rPr b="1" lang="en" sz="1200">
                <a:solidFill>
                  <a:srgbClr val="000000"/>
                </a:solidFill>
                <a:latin typeface="Arial"/>
                <a:ea typeface="Arial"/>
                <a:cs typeface="Arial"/>
                <a:sym typeface="Arial"/>
              </a:rPr>
              <a:t>align to cross-functional initiatives</a:t>
            </a:r>
            <a:r>
              <a:rPr lang="en" sz="1200">
                <a:solidFill>
                  <a:srgbClr val="000000"/>
                </a:solidFill>
                <a:latin typeface="Arial"/>
                <a:ea typeface="Arial"/>
                <a:cs typeface="Arial"/>
                <a:sym typeface="Arial"/>
              </a:rPr>
              <a:t> </a:t>
            </a:r>
            <a:r>
              <a:rPr b="1" lang="en" sz="1200">
                <a:solidFill>
                  <a:srgbClr val="000000"/>
                </a:solidFill>
                <a:latin typeface="Arial"/>
                <a:ea typeface="Arial"/>
                <a:cs typeface="Arial"/>
                <a:sym typeface="Arial"/>
              </a:rPr>
              <a:t>and specific areas for opportunity </a:t>
            </a:r>
            <a:r>
              <a:rPr lang="en" sz="1200">
                <a:solidFill>
                  <a:srgbClr val="000000"/>
                </a:solidFill>
                <a:latin typeface="Arial"/>
                <a:ea typeface="Arial"/>
                <a:cs typeface="Arial"/>
                <a:sym typeface="Arial"/>
              </a:rPr>
              <a:t>in the locality.</a:t>
            </a:r>
            <a:endParaRPr/>
          </a:p>
        </p:txBody>
      </p:sp>
      <p:sp>
        <p:nvSpPr>
          <p:cNvPr id="2663" name="Google Shape;2663;p147"/>
          <p:cNvSpPr txBox="1"/>
          <p:nvPr/>
        </p:nvSpPr>
        <p:spPr>
          <a:xfrm>
            <a:off x="6324858" y="2164545"/>
            <a:ext cx="2372879" cy="1081065"/>
          </a:xfrm>
          <a:prstGeom prst="rect">
            <a:avLst/>
          </a:prstGeom>
          <a:noFill/>
          <a:ln>
            <a:noFill/>
          </a:ln>
        </p:spPr>
        <p:txBody>
          <a:bodyPr anchorCtr="0" anchor="t" bIns="91425" lIns="0" spcFirstLastPara="1" rIns="0" wrap="square" tIns="91425">
            <a:spAutoFit/>
          </a:bodyPr>
          <a:lstStyle/>
          <a:p>
            <a:pPr indent="0" lvl="0" marL="0" marR="0" rtl="0" algn="l">
              <a:lnSpc>
                <a:spcPct val="120000"/>
              </a:lnSpc>
              <a:spcBef>
                <a:spcPts val="0"/>
              </a:spcBef>
              <a:spcAft>
                <a:spcPts val="0"/>
              </a:spcAft>
              <a:buNone/>
            </a:pPr>
            <a:r>
              <a:rPr lang="en" sz="1200">
                <a:solidFill>
                  <a:srgbClr val="000000"/>
                </a:solidFill>
                <a:latin typeface="Arial"/>
                <a:ea typeface="Arial"/>
                <a:cs typeface="Arial"/>
                <a:sym typeface="Arial"/>
              </a:rPr>
              <a:t>HR facilitates a session for leaders to </a:t>
            </a:r>
            <a:r>
              <a:rPr b="1" lang="en" sz="1200">
                <a:solidFill>
                  <a:srgbClr val="000000"/>
                </a:solidFill>
                <a:latin typeface="Arial"/>
                <a:ea typeface="Arial"/>
                <a:cs typeface="Arial"/>
                <a:sym typeface="Arial"/>
              </a:rPr>
              <a:t>reflect on goals </a:t>
            </a:r>
            <a:r>
              <a:rPr lang="en" sz="1200">
                <a:solidFill>
                  <a:srgbClr val="000000"/>
                </a:solidFill>
                <a:latin typeface="Arial"/>
                <a:ea typeface="Arial"/>
                <a:cs typeface="Arial"/>
                <a:sym typeface="Arial"/>
              </a:rPr>
              <a:t>and</a:t>
            </a:r>
            <a:r>
              <a:rPr b="1" lang="en" sz="1200">
                <a:solidFill>
                  <a:srgbClr val="000000"/>
                </a:solidFill>
                <a:latin typeface="Arial"/>
                <a:ea typeface="Arial"/>
                <a:cs typeface="Arial"/>
                <a:sym typeface="Arial"/>
              </a:rPr>
              <a:t> </a:t>
            </a:r>
            <a:r>
              <a:rPr lang="en" sz="1200">
                <a:solidFill>
                  <a:srgbClr val="000000"/>
                </a:solidFill>
                <a:latin typeface="Arial"/>
                <a:ea typeface="Arial"/>
                <a:cs typeface="Arial"/>
                <a:sym typeface="Arial"/>
              </a:rPr>
              <a:t>to </a:t>
            </a:r>
            <a:r>
              <a:rPr b="1" lang="en" sz="1200">
                <a:solidFill>
                  <a:srgbClr val="000000"/>
                </a:solidFill>
                <a:latin typeface="Arial"/>
                <a:ea typeface="Arial"/>
                <a:cs typeface="Arial"/>
                <a:sym typeface="Arial"/>
              </a:rPr>
              <a:t>identify interim actions </a:t>
            </a:r>
            <a:r>
              <a:rPr lang="en" sz="1200">
                <a:solidFill>
                  <a:srgbClr val="000000"/>
                </a:solidFill>
                <a:latin typeface="Arial"/>
                <a:ea typeface="Arial"/>
                <a:cs typeface="Arial"/>
                <a:sym typeface="Arial"/>
              </a:rPr>
              <a:t>that will help them perform against the new metrics. Action plans are reviewed quarterly in People Reviews to monitor progress.</a:t>
            </a:r>
            <a:endParaRPr/>
          </a:p>
        </p:txBody>
      </p:sp>
      <p:sp>
        <p:nvSpPr>
          <p:cNvPr id="2664" name="Google Shape;2664;p147"/>
          <p:cNvSpPr txBox="1"/>
          <p:nvPr/>
        </p:nvSpPr>
        <p:spPr>
          <a:xfrm>
            <a:off x="2863312" y="1184644"/>
            <a:ext cx="640298" cy="346249"/>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D&amp;I Leader</a:t>
            </a:r>
            <a:endParaRPr/>
          </a:p>
        </p:txBody>
      </p:sp>
      <p:sp>
        <p:nvSpPr>
          <p:cNvPr id="2665" name="Google Shape;2665;p147"/>
          <p:cNvSpPr txBox="1"/>
          <p:nvPr/>
        </p:nvSpPr>
        <p:spPr>
          <a:xfrm>
            <a:off x="3996629" y="985385"/>
            <a:ext cx="1249958" cy="2077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Local BU Leaders</a:t>
            </a:r>
            <a:endParaRPr/>
          </a:p>
        </p:txBody>
      </p:sp>
      <p:sp>
        <p:nvSpPr>
          <p:cNvPr id="2666" name="Google Shape;2666;p147"/>
          <p:cNvSpPr txBox="1"/>
          <p:nvPr/>
        </p:nvSpPr>
        <p:spPr>
          <a:xfrm>
            <a:off x="5701016" y="1108273"/>
            <a:ext cx="1065544" cy="484748"/>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Talent Management Leader</a:t>
            </a:r>
            <a:endParaRPr/>
          </a:p>
        </p:txBody>
      </p:sp>
      <p:sp>
        <p:nvSpPr>
          <p:cNvPr id="2667" name="Google Shape;2667;p147"/>
          <p:cNvSpPr/>
          <p:nvPr/>
        </p:nvSpPr>
        <p:spPr>
          <a:xfrm>
            <a:off x="3481828" y="3298297"/>
            <a:ext cx="2219188" cy="1315744"/>
          </a:xfrm>
          <a:prstGeom prst="rect">
            <a:avLst/>
          </a:prstGeom>
          <a:noFill/>
          <a:ln>
            <a:noFill/>
          </a:ln>
        </p:spPr>
        <p:txBody>
          <a:bodyPr anchorCtr="0" anchor="t" bIns="45700" lIns="0" spcFirstLastPara="1" rIns="91425" wrap="square" tIns="45700">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People Management (25%)</a:t>
            </a:r>
            <a:endParaRPr i="1" sz="1200">
              <a:solidFill>
                <a:schemeClr val="dk1"/>
              </a:solidFill>
              <a:latin typeface="Arial"/>
              <a:ea typeface="Arial"/>
              <a:cs typeface="Arial"/>
              <a:sym typeface="Arial"/>
            </a:endParaRPr>
          </a:p>
          <a:p>
            <a:pPr indent="-210312" lvl="0" marL="210312" marR="0" rtl="0" algn="l">
              <a:spcBef>
                <a:spcPts val="0"/>
              </a:spcBef>
              <a:spcAft>
                <a:spcPts val="0"/>
              </a:spcAft>
              <a:buClr>
                <a:srgbClr val="6F7878"/>
              </a:buClr>
              <a:buSzPts val="1200"/>
              <a:buFont typeface="Arial"/>
              <a:buChar char="□"/>
            </a:pPr>
            <a:r>
              <a:rPr lang="en" sz="1200">
                <a:solidFill>
                  <a:srgbClr val="000000"/>
                </a:solidFill>
                <a:latin typeface="Arial"/>
                <a:ea typeface="Arial"/>
                <a:cs typeface="Arial"/>
                <a:sym typeface="Arial"/>
              </a:rPr>
              <a:t>Contribute to recruitment and retention of women in engineering (working toward &gt;20% female leadership)</a:t>
            </a:r>
            <a:endParaRPr/>
          </a:p>
          <a:p>
            <a:pPr indent="-210312" lvl="0" marL="210312" marR="0" rtl="0" algn="l">
              <a:spcBef>
                <a:spcPts val="0"/>
              </a:spcBef>
              <a:spcAft>
                <a:spcPts val="0"/>
              </a:spcAft>
              <a:buClr>
                <a:srgbClr val="6F7878"/>
              </a:buClr>
              <a:buSzPts val="1200"/>
              <a:buFont typeface="Arial"/>
              <a:buChar char="□"/>
            </a:pPr>
            <a:r>
              <a:rPr lang="en" sz="1200">
                <a:solidFill>
                  <a:srgbClr val="000000"/>
                </a:solidFill>
                <a:latin typeface="Arial"/>
                <a:ea typeface="Arial"/>
                <a:cs typeface="Arial"/>
                <a:sym typeface="Arial"/>
              </a:rPr>
              <a:t>Develop underrepresented talent on your direct team and in your BU (dedicating &gt;3 hours per week)</a:t>
            </a:r>
            <a:endParaRPr/>
          </a:p>
        </p:txBody>
      </p:sp>
      <p:sp>
        <p:nvSpPr>
          <p:cNvPr id="2668" name="Google Shape;2668;p147"/>
          <p:cNvSpPr txBox="1"/>
          <p:nvPr/>
        </p:nvSpPr>
        <p:spPr>
          <a:xfrm>
            <a:off x="3400803" y="2996543"/>
            <a:ext cx="2372879" cy="24104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Sample Checklist of People Leadership Goals (UK)</a:t>
            </a:r>
            <a:endParaRPr/>
          </a:p>
        </p:txBody>
      </p:sp>
      <p:sp>
        <p:nvSpPr>
          <p:cNvPr id="2669" name="Google Shape;2669;p147"/>
          <p:cNvSpPr/>
          <p:nvPr/>
        </p:nvSpPr>
        <p:spPr>
          <a:xfrm>
            <a:off x="3400803" y="3300222"/>
            <a:ext cx="2382002" cy="1363807"/>
          </a:xfrm>
          <a:custGeom>
            <a:rect b="b" l="l" r="r" t="t"/>
            <a:pathLst>
              <a:path extrusionOk="0" h="1818410" w="2382002">
                <a:moveTo>
                  <a:pt x="0" y="0"/>
                </a:moveTo>
                <a:lnTo>
                  <a:pt x="2382002" y="0"/>
                </a:lnTo>
                <a:lnTo>
                  <a:pt x="2382002" y="514064"/>
                </a:lnTo>
                <a:lnTo>
                  <a:pt x="2382002" y="1193474"/>
                </a:lnTo>
                <a:lnTo>
                  <a:pt x="2382002" y="1707538"/>
                </a:lnTo>
                <a:lnTo>
                  <a:pt x="2208866" y="1818410"/>
                </a:lnTo>
                <a:lnTo>
                  <a:pt x="2038924" y="1707538"/>
                </a:lnTo>
                <a:lnTo>
                  <a:pt x="1868982" y="1818410"/>
                </a:lnTo>
                <a:lnTo>
                  <a:pt x="1699887" y="1707538"/>
                </a:lnTo>
                <a:lnTo>
                  <a:pt x="1529096" y="1818410"/>
                </a:lnTo>
                <a:lnTo>
                  <a:pt x="1360002" y="1707538"/>
                </a:lnTo>
                <a:lnTo>
                  <a:pt x="1190060" y="1818410"/>
                </a:lnTo>
                <a:lnTo>
                  <a:pt x="1020448" y="1707538"/>
                </a:lnTo>
                <a:lnTo>
                  <a:pt x="850175" y="1818410"/>
                </a:lnTo>
                <a:lnTo>
                  <a:pt x="680904" y="1707538"/>
                </a:lnTo>
                <a:lnTo>
                  <a:pt x="511359" y="1818410"/>
                </a:lnTo>
                <a:lnTo>
                  <a:pt x="341691" y="1707538"/>
                </a:lnTo>
                <a:lnTo>
                  <a:pt x="172762" y="1818410"/>
                </a:lnTo>
                <a:lnTo>
                  <a:pt x="0" y="1707538"/>
                </a:lnTo>
                <a:lnTo>
                  <a:pt x="0" y="1193474"/>
                </a:lnTo>
                <a:lnTo>
                  <a:pt x="0" y="514064"/>
                </a:lnTo>
                <a:close/>
              </a:path>
            </a:pathLst>
          </a:custGeom>
          <a:noFill/>
          <a:ln cap="flat" cmpd="sng" w="12700">
            <a:solidFill>
              <a:srgbClr val="6F7878"/>
            </a:solidFill>
            <a:prstDash val="solid"/>
            <a:round/>
            <a:headEnd len="sm" w="sm" type="none"/>
            <a:tailEnd len="sm" w="sm" type="none"/>
          </a:ln>
        </p:spPr>
      </p:sp>
      <p:sp>
        <p:nvSpPr>
          <p:cNvPr id="2670" name="Google Shape;2670;p147"/>
          <p:cNvSpPr/>
          <p:nvPr/>
        </p:nvSpPr>
        <p:spPr>
          <a:xfrm flipH="1">
            <a:off x="374275" y="1825013"/>
            <a:ext cx="223193" cy="167395"/>
          </a:xfrm>
          <a:prstGeom prst="ellipse">
            <a:avLst/>
          </a:prstGeom>
          <a:solidFill>
            <a:srgbClr val="002856"/>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1</a:t>
            </a:r>
            <a:endParaRPr/>
          </a:p>
        </p:txBody>
      </p:sp>
      <p:sp>
        <p:nvSpPr>
          <p:cNvPr id="2671" name="Google Shape;2671;p147"/>
          <p:cNvSpPr/>
          <p:nvPr/>
        </p:nvSpPr>
        <p:spPr>
          <a:xfrm flipH="1">
            <a:off x="3295243" y="1825013"/>
            <a:ext cx="223193" cy="167395"/>
          </a:xfrm>
          <a:prstGeom prst="ellipse">
            <a:avLst/>
          </a:prstGeom>
          <a:solidFill>
            <a:srgbClr val="002856"/>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2</a:t>
            </a:r>
            <a:endParaRPr/>
          </a:p>
        </p:txBody>
      </p:sp>
      <p:sp>
        <p:nvSpPr>
          <p:cNvPr id="2672" name="Google Shape;2672;p147"/>
          <p:cNvSpPr/>
          <p:nvPr/>
        </p:nvSpPr>
        <p:spPr>
          <a:xfrm flipH="1">
            <a:off x="6213261" y="1825013"/>
            <a:ext cx="223193" cy="167395"/>
          </a:xfrm>
          <a:prstGeom prst="ellipse">
            <a:avLst/>
          </a:prstGeom>
          <a:solidFill>
            <a:srgbClr val="002856"/>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3</a:t>
            </a:r>
            <a:endParaRPr/>
          </a:p>
        </p:txBody>
      </p:sp>
      <p:cxnSp>
        <p:nvCxnSpPr>
          <p:cNvPr id="2673" name="Google Shape;2673;p147"/>
          <p:cNvCxnSpPr/>
          <p:nvPr/>
        </p:nvCxnSpPr>
        <p:spPr>
          <a:xfrm flipH="1">
            <a:off x="597468" y="1658071"/>
            <a:ext cx="2985446" cy="238679"/>
          </a:xfrm>
          <a:prstGeom prst="straightConnector1">
            <a:avLst/>
          </a:prstGeom>
          <a:noFill/>
          <a:ln cap="flat" cmpd="sng" w="12700">
            <a:solidFill>
              <a:srgbClr val="6F7878"/>
            </a:solidFill>
            <a:prstDash val="dash"/>
            <a:miter lim="800000"/>
            <a:headEnd len="sm" w="sm" type="none"/>
            <a:tailEnd len="sm" w="sm" type="none"/>
          </a:ln>
        </p:spPr>
      </p:cxnSp>
      <p:cxnSp>
        <p:nvCxnSpPr>
          <p:cNvPr id="2674" name="Google Shape;2674;p147"/>
          <p:cNvCxnSpPr/>
          <p:nvPr/>
        </p:nvCxnSpPr>
        <p:spPr>
          <a:xfrm>
            <a:off x="5561087" y="1652876"/>
            <a:ext cx="3136650" cy="248747"/>
          </a:xfrm>
          <a:prstGeom prst="straightConnector1">
            <a:avLst/>
          </a:prstGeom>
          <a:noFill/>
          <a:ln cap="flat" cmpd="sng" w="12700">
            <a:solidFill>
              <a:srgbClr val="6F7878"/>
            </a:solidFill>
            <a:prstDash val="dash"/>
            <a:miter lim="800000"/>
            <a:headEnd len="sm" w="sm" type="none"/>
            <a:tailEnd len="sm" w="sm" type="none"/>
          </a:ln>
        </p:spPr>
      </p:cxnSp>
      <p:pic>
        <p:nvPicPr>
          <p:cNvPr id="2675" name="Google Shape;2675;p147"/>
          <p:cNvPicPr preferRelativeResize="0"/>
          <p:nvPr/>
        </p:nvPicPr>
        <p:blipFill rotWithShape="1">
          <a:blip r:embed="rId4">
            <a:alphaModFix/>
          </a:blip>
          <a:srcRect b="0" l="0" r="0" t="0"/>
          <a:stretch/>
        </p:blipFill>
        <p:spPr>
          <a:xfrm>
            <a:off x="3558542" y="1171049"/>
            <a:ext cx="1543050" cy="628650"/>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0" name="Shape 2680"/>
        <p:cNvGrpSpPr/>
        <p:nvPr/>
      </p:nvGrpSpPr>
      <p:grpSpPr>
        <a:xfrm>
          <a:off x="0" y="0"/>
          <a:ext cx="0" cy="0"/>
          <a:chOff x="0" y="0"/>
          <a:chExt cx="0" cy="0"/>
        </a:xfrm>
      </p:grpSpPr>
      <p:sp>
        <p:nvSpPr>
          <p:cNvPr id="2681" name="Google Shape;2681;p148"/>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Measure and Track Success Through Leader Scorecards</a:t>
            </a:r>
            <a:endParaRPr/>
          </a:p>
        </p:txBody>
      </p:sp>
      <p:sp>
        <p:nvSpPr>
          <p:cNvPr id="2682" name="Google Shape;2682;p14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Fujitsu’s Balanced Leader Scorecard</a:t>
            </a:r>
            <a:endParaRPr/>
          </a:p>
        </p:txBody>
      </p:sp>
      <p:sp>
        <p:nvSpPr>
          <p:cNvPr id="2683" name="Google Shape;2683;p148"/>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pic>
        <p:nvPicPr>
          <p:cNvPr id="2684" name="Google Shape;2684;p148"/>
          <p:cNvPicPr preferRelativeResize="0"/>
          <p:nvPr/>
        </p:nvPicPr>
        <p:blipFill rotWithShape="1">
          <a:blip r:embed="rId3">
            <a:alphaModFix/>
          </a:blip>
          <a:srcRect b="0" l="0" r="0" t="0"/>
          <a:stretch/>
        </p:blipFill>
        <p:spPr>
          <a:xfrm>
            <a:off x="7813141" y="4496844"/>
            <a:ext cx="655244" cy="303756"/>
          </a:xfrm>
          <a:prstGeom prst="rect">
            <a:avLst/>
          </a:prstGeom>
          <a:noFill/>
          <a:ln>
            <a:noFill/>
          </a:ln>
        </p:spPr>
      </p:pic>
      <p:sp>
        <p:nvSpPr>
          <p:cNvPr id="2685" name="Google Shape;2685;p148"/>
          <p:cNvSpPr txBox="1"/>
          <p:nvPr/>
        </p:nvSpPr>
        <p:spPr>
          <a:xfrm>
            <a:off x="457200" y="4082658"/>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Fujitsu</a:t>
            </a:r>
            <a:endParaRPr/>
          </a:p>
        </p:txBody>
      </p:sp>
      <p:sp>
        <p:nvSpPr>
          <p:cNvPr id="2686" name="Google Shape;2686;p148"/>
          <p:cNvSpPr txBox="1"/>
          <p:nvPr/>
        </p:nvSpPr>
        <p:spPr>
          <a:xfrm>
            <a:off x="2834632" y="1494685"/>
            <a:ext cx="1571369" cy="2769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Q1 FY21</a:t>
            </a:r>
            <a:endParaRPr/>
          </a:p>
          <a:p>
            <a:pPr indent="0" lvl="0" marL="0" marR="0" rtl="0" algn="l">
              <a:spcBef>
                <a:spcPts val="0"/>
              </a:spcBef>
              <a:spcAft>
                <a:spcPts val="0"/>
              </a:spcAft>
              <a:buNone/>
            </a:pPr>
            <a:r>
              <a:rPr b="1" lang="en" sz="1200">
                <a:solidFill>
                  <a:schemeClr val="dk1"/>
                </a:solidFill>
                <a:latin typeface="Arial"/>
                <a:ea typeface="Arial"/>
                <a:cs typeface="Arial"/>
                <a:sym typeface="Arial"/>
              </a:rPr>
              <a:t>UK, Western Europe</a:t>
            </a:r>
            <a:endParaRPr/>
          </a:p>
        </p:txBody>
      </p:sp>
      <p:graphicFrame>
        <p:nvGraphicFramePr>
          <p:cNvPr id="2687" name="Google Shape;2687;p148"/>
          <p:cNvGraphicFramePr/>
          <p:nvPr/>
        </p:nvGraphicFramePr>
        <p:xfrm>
          <a:off x="2834631" y="1852207"/>
          <a:ext cx="3000000" cy="3000000"/>
        </p:xfrm>
        <a:graphic>
          <a:graphicData uri="http://schemas.openxmlformats.org/drawingml/2006/table">
            <a:tbl>
              <a:tblPr bandRow="1" firstRow="1">
                <a:noFill/>
                <a:tableStyleId>{4D9A8607-1C7A-4FEF-80A3-68C6CF04E4B6}</a:tableStyleId>
              </a:tblPr>
              <a:tblGrid>
                <a:gridCol w="1799225"/>
                <a:gridCol w="745425"/>
                <a:gridCol w="930100"/>
              </a:tblGrid>
              <a:tr h="66900">
                <a:tc gridSpan="3">
                  <a:txBody>
                    <a:bodyPr/>
                    <a:lstStyle/>
                    <a:p>
                      <a:pPr indent="0" lvl="0" marL="0" marR="0" rtl="0" algn="l">
                        <a:spcBef>
                          <a:spcPts val="0"/>
                        </a:spcBef>
                        <a:spcAft>
                          <a:spcPts val="0"/>
                        </a:spcAft>
                        <a:buNone/>
                      </a:pPr>
                      <a:r>
                        <a:rPr lang="en" sz="900">
                          <a:solidFill>
                            <a:schemeClr val="dk1"/>
                          </a:solidFill>
                        </a:rPr>
                        <a:t>Proportion of Women in Leadership Roles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r>
              <a:tr h="66900">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 sz="900">
                          <a:solidFill>
                            <a:schemeClr val="dk1"/>
                          </a:solidFill>
                        </a:rPr>
                        <a:t>Total</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900">
                          <a:solidFill>
                            <a:schemeClr val="dk1"/>
                          </a:solidFill>
                        </a:rPr>
                        <a:t>% Change</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66900">
                <a:tc>
                  <a:txBody>
                    <a:bodyPr/>
                    <a:lstStyle/>
                    <a:p>
                      <a:pPr indent="0" lvl="0" marL="0" marR="0" rtl="0" algn="l">
                        <a:spcBef>
                          <a:spcPts val="0"/>
                        </a:spcBef>
                        <a:spcAft>
                          <a:spcPts val="0"/>
                        </a:spcAft>
                        <a:buNone/>
                      </a:pPr>
                      <a:r>
                        <a:rPr lang="en" sz="900"/>
                        <a:t>Midlevel Management</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rPr lang="en" sz="900"/>
                        <a:t>Upper Management</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rPr lang="en" sz="900"/>
                        <a:t>Senior Leadership</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graphicFrame>
        <p:nvGraphicFramePr>
          <p:cNvPr id="2688" name="Google Shape;2688;p148"/>
          <p:cNvGraphicFramePr/>
          <p:nvPr/>
        </p:nvGraphicFramePr>
        <p:xfrm>
          <a:off x="2834632" y="2760376"/>
          <a:ext cx="3000000" cy="3000000"/>
        </p:xfrm>
        <a:graphic>
          <a:graphicData uri="http://schemas.openxmlformats.org/drawingml/2006/table">
            <a:tbl>
              <a:tblPr bandRow="1" firstRow="1">
                <a:noFill/>
                <a:tableStyleId>{4D9A8607-1C7A-4FEF-80A3-68C6CF04E4B6}</a:tableStyleId>
              </a:tblPr>
              <a:tblGrid>
                <a:gridCol w="1799225"/>
                <a:gridCol w="745425"/>
                <a:gridCol w="930100"/>
              </a:tblGrid>
              <a:tr h="66900">
                <a:tc gridSpan="3">
                  <a:txBody>
                    <a:bodyPr/>
                    <a:lstStyle/>
                    <a:p>
                      <a:pPr indent="0" lvl="0" marL="0" marR="0" rtl="0" algn="l">
                        <a:spcBef>
                          <a:spcPts val="0"/>
                        </a:spcBef>
                        <a:spcAft>
                          <a:spcPts val="0"/>
                        </a:spcAft>
                        <a:buNone/>
                      </a:pPr>
                      <a:r>
                        <a:rPr lang="en" sz="900">
                          <a:solidFill>
                            <a:schemeClr val="dk1"/>
                          </a:solidFill>
                        </a:rPr>
                        <a:t>Proportion of Racially and Ethnically Diverse Individuals in Midlevel Management</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r>
              <a:tr h="66900">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 sz="900">
                          <a:solidFill>
                            <a:schemeClr val="dk1"/>
                          </a:solidFill>
                        </a:rPr>
                        <a:t>Total</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900">
                          <a:solidFill>
                            <a:schemeClr val="dk1"/>
                          </a:solidFill>
                        </a:rPr>
                        <a:t>% Change</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66900">
                <a:tc>
                  <a:txBody>
                    <a:bodyPr/>
                    <a:lstStyle/>
                    <a:p>
                      <a:pPr indent="0" lvl="0" marL="0" marR="0" rtl="0" algn="l">
                        <a:spcBef>
                          <a:spcPts val="0"/>
                        </a:spcBef>
                        <a:spcAft>
                          <a:spcPts val="0"/>
                        </a:spcAft>
                        <a:buNone/>
                      </a:pPr>
                      <a:r>
                        <a:rPr lang="en" sz="900"/>
                        <a:t>Black</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rPr lang="en" sz="900"/>
                        <a:t>Asian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rPr lang="en" sz="900"/>
                        <a:t>Minority Ethnic</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rPr lang="en" sz="900"/>
                        <a:t>Prefer not to share</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9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sp>
        <p:nvSpPr>
          <p:cNvPr id="2689" name="Google Shape;2689;p148"/>
          <p:cNvSpPr/>
          <p:nvPr/>
        </p:nvSpPr>
        <p:spPr>
          <a:xfrm>
            <a:off x="2653157" y="1390047"/>
            <a:ext cx="3837684" cy="2690309"/>
          </a:xfrm>
          <a:custGeom>
            <a:rect b="b" l="l" r="r" t="t"/>
            <a:pathLst>
              <a:path extrusionOk="0" h="3587079" w="3837684">
                <a:moveTo>
                  <a:pt x="0" y="0"/>
                </a:moveTo>
                <a:lnTo>
                  <a:pt x="3837684" y="0"/>
                </a:lnTo>
                <a:lnTo>
                  <a:pt x="3837684" y="1485625"/>
                </a:lnTo>
                <a:lnTo>
                  <a:pt x="3837684" y="1922825"/>
                </a:lnTo>
                <a:lnTo>
                  <a:pt x="3837684" y="3408450"/>
                </a:lnTo>
                <a:lnTo>
                  <a:pt x="3558742" y="3587079"/>
                </a:lnTo>
                <a:lnTo>
                  <a:pt x="3284946" y="3408450"/>
                </a:lnTo>
                <a:lnTo>
                  <a:pt x="3011148" y="3587079"/>
                </a:lnTo>
                <a:lnTo>
                  <a:pt x="2738717" y="3408450"/>
                </a:lnTo>
                <a:lnTo>
                  <a:pt x="2463553" y="3587079"/>
                </a:lnTo>
                <a:lnTo>
                  <a:pt x="2191123" y="3408450"/>
                </a:lnTo>
                <a:lnTo>
                  <a:pt x="1917326" y="3587079"/>
                </a:lnTo>
                <a:lnTo>
                  <a:pt x="1644061" y="3408450"/>
                </a:lnTo>
                <a:lnTo>
                  <a:pt x="1369732" y="3587079"/>
                </a:lnTo>
                <a:lnTo>
                  <a:pt x="1097017" y="3408450"/>
                </a:lnTo>
                <a:lnTo>
                  <a:pt x="823858" y="3587079"/>
                </a:lnTo>
                <a:lnTo>
                  <a:pt x="550505" y="3408450"/>
                </a:lnTo>
                <a:lnTo>
                  <a:pt x="278340" y="3587079"/>
                </a:lnTo>
                <a:lnTo>
                  <a:pt x="0" y="3408450"/>
                </a:lnTo>
                <a:lnTo>
                  <a:pt x="0" y="1922825"/>
                </a:lnTo>
                <a:lnTo>
                  <a:pt x="0" y="1485625"/>
                </a:lnTo>
                <a:close/>
              </a:path>
            </a:pathLst>
          </a:custGeom>
          <a:noFill/>
          <a:ln cap="flat" cmpd="sng" w="12700">
            <a:solidFill>
              <a:srgbClr val="6F7878"/>
            </a:solidFill>
            <a:prstDash val="solid"/>
            <a:round/>
            <a:headEnd len="sm" w="sm" type="none"/>
            <a:tailEnd len="sm" w="sm" type="none"/>
          </a:ln>
        </p:spPr>
      </p:sp>
      <p:sp>
        <p:nvSpPr>
          <p:cNvPr id="2690" name="Google Shape;2690;p148"/>
          <p:cNvSpPr txBox="1"/>
          <p:nvPr/>
        </p:nvSpPr>
        <p:spPr>
          <a:xfrm>
            <a:off x="4737998" y="1494685"/>
            <a:ext cx="1571369" cy="276999"/>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lang="en" sz="1200">
                <a:solidFill>
                  <a:schemeClr val="dk1"/>
                </a:solidFill>
                <a:latin typeface="Arial"/>
                <a:ea typeface="Arial"/>
                <a:cs typeface="Arial"/>
                <a:sym typeface="Arial"/>
              </a:rPr>
              <a:t>Aliyah </a:t>
            </a:r>
            <a:endParaRPr/>
          </a:p>
          <a:p>
            <a:pPr indent="0" lvl="0" marL="0" marR="0" rtl="0" algn="r">
              <a:spcBef>
                <a:spcPts val="0"/>
              </a:spcBef>
              <a:spcAft>
                <a:spcPts val="0"/>
              </a:spcAft>
              <a:buNone/>
            </a:pPr>
            <a:r>
              <a:rPr b="1" lang="en" sz="1200">
                <a:solidFill>
                  <a:schemeClr val="dk1"/>
                </a:solidFill>
                <a:latin typeface="Arial"/>
                <a:ea typeface="Arial"/>
                <a:cs typeface="Arial"/>
                <a:sym typeface="Arial"/>
              </a:rPr>
              <a:t>VP, Finance</a:t>
            </a:r>
            <a:endParaRPr/>
          </a:p>
        </p:txBody>
      </p:sp>
      <p:cxnSp>
        <p:nvCxnSpPr>
          <p:cNvPr id="2691" name="Google Shape;2691;p148"/>
          <p:cNvCxnSpPr/>
          <p:nvPr/>
        </p:nvCxnSpPr>
        <p:spPr>
          <a:xfrm rot="10800000">
            <a:off x="6355478" y="1699122"/>
            <a:ext cx="1382692" cy="0"/>
          </a:xfrm>
          <a:prstGeom prst="straightConnector1">
            <a:avLst/>
          </a:prstGeom>
          <a:noFill/>
          <a:ln cap="flat" cmpd="sng" w="12700">
            <a:solidFill>
              <a:srgbClr val="E81159"/>
            </a:solidFill>
            <a:prstDash val="solid"/>
            <a:miter lim="800000"/>
            <a:headEnd len="sm" w="sm" type="none"/>
            <a:tailEnd len="med" w="med" type="triangle"/>
          </a:ln>
        </p:spPr>
      </p:cxnSp>
      <p:sp>
        <p:nvSpPr>
          <p:cNvPr id="2692" name="Google Shape;2692;p148"/>
          <p:cNvSpPr/>
          <p:nvPr/>
        </p:nvSpPr>
        <p:spPr>
          <a:xfrm>
            <a:off x="6822838" y="1418569"/>
            <a:ext cx="1873487"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Contextualize progress </a:t>
            </a:r>
            <a:r>
              <a:rPr lang="en" sz="1200">
                <a:solidFill>
                  <a:schemeClr val="dk1"/>
                </a:solidFill>
                <a:latin typeface="Arial"/>
                <a:ea typeface="Arial"/>
                <a:cs typeface="Arial"/>
                <a:sym typeface="Arial"/>
              </a:rPr>
              <a:t>by location and business unit.</a:t>
            </a:r>
            <a:endParaRPr/>
          </a:p>
        </p:txBody>
      </p:sp>
      <p:cxnSp>
        <p:nvCxnSpPr>
          <p:cNvPr id="2693" name="Google Shape;2693;p148"/>
          <p:cNvCxnSpPr/>
          <p:nvPr/>
        </p:nvCxnSpPr>
        <p:spPr>
          <a:xfrm>
            <a:off x="2122436" y="1562785"/>
            <a:ext cx="677441" cy="0"/>
          </a:xfrm>
          <a:prstGeom prst="straightConnector1">
            <a:avLst/>
          </a:prstGeom>
          <a:noFill/>
          <a:ln cap="flat" cmpd="sng" w="12700">
            <a:solidFill>
              <a:srgbClr val="E81159"/>
            </a:solidFill>
            <a:prstDash val="solid"/>
            <a:miter lim="800000"/>
            <a:headEnd len="sm" w="sm" type="none"/>
            <a:tailEnd len="med" w="med" type="triangle"/>
          </a:ln>
        </p:spPr>
      </p:cxnSp>
      <p:sp>
        <p:nvSpPr>
          <p:cNvPr id="2694" name="Google Shape;2694;p148"/>
          <p:cNvSpPr/>
          <p:nvPr/>
        </p:nvSpPr>
        <p:spPr>
          <a:xfrm>
            <a:off x="471055" y="1250965"/>
            <a:ext cx="1863960"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Scorecards are </a:t>
            </a:r>
            <a:r>
              <a:rPr b="1" lang="en" sz="1200">
                <a:solidFill>
                  <a:schemeClr val="dk1"/>
                </a:solidFill>
                <a:latin typeface="Arial"/>
                <a:ea typeface="Arial"/>
                <a:cs typeface="Arial"/>
                <a:sym typeface="Arial"/>
              </a:rPr>
              <a:t>evaluated every quarter </a:t>
            </a:r>
            <a:r>
              <a:rPr lang="en" sz="1200">
                <a:solidFill>
                  <a:schemeClr val="dk1"/>
                </a:solidFill>
                <a:latin typeface="Arial"/>
                <a:ea typeface="Arial"/>
                <a:cs typeface="Arial"/>
                <a:sym typeface="Arial"/>
              </a:rPr>
              <a:t>by executive leaders as part of business unit leaders’ KPIs.</a:t>
            </a:r>
            <a:endParaRPr/>
          </a:p>
        </p:txBody>
      </p:sp>
      <p:sp>
        <p:nvSpPr>
          <p:cNvPr id="2695" name="Google Shape;2695;p148"/>
          <p:cNvSpPr/>
          <p:nvPr/>
        </p:nvSpPr>
        <p:spPr>
          <a:xfrm>
            <a:off x="471055" y="3197654"/>
            <a:ext cx="1863960"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Incorporate</a:t>
            </a:r>
            <a:r>
              <a:rPr b="1" lang="en" sz="1200">
                <a:solidFill>
                  <a:schemeClr val="dk1"/>
                </a:solidFill>
                <a:latin typeface="Arial"/>
                <a:ea typeface="Arial"/>
                <a:cs typeface="Arial"/>
                <a:sym typeface="Arial"/>
              </a:rPr>
              <a:t> country-specific inputs </a:t>
            </a:r>
            <a:r>
              <a:rPr lang="en" sz="1200">
                <a:solidFill>
                  <a:schemeClr val="dk1"/>
                </a:solidFill>
                <a:latin typeface="Arial"/>
                <a:ea typeface="Arial"/>
                <a:cs typeface="Arial"/>
                <a:sym typeface="Arial"/>
              </a:rPr>
              <a:t>on scorecard.</a:t>
            </a:r>
            <a:endParaRPr/>
          </a:p>
        </p:txBody>
      </p:sp>
      <p:grpSp>
        <p:nvGrpSpPr>
          <p:cNvPr id="2696" name="Google Shape;2696;p148"/>
          <p:cNvGrpSpPr/>
          <p:nvPr/>
        </p:nvGrpSpPr>
        <p:grpSpPr>
          <a:xfrm rot="10800000">
            <a:off x="2315073" y="3232018"/>
            <a:ext cx="453259" cy="485269"/>
            <a:chOff x="3074748" y="1500989"/>
            <a:chExt cx="297534" cy="1058075"/>
          </a:xfrm>
        </p:grpSpPr>
        <p:cxnSp>
          <p:nvCxnSpPr>
            <p:cNvPr id="2697" name="Google Shape;2697;p148"/>
            <p:cNvCxnSpPr/>
            <p:nvPr/>
          </p:nvCxnSpPr>
          <p:spPr>
            <a:xfrm rot="10800000">
              <a:off x="3074749" y="2030026"/>
              <a:ext cx="297533" cy="0"/>
            </a:xfrm>
            <a:prstGeom prst="straightConnector1">
              <a:avLst/>
            </a:prstGeom>
            <a:noFill/>
            <a:ln cap="flat" cmpd="sng" w="12700">
              <a:solidFill>
                <a:srgbClr val="E81159"/>
              </a:solidFill>
              <a:prstDash val="solid"/>
              <a:miter lim="800000"/>
              <a:headEnd len="sm" w="sm" type="none"/>
              <a:tailEnd len="sm" w="sm" type="none"/>
            </a:ln>
          </p:spPr>
        </p:cxnSp>
        <p:cxnSp>
          <p:nvCxnSpPr>
            <p:cNvPr id="2698" name="Google Shape;2698;p148"/>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3" name="Shape 2703"/>
        <p:cNvGrpSpPr/>
        <p:nvPr/>
      </p:nvGrpSpPr>
      <p:grpSpPr>
        <a:xfrm>
          <a:off x="0" y="0"/>
          <a:ext cx="0" cy="0"/>
          <a:chOff x="0" y="0"/>
          <a:chExt cx="0" cy="0"/>
        </a:xfrm>
      </p:grpSpPr>
      <p:sp>
        <p:nvSpPr>
          <p:cNvPr id="2704" name="Google Shape;2704;p14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Fujitsu’s Results</a:t>
            </a:r>
            <a:endParaRPr/>
          </a:p>
        </p:txBody>
      </p:sp>
      <p:sp>
        <p:nvSpPr>
          <p:cNvPr id="2705" name="Google Shape;2705;p14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Goals to Increase Female Leadership From FY 2019 to FY 2022</a:t>
            </a:r>
            <a:endParaRPr/>
          </a:p>
        </p:txBody>
      </p:sp>
      <p:sp>
        <p:nvSpPr>
          <p:cNvPr id="2706" name="Google Shape;2706;p149"/>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Percentage of Female Leadership (Globally and in Fujitsu UK)</a:t>
            </a:r>
            <a:endParaRPr/>
          </a:p>
        </p:txBody>
      </p:sp>
      <p:pic>
        <p:nvPicPr>
          <p:cNvPr id="2707" name="Google Shape;2707;p149"/>
          <p:cNvPicPr preferRelativeResize="0"/>
          <p:nvPr/>
        </p:nvPicPr>
        <p:blipFill rotWithShape="1">
          <a:blip r:embed="rId3">
            <a:alphaModFix/>
          </a:blip>
          <a:srcRect b="0" l="0" r="0" t="0"/>
          <a:stretch/>
        </p:blipFill>
        <p:spPr>
          <a:xfrm>
            <a:off x="7813141" y="4496844"/>
            <a:ext cx="655244" cy="303756"/>
          </a:xfrm>
          <a:prstGeom prst="rect">
            <a:avLst/>
          </a:prstGeom>
          <a:noFill/>
          <a:ln>
            <a:noFill/>
          </a:ln>
        </p:spPr>
      </p:pic>
      <p:sp>
        <p:nvSpPr>
          <p:cNvPr id="2708" name="Google Shape;2708;p149"/>
          <p:cNvSpPr txBox="1"/>
          <p:nvPr/>
        </p:nvSpPr>
        <p:spPr>
          <a:xfrm>
            <a:off x="457200" y="2999230"/>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Fujitsu</a:t>
            </a:r>
            <a:endParaRPr/>
          </a:p>
        </p:txBody>
      </p:sp>
      <p:pic>
        <p:nvPicPr>
          <p:cNvPr id="2709" name="Google Shape;2709;p149"/>
          <p:cNvPicPr preferRelativeResize="0"/>
          <p:nvPr/>
        </p:nvPicPr>
        <p:blipFill rotWithShape="1">
          <a:blip r:embed="rId4">
            <a:alphaModFix/>
          </a:blip>
          <a:srcRect b="0" l="0" r="0" t="0"/>
          <a:stretch/>
        </p:blipFill>
        <p:spPr>
          <a:xfrm>
            <a:off x="1466465" y="1207057"/>
            <a:ext cx="6059351" cy="1887864"/>
          </a:xfrm>
          <a:prstGeom prst="rect">
            <a:avLst/>
          </a:prstGeom>
          <a:noFill/>
          <a:ln>
            <a:noFill/>
          </a:ln>
        </p:spPr>
      </p:pic>
      <p:sp>
        <p:nvSpPr>
          <p:cNvPr id="2710" name="Google Shape;2710;p149"/>
          <p:cNvSpPr txBox="1"/>
          <p:nvPr/>
        </p:nvSpPr>
        <p:spPr>
          <a:xfrm>
            <a:off x="2370615" y="2852366"/>
            <a:ext cx="1312225"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Global</a:t>
            </a:r>
            <a:endParaRPr/>
          </a:p>
        </p:txBody>
      </p:sp>
      <p:sp>
        <p:nvSpPr>
          <p:cNvPr id="2711" name="Google Shape;2711;p149"/>
          <p:cNvSpPr txBox="1"/>
          <p:nvPr/>
        </p:nvSpPr>
        <p:spPr>
          <a:xfrm>
            <a:off x="5962902" y="2852366"/>
            <a:ext cx="1330035"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U.K.</a:t>
            </a:r>
            <a:endParaRPr/>
          </a:p>
        </p:txBody>
      </p:sp>
      <p:sp>
        <p:nvSpPr>
          <p:cNvPr id="2712" name="Google Shape;2712;p149"/>
          <p:cNvSpPr txBox="1"/>
          <p:nvPr/>
        </p:nvSpPr>
        <p:spPr>
          <a:xfrm>
            <a:off x="1596822" y="1306757"/>
            <a:ext cx="523172" cy="207749"/>
          </a:xfrm>
          <a:prstGeom prst="rect">
            <a:avLst/>
          </a:prstGeom>
          <a:noFill/>
          <a:ln>
            <a:noFill/>
          </a:ln>
        </p:spPr>
        <p:txBody>
          <a:bodyPr anchorCtr="0" anchor="t" bIns="45700" lIns="0" spcFirstLastPara="1" rIns="91425" wrap="square" tIns="4570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50%</a:t>
            </a:r>
            <a:endParaRPr/>
          </a:p>
        </p:txBody>
      </p:sp>
      <p:sp>
        <p:nvSpPr>
          <p:cNvPr id="2713" name="Google Shape;2713;p149"/>
          <p:cNvSpPr txBox="1"/>
          <p:nvPr/>
        </p:nvSpPr>
        <p:spPr>
          <a:xfrm>
            <a:off x="1596822" y="2024840"/>
            <a:ext cx="523172" cy="207749"/>
          </a:xfrm>
          <a:prstGeom prst="rect">
            <a:avLst/>
          </a:prstGeom>
          <a:noFill/>
          <a:ln>
            <a:noFill/>
          </a:ln>
        </p:spPr>
        <p:txBody>
          <a:bodyPr anchorCtr="0" anchor="t" bIns="45700" lIns="0" spcFirstLastPara="1" rIns="91425" wrap="square" tIns="4570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25%</a:t>
            </a:r>
            <a:endParaRPr/>
          </a:p>
        </p:txBody>
      </p:sp>
      <p:sp>
        <p:nvSpPr>
          <p:cNvPr id="2714" name="Google Shape;2714;p149"/>
          <p:cNvSpPr txBox="1"/>
          <p:nvPr/>
        </p:nvSpPr>
        <p:spPr>
          <a:xfrm>
            <a:off x="1596822" y="2742923"/>
            <a:ext cx="523172" cy="207749"/>
          </a:xfrm>
          <a:prstGeom prst="rect">
            <a:avLst/>
          </a:prstGeom>
          <a:noFill/>
          <a:ln>
            <a:noFill/>
          </a:ln>
        </p:spPr>
        <p:txBody>
          <a:bodyPr anchorCtr="0" anchor="t" bIns="45700" lIns="0" spcFirstLastPara="1" rIns="91425" wrap="square" tIns="4570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0%</a:t>
            </a:r>
            <a:endParaRPr/>
          </a:p>
        </p:txBody>
      </p:sp>
      <p:sp>
        <p:nvSpPr>
          <p:cNvPr id="2715" name="Google Shape;2715;p149"/>
          <p:cNvSpPr/>
          <p:nvPr/>
        </p:nvSpPr>
        <p:spPr>
          <a:xfrm>
            <a:off x="2129629" y="1147156"/>
            <a:ext cx="143692" cy="107769"/>
          </a:xfrm>
          <a:prstGeom prst="rect">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6" name="Google Shape;2716;p149"/>
          <p:cNvSpPr txBox="1"/>
          <p:nvPr/>
        </p:nvSpPr>
        <p:spPr>
          <a:xfrm>
            <a:off x="2366608" y="1105141"/>
            <a:ext cx="282129" cy="184666"/>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2019</a:t>
            </a:r>
            <a:endParaRPr/>
          </a:p>
        </p:txBody>
      </p:sp>
      <p:sp>
        <p:nvSpPr>
          <p:cNvPr id="2717" name="Google Shape;2717;p149"/>
          <p:cNvSpPr/>
          <p:nvPr/>
        </p:nvSpPr>
        <p:spPr>
          <a:xfrm>
            <a:off x="2938238" y="1147156"/>
            <a:ext cx="143692" cy="107769"/>
          </a:xfrm>
          <a:prstGeom prst="rect">
            <a:avLst/>
          </a:prstGeom>
          <a:solidFill>
            <a:srgbClr val="35557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18" name="Google Shape;2718;p149"/>
          <p:cNvSpPr txBox="1"/>
          <p:nvPr/>
        </p:nvSpPr>
        <p:spPr>
          <a:xfrm>
            <a:off x="3175217" y="1105141"/>
            <a:ext cx="282129" cy="184666"/>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2022</a:t>
            </a:r>
            <a:endParaRPr/>
          </a:p>
        </p:txBody>
      </p:sp>
      <p:sp>
        <p:nvSpPr>
          <p:cNvPr id="2719" name="Google Shape;2719;p149"/>
          <p:cNvSpPr txBox="1"/>
          <p:nvPr/>
        </p:nvSpPr>
        <p:spPr>
          <a:xfrm>
            <a:off x="1052272" y="3349667"/>
            <a:ext cx="7072111" cy="1027205"/>
          </a:xfrm>
          <a:prstGeom prst="rect">
            <a:avLst/>
          </a:prstGeom>
          <a:solidFill>
            <a:srgbClr val="D3D3D3"/>
          </a:solidFill>
          <a:ln>
            <a:noFill/>
          </a:ln>
        </p:spPr>
        <p:txBody>
          <a:bodyPr anchorCtr="0" anchor="ctr" bIns="91425" lIns="91425" spcFirstLastPara="1" rIns="91425" wrap="square" tIns="91425">
            <a:spAutoFit/>
          </a:bodyPr>
          <a:lstStyle/>
          <a:p>
            <a:pPr indent="-45720" lvl="0" marL="45720" marR="0" rtl="0" algn="l">
              <a:spcBef>
                <a:spcPts val="0"/>
              </a:spcBef>
              <a:spcAft>
                <a:spcPts val="0"/>
              </a:spcAft>
              <a:buNone/>
            </a:pPr>
            <a:r>
              <a:rPr lang="en" sz="1200">
                <a:solidFill>
                  <a:schemeClr val="dk1"/>
                </a:solidFill>
                <a:latin typeface="Arial"/>
                <a:ea typeface="Arial"/>
                <a:cs typeface="Arial"/>
                <a:sym typeface="Arial"/>
              </a:rPr>
              <a:t>“</a:t>
            </a:r>
            <a:r>
              <a:rPr b="1" lang="en" sz="1200">
                <a:solidFill>
                  <a:schemeClr val="dk1"/>
                </a:solidFill>
                <a:latin typeface="Arial"/>
                <a:ea typeface="Arial"/>
                <a:cs typeface="Arial"/>
                <a:sym typeface="Arial"/>
              </a:rPr>
              <a:t>All of our leadership teams</a:t>
            </a:r>
            <a:r>
              <a:rPr lang="en" sz="1200">
                <a:solidFill>
                  <a:schemeClr val="dk1"/>
                </a:solidFill>
                <a:latin typeface="Arial"/>
                <a:ea typeface="Arial"/>
                <a:cs typeface="Arial"/>
                <a:sym typeface="Arial"/>
              </a:rPr>
              <a:t>, certainly within the UK, </a:t>
            </a:r>
            <a:r>
              <a:rPr b="1" lang="en" sz="1200">
                <a:solidFill>
                  <a:schemeClr val="dk1"/>
                </a:solidFill>
                <a:latin typeface="Arial"/>
                <a:ea typeface="Arial"/>
                <a:cs typeface="Arial"/>
                <a:sym typeface="Arial"/>
              </a:rPr>
              <a:t>are incredibly in the depths with D&amp;I</a:t>
            </a:r>
            <a:r>
              <a:rPr lang="en" sz="1200">
                <a:solidFill>
                  <a:schemeClr val="dk1"/>
                </a:solidFill>
                <a:latin typeface="Arial"/>
                <a:ea typeface="Arial"/>
                <a:cs typeface="Arial"/>
                <a:sym typeface="Arial"/>
              </a:rPr>
              <a:t>, from actively participating in D&amp;I training to creating action plans to achieve local D&amp;I goals. It’s absolutely clear that </a:t>
            </a:r>
            <a:r>
              <a:rPr b="1" lang="en" sz="1200">
                <a:solidFill>
                  <a:schemeClr val="dk1"/>
                </a:solidFill>
                <a:latin typeface="Arial"/>
                <a:ea typeface="Arial"/>
                <a:cs typeface="Arial"/>
                <a:sym typeface="Arial"/>
              </a:rPr>
              <a:t>our leaders are accountable to ensuring that the high value we promise in the global Fujitsu Way actually becomes the experience that our employees have</a:t>
            </a:r>
            <a:r>
              <a:rPr lang="en" sz="1200">
                <a:solidFill>
                  <a:schemeClr val="dk1"/>
                </a:solidFill>
                <a:latin typeface="Arial"/>
                <a:ea typeface="Arial"/>
                <a:cs typeface="Arial"/>
                <a:sym typeface="Arial"/>
              </a:rPr>
              <a:t>.”</a:t>
            </a:r>
            <a:endParaRPr/>
          </a:p>
          <a:p>
            <a:pPr indent="-45719" lvl="0" marL="457200" marR="0" rtl="0" algn="l">
              <a:spcBef>
                <a:spcPts val="600"/>
              </a:spcBef>
              <a:spcAft>
                <a:spcPts val="0"/>
              </a:spcAft>
              <a:buNone/>
            </a:pPr>
            <a:r>
              <a:rPr lang="en" sz="1200">
                <a:solidFill>
                  <a:schemeClr val="dk1"/>
                </a:solidFill>
                <a:latin typeface="Arial"/>
                <a:ea typeface="Arial"/>
                <a:cs typeface="Arial"/>
                <a:sym typeface="Arial"/>
              </a:rPr>
              <a:t>Kelly Metcalf, Head of Diversity, Inclusion &amp; Wellbeing,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Northern and Western Europe</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3" name="Shape 2723"/>
        <p:cNvGrpSpPr/>
        <p:nvPr/>
      </p:nvGrpSpPr>
      <p:grpSpPr>
        <a:xfrm>
          <a:off x="0" y="0"/>
          <a:ext cx="0" cy="0"/>
          <a:chOff x="0" y="0"/>
          <a:chExt cx="0" cy="0"/>
        </a:xfrm>
      </p:grpSpPr>
      <p:graphicFrame>
        <p:nvGraphicFramePr>
          <p:cNvPr id="2724" name="Google Shape;2724;p150"/>
          <p:cNvGraphicFramePr/>
          <p:nvPr/>
        </p:nvGraphicFramePr>
        <p:xfrm>
          <a:off x="457200" y="732294"/>
          <a:ext cx="3000000" cy="3000000"/>
        </p:xfrm>
        <a:graphic>
          <a:graphicData uri="http://schemas.openxmlformats.org/drawingml/2006/table">
            <a:tbl>
              <a:tblPr bandRow="1" firstRow="1">
                <a:noFill/>
                <a:tableStyleId>{874D8B30-B24E-4487-B09C-3D23B8D8C667}</a:tableStyleId>
              </a:tblPr>
              <a:tblGrid>
                <a:gridCol w="1566800"/>
                <a:gridCol w="3524025"/>
                <a:gridCol w="3138750"/>
              </a:tblGrid>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Overview</a:t>
                      </a:r>
                      <a:endParaRPr sz="1100"/>
                    </a:p>
                  </a:txBody>
                  <a:tcPr marT="34300" marB="34300" marR="91450" marL="0">
                    <a:lnB cap="flat" cmpd="sng" w="9525">
                      <a:solidFill>
                        <a:schemeClr val="dk1"/>
                      </a:solidFill>
                      <a:prstDash val="solid"/>
                      <a:round/>
                      <a:headEnd len="sm" w="sm" type="none"/>
                      <a:tailEnd len="sm" w="sm" type="none"/>
                    </a:lnB>
                  </a:tcPr>
                </a:tc>
                <a:tc hMerge="1"/>
                <a:tc hMerge="1"/>
              </a:tr>
              <a:tr h="621375">
                <a:tc gridSpan="3">
                  <a:txBody>
                    <a:bodyPr/>
                    <a:lstStyle/>
                    <a:p>
                      <a:pPr indent="0" lvl="0" marL="0" marR="0" rtl="0" algn="l">
                        <a:lnSpc>
                          <a:spcPct val="100000"/>
                        </a:lnSpc>
                        <a:spcBef>
                          <a:spcPts val="0"/>
                        </a:spcBef>
                        <a:spcAft>
                          <a:spcPts val="0"/>
                        </a:spcAft>
                        <a:buClr>
                          <a:schemeClr val="dk1"/>
                        </a:buClr>
                        <a:buSzPts val="900"/>
                        <a:buFont typeface="Arial"/>
                        <a:buNone/>
                      </a:pPr>
                      <a:r>
                        <a:rPr lang="en" sz="900"/>
                        <a:t>To meet ambitious diversity, equity and inclusion (DEI) goals, Altria operationalizes accountability — at the organizational, peer, and individual levels — to reinforce DEI as a clear priority for leaders. By establishing and assessing leaders using </a:t>
                      </a:r>
                      <a:br>
                        <a:rPr lang="en" sz="900"/>
                      </a:br>
                      <a:r>
                        <a:rPr lang="en" sz="900"/>
                        <a:t>a diversity, equity and inclusion rating, Altria incentivizes all leaders to take ownership for meaningful DEI progress. </a:t>
                      </a:r>
                      <a:endParaRPr sz="1100"/>
                    </a:p>
                  </a:txBody>
                  <a:tcPr marT="68600" marB="20575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Solution Highlights</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759075">
                <a:tc gridSpan="3">
                  <a:txBody>
                    <a:bodyPr/>
                    <a:lstStyle/>
                    <a:p>
                      <a:pPr indent="-120650" lvl="0" marL="127000" marR="0" rtl="0" algn="l">
                        <a:lnSpc>
                          <a:spcPct val="100000"/>
                        </a:lnSpc>
                        <a:spcBef>
                          <a:spcPts val="0"/>
                        </a:spcBef>
                        <a:spcAft>
                          <a:spcPts val="0"/>
                        </a:spcAft>
                        <a:buClr>
                          <a:schemeClr val="dk1"/>
                        </a:buClr>
                        <a:buSzPts val="900"/>
                        <a:buFont typeface="Arial"/>
                        <a:buChar char="•"/>
                      </a:pPr>
                      <a:r>
                        <a:rPr b="1" lang="en" sz="900"/>
                        <a:t>Co-create aiming points to build consensus: </a:t>
                      </a:r>
                      <a:r>
                        <a:rPr b="0" lang="en" sz="900"/>
                        <a:t>Altria brings leaders into the conversation from the beginning to co-create aiming points. Doing so helps build mutual understanding of, and commitment to, DEI as a strategic priority. </a:t>
                      </a:r>
                      <a:endParaRPr sz="1100"/>
                    </a:p>
                    <a:p>
                      <a:pPr indent="-120650" lvl="0" marL="127000" marR="0" rtl="0" algn="l">
                        <a:spcBef>
                          <a:spcPts val="0"/>
                        </a:spcBef>
                        <a:spcAft>
                          <a:spcPts val="0"/>
                        </a:spcAft>
                        <a:buClr>
                          <a:schemeClr val="dk1"/>
                        </a:buClr>
                        <a:buSzPts val="900"/>
                        <a:buFont typeface="Arial"/>
                        <a:buChar char="•"/>
                      </a:pPr>
                      <a:r>
                        <a:rPr b="1" lang="en" sz="900"/>
                        <a:t>Monitor leaders’ scorecards to track progress:</a:t>
                      </a:r>
                      <a:r>
                        <a:rPr b="0" lang="en" sz="900"/>
                        <a:t> Altria creates leader scorecards to ensure individual contributions </a:t>
                      </a:r>
                      <a:br>
                        <a:rPr b="0" lang="en" sz="900"/>
                      </a:br>
                      <a:r>
                        <a:rPr b="0" lang="en" sz="900"/>
                        <a:t>to broader organizational targets.</a:t>
                      </a:r>
                      <a:endParaRPr sz="1100"/>
                    </a:p>
                    <a:p>
                      <a:pPr indent="-120650" lvl="0" marL="127000" marR="0" rtl="0" algn="l">
                        <a:spcBef>
                          <a:spcPts val="200"/>
                        </a:spcBef>
                        <a:spcAft>
                          <a:spcPts val="0"/>
                        </a:spcAft>
                        <a:buClr>
                          <a:schemeClr val="dk1"/>
                        </a:buClr>
                        <a:buSzPts val="900"/>
                        <a:buFont typeface="Arial"/>
                        <a:buChar char="•"/>
                      </a:pPr>
                      <a:r>
                        <a:rPr b="1" lang="en" sz="900"/>
                        <a:t>Foster peer-to-peer transparency to reinforce goals:</a:t>
                      </a:r>
                      <a:r>
                        <a:rPr b="0" lang="en" sz="900"/>
                        <a:t> By encouraging senior leaders to share DEI plans with each other, leaders are empowered to motivate one another to deliver against aiming points. </a:t>
                      </a:r>
                      <a:endParaRPr sz="1100"/>
                    </a:p>
                    <a:p>
                      <a:pPr indent="-120650" lvl="0" marL="127000" marR="0" rtl="0" algn="l">
                        <a:spcBef>
                          <a:spcPts val="200"/>
                        </a:spcBef>
                        <a:spcAft>
                          <a:spcPts val="0"/>
                        </a:spcAft>
                        <a:buClr>
                          <a:schemeClr val="dk1"/>
                        </a:buClr>
                        <a:buSzPts val="900"/>
                        <a:buFont typeface="Arial"/>
                        <a:buChar char="•"/>
                      </a:pPr>
                      <a:r>
                        <a:rPr b="1" lang="en" sz="900"/>
                        <a:t>Rate leader advocacy and establish requirements for progression: </a:t>
                      </a:r>
                      <a:r>
                        <a:rPr b="0" lang="en" sz="900"/>
                        <a:t>Through its DEI ratings, Altria formally assesses and captures leader allyship and advocacy. The ratings are integrated into performance evaluations </a:t>
                      </a:r>
                      <a:br>
                        <a:rPr b="0" lang="en" sz="900"/>
                      </a:br>
                      <a:r>
                        <a:rPr b="0" lang="en" sz="900"/>
                        <a:t>to make clear that the inability to lead inclusively is a barrier to the highest performance and advancement.</a:t>
                      </a:r>
                      <a:endParaRPr sz="1100"/>
                    </a:p>
                  </a:txBody>
                  <a:tcPr marT="68600" marB="20575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114300">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About the Company</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272925">
                <a:tc gridSpan="3">
                  <a:txBody>
                    <a:bodyPr/>
                    <a:lstStyle/>
                    <a:p>
                      <a:pPr indent="0" lvl="0" marL="0" marR="0" rtl="0" algn="l">
                        <a:lnSpc>
                          <a:spcPct val="100000"/>
                        </a:lnSpc>
                        <a:spcBef>
                          <a:spcPts val="0"/>
                        </a:spcBef>
                        <a:spcAft>
                          <a:spcPts val="0"/>
                        </a:spcAft>
                        <a:buClr>
                          <a:schemeClr val="dk1"/>
                        </a:buClr>
                        <a:buSzPts val="900"/>
                        <a:buFont typeface="Arial"/>
                        <a:buNone/>
                      </a:pPr>
                      <a:r>
                        <a:rPr b="1" lang="en" sz="900"/>
                        <a:t>Altria</a:t>
                      </a:r>
                      <a:endParaRPr sz="1100"/>
                    </a:p>
                  </a:txBody>
                  <a:tcPr marT="68600" marB="6860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508425">
                <a:tc>
                  <a:txBody>
                    <a:bodyPr/>
                    <a:lstStyle/>
                    <a:p>
                      <a:pPr indent="0" lvl="0" marL="0" marR="0" rtl="0" algn="l">
                        <a:spcBef>
                          <a:spcPts val="0"/>
                        </a:spcBef>
                        <a:spcAft>
                          <a:spcPts val="0"/>
                        </a:spcAft>
                        <a:buNone/>
                      </a:pPr>
                      <a:r>
                        <a:t/>
                      </a:r>
                      <a:endParaRPr sz="900"/>
                    </a:p>
                  </a:txBody>
                  <a:tcPr marT="34300" marB="34300" marR="91450" marL="0">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rPr lang="en" sz="900">
                          <a:solidFill>
                            <a:srgbClr val="000000"/>
                          </a:solidFill>
                          <a:latin typeface="Arial"/>
                          <a:ea typeface="Arial"/>
                          <a:cs typeface="Arial"/>
                          <a:sym typeface="Arial"/>
                        </a:rPr>
                        <a:t>Industry: Tobacco</a:t>
                      </a:r>
                      <a:endParaRPr sz="1100"/>
                    </a:p>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Headquarters Location: Virginia, USA</a:t>
                      </a:r>
                      <a:endParaRPr sz="1100"/>
                    </a:p>
                  </a:txBody>
                  <a:tcPr marT="34300" marB="34300" marR="91450" marL="0">
                    <a:lnT cap="flat" cmpd="sng" w="9525">
                      <a:solidFill>
                        <a:srgbClr val="000000">
                          <a:alpha val="0"/>
                        </a:srgbClr>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Revenue: $26 Billion+ (2020)</a:t>
                      </a:r>
                      <a:endParaRPr sz="1100"/>
                    </a:p>
                    <a:p>
                      <a:pPr indent="0" lvl="0" marL="0" marR="0" rtl="0" algn="l">
                        <a:spcBef>
                          <a:spcPts val="0"/>
                        </a:spcBef>
                        <a:spcAft>
                          <a:spcPts val="0"/>
                        </a:spcAft>
                        <a:buNone/>
                      </a:pPr>
                      <a:r>
                        <a:rPr lang="en" sz="900">
                          <a:solidFill>
                            <a:schemeClr val="dk1"/>
                          </a:solidFill>
                          <a:latin typeface="Arial"/>
                          <a:ea typeface="Arial"/>
                          <a:cs typeface="Arial"/>
                          <a:sym typeface="Arial"/>
                        </a:rPr>
                        <a:t>Employees: 7,300+ (2019)</a:t>
                      </a:r>
                      <a:endParaRPr sz="1100"/>
                    </a:p>
                  </a:txBody>
                  <a:tcPr marT="34300" marB="34300" marR="91450" marL="0">
                    <a:lnT cap="flat" cmpd="sng" w="9525">
                      <a:solidFill>
                        <a:srgbClr val="000000">
                          <a:alpha val="0"/>
                        </a:srgbClr>
                      </a:solidFill>
                      <a:prstDash val="solid"/>
                      <a:round/>
                      <a:headEnd len="sm" w="sm" type="none"/>
                      <a:tailEnd len="sm" w="sm" type="none"/>
                    </a:lnT>
                  </a:tcPr>
                </a:tc>
              </a:tr>
            </a:tbl>
          </a:graphicData>
        </a:graphic>
      </p:graphicFrame>
      <p:sp>
        <p:nvSpPr>
          <p:cNvPr id="2725" name="Google Shape;2725;p150"/>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b="1" lang="en"/>
              <a:t>Altria’s DEI Aiming Points</a:t>
            </a:r>
            <a:endParaRPr/>
          </a:p>
        </p:txBody>
      </p:sp>
      <p:pic>
        <p:nvPicPr>
          <p:cNvPr id="2726" name="Google Shape;2726;p150"/>
          <p:cNvPicPr preferRelativeResize="0"/>
          <p:nvPr/>
        </p:nvPicPr>
        <p:blipFill rotWithShape="1">
          <a:blip r:embed="rId3">
            <a:alphaModFix/>
          </a:blip>
          <a:srcRect b="0" l="0" r="0" t="0"/>
          <a:stretch/>
        </p:blipFill>
        <p:spPr>
          <a:xfrm>
            <a:off x="457200" y="4001812"/>
            <a:ext cx="882293" cy="335685"/>
          </a:xfrm>
          <a:prstGeom prst="rect">
            <a:avLst/>
          </a:prstGeom>
          <a:noFill/>
          <a:ln>
            <a:noFill/>
          </a:ln>
        </p:spPr>
      </p:pic>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1" name="Shape 2731"/>
        <p:cNvGrpSpPr/>
        <p:nvPr/>
      </p:nvGrpSpPr>
      <p:grpSpPr>
        <a:xfrm>
          <a:off x="0" y="0"/>
          <a:ext cx="0" cy="0"/>
          <a:chOff x="0" y="0"/>
          <a:chExt cx="0" cy="0"/>
        </a:xfrm>
      </p:grpSpPr>
      <p:sp>
        <p:nvSpPr>
          <p:cNvPr id="2732" name="Google Shape;2732;p151"/>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An Opportunity for Accelerated Progress</a:t>
            </a:r>
            <a:endParaRPr/>
          </a:p>
        </p:txBody>
      </p:sp>
      <p:sp>
        <p:nvSpPr>
          <p:cNvPr id="2733" name="Google Shape;2733;p151"/>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Altria’s Previous Diversity Aspiration </a:t>
            </a:r>
            <a:endParaRPr>
              <a:highlight>
                <a:srgbClr val="FFFF00"/>
              </a:highlight>
            </a:endParaRPr>
          </a:p>
        </p:txBody>
      </p:sp>
      <p:sp>
        <p:nvSpPr>
          <p:cNvPr id="2734" name="Google Shape;2734;p151"/>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sp>
        <p:nvSpPr>
          <p:cNvPr id="2735" name="Google Shape;2735;p151"/>
          <p:cNvSpPr txBox="1"/>
          <p:nvPr/>
        </p:nvSpPr>
        <p:spPr>
          <a:xfrm>
            <a:off x="457199" y="444632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2736" name="Google Shape;2736;p151"/>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sp>
        <p:nvSpPr>
          <p:cNvPr id="2737" name="Google Shape;2737;p151"/>
          <p:cNvSpPr txBox="1"/>
          <p:nvPr/>
        </p:nvSpPr>
        <p:spPr>
          <a:xfrm>
            <a:off x="2364111" y="1263080"/>
            <a:ext cx="4167419" cy="159434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At Altria, diversity and inclusion is part of the fabric of how we work. As such, the leadership team is committed to fostering a diverse and inclusive workplace environment.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To demonstrate our continued commitment to diversity, we are rolling out an exciting diversity initiative, which we’ve named </a:t>
            </a:r>
            <a:r>
              <a:rPr b="1" lang="en" sz="1200">
                <a:solidFill>
                  <a:schemeClr val="dk1"/>
                </a:solidFill>
                <a:latin typeface="Arial"/>
                <a:ea typeface="Arial"/>
                <a:cs typeface="Arial"/>
                <a:sym typeface="Arial"/>
              </a:rPr>
              <a:t>20/20 by 2020</a:t>
            </a:r>
            <a:r>
              <a:rPr lang="en" sz="1200">
                <a:solidFill>
                  <a:schemeClr val="dk1"/>
                </a:solidFill>
                <a:latin typeface="Arial"/>
                <a:ea typeface="Arial"/>
                <a:cs typeface="Arial"/>
                <a:sym typeface="Arial"/>
              </a:rPr>
              <a:t>. We commit to achieving </a:t>
            </a:r>
            <a:r>
              <a:rPr b="1" lang="en" sz="1200">
                <a:solidFill>
                  <a:schemeClr val="dk1"/>
                </a:solidFill>
                <a:latin typeface="Arial"/>
                <a:ea typeface="Arial"/>
                <a:cs typeface="Arial"/>
                <a:sym typeface="Arial"/>
              </a:rPr>
              <a:t>20% female</a:t>
            </a:r>
            <a:r>
              <a:rPr lang="en" sz="1200">
                <a:solidFill>
                  <a:schemeClr val="dk1"/>
                </a:solidFill>
                <a:latin typeface="Arial"/>
                <a:ea typeface="Arial"/>
                <a:cs typeface="Arial"/>
                <a:sym typeface="Arial"/>
              </a:rPr>
              <a:t>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and </a:t>
            </a:r>
            <a:r>
              <a:rPr b="1" lang="en" sz="1200">
                <a:solidFill>
                  <a:schemeClr val="dk1"/>
                </a:solidFill>
                <a:latin typeface="Arial"/>
                <a:ea typeface="Arial"/>
                <a:cs typeface="Arial"/>
                <a:sym typeface="Arial"/>
              </a:rPr>
              <a:t>people of color representation </a:t>
            </a:r>
            <a:r>
              <a:rPr lang="en" sz="1200">
                <a:solidFill>
                  <a:schemeClr val="dk1"/>
                </a:solidFill>
                <a:latin typeface="Arial"/>
                <a:ea typeface="Arial"/>
                <a:cs typeface="Arial"/>
                <a:sym typeface="Arial"/>
              </a:rPr>
              <a:t>in </a:t>
            </a:r>
            <a:r>
              <a:rPr b="1" lang="en" sz="1200">
                <a:solidFill>
                  <a:schemeClr val="dk1"/>
                </a:solidFill>
                <a:latin typeface="Arial"/>
                <a:ea typeface="Arial"/>
                <a:cs typeface="Arial"/>
                <a:sym typeface="Arial"/>
              </a:rPr>
              <a:t>VP roles </a:t>
            </a:r>
            <a:r>
              <a:rPr lang="en" sz="1200">
                <a:solidFill>
                  <a:schemeClr val="dk1"/>
                </a:solidFill>
                <a:latin typeface="Arial"/>
                <a:ea typeface="Arial"/>
                <a:cs typeface="Arial"/>
                <a:sym typeface="Arial"/>
              </a:rPr>
              <a:t>by 2020. </a:t>
            </a:r>
            <a:endParaRPr/>
          </a:p>
        </p:txBody>
      </p:sp>
      <p:sp>
        <p:nvSpPr>
          <p:cNvPr id="2738" name="Google Shape;2738;p151"/>
          <p:cNvSpPr txBox="1"/>
          <p:nvPr/>
        </p:nvSpPr>
        <p:spPr>
          <a:xfrm>
            <a:off x="2254805" y="1155580"/>
            <a:ext cx="4400760" cy="242374"/>
          </a:xfrm>
          <a:prstGeom prst="rect">
            <a:avLst/>
          </a:prstGeom>
          <a:solidFill>
            <a:srgbClr val="A1B3CA"/>
          </a:solidFill>
          <a:ln>
            <a:noFill/>
          </a:ln>
        </p:spPr>
        <p:txBody>
          <a:bodyPr anchorCtr="0" anchor="t" bIns="68575" lIns="68575" spcFirstLastPara="1" rIns="68575" wrap="square" tIns="6857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Altria’s Previous (2015) Diversity Goals</a:t>
            </a:r>
            <a:endParaRPr/>
          </a:p>
        </p:txBody>
      </p:sp>
      <p:sp>
        <p:nvSpPr>
          <p:cNvPr id="2739" name="Google Shape;2739;p151"/>
          <p:cNvSpPr/>
          <p:nvPr/>
        </p:nvSpPr>
        <p:spPr>
          <a:xfrm>
            <a:off x="2249578" y="1155580"/>
            <a:ext cx="4405987" cy="2002172"/>
          </a:xfrm>
          <a:custGeom>
            <a:rect b="b" l="l" r="r" t="t"/>
            <a:pathLst>
              <a:path extrusionOk="0" h="1504239" w="2747048">
                <a:moveTo>
                  <a:pt x="0" y="0"/>
                </a:moveTo>
                <a:lnTo>
                  <a:pt x="0" y="1376375"/>
                </a:lnTo>
                <a:lnTo>
                  <a:pt x="199238" y="1504239"/>
                </a:lnTo>
                <a:lnTo>
                  <a:pt x="394056" y="1376375"/>
                </a:lnTo>
                <a:lnTo>
                  <a:pt x="589725" y="1504239"/>
                </a:lnTo>
                <a:lnTo>
                  <a:pt x="785254" y="1376375"/>
                </a:lnTo>
                <a:lnTo>
                  <a:pt x="980466" y="1504239"/>
                </a:lnTo>
                <a:lnTo>
                  <a:pt x="1176833" y="1376375"/>
                </a:lnTo>
                <a:lnTo>
                  <a:pt x="1372439" y="1504239"/>
                </a:lnTo>
                <a:lnTo>
                  <a:pt x="1568425" y="1376375"/>
                </a:lnTo>
                <a:lnTo>
                  <a:pt x="1763433" y="1504239"/>
                </a:lnTo>
                <a:lnTo>
                  <a:pt x="1960398" y="1376375"/>
                </a:lnTo>
                <a:lnTo>
                  <a:pt x="2155406" y="1504239"/>
                </a:lnTo>
                <a:lnTo>
                  <a:pt x="2351393" y="1376375"/>
                </a:lnTo>
                <a:lnTo>
                  <a:pt x="2547379" y="1504239"/>
                </a:lnTo>
                <a:lnTo>
                  <a:pt x="2747048" y="1376375"/>
                </a:lnTo>
                <a:lnTo>
                  <a:pt x="2747048" y="0"/>
                </a:lnTo>
                <a:close/>
              </a:path>
            </a:pathLst>
          </a:custGeom>
          <a:noFill/>
          <a:ln cap="flat" cmpd="sng" w="12700">
            <a:solidFill>
              <a:srgbClr val="6F7878"/>
            </a:solidFill>
            <a:prstDash val="solid"/>
            <a:round/>
            <a:headEnd len="sm" w="sm" type="none"/>
            <a:tailEnd len="sm" w="sm" type="none"/>
          </a:ln>
        </p:spPr>
      </p:sp>
      <p:sp>
        <p:nvSpPr>
          <p:cNvPr id="2740" name="Google Shape;2740;p151"/>
          <p:cNvSpPr/>
          <p:nvPr/>
        </p:nvSpPr>
        <p:spPr>
          <a:xfrm>
            <a:off x="2249578" y="3471551"/>
            <a:ext cx="4405987" cy="830997"/>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91425" spcFirstLastPara="1" rIns="91425" wrap="square" tIns="91425">
            <a:noAutofit/>
          </a:bodyPr>
          <a:lstStyle/>
          <a:p>
            <a:pPr indent="0" lvl="1" marL="457200" marR="0" rtl="0" algn="l">
              <a:spcBef>
                <a:spcPts val="0"/>
              </a:spcBef>
              <a:spcAft>
                <a:spcPts val="0"/>
              </a:spcAft>
              <a:buNone/>
            </a:pPr>
            <a:r>
              <a:rPr b="1" i="0" lang="en" sz="1200" u="none" cap="none" strike="noStrike">
                <a:solidFill>
                  <a:schemeClr val="dk1"/>
                </a:solidFill>
                <a:latin typeface="Arial"/>
                <a:ea typeface="Arial"/>
                <a:cs typeface="Arial"/>
                <a:sym typeface="Arial"/>
              </a:rPr>
              <a:t>Realization: </a:t>
            </a:r>
            <a:r>
              <a:rPr b="0" i="0" lang="en" sz="1200" u="none" cap="none" strike="noStrike">
                <a:solidFill>
                  <a:schemeClr val="dk1"/>
                </a:solidFill>
                <a:latin typeface="Arial"/>
                <a:ea typeface="Arial"/>
                <a:cs typeface="Arial"/>
                <a:sym typeface="Arial"/>
              </a:rPr>
              <a:t>Although Altria met its initial diversity goals, senior leaders realized the need for broader and more ambitious diversity and inclusion targets were unlikely to be realized without leadership commitment and support.</a:t>
            </a:r>
            <a:endParaRPr b="0" i="0" sz="900" u="none" cap="none" strike="noStrike">
              <a:solidFill>
                <a:schemeClr val="dk1"/>
              </a:solidFill>
              <a:latin typeface="Arial"/>
              <a:ea typeface="Arial"/>
              <a:cs typeface="Arial"/>
              <a:sym typeface="Arial"/>
            </a:endParaRPr>
          </a:p>
        </p:txBody>
      </p:sp>
      <p:sp>
        <p:nvSpPr>
          <p:cNvPr id="2741" name="Google Shape;2741;p151"/>
          <p:cNvSpPr/>
          <p:nvPr/>
        </p:nvSpPr>
        <p:spPr>
          <a:xfrm>
            <a:off x="2364111" y="3559308"/>
            <a:ext cx="335223" cy="256252"/>
          </a:xfrm>
          <a:custGeom>
            <a:rect b="b" l="l" r="r" t="t"/>
            <a:pathLst>
              <a:path extrusionOk="0" h="504825" w="495300">
                <a:moveTo>
                  <a:pt x="328231" y="433007"/>
                </a:moveTo>
                <a:lnTo>
                  <a:pt x="175831" y="433007"/>
                </a:lnTo>
                <a:lnTo>
                  <a:pt x="175831" y="349663"/>
                </a:lnTo>
                <a:cubicBezTo>
                  <a:pt x="145828" y="326231"/>
                  <a:pt x="128206" y="290513"/>
                  <a:pt x="128206" y="252127"/>
                </a:cubicBezTo>
                <a:cubicBezTo>
                  <a:pt x="128206" y="183833"/>
                  <a:pt x="183737" y="128302"/>
                  <a:pt x="252031" y="128302"/>
                </a:cubicBezTo>
                <a:cubicBezTo>
                  <a:pt x="320326" y="128302"/>
                  <a:pt x="375856" y="183833"/>
                  <a:pt x="375856" y="252127"/>
                </a:cubicBezTo>
                <a:cubicBezTo>
                  <a:pt x="375856" y="290513"/>
                  <a:pt x="358235" y="326231"/>
                  <a:pt x="328231" y="349663"/>
                </a:cubicBezTo>
                <a:lnTo>
                  <a:pt x="328231" y="433007"/>
                </a:lnTo>
                <a:close/>
                <a:moveTo>
                  <a:pt x="213931" y="394907"/>
                </a:moveTo>
                <a:lnTo>
                  <a:pt x="290131" y="394907"/>
                </a:lnTo>
                <a:lnTo>
                  <a:pt x="290131" y="329470"/>
                </a:lnTo>
                <a:lnTo>
                  <a:pt x="298799" y="323850"/>
                </a:lnTo>
                <a:cubicBezTo>
                  <a:pt x="323183" y="307943"/>
                  <a:pt x="337756" y="281083"/>
                  <a:pt x="337756" y="252032"/>
                </a:cubicBezTo>
                <a:cubicBezTo>
                  <a:pt x="337756" y="204788"/>
                  <a:pt x="299275" y="166307"/>
                  <a:pt x="252031" y="166307"/>
                </a:cubicBezTo>
                <a:cubicBezTo>
                  <a:pt x="204788" y="166307"/>
                  <a:pt x="166306" y="204788"/>
                  <a:pt x="166306" y="252032"/>
                </a:cubicBezTo>
                <a:cubicBezTo>
                  <a:pt x="166306" y="281083"/>
                  <a:pt x="180880" y="307943"/>
                  <a:pt x="205264" y="323850"/>
                </a:cubicBezTo>
                <a:lnTo>
                  <a:pt x="213931" y="329470"/>
                </a:lnTo>
                <a:lnTo>
                  <a:pt x="213931" y="394907"/>
                </a:lnTo>
                <a:close/>
                <a:moveTo>
                  <a:pt x="290131" y="461582"/>
                </a:moveTo>
                <a:lnTo>
                  <a:pt x="213931" y="461582"/>
                </a:lnTo>
                <a:lnTo>
                  <a:pt x="213931" y="499682"/>
                </a:lnTo>
                <a:lnTo>
                  <a:pt x="290131" y="499682"/>
                </a:lnTo>
                <a:lnTo>
                  <a:pt x="290131" y="461582"/>
                </a:lnTo>
                <a:close/>
                <a:moveTo>
                  <a:pt x="207645" y="95155"/>
                </a:moveTo>
                <a:lnTo>
                  <a:pt x="171164" y="7144"/>
                </a:lnTo>
                <a:lnTo>
                  <a:pt x="135922" y="21717"/>
                </a:lnTo>
                <a:lnTo>
                  <a:pt x="172402" y="109728"/>
                </a:lnTo>
                <a:lnTo>
                  <a:pt x="207645" y="95155"/>
                </a:lnTo>
                <a:close/>
                <a:moveTo>
                  <a:pt x="109728" y="172498"/>
                </a:moveTo>
                <a:lnTo>
                  <a:pt x="21717" y="136017"/>
                </a:lnTo>
                <a:lnTo>
                  <a:pt x="7144" y="171260"/>
                </a:lnTo>
                <a:lnTo>
                  <a:pt x="95155" y="207740"/>
                </a:lnTo>
                <a:lnTo>
                  <a:pt x="109728" y="172498"/>
                </a:lnTo>
                <a:close/>
                <a:moveTo>
                  <a:pt x="109728" y="331661"/>
                </a:moveTo>
                <a:lnTo>
                  <a:pt x="95155" y="296418"/>
                </a:lnTo>
                <a:lnTo>
                  <a:pt x="7144" y="332899"/>
                </a:lnTo>
                <a:lnTo>
                  <a:pt x="21717" y="368141"/>
                </a:lnTo>
                <a:lnTo>
                  <a:pt x="109728" y="331661"/>
                </a:lnTo>
                <a:close/>
                <a:moveTo>
                  <a:pt x="496919" y="332899"/>
                </a:moveTo>
                <a:lnTo>
                  <a:pt x="408908" y="296418"/>
                </a:lnTo>
                <a:lnTo>
                  <a:pt x="394335" y="331661"/>
                </a:lnTo>
                <a:lnTo>
                  <a:pt x="482346" y="368141"/>
                </a:lnTo>
                <a:lnTo>
                  <a:pt x="496919" y="332899"/>
                </a:lnTo>
                <a:close/>
                <a:moveTo>
                  <a:pt x="496919" y="171260"/>
                </a:moveTo>
                <a:lnTo>
                  <a:pt x="482346" y="136017"/>
                </a:lnTo>
                <a:lnTo>
                  <a:pt x="394335" y="172498"/>
                </a:lnTo>
                <a:lnTo>
                  <a:pt x="408908" y="207740"/>
                </a:lnTo>
                <a:lnTo>
                  <a:pt x="496919" y="171260"/>
                </a:lnTo>
                <a:close/>
                <a:moveTo>
                  <a:pt x="368046" y="21812"/>
                </a:moveTo>
                <a:lnTo>
                  <a:pt x="332804" y="7239"/>
                </a:lnTo>
                <a:lnTo>
                  <a:pt x="296323" y="95250"/>
                </a:lnTo>
                <a:lnTo>
                  <a:pt x="331565" y="109823"/>
                </a:lnTo>
                <a:lnTo>
                  <a:pt x="368046" y="21812"/>
                </a:lnTo>
                <a:close/>
              </a:path>
            </a:pathLst>
          </a:custGeom>
          <a:solidFill>
            <a:srgbClr val="3555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742" name="Google Shape;2742;p151"/>
          <p:cNvSpPr/>
          <p:nvPr/>
        </p:nvSpPr>
        <p:spPr>
          <a:xfrm>
            <a:off x="6837826" y="2341551"/>
            <a:ext cx="1859972" cy="1661971"/>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 sz="1200">
                <a:solidFill>
                  <a:schemeClr val="dk1"/>
                </a:solidFill>
                <a:latin typeface="Arial"/>
                <a:ea typeface="Arial"/>
                <a:cs typeface="Arial"/>
                <a:sym typeface="Arial"/>
              </a:rPr>
              <a:t>Goal-, Not Action-, Oriented</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An emphasis on goals without clearly articulating individual responsibility can result in leaders who cheer DEI on or simply watch from the sidelines. </a:t>
            </a:r>
            <a:endParaRPr sz="1200">
              <a:solidFill>
                <a:schemeClr val="dk1"/>
              </a:solidFill>
              <a:latin typeface="Arial"/>
              <a:ea typeface="Arial"/>
              <a:cs typeface="Arial"/>
              <a:sym typeface="Arial"/>
            </a:endParaRPr>
          </a:p>
        </p:txBody>
      </p:sp>
      <p:sp>
        <p:nvSpPr>
          <p:cNvPr id="2743" name="Google Shape;2743;p151"/>
          <p:cNvSpPr/>
          <p:nvPr/>
        </p:nvSpPr>
        <p:spPr>
          <a:xfrm>
            <a:off x="470078" y="1760617"/>
            <a:ext cx="1610118" cy="1384972"/>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 sz="1200">
                <a:solidFill>
                  <a:schemeClr val="dk1"/>
                </a:solidFill>
                <a:latin typeface="Arial"/>
                <a:ea typeface="Arial"/>
                <a:cs typeface="Arial"/>
                <a:sym typeface="Arial"/>
              </a:rPr>
              <a:t>Limited Impact </a:t>
            </a:r>
            <a:r>
              <a:rPr lang="en" sz="1200">
                <a:solidFill>
                  <a:schemeClr val="dk1"/>
                </a:solidFill>
                <a:latin typeface="Arial"/>
                <a:ea typeface="Arial"/>
                <a:cs typeface="Arial"/>
                <a:sym typeface="Arial"/>
              </a:rPr>
              <a:t>Focusing only on the most senior 1% doesn’t account for diversity in other parts of the organization. </a:t>
            </a:r>
            <a:endParaRPr sz="1200">
              <a:solidFill>
                <a:schemeClr val="dk1"/>
              </a:solidFill>
              <a:latin typeface="Arial"/>
              <a:ea typeface="Arial"/>
              <a:cs typeface="Arial"/>
              <a:sym typeface="Arial"/>
            </a:endParaRPr>
          </a:p>
        </p:txBody>
      </p:sp>
      <p:grpSp>
        <p:nvGrpSpPr>
          <p:cNvPr id="2744" name="Google Shape;2744;p151"/>
          <p:cNvGrpSpPr/>
          <p:nvPr/>
        </p:nvGrpSpPr>
        <p:grpSpPr>
          <a:xfrm>
            <a:off x="1105723" y="1838771"/>
            <a:ext cx="338828" cy="197650"/>
            <a:chOff x="283806" y="2644727"/>
            <a:chExt cx="338828" cy="263533"/>
          </a:xfrm>
        </p:grpSpPr>
        <p:sp>
          <p:nvSpPr>
            <p:cNvPr id="2745" name="Google Shape;2745;p151"/>
            <p:cNvSpPr/>
            <p:nvPr/>
          </p:nvSpPr>
          <p:spPr>
            <a:xfrm>
              <a:off x="336830" y="2689680"/>
              <a:ext cx="231881" cy="19989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46" name="Google Shape;2746;p151"/>
            <p:cNvPicPr preferRelativeResize="0"/>
            <p:nvPr/>
          </p:nvPicPr>
          <p:blipFill rotWithShape="1">
            <a:blip r:embed="rId4">
              <a:alphaModFix/>
            </a:blip>
            <a:srcRect b="0" l="0" r="0" t="0"/>
            <a:stretch/>
          </p:blipFill>
          <p:spPr>
            <a:xfrm>
              <a:off x="283806" y="2644727"/>
              <a:ext cx="338828" cy="263533"/>
            </a:xfrm>
            <a:prstGeom prst="rect">
              <a:avLst/>
            </a:prstGeom>
            <a:noFill/>
            <a:ln>
              <a:noFill/>
            </a:ln>
          </p:spPr>
        </p:pic>
      </p:grpSp>
      <p:grpSp>
        <p:nvGrpSpPr>
          <p:cNvPr id="2747" name="Google Shape;2747;p151"/>
          <p:cNvGrpSpPr/>
          <p:nvPr/>
        </p:nvGrpSpPr>
        <p:grpSpPr>
          <a:xfrm>
            <a:off x="7598398" y="2409834"/>
            <a:ext cx="338828" cy="197650"/>
            <a:chOff x="283806" y="2644727"/>
            <a:chExt cx="338828" cy="263533"/>
          </a:xfrm>
        </p:grpSpPr>
        <p:sp>
          <p:nvSpPr>
            <p:cNvPr id="2748" name="Google Shape;2748;p151"/>
            <p:cNvSpPr/>
            <p:nvPr/>
          </p:nvSpPr>
          <p:spPr>
            <a:xfrm>
              <a:off x="336830" y="2689680"/>
              <a:ext cx="231881" cy="19989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49" name="Google Shape;2749;p151"/>
            <p:cNvPicPr preferRelativeResize="0"/>
            <p:nvPr/>
          </p:nvPicPr>
          <p:blipFill rotWithShape="1">
            <a:blip r:embed="rId4">
              <a:alphaModFix/>
            </a:blip>
            <a:srcRect b="0" l="0" r="0" t="0"/>
            <a:stretch/>
          </p:blipFill>
          <p:spPr>
            <a:xfrm>
              <a:off x="283806" y="2644727"/>
              <a:ext cx="338828" cy="263533"/>
            </a:xfrm>
            <a:prstGeom prst="rect">
              <a:avLst/>
            </a:prstGeom>
            <a:noFill/>
            <a:ln>
              <a:noFill/>
            </a:ln>
          </p:spPr>
        </p:pic>
      </p:grpSp>
      <p:sp>
        <p:nvSpPr>
          <p:cNvPr id="2750" name="Google Shape;2750;p151"/>
          <p:cNvSpPr/>
          <p:nvPr/>
        </p:nvSpPr>
        <p:spPr>
          <a:xfrm flipH="1" rot="-5400000">
            <a:off x="3647681" y="1085063"/>
            <a:ext cx="137160" cy="3272129"/>
          </a:xfrm>
          <a:custGeom>
            <a:rect b="b" l="l" r="r" t="t"/>
            <a:pathLst>
              <a:path extrusionOk="0" h="1047964" w="2547991">
                <a:moveTo>
                  <a:pt x="0" y="1047964"/>
                </a:moveTo>
                <a:lnTo>
                  <a:pt x="2547991" y="1047964"/>
                </a:lnTo>
                <a:lnTo>
                  <a:pt x="2547991" y="0"/>
                </a:lnTo>
              </a:path>
            </a:pathLst>
          </a:custGeom>
          <a:noFill/>
          <a:ln cap="flat" cmpd="sng" w="12700">
            <a:solidFill>
              <a:srgbClr val="E81159"/>
            </a:solidFill>
            <a:prstDash val="solid"/>
            <a:miter lim="800000"/>
            <a:headEnd len="med" w="med" type="triangl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751" name="Google Shape;2751;p151"/>
          <p:cNvCxnSpPr/>
          <p:nvPr/>
        </p:nvCxnSpPr>
        <p:spPr>
          <a:xfrm rot="10800000">
            <a:off x="6450347" y="2439901"/>
            <a:ext cx="387479" cy="0"/>
          </a:xfrm>
          <a:prstGeom prst="straightConnector1">
            <a:avLst/>
          </a:prstGeom>
          <a:noFill/>
          <a:ln cap="flat" cmpd="sng" w="12700">
            <a:solidFill>
              <a:srgbClr val="E81159"/>
            </a:solidFill>
            <a:prstDash val="solid"/>
            <a:miter lim="800000"/>
            <a:headEnd len="sm" w="sm" type="none"/>
            <a:tailEnd len="med" w="med" type="triangle"/>
          </a:ln>
        </p:spPr>
      </p:cxnSp>
      <p:sp>
        <p:nvSpPr>
          <p:cNvPr id="2752" name="Google Shape;2752;p151"/>
          <p:cNvSpPr/>
          <p:nvPr/>
        </p:nvSpPr>
        <p:spPr>
          <a:xfrm>
            <a:off x="6837826" y="1140013"/>
            <a:ext cx="1859972" cy="110797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 sz="1200">
                <a:solidFill>
                  <a:schemeClr val="dk1"/>
                </a:solidFill>
                <a:latin typeface="Arial"/>
                <a:ea typeface="Arial"/>
                <a:cs typeface="Arial"/>
                <a:sym typeface="Arial"/>
              </a:rPr>
              <a:t>Diversity-Only</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Without a measurable inclusion goal, the initiative limits progress on culture change. </a:t>
            </a:r>
            <a:endParaRPr sz="1200">
              <a:solidFill>
                <a:schemeClr val="dk1"/>
              </a:solidFill>
              <a:latin typeface="Arial"/>
              <a:ea typeface="Arial"/>
              <a:cs typeface="Arial"/>
              <a:sym typeface="Arial"/>
            </a:endParaRPr>
          </a:p>
        </p:txBody>
      </p:sp>
      <p:grpSp>
        <p:nvGrpSpPr>
          <p:cNvPr id="2753" name="Google Shape;2753;p151"/>
          <p:cNvGrpSpPr/>
          <p:nvPr/>
        </p:nvGrpSpPr>
        <p:grpSpPr>
          <a:xfrm>
            <a:off x="7586279" y="1221885"/>
            <a:ext cx="363067" cy="197650"/>
            <a:chOff x="283806" y="2644727"/>
            <a:chExt cx="338828" cy="263533"/>
          </a:xfrm>
        </p:grpSpPr>
        <p:sp>
          <p:nvSpPr>
            <p:cNvPr id="2754" name="Google Shape;2754;p151"/>
            <p:cNvSpPr/>
            <p:nvPr/>
          </p:nvSpPr>
          <p:spPr>
            <a:xfrm>
              <a:off x="336830" y="2689680"/>
              <a:ext cx="231881" cy="19989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55" name="Google Shape;2755;p151"/>
            <p:cNvPicPr preferRelativeResize="0"/>
            <p:nvPr/>
          </p:nvPicPr>
          <p:blipFill rotWithShape="1">
            <a:blip r:embed="rId5">
              <a:alphaModFix/>
            </a:blip>
            <a:srcRect b="0" l="0" r="0" t="0"/>
            <a:stretch/>
          </p:blipFill>
          <p:spPr>
            <a:xfrm>
              <a:off x="283806" y="2644727"/>
              <a:ext cx="338828" cy="263533"/>
            </a:xfrm>
            <a:prstGeom prst="rect">
              <a:avLst/>
            </a:prstGeom>
            <a:noFill/>
            <a:ln>
              <a:noFill/>
            </a:ln>
          </p:spPr>
        </p:pic>
      </p:grpSp>
      <p:cxnSp>
        <p:nvCxnSpPr>
          <p:cNvPr id="2756" name="Google Shape;2756;p151"/>
          <p:cNvCxnSpPr/>
          <p:nvPr/>
        </p:nvCxnSpPr>
        <p:spPr>
          <a:xfrm flipH="1">
            <a:off x="5768243" y="1708265"/>
            <a:ext cx="1069583" cy="368128"/>
          </a:xfrm>
          <a:prstGeom prst="straightConnector1">
            <a:avLst/>
          </a:prstGeom>
          <a:noFill/>
          <a:ln cap="flat" cmpd="sng" w="12700">
            <a:solidFill>
              <a:srgbClr val="E81159"/>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cxnSp>
        <p:nvCxnSpPr>
          <p:cNvPr id="633" name="Google Shape;633;p44"/>
          <p:cNvCxnSpPr>
            <a:stCxn id="634" idx="3"/>
            <a:endCxn id="635" idx="2"/>
          </p:cNvCxnSpPr>
          <p:nvPr/>
        </p:nvCxnSpPr>
        <p:spPr>
          <a:xfrm flipH="1" rot="10800000">
            <a:off x="3177689" y="1929536"/>
            <a:ext cx="1963500" cy="627300"/>
          </a:xfrm>
          <a:prstGeom prst="straightConnector1">
            <a:avLst/>
          </a:prstGeom>
          <a:noFill/>
          <a:ln cap="flat" cmpd="sng" w="19050">
            <a:solidFill>
              <a:srgbClr val="A1B3CA"/>
            </a:solidFill>
            <a:prstDash val="solid"/>
            <a:miter lim="800000"/>
            <a:headEnd len="sm" w="sm" type="none"/>
            <a:tailEnd len="sm" w="sm" type="none"/>
          </a:ln>
        </p:spPr>
      </p:cxnSp>
      <p:sp>
        <p:nvSpPr>
          <p:cNvPr id="636" name="Google Shape;636;p4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Instilling Collective Accountability Across All Leaders</a:t>
            </a:r>
            <a:endParaRPr/>
          </a:p>
        </p:txBody>
      </p:sp>
      <p:sp>
        <p:nvSpPr>
          <p:cNvPr id="637" name="Google Shape;637;p4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Responsibility of Leaders in DEI</a:t>
            </a:r>
            <a:endParaRPr/>
          </a:p>
        </p:txBody>
      </p:sp>
      <p:sp>
        <p:nvSpPr>
          <p:cNvPr id="638" name="Google Shape;638;p44"/>
          <p:cNvSpPr txBox="1"/>
          <p:nvPr/>
        </p:nvSpPr>
        <p:spPr>
          <a:xfrm>
            <a:off x="457199" y="3781789"/>
            <a:ext cx="4011613" cy="750205"/>
          </a:xfrm>
          <a:prstGeom prst="rect">
            <a:avLst/>
          </a:prstGeom>
          <a:solidFill>
            <a:srgbClr val="D3D3D3"/>
          </a:solidFill>
          <a:ln>
            <a:noFill/>
          </a:ln>
        </p:spPr>
        <p:txBody>
          <a:bodyPr anchorCtr="0" anchor="ctr" bIns="91425" lIns="91425" spcFirstLastPara="1" rIns="91425" wrap="square" tIns="91425">
            <a:spAutoFit/>
          </a:bodyPr>
          <a:lstStyle/>
          <a:p>
            <a:pPr indent="-45720" lvl="0" marL="45720" marR="0" rtl="0" algn="l">
              <a:spcBef>
                <a:spcPts val="0"/>
              </a:spcBef>
              <a:spcAft>
                <a:spcPts val="0"/>
              </a:spcAft>
              <a:buNone/>
            </a:pPr>
            <a:r>
              <a:rPr lang="en" sz="1200">
                <a:solidFill>
                  <a:schemeClr val="dk1"/>
                </a:solidFill>
                <a:latin typeface="Arial"/>
                <a:ea typeface="Arial"/>
                <a:cs typeface="Arial"/>
                <a:sym typeface="Arial"/>
              </a:rPr>
              <a:t>"I think when we talk about being </a:t>
            </a:r>
            <a:r>
              <a:rPr b="1" lang="en" sz="1200">
                <a:solidFill>
                  <a:schemeClr val="dk1"/>
                </a:solidFill>
                <a:latin typeface="Arial"/>
                <a:ea typeface="Arial"/>
                <a:cs typeface="Arial"/>
                <a:sym typeface="Arial"/>
              </a:rPr>
              <a:t>accountable</a:t>
            </a:r>
            <a:r>
              <a:rPr lang="en" sz="1200">
                <a:solidFill>
                  <a:schemeClr val="dk1"/>
                </a:solidFill>
                <a:latin typeface="Arial"/>
                <a:ea typeface="Arial"/>
                <a:cs typeface="Arial"/>
                <a:sym typeface="Arial"/>
              </a:rPr>
              <a:t>, it’s about </a:t>
            </a:r>
            <a:r>
              <a:rPr b="1" lang="en" sz="1200">
                <a:solidFill>
                  <a:schemeClr val="dk1"/>
                </a:solidFill>
                <a:latin typeface="Arial"/>
                <a:ea typeface="Arial"/>
                <a:cs typeface="Arial"/>
                <a:sym typeface="Arial"/>
              </a:rPr>
              <a:t>committing </a:t>
            </a:r>
            <a:r>
              <a:rPr lang="en" sz="1200">
                <a:solidFill>
                  <a:schemeClr val="dk1"/>
                </a:solidFill>
                <a:latin typeface="Arial"/>
                <a:ea typeface="Arial"/>
                <a:cs typeface="Arial"/>
                <a:sym typeface="Arial"/>
              </a:rPr>
              <a:t>... and </a:t>
            </a:r>
            <a:r>
              <a:rPr b="1" lang="en" sz="1200">
                <a:solidFill>
                  <a:schemeClr val="dk1"/>
                </a:solidFill>
                <a:latin typeface="Arial"/>
                <a:ea typeface="Arial"/>
                <a:cs typeface="Arial"/>
                <a:sym typeface="Arial"/>
              </a:rPr>
              <a:t>expecting the same from others</a:t>
            </a:r>
            <a:r>
              <a:rPr lang="en" sz="1200">
                <a:solidFill>
                  <a:schemeClr val="dk1"/>
                </a:solidFill>
                <a:latin typeface="Arial"/>
                <a:ea typeface="Arial"/>
                <a:cs typeface="Arial"/>
                <a:sym typeface="Arial"/>
              </a:rPr>
              <a:t>."</a:t>
            </a:r>
            <a:endParaRPr/>
          </a:p>
          <a:p>
            <a:pPr indent="-45719" lvl="0" marL="457200" marR="0" rtl="0" algn="l">
              <a:spcBef>
                <a:spcPts val="600"/>
              </a:spcBef>
              <a:spcAft>
                <a:spcPts val="0"/>
              </a:spcAft>
              <a:buNone/>
            </a:pPr>
            <a:r>
              <a:rPr lang="en" sz="1200">
                <a:solidFill>
                  <a:schemeClr val="dk1"/>
                </a:solidFill>
                <a:latin typeface="Arial"/>
                <a:ea typeface="Arial"/>
                <a:cs typeface="Arial"/>
                <a:sym typeface="Arial"/>
              </a:rPr>
              <a:t>Organizational Effectiveness Leader, Healthcare Organization</a:t>
            </a:r>
            <a:endParaRPr/>
          </a:p>
        </p:txBody>
      </p:sp>
      <p:sp>
        <p:nvSpPr>
          <p:cNvPr id="639" name="Google Shape;639;p44"/>
          <p:cNvSpPr txBox="1"/>
          <p:nvPr/>
        </p:nvSpPr>
        <p:spPr>
          <a:xfrm>
            <a:off x="4684713" y="3781789"/>
            <a:ext cx="4011613" cy="750205"/>
          </a:xfrm>
          <a:prstGeom prst="rect">
            <a:avLst/>
          </a:prstGeom>
          <a:solidFill>
            <a:srgbClr val="D3D3D3"/>
          </a:solidFill>
          <a:ln>
            <a:noFill/>
          </a:ln>
        </p:spPr>
        <p:txBody>
          <a:bodyPr anchorCtr="0" anchor="ctr" bIns="91425" lIns="91425" spcFirstLastPara="1" rIns="91425" wrap="square" tIns="91425">
            <a:spAutoFit/>
          </a:bodyPr>
          <a:lstStyle/>
          <a:p>
            <a:pPr indent="-45720" lvl="0" marL="45720" marR="0" rtl="0" algn="l">
              <a:spcBef>
                <a:spcPts val="0"/>
              </a:spcBef>
              <a:spcAft>
                <a:spcPts val="0"/>
              </a:spcAft>
              <a:buNone/>
            </a:pPr>
            <a:r>
              <a:rPr lang="en" sz="1200">
                <a:solidFill>
                  <a:schemeClr val="dk1"/>
                </a:solidFill>
                <a:latin typeface="Arial"/>
                <a:ea typeface="Arial"/>
                <a:cs typeface="Arial"/>
                <a:sym typeface="Arial"/>
              </a:rPr>
              <a:t>"The </a:t>
            </a:r>
            <a:r>
              <a:rPr b="1" lang="en" sz="1200">
                <a:solidFill>
                  <a:schemeClr val="dk1"/>
                </a:solidFill>
                <a:latin typeface="Arial"/>
                <a:ea typeface="Arial"/>
                <a:cs typeface="Arial"/>
                <a:sym typeface="Arial"/>
              </a:rPr>
              <a:t>biggest challenge </a:t>
            </a:r>
            <a:r>
              <a:rPr lang="en" sz="1200">
                <a:solidFill>
                  <a:schemeClr val="dk1"/>
                </a:solidFill>
                <a:latin typeface="Arial"/>
                <a:ea typeface="Arial"/>
                <a:cs typeface="Arial"/>
                <a:sym typeface="Arial"/>
              </a:rPr>
              <a:t>[to diversifying the leadership bench] is the </a:t>
            </a:r>
            <a:r>
              <a:rPr b="1" lang="en" sz="1200">
                <a:solidFill>
                  <a:schemeClr val="dk1"/>
                </a:solidFill>
                <a:latin typeface="Arial"/>
                <a:ea typeface="Arial"/>
                <a:cs typeface="Arial"/>
                <a:sym typeface="Arial"/>
              </a:rPr>
              <a:t>accountability</a:t>
            </a:r>
            <a:r>
              <a:rPr lang="en" sz="1200">
                <a:solidFill>
                  <a:schemeClr val="dk1"/>
                </a:solidFill>
                <a:latin typeface="Arial"/>
                <a:ea typeface="Arial"/>
                <a:cs typeface="Arial"/>
                <a:sym typeface="Arial"/>
              </a:rPr>
              <a:t>. It’s everybody’s job -- </a:t>
            </a:r>
            <a:r>
              <a:rPr b="1" lang="en" sz="1200">
                <a:solidFill>
                  <a:schemeClr val="dk1"/>
                </a:solidFill>
                <a:latin typeface="Arial"/>
                <a:ea typeface="Arial"/>
                <a:cs typeface="Arial"/>
                <a:sym typeface="Arial"/>
              </a:rPr>
              <a:t>everybody should be responsible</a:t>
            </a:r>
            <a:r>
              <a:rPr lang="en" sz="1200">
                <a:solidFill>
                  <a:schemeClr val="dk1"/>
                </a:solidFill>
                <a:latin typeface="Arial"/>
                <a:ea typeface="Arial"/>
                <a:cs typeface="Arial"/>
                <a:sym typeface="Arial"/>
              </a:rPr>
              <a:t>."</a:t>
            </a:r>
            <a:endParaRPr/>
          </a:p>
          <a:p>
            <a:pPr indent="-45719" lvl="0" marL="457200" marR="0" rtl="0" algn="l">
              <a:spcBef>
                <a:spcPts val="600"/>
              </a:spcBef>
              <a:spcAft>
                <a:spcPts val="0"/>
              </a:spcAft>
              <a:buNone/>
            </a:pPr>
            <a:r>
              <a:rPr lang="en" sz="1200">
                <a:solidFill>
                  <a:schemeClr val="dk1"/>
                </a:solidFill>
                <a:latin typeface="Arial"/>
                <a:ea typeface="Arial"/>
                <a:cs typeface="Arial"/>
                <a:sym typeface="Arial"/>
              </a:rPr>
              <a:t>Head of Talent and D&amp;I, Technology Organization</a:t>
            </a:r>
            <a:endParaRPr/>
          </a:p>
        </p:txBody>
      </p:sp>
      <p:sp>
        <p:nvSpPr>
          <p:cNvPr id="640" name="Google Shape;640;p44"/>
          <p:cNvSpPr txBox="1"/>
          <p:nvPr/>
        </p:nvSpPr>
        <p:spPr>
          <a:xfrm>
            <a:off x="1356189" y="995537"/>
            <a:ext cx="6452171"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Many HR leaders are working to instill a sense of </a:t>
            </a:r>
            <a:r>
              <a:rPr b="1" lang="en" sz="1200">
                <a:solidFill>
                  <a:schemeClr val="dk1"/>
                </a:solidFill>
                <a:latin typeface="Arial"/>
                <a:ea typeface="Arial"/>
                <a:cs typeface="Arial"/>
                <a:sym typeface="Arial"/>
              </a:rPr>
              <a:t>Collective</a:t>
            </a:r>
            <a:r>
              <a:rPr b="1" i="1" lang="en" sz="1200">
                <a:solidFill>
                  <a:schemeClr val="dk1"/>
                </a:solidFill>
                <a:latin typeface="Arial"/>
                <a:ea typeface="Arial"/>
                <a:cs typeface="Arial"/>
                <a:sym typeface="Arial"/>
              </a:rPr>
              <a:t> </a:t>
            </a:r>
            <a:r>
              <a:rPr b="1" lang="en" sz="1200">
                <a:solidFill>
                  <a:schemeClr val="dk1"/>
                </a:solidFill>
                <a:latin typeface="Arial"/>
                <a:ea typeface="Arial"/>
                <a:cs typeface="Arial"/>
                <a:sym typeface="Arial"/>
              </a:rPr>
              <a:t>Accountability</a:t>
            </a:r>
            <a:r>
              <a:rPr lang="en" sz="1200">
                <a:solidFill>
                  <a:schemeClr val="dk1"/>
                </a:solidFill>
                <a:latin typeface="Arial"/>
                <a:ea typeface="Arial"/>
                <a:cs typeface="Arial"/>
                <a:sym typeface="Arial"/>
              </a:rPr>
              <a:t> across the organization to make all leaders feel </a:t>
            </a:r>
            <a:r>
              <a:rPr b="1" lang="en" sz="1200">
                <a:solidFill>
                  <a:schemeClr val="dk1"/>
                </a:solidFill>
                <a:latin typeface="Arial"/>
                <a:ea typeface="Arial"/>
                <a:cs typeface="Arial"/>
                <a:sym typeface="Arial"/>
              </a:rPr>
              <a:t>committed</a:t>
            </a:r>
            <a:r>
              <a:rPr lang="en" sz="1200">
                <a:solidFill>
                  <a:schemeClr val="dk1"/>
                </a:solidFill>
                <a:latin typeface="Arial"/>
                <a:ea typeface="Arial"/>
                <a:cs typeface="Arial"/>
                <a:sym typeface="Arial"/>
              </a:rPr>
              <a:t> to and </a:t>
            </a:r>
            <a:r>
              <a:rPr b="1" lang="en" sz="1200">
                <a:solidFill>
                  <a:schemeClr val="dk1"/>
                </a:solidFill>
                <a:latin typeface="Arial"/>
                <a:ea typeface="Arial"/>
                <a:cs typeface="Arial"/>
                <a:sym typeface="Arial"/>
              </a:rPr>
              <a:t>responsible</a:t>
            </a:r>
            <a:r>
              <a:rPr lang="en" sz="1200">
                <a:solidFill>
                  <a:schemeClr val="dk1"/>
                </a:solidFill>
                <a:latin typeface="Arial"/>
                <a:ea typeface="Arial"/>
                <a:cs typeface="Arial"/>
                <a:sym typeface="Arial"/>
              </a:rPr>
              <a:t> for moving DEI forward.</a:t>
            </a:r>
            <a:endParaRPr i="1" sz="1200">
              <a:solidFill>
                <a:schemeClr val="dk1"/>
              </a:solidFill>
              <a:latin typeface="Arial"/>
              <a:ea typeface="Arial"/>
              <a:cs typeface="Arial"/>
              <a:sym typeface="Arial"/>
            </a:endParaRPr>
          </a:p>
        </p:txBody>
      </p:sp>
      <p:pic>
        <p:nvPicPr>
          <p:cNvPr id="641" name="Google Shape;641;p44"/>
          <p:cNvPicPr preferRelativeResize="0"/>
          <p:nvPr/>
        </p:nvPicPr>
        <p:blipFill rotWithShape="1">
          <a:blip r:embed="rId3">
            <a:alphaModFix/>
          </a:blip>
          <a:srcRect b="0" l="0" r="0" t="0"/>
          <a:stretch/>
        </p:blipFill>
        <p:spPr>
          <a:xfrm>
            <a:off x="3710956" y="1559527"/>
            <a:ext cx="363826" cy="363826"/>
          </a:xfrm>
          <a:prstGeom prst="rect">
            <a:avLst/>
          </a:prstGeom>
          <a:noFill/>
          <a:ln>
            <a:noFill/>
          </a:ln>
        </p:spPr>
      </p:pic>
      <p:sp>
        <p:nvSpPr>
          <p:cNvPr id="642" name="Google Shape;642;p44"/>
          <p:cNvSpPr txBox="1"/>
          <p:nvPr/>
        </p:nvSpPr>
        <p:spPr>
          <a:xfrm>
            <a:off x="457200" y="4539773"/>
            <a:ext cx="5524500"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sz="1000">
              <a:solidFill>
                <a:schemeClr val="dk1"/>
              </a:solidFill>
              <a:latin typeface="Arial"/>
              <a:ea typeface="Arial"/>
              <a:cs typeface="Arial"/>
              <a:sym typeface="Arial"/>
            </a:endParaRPr>
          </a:p>
        </p:txBody>
      </p:sp>
      <p:pic>
        <p:nvPicPr>
          <p:cNvPr id="635" name="Google Shape;635;p44"/>
          <p:cNvPicPr preferRelativeResize="0"/>
          <p:nvPr/>
        </p:nvPicPr>
        <p:blipFill rotWithShape="1">
          <a:blip r:embed="rId4">
            <a:alphaModFix/>
          </a:blip>
          <a:srcRect b="0" l="0" r="0" t="0"/>
          <a:stretch/>
        </p:blipFill>
        <p:spPr>
          <a:xfrm>
            <a:off x="4959363" y="1565831"/>
            <a:ext cx="363826" cy="363826"/>
          </a:xfrm>
          <a:prstGeom prst="rect">
            <a:avLst/>
          </a:prstGeom>
          <a:noFill/>
          <a:ln>
            <a:noFill/>
          </a:ln>
        </p:spPr>
      </p:pic>
      <p:pic>
        <p:nvPicPr>
          <p:cNvPr id="634" name="Google Shape;634;p44"/>
          <p:cNvPicPr preferRelativeResize="0"/>
          <p:nvPr/>
        </p:nvPicPr>
        <p:blipFill rotWithShape="1">
          <a:blip r:embed="rId5">
            <a:alphaModFix/>
          </a:blip>
          <a:srcRect b="0" l="0" r="0" t="0"/>
          <a:stretch/>
        </p:blipFill>
        <p:spPr>
          <a:xfrm>
            <a:off x="2813864" y="2374924"/>
            <a:ext cx="363825" cy="363825"/>
          </a:xfrm>
          <a:prstGeom prst="rect">
            <a:avLst/>
          </a:prstGeom>
          <a:noFill/>
          <a:ln>
            <a:noFill/>
          </a:ln>
        </p:spPr>
      </p:pic>
      <p:pic>
        <p:nvPicPr>
          <p:cNvPr id="643" name="Google Shape;643;p44"/>
          <p:cNvPicPr preferRelativeResize="0"/>
          <p:nvPr/>
        </p:nvPicPr>
        <p:blipFill rotWithShape="1">
          <a:blip r:embed="rId6">
            <a:alphaModFix/>
          </a:blip>
          <a:srcRect b="0" l="0" r="0" t="0"/>
          <a:stretch/>
        </p:blipFill>
        <p:spPr>
          <a:xfrm>
            <a:off x="5981700" y="2374924"/>
            <a:ext cx="363825" cy="363825"/>
          </a:xfrm>
          <a:prstGeom prst="rect">
            <a:avLst/>
          </a:prstGeom>
          <a:noFill/>
          <a:ln>
            <a:noFill/>
          </a:ln>
        </p:spPr>
      </p:pic>
      <p:pic>
        <p:nvPicPr>
          <p:cNvPr id="644" name="Google Shape;644;p44"/>
          <p:cNvPicPr preferRelativeResize="0"/>
          <p:nvPr/>
        </p:nvPicPr>
        <p:blipFill rotWithShape="1">
          <a:blip r:embed="rId7">
            <a:alphaModFix/>
          </a:blip>
          <a:srcRect b="0" l="0" r="0" t="0"/>
          <a:stretch/>
        </p:blipFill>
        <p:spPr>
          <a:xfrm>
            <a:off x="3710956" y="3269186"/>
            <a:ext cx="363826" cy="389813"/>
          </a:xfrm>
          <a:prstGeom prst="rect">
            <a:avLst/>
          </a:prstGeom>
          <a:noFill/>
          <a:ln>
            <a:noFill/>
          </a:ln>
        </p:spPr>
      </p:pic>
      <p:pic>
        <p:nvPicPr>
          <p:cNvPr id="645" name="Google Shape;645;p44"/>
          <p:cNvPicPr preferRelativeResize="0"/>
          <p:nvPr/>
        </p:nvPicPr>
        <p:blipFill rotWithShape="1">
          <a:blip r:embed="rId8">
            <a:alphaModFix/>
          </a:blip>
          <a:srcRect b="0" l="0" r="0" t="0"/>
          <a:stretch/>
        </p:blipFill>
        <p:spPr>
          <a:xfrm>
            <a:off x="4959363" y="3269186"/>
            <a:ext cx="363825" cy="363825"/>
          </a:xfrm>
          <a:prstGeom prst="rect">
            <a:avLst/>
          </a:prstGeom>
          <a:noFill/>
          <a:ln>
            <a:noFill/>
          </a:ln>
        </p:spPr>
      </p:pic>
      <p:cxnSp>
        <p:nvCxnSpPr>
          <p:cNvPr id="646" name="Google Shape;646;p44"/>
          <p:cNvCxnSpPr>
            <a:stCxn id="645" idx="0"/>
            <a:endCxn id="634" idx="3"/>
          </p:cNvCxnSpPr>
          <p:nvPr/>
        </p:nvCxnSpPr>
        <p:spPr>
          <a:xfrm rot="10800000">
            <a:off x="3177775" y="2556986"/>
            <a:ext cx="1963500" cy="712200"/>
          </a:xfrm>
          <a:prstGeom prst="straightConnector1">
            <a:avLst/>
          </a:prstGeom>
          <a:noFill/>
          <a:ln cap="flat" cmpd="sng" w="19050">
            <a:solidFill>
              <a:srgbClr val="A1B3CA"/>
            </a:solidFill>
            <a:prstDash val="solid"/>
            <a:miter lim="800000"/>
            <a:headEnd len="sm" w="sm" type="none"/>
            <a:tailEnd len="sm" w="sm" type="none"/>
          </a:ln>
        </p:spPr>
      </p:cxnSp>
      <p:cxnSp>
        <p:nvCxnSpPr>
          <p:cNvPr id="647" name="Google Shape;647;p44"/>
          <p:cNvCxnSpPr>
            <a:stCxn id="643" idx="1"/>
            <a:endCxn id="641" idx="2"/>
          </p:cNvCxnSpPr>
          <p:nvPr/>
        </p:nvCxnSpPr>
        <p:spPr>
          <a:xfrm rot="10800000">
            <a:off x="3892800" y="1923236"/>
            <a:ext cx="2088900" cy="633600"/>
          </a:xfrm>
          <a:prstGeom prst="straightConnector1">
            <a:avLst/>
          </a:prstGeom>
          <a:noFill/>
          <a:ln cap="flat" cmpd="sng" w="19050">
            <a:solidFill>
              <a:srgbClr val="A1B3CA"/>
            </a:solidFill>
            <a:prstDash val="solid"/>
            <a:miter lim="800000"/>
            <a:headEnd len="sm" w="sm" type="none"/>
            <a:tailEnd len="sm" w="sm" type="none"/>
          </a:ln>
        </p:spPr>
      </p:cxnSp>
      <p:pic>
        <p:nvPicPr>
          <p:cNvPr id="648" name="Google Shape;648;p44"/>
          <p:cNvPicPr preferRelativeResize="0"/>
          <p:nvPr/>
        </p:nvPicPr>
        <p:blipFill rotWithShape="1">
          <a:blip r:embed="rId9">
            <a:alphaModFix/>
          </a:blip>
          <a:srcRect b="0" l="0" r="0" t="0"/>
          <a:stretch/>
        </p:blipFill>
        <p:spPr>
          <a:xfrm>
            <a:off x="3600952" y="2138043"/>
            <a:ext cx="377583" cy="984412"/>
          </a:xfrm>
          <a:prstGeom prst="rect">
            <a:avLst/>
          </a:prstGeom>
          <a:solidFill>
            <a:schemeClr val="lt1"/>
          </a:solidFill>
          <a:ln>
            <a:noFill/>
          </a:ln>
        </p:spPr>
      </p:pic>
      <p:cxnSp>
        <p:nvCxnSpPr>
          <p:cNvPr id="649" name="Google Shape;649;p44"/>
          <p:cNvCxnSpPr>
            <a:stCxn id="641" idx="2"/>
            <a:endCxn id="645" idx="0"/>
          </p:cNvCxnSpPr>
          <p:nvPr/>
        </p:nvCxnSpPr>
        <p:spPr>
          <a:xfrm>
            <a:off x="3892869" y="1923352"/>
            <a:ext cx="1248300" cy="1345800"/>
          </a:xfrm>
          <a:prstGeom prst="straightConnector1">
            <a:avLst/>
          </a:prstGeom>
          <a:noFill/>
          <a:ln cap="flat" cmpd="sng" w="19050">
            <a:solidFill>
              <a:srgbClr val="A1B3CA"/>
            </a:solidFill>
            <a:prstDash val="solid"/>
            <a:miter lim="800000"/>
            <a:headEnd len="sm" w="sm" type="none"/>
            <a:tailEnd len="sm" w="sm" type="none"/>
          </a:ln>
        </p:spPr>
      </p:cxnSp>
      <p:cxnSp>
        <p:nvCxnSpPr>
          <p:cNvPr id="650" name="Google Shape;650;p44"/>
          <p:cNvCxnSpPr>
            <a:stCxn id="644" idx="0"/>
            <a:endCxn id="643" idx="1"/>
          </p:cNvCxnSpPr>
          <p:nvPr/>
        </p:nvCxnSpPr>
        <p:spPr>
          <a:xfrm flipH="1" rot="10800000">
            <a:off x="3892869" y="2556986"/>
            <a:ext cx="2088900" cy="712200"/>
          </a:xfrm>
          <a:prstGeom prst="straightConnector1">
            <a:avLst/>
          </a:prstGeom>
          <a:noFill/>
          <a:ln cap="flat" cmpd="sng" w="19050">
            <a:solidFill>
              <a:srgbClr val="A1B3CA"/>
            </a:solidFill>
            <a:prstDash val="solid"/>
            <a:miter lim="800000"/>
            <a:headEnd len="sm" w="sm" type="none"/>
            <a:tailEnd len="sm" w="sm" type="none"/>
          </a:ln>
        </p:spPr>
      </p:cxnSp>
      <p:pic>
        <p:nvPicPr>
          <p:cNvPr id="651" name="Google Shape;651;p44"/>
          <p:cNvPicPr preferRelativeResize="0"/>
          <p:nvPr/>
        </p:nvPicPr>
        <p:blipFill rotWithShape="1">
          <a:blip r:embed="rId10">
            <a:alphaModFix/>
          </a:blip>
          <a:srcRect b="0" l="0" r="0" t="0"/>
          <a:stretch/>
        </p:blipFill>
        <p:spPr>
          <a:xfrm>
            <a:off x="5077037" y="2103282"/>
            <a:ext cx="440723" cy="1019173"/>
          </a:xfrm>
          <a:prstGeom prst="rect">
            <a:avLst/>
          </a:prstGeom>
          <a:solidFill>
            <a:schemeClr val="lt1"/>
          </a:solidFill>
          <a:ln>
            <a:noFill/>
          </a:ln>
        </p:spPr>
      </p:pic>
      <p:cxnSp>
        <p:nvCxnSpPr>
          <p:cNvPr id="652" name="Google Shape;652;p44"/>
          <p:cNvCxnSpPr>
            <a:stCxn id="635" idx="2"/>
            <a:endCxn id="644" idx="0"/>
          </p:cNvCxnSpPr>
          <p:nvPr/>
        </p:nvCxnSpPr>
        <p:spPr>
          <a:xfrm flipH="1">
            <a:off x="3892976" y="1929657"/>
            <a:ext cx="1248300" cy="1339500"/>
          </a:xfrm>
          <a:prstGeom prst="straightConnector1">
            <a:avLst/>
          </a:prstGeom>
          <a:noFill/>
          <a:ln cap="flat" cmpd="sng" w="19050">
            <a:solidFill>
              <a:srgbClr val="A1B3CA"/>
            </a:solidFill>
            <a:prstDash val="solid"/>
            <a:miter lim="800000"/>
            <a:headEnd len="sm" w="sm" type="none"/>
            <a:tailEnd len="sm" w="sm" type="none"/>
          </a:ln>
        </p:spPr>
      </p:cxnSp>
      <p:pic>
        <p:nvPicPr>
          <p:cNvPr id="653" name="Google Shape;653;p44"/>
          <p:cNvPicPr preferRelativeResize="0"/>
          <p:nvPr/>
        </p:nvPicPr>
        <p:blipFill rotWithShape="1">
          <a:blip r:embed="rId11">
            <a:alphaModFix/>
          </a:blip>
          <a:srcRect b="0" l="0" r="0" t="0"/>
          <a:stretch/>
        </p:blipFill>
        <p:spPr>
          <a:xfrm>
            <a:off x="4362934" y="2048193"/>
            <a:ext cx="302997" cy="1074262"/>
          </a:xfrm>
          <a:prstGeom prst="rect">
            <a:avLst/>
          </a:prstGeom>
          <a:solidFill>
            <a:schemeClr val="lt1"/>
          </a:solid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1" name="Shape 2761"/>
        <p:cNvGrpSpPr/>
        <p:nvPr/>
      </p:nvGrpSpPr>
      <p:grpSpPr>
        <a:xfrm>
          <a:off x="0" y="0"/>
          <a:ext cx="0" cy="0"/>
          <a:chOff x="0" y="0"/>
          <a:chExt cx="0" cy="0"/>
        </a:xfrm>
      </p:grpSpPr>
      <p:sp>
        <p:nvSpPr>
          <p:cNvPr id="2762" name="Google Shape;2762;p152"/>
          <p:cNvSpPr txBox="1"/>
          <p:nvPr/>
        </p:nvSpPr>
        <p:spPr>
          <a:xfrm>
            <a:off x="1755748" y="1431736"/>
            <a:ext cx="1642391" cy="1107995"/>
          </a:xfrm>
          <a:prstGeom prst="rect">
            <a:avLst/>
          </a:prstGeom>
          <a:solidFill>
            <a:srgbClr val="D0DEEA"/>
          </a:solidFill>
          <a:ln>
            <a:noFill/>
          </a:ln>
        </p:spPr>
        <p:txBody>
          <a:bodyPr anchorCtr="0" anchor="t" bIns="91425" lIns="91425" spcFirstLastPara="1" rIns="0" wrap="square" tIns="91425">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 sz="1200">
                <a:solidFill>
                  <a:schemeClr val="dk1"/>
                </a:solidFill>
                <a:latin typeface="Arial"/>
                <a:ea typeface="Arial"/>
                <a:cs typeface="Arial"/>
                <a:sym typeface="Arial"/>
              </a:rPr>
              <a:t>Use a top-down approach to create and set goals. </a:t>
            </a:r>
            <a:endParaRPr sz="1200">
              <a:solidFill>
                <a:schemeClr val="dk1"/>
              </a:solidFill>
              <a:latin typeface="Arial"/>
              <a:ea typeface="Arial"/>
              <a:cs typeface="Arial"/>
              <a:sym typeface="Arial"/>
            </a:endParaRPr>
          </a:p>
        </p:txBody>
      </p:sp>
      <p:sp>
        <p:nvSpPr>
          <p:cNvPr id="2763" name="Google Shape;2763;p152"/>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Transform Leaders Into DEI Owners</a:t>
            </a:r>
            <a:endParaRPr/>
          </a:p>
        </p:txBody>
      </p:sp>
      <p:sp>
        <p:nvSpPr>
          <p:cNvPr id="2764" name="Google Shape;2764;p152"/>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Key Shifts Underpinning Altria’s Approach</a:t>
            </a:r>
            <a:endParaRPr/>
          </a:p>
        </p:txBody>
      </p:sp>
      <p:sp>
        <p:nvSpPr>
          <p:cNvPr id="2765" name="Google Shape;2765;p152"/>
          <p:cNvSpPr txBox="1"/>
          <p:nvPr/>
        </p:nvSpPr>
        <p:spPr>
          <a:xfrm>
            <a:off x="474350" y="3576155"/>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2766" name="Google Shape;2766;p152"/>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sp>
        <p:nvSpPr>
          <p:cNvPr id="2767" name="Google Shape;2767;p152"/>
          <p:cNvSpPr txBox="1"/>
          <p:nvPr/>
        </p:nvSpPr>
        <p:spPr>
          <a:xfrm>
            <a:off x="3519478" y="2539731"/>
            <a:ext cx="1639854" cy="995001"/>
          </a:xfrm>
          <a:prstGeom prst="rect">
            <a:avLst/>
          </a:prstGeom>
          <a:solidFill>
            <a:srgbClr val="355578"/>
          </a:solidFill>
          <a:ln>
            <a:noFill/>
          </a:ln>
        </p:spPr>
        <p:txBody>
          <a:bodyPr anchorCtr="0" anchor="t" bIns="68550" lIns="91425" spcFirstLastPara="1" rIns="68550" wrap="square" tIns="68550">
            <a:noAutofit/>
          </a:bodyPr>
          <a:lstStyle/>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ctr">
              <a:spcBef>
                <a:spcPts val="0"/>
              </a:spcBef>
              <a:spcAft>
                <a:spcPts val="0"/>
              </a:spcAft>
              <a:buNone/>
            </a:pPr>
            <a:r>
              <a:rPr b="1" lang="en" sz="1200">
                <a:solidFill>
                  <a:schemeClr val="lt1"/>
                </a:solidFill>
                <a:latin typeface="Arial"/>
                <a:ea typeface="Arial"/>
                <a:cs typeface="Arial"/>
                <a:sym typeface="Arial"/>
              </a:rPr>
              <a:t>Monitor leaders’ scorecards to track progress.</a:t>
            </a:r>
            <a:endParaRPr/>
          </a:p>
        </p:txBody>
      </p:sp>
      <p:sp>
        <p:nvSpPr>
          <p:cNvPr id="2768" name="Google Shape;2768;p152"/>
          <p:cNvSpPr txBox="1"/>
          <p:nvPr/>
        </p:nvSpPr>
        <p:spPr>
          <a:xfrm>
            <a:off x="5283210" y="2539730"/>
            <a:ext cx="1639855" cy="1000282"/>
          </a:xfrm>
          <a:prstGeom prst="rect">
            <a:avLst/>
          </a:prstGeom>
          <a:solidFill>
            <a:srgbClr val="355578"/>
          </a:solidFill>
          <a:ln>
            <a:noFill/>
          </a:ln>
        </p:spPr>
        <p:txBody>
          <a:bodyPr anchorCtr="0" anchor="t" bIns="68550" lIns="91425" spcFirstLastPara="1" rIns="68550" wrap="square" tIns="68550">
            <a:noAutofit/>
          </a:bodyPr>
          <a:lstStyle/>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ctr">
              <a:spcBef>
                <a:spcPts val="0"/>
              </a:spcBef>
              <a:spcAft>
                <a:spcPts val="0"/>
              </a:spcAft>
              <a:buNone/>
            </a:pPr>
            <a:r>
              <a:rPr b="1" lang="en" sz="1200">
                <a:solidFill>
                  <a:schemeClr val="lt1"/>
                </a:solidFill>
                <a:latin typeface="Arial"/>
                <a:ea typeface="Arial"/>
                <a:cs typeface="Arial"/>
                <a:sym typeface="Arial"/>
              </a:rPr>
              <a:t>Foster</a:t>
            </a:r>
            <a:endParaRPr/>
          </a:p>
          <a:p>
            <a:pPr indent="0" lvl="0" marL="0" marR="0" rtl="0" algn="ctr">
              <a:spcBef>
                <a:spcPts val="0"/>
              </a:spcBef>
              <a:spcAft>
                <a:spcPts val="0"/>
              </a:spcAft>
              <a:buNone/>
            </a:pPr>
            <a:r>
              <a:rPr b="1" lang="en" sz="1200">
                <a:solidFill>
                  <a:schemeClr val="lt1"/>
                </a:solidFill>
                <a:latin typeface="Arial"/>
                <a:ea typeface="Arial"/>
                <a:cs typeface="Arial"/>
                <a:sym typeface="Arial"/>
              </a:rPr>
              <a:t>peer-to-peer transparency to reinforce DEI goals.</a:t>
            </a:r>
            <a:endParaRPr/>
          </a:p>
        </p:txBody>
      </p:sp>
      <p:sp>
        <p:nvSpPr>
          <p:cNvPr id="2769" name="Google Shape;2769;p152"/>
          <p:cNvSpPr txBox="1"/>
          <p:nvPr/>
        </p:nvSpPr>
        <p:spPr>
          <a:xfrm>
            <a:off x="1753208" y="2539730"/>
            <a:ext cx="1639853" cy="995000"/>
          </a:xfrm>
          <a:prstGeom prst="rect">
            <a:avLst/>
          </a:prstGeom>
          <a:solidFill>
            <a:srgbClr val="355578"/>
          </a:solidFill>
          <a:ln>
            <a:noFill/>
          </a:ln>
        </p:spPr>
        <p:txBody>
          <a:bodyPr anchorCtr="0" anchor="t" bIns="68550" lIns="91425" spcFirstLastPara="1" rIns="68550" wrap="square" tIns="68550">
            <a:noAutofit/>
          </a:bodyPr>
          <a:lstStyle/>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ctr">
              <a:spcBef>
                <a:spcPts val="0"/>
              </a:spcBef>
              <a:spcAft>
                <a:spcPts val="0"/>
              </a:spcAft>
              <a:buNone/>
            </a:pPr>
            <a:r>
              <a:rPr b="1" lang="en" sz="1200">
                <a:solidFill>
                  <a:schemeClr val="lt1"/>
                </a:solidFill>
                <a:latin typeface="Arial"/>
                <a:ea typeface="Arial"/>
                <a:cs typeface="Arial"/>
                <a:sym typeface="Arial"/>
              </a:rPr>
              <a:t>Co-create aiming points to build consensus.</a:t>
            </a:r>
            <a:endParaRPr sz="1200">
              <a:solidFill>
                <a:schemeClr val="lt1"/>
              </a:solidFill>
              <a:latin typeface="Arial"/>
              <a:ea typeface="Arial"/>
              <a:cs typeface="Arial"/>
              <a:sym typeface="Arial"/>
            </a:endParaRPr>
          </a:p>
        </p:txBody>
      </p:sp>
      <p:sp>
        <p:nvSpPr>
          <p:cNvPr id="2770" name="Google Shape;2770;p152"/>
          <p:cNvSpPr txBox="1"/>
          <p:nvPr/>
        </p:nvSpPr>
        <p:spPr>
          <a:xfrm>
            <a:off x="3519480" y="1435338"/>
            <a:ext cx="1642391" cy="1107995"/>
          </a:xfrm>
          <a:prstGeom prst="rect">
            <a:avLst/>
          </a:prstGeom>
          <a:solidFill>
            <a:srgbClr val="D0DEEA"/>
          </a:solidFill>
          <a:ln>
            <a:noFill/>
          </a:ln>
        </p:spPr>
        <p:txBody>
          <a:bodyPr anchorCtr="0" anchor="t" bIns="91425" lIns="91425" spcFirstLastPara="1" rIns="0" wrap="square" tIns="91425">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 sz="1200">
                <a:solidFill>
                  <a:schemeClr val="dk1"/>
                </a:solidFill>
                <a:latin typeface="Arial"/>
                <a:ea typeface="Arial"/>
                <a:cs typeface="Arial"/>
                <a:sym typeface="Arial"/>
              </a:rPr>
              <a:t>Communicate organizational goals without clarifying leader priorities.</a:t>
            </a:r>
            <a:endParaRPr/>
          </a:p>
        </p:txBody>
      </p:sp>
      <p:sp>
        <p:nvSpPr>
          <p:cNvPr id="2771" name="Google Shape;2771;p152"/>
          <p:cNvSpPr txBox="1"/>
          <p:nvPr/>
        </p:nvSpPr>
        <p:spPr>
          <a:xfrm>
            <a:off x="5283212" y="1435339"/>
            <a:ext cx="1639855" cy="1107996"/>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 sz="1200">
                <a:solidFill>
                  <a:schemeClr val="dk1"/>
                </a:solidFill>
                <a:latin typeface="Arial"/>
                <a:ea typeface="Arial"/>
                <a:cs typeface="Arial"/>
                <a:sym typeface="Arial"/>
              </a:rPr>
              <a:t>Silo or restrict the accessibility of leaders’ DEI information.</a:t>
            </a:r>
            <a:endParaRPr sz="1200">
              <a:solidFill>
                <a:srgbClr val="BDBDBD"/>
              </a:solidFill>
              <a:latin typeface="Arial"/>
              <a:ea typeface="Arial"/>
              <a:cs typeface="Arial"/>
              <a:sym typeface="Arial"/>
            </a:endParaRPr>
          </a:p>
        </p:txBody>
      </p:sp>
      <p:sp>
        <p:nvSpPr>
          <p:cNvPr id="2772" name="Google Shape;2772;p152"/>
          <p:cNvSpPr txBox="1"/>
          <p:nvPr/>
        </p:nvSpPr>
        <p:spPr>
          <a:xfrm>
            <a:off x="7044409" y="1432774"/>
            <a:ext cx="1642391" cy="1107996"/>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 sz="1200">
                <a:solidFill>
                  <a:schemeClr val="dk1"/>
                </a:solidFill>
                <a:latin typeface="Arial"/>
                <a:ea typeface="Arial"/>
                <a:cs typeface="Arial"/>
                <a:sym typeface="Arial"/>
              </a:rPr>
              <a:t>Include inclusion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as an add-on to leadership goals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or competencies.</a:t>
            </a:r>
            <a:endParaRPr/>
          </a:p>
        </p:txBody>
      </p:sp>
      <p:sp>
        <p:nvSpPr>
          <p:cNvPr id="2773" name="Google Shape;2773;p152"/>
          <p:cNvSpPr txBox="1"/>
          <p:nvPr/>
        </p:nvSpPr>
        <p:spPr>
          <a:xfrm>
            <a:off x="7044407" y="2534451"/>
            <a:ext cx="1642394" cy="1000281"/>
          </a:xfrm>
          <a:prstGeom prst="rect">
            <a:avLst/>
          </a:prstGeom>
          <a:solidFill>
            <a:srgbClr val="355578"/>
          </a:solidFill>
          <a:ln>
            <a:noFill/>
          </a:ln>
        </p:spPr>
        <p:txBody>
          <a:bodyPr anchorCtr="0" anchor="t" bIns="68550" lIns="91425" spcFirstLastPara="1" rIns="68550" wrap="square" tIns="68550">
            <a:noAutofit/>
          </a:bodyPr>
          <a:lstStyle/>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ctr">
              <a:spcBef>
                <a:spcPts val="0"/>
              </a:spcBef>
              <a:spcAft>
                <a:spcPts val="0"/>
              </a:spcAft>
              <a:buNone/>
            </a:pPr>
            <a:r>
              <a:rPr b="1" lang="en" sz="1200">
                <a:solidFill>
                  <a:schemeClr val="lt1"/>
                </a:solidFill>
                <a:latin typeface="Arial"/>
                <a:ea typeface="Arial"/>
                <a:cs typeface="Arial"/>
                <a:sym typeface="Arial"/>
              </a:rPr>
              <a:t>Rate leader advocacy and establish  requirements for progression.</a:t>
            </a:r>
            <a:endParaRPr/>
          </a:p>
        </p:txBody>
      </p:sp>
      <p:sp>
        <p:nvSpPr>
          <p:cNvPr id="2774" name="Google Shape;2774;p152"/>
          <p:cNvSpPr/>
          <p:nvPr/>
        </p:nvSpPr>
        <p:spPr>
          <a:xfrm>
            <a:off x="2426539" y="1527640"/>
            <a:ext cx="292894" cy="305395"/>
          </a:xfrm>
          <a:custGeom>
            <a:rect b="b" l="l" r="r" t="t"/>
            <a:pathLst>
              <a:path extrusionOk="0" h="542925" w="390525">
                <a:moveTo>
                  <a:pt x="292894" y="254794"/>
                </a:moveTo>
                <a:lnTo>
                  <a:pt x="292894" y="337947"/>
                </a:lnTo>
                <a:lnTo>
                  <a:pt x="266986" y="316325"/>
                </a:lnTo>
                <a:lnTo>
                  <a:pt x="242602" y="345567"/>
                </a:lnTo>
                <a:lnTo>
                  <a:pt x="311944" y="403479"/>
                </a:lnTo>
                <a:lnTo>
                  <a:pt x="381286" y="345662"/>
                </a:lnTo>
                <a:lnTo>
                  <a:pt x="356902" y="316421"/>
                </a:lnTo>
                <a:lnTo>
                  <a:pt x="330994" y="337947"/>
                </a:lnTo>
                <a:lnTo>
                  <a:pt x="330994" y="254794"/>
                </a:lnTo>
                <a:lnTo>
                  <a:pt x="330994" y="245269"/>
                </a:lnTo>
                <a:lnTo>
                  <a:pt x="330994" y="216694"/>
                </a:lnTo>
                <a:lnTo>
                  <a:pt x="235744" y="216694"/>
                </a:lnTo>
                <a:lnTo>
                  <a:pt x="216694" y="216694"/>
                </a:lnTo>
                <a:lnTo>
                  <a:pt x="216694" y="159544"/>
                </a:lnTo>
                <a:lnTo>
                  <a:pt x="273844" y="159544"/>
                </a:lnTo>
                <a:lnTo>
                  <a:pt x="311944" y="159544"/>
                </a:lnTo>
                <a:lnTo>
                  <a:pt x="311944" y="121444"/>
                </a:lnTo>
                <a:lnTo>
                  <a:pt x="311944" y="45244"/>
                </a:lnTo>
                <a:lnTo>
                  <a:pt x="311944" y="7144"/>
                </a:lnTo>
                <a:lnTo>
                  <a:pt x="273844" y="7144"/>
                </a:lnTo>
                <a:lnTo>
                  <a:pt x="121444" y="7144"/>
                </a:lnTo>
                <a:lnTo>
                  <a:pt x="83344" y="7144"/>
                </a:lnTo>
                <a:lnTo>
                  <a:pt x="83344" y="45244"/>
                </a:lnTo>
                <a:lnTo>
                  <a:pt x="83344" y="121444"/>
                </a:lnTo>
                <a:lnTo>
                  <a:pt x="83344" y="159544"/>
                </a:lnTo>
                <a:lnTo>
                  <a:pt x="121444" y="159544"/>
                </a:lnTo>
                <a:lnTo>
                  <a:pt x="178594" y="159544"/>
                </a:lnTo>
                <a:lnTo>
                  <a:pt x="178594" y="216694"/>
                </a:lnTo>
                <a:lnTo>
                  <a:pt x="159544" y="216694"/>
                </a:lnTo>
                <a:lnTo>
                  <a:pt x="64294" y="216694"/>
                </a:lnTo>
                <a:lnTo>
                  <a:pt x="64294" y="245269"/>
                </a:lnTo>
                <a:lnTo>
                  <a:pt x="64294" y="254794"/>
                </a:lnTo>
                <a:lnTo>
                  <a:pt x="64294" y="337947"/>
                </a:lnTo>
                <a:lnTo>
                  <a:pt x="38386" y="316325"/>
                </a:lnTo>
                <a:lnTo>
                  <a:pt x="14002" y="345567"/>
                </a:lnTo>
                <a:lnTo>
                  <a:pt x="83344" y="403479"/>
                </a:lnTo>
                <a:lnTo>
                  <a:pt x="152686" y="345662"/>
                </a:lnTo>
                <a:lnTo>
                  <a:pt x="128302" y="316421"/>
                </a:lnTo>
                <a:lnTo>
                  <a:pt x="102394" y="337947"/>
                </a:lnTo>
                <a:lnTo>
                  <a:pt x="102394" y="254794"/>
                </a:lnTo>
                <a:lnTo>
                  <a:pt x="159544" y="254794"/>
                </a:lnTo>
                <a:lnTo>
                  <a:pt x="235744" y="254794"/>
                </a:lnTo>
                <a:lnTo>
                  <a:pt x="292894" y="254794"/>
                </a:lnTo>
                <a:close/>
                <a:moveTo>
                  <a:pt x="121444" y="121444"/>
                </a:moveTo>
                <a:lnTo>
                  <a:pt x="121444" y="45244"/>
                </a:lnTo>
                <a:lnTo>
                  <a:pt x="273844" y="45244"/>
                </a:lnTo>
                <a:lnTo>
                  <a:pt x="273844" y="121444"/>
                </a:lnTo>
                <a:lnTo>
                  <a:pt x="216694" y="121444"/>
                </a:lnTo>
                <a:lnTo>
                  <a:pt x="178594" y="121444"/>
                </a:lnTo>
                <a:lnTo>
                  <a:pt x="121444" y="121444"/>
                </a:lnTo>
                <a:close/>
                <a:moveTo>
                  <a:pt x="350044" y="407194"/>
                </a:moveTo>
                <a:lnTo>
                  <a:pt x="273844" y="407194"/>
                </a:lnTo>
                <a:lnTo>
                  <a:pt x="235744" y="407194"/>
                </a:lnTo>
                <a:lnTo>
                  <a:pt x="235744" y="445294"/>
                </a:lnTo>
                <a:lnTo>
                  <a:pt x="235744" y="502444"/>
                </a:lnTo>
                <a:lnTo>
                  <a:pt x="235744" y="540544"/>
                </a:lnTo>
                <a:lnTo>
                  <a:pt x="273844" y="540544"/>
                </a:lnTo>
                <a:lnTo>
                  <a:pt x="350044" y="540544"/>
                </a:lnTo>
                <a:lnTo>
                  <a:pt x="388144" y="540544"/>
                </a:lnTo>
                <a:lnTo>
                  <a:pt x="388144" y="502444"/>
                </a:lnTo>
                <a:lnTo>
                  <a:pt x="388144" y="445294"/>
                </a:lnTo>
                <a:lnTo>
                  <a:pt x="388144" y="407194"/>
                </a:lnTo>
                <a:lnTo>
                  <a:pt x="350044" y="407194"/>
                </a:lnTo>
                <a:close/>
                <a:moveTo>
                  <a:pt x="350044" y="502444"/>
                </a:moveTo>
                <a:lnTo>
                  <a:pt x="273844" y="502444"/>
                </a:lnTo>
                <a:lnTo>
                  <a:pt x="273844" y="445294"/>
                </a:lnTo>
                <a:lnTo>
                  <a:pt x="350044" y="445294"/>
                </a:lnTo>
                <a:lnTo>
                  <a:pt x="350044" y="502444"/>
                </a:lnTo>
                <a:close/>
                <a:moveTo>
                  <a:pt x="45244" y="407194"/>
                </a:moveTo>
                <a:lnTo>
                  <a:pt x="7144" y="407194"/>
                </a:lnTo>
                <a:lnTo>
                  <a:pt x="7144" y="445294"/>
                </a:lnTo>
                <a:lnTo>
                  <a:pt x="7144" y="502444"/>
                </a:lnTo>
                <a:lnTo>
                  <a:pt x="7144" y="540544"/>
                </a:lnTo>
                <a:lnTo>
                  <a:pt x="45244" y="540544"/>
                </a:lnTo>
                <a:lnTo>
                  <a:pt x="121444" y="540544"/>
                </a:lnTo>
                <a:lnTo>
                  <a:pt x="159544" y="540544"/>
                </a:lnTo>
                <a:lnTo>
                  <a:pt x="159544" y="502444"/>
                </a:lnTo>
                <a:lnTo>
                  <a:pt x="159544" y="445294"/>
                </a:lnTo>
                <a:lnTo>
                  <a:pt x="159544" y="407194"/>
                </a:lnTo>
                <a:lnTo>
                  <a:pt x="121444" y="407194"/>
                </a:lnTo>
                <a:lnTo>
                  <a:pt x="45244" y="407194"/>
                </a:lnTo>
                <a:close/>
                <a:moveTo>
                  <a:pt x="121444" y="502444"/>
                </a:moveTo>
                <a:lnTo>
                  <a:pt x="45244" y="502444"/>
                </a:lnTo>
                <a:lnTo>
                  <a:pt x="45244" y="445294"/>
                </a:lnTo>
                <a:lnTo>
                  <a:pt x="121444" y="445294"/>
                </a:lnTo>
                <a:lnTo>
                  <a:pt x="121444" y="502444"/>
                </a:lnTo>
                <a:close/>
              </a:path>
            </a:pathLst>
          </a:custGeom>
          <a:solidFill>
            <a:srgbClr val="6A80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775" name="Google Shape;2775;p152"/>
          <p:cNvSpPr/>
          <p:nvPr/>
        </p:nvSpPr>
        <p:spPr>
          <a:xfrm>
            <a:off x="5913830" y="1581218"/>
            <a:ext cx="378619" cy="198239"/>
          </a:xfrm>
          <a:custGeom>
            <a:rect b="b" l="l" r="r" t="t"/>
            <a:pathLst>
              <a:path extrusionOk="0" h="352425" w="504825">
                <a:moveTo>
                  <a:pt x="62389" y="180499"/>
                </a:moveTo>
                <a:lnTo>
                  <a:pt x="216980" y="180499"/>
                </a:lnTo>
                <a:lnTo>
                  <a:pt x="216980" y="218599"/>
                </a:lnTo>
                <a:lnTo>
                  <a:pt x="140780" y="218599"/>
                </a:lnTo>
                <a:lnTo>
                  <a:pt x="140780" y="313849"/>
                </a:lnTo>
                <a:lnTo>
                  <a:pt x="197930" y="313849"/>
                </a:lnTo>
                <a:lnTo>
                  <a:pt x="197930" y="351949"/>
                </a:lnTo>
                <a:lnTo>
                  <a:pt x="45530" y="351949"/>
                </a:lnTo>
                <a:lnTo>
                  <a:pt x="45530" y="313849"/>
                </a:lnTo>
                <a:lnTo>
                  <a:pt x="102680" y="313849"/>
                </a:lnTo>
                <a:lnTo>
                  <a:pt x="102680" y="218599"/>
                </a:lnTo>
                <a:lnTo>
                  <a:pt x="28289" y="218599"/>
                </a:lnTo>
                <a:lnTo>
                  <a:pt x="26194" y="201454"/>
                </a:lnTo>
                <a:lnTo>
                  <a:pt x="7144" y="10954"/>
                </a:lnTo>
                <a:lnTo>
                  <a:pt x="45053" y="7144"/>
                </a:lnTo>
                <a:lnTo>
                  <a:pt x="62389" y="180499"/>
                </a:lnTo>
                <a:close/>
                <a:moveTo>
                  <a:pt x="369380" y="94774"/>
                </a:moveTo>
                <a:lnTo>
                  <a:pt x="140780" y="94774"/>
                </a:lnTo>
                <a:lnTo>
                  <a:pt x="140780" y="132874"/>
                </a:lnTo>
                <a:lnTo>
                  <a:pt x="369380" y="132874"/>
                </a:lnTo>
                <a:lnTo>
                  <a:pt x="369380" y="94774"/>
                </a:lnTo>
                <a:close/>
                <a:moveTo>
                  <a:pt x="482346" y="218599"/>
                </a:moveTo>
                <a:lnTo>
                  <a:pt x="503111" y="10954"/>
                </a:lnTo>
                <a:lnTo>
                  <a:pt x="465201" y="7144"/>
                </a:lnTo>
                <a:lnTo>
                  <a:pt x="447866" y="180499"/>
                </a:lnTo>
                <a:lnTo>
                  <a:pt x="293180" y="180499"/>
                </a:lnTo>
                <a:lnTo>
                  <a:pt x="293180" y="218599"/>
                </a:lnTo>
                <a:lnTo>
                  <a:pt x="369380" y="218599"/>
                </a:lnTo>
                <a:lnTo>
                  <a:pt x="369380" y="313849"/>
                </a:lnTo>
                <a:lnTo>
                  <a:pt x="312230" y="313849"/>
                </a:lnTo>
                <a:lnTo>
                  <a:pt x="312230" y="351949"/>
                </a:lnTo>
                <a:lnTo>
                  <a:pt x="464630" y="351949"/>
                </a:lnTo>
                <a:lnTo>
                  <a:pt x="464630" y="313849"/>
                </a:lnTo>
                <a:lnTo>
                  <a:pt x="407480" y="313849"/>
                </a:lnTo>
                <a:lnTo>
                  <a:pt x="407480" y="218599"/>
                </a:lnTo>
                <a:lnTo>
                  <a:pt x="482346" y="218599"/>
                </a:lnTo>
                <a:close/>
              </a:path>
            </a:pathLst>
          </a:custGeom>
          <a:solidFill>
            <a:srgbClr val="6A80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776" name="Google Shape;2776;p152"/>
          <p:cNvSpPr/>
          <p:nvPr/>
        </p:nvSpPr>
        <p:spPr>
          <a:xfrm>
            <a:off x="7694741" y="1545728"/>
            <a:ext cx="371475" cy="267891"/>
          </a:xfrm>
          <a:custGeom>
            <a:rect b="b" l="l" r="r" t="t"/>
            <a:pathLst>
              <a:path extrusionOk="0" h="476250" w="495300">
                <a:moveTo>
                  <a:pt x="254698" y="477869"/>
                </a:moveTo>
                <a:lnTo>
                  <a:pt x="445198" y="477869"/>
                </a:lnTo>
                <a:lnTo>
                  <a:pt x="445198" y="287369"/>
                </a:lnTo>
                <a:lnTo>
                  <a:pt x="254698" y="287369"/>
                </a:lnTo>
                <a:lnTo>
                  <a:pt x="254698" y="477869"/>
                </a:lnTo>
                <a:close/>
                <a:moveTo>
                  <a:pt x="292798" y="325469"/>
                </a:moveTo>
                <a:lnTo>
                  <a:pt x="407098" y="325469"/>
                </a:lnTo>
                <a:lnTo>
                  <a:pt x="407098" y="439769"/>
                </a:lnTo>
                <a:lnTo>
                  <a:pt x="292798" y="439769"/>
                </a:lnTo>
                <a:lnTo>
                  <a:pt x="292798" y="325469"/>
                </a:lnTo>
                <a:close/>
                <a:moveTo>
                  <a:pt x="496824" y="34100"/>
                </a:moveTo>
                <a:lnTo>
                  <a:pt x="469868" y="7144"/>
                </a:lnTo>
                <a:lnTo>
                  <a:pt x="437388" y="39624"/>
                </a:lnTo>
                <a:lnTo>
                  <a:pt x="254794" y="39624"/>
                </a:lnTo>
                <a:lnTo>
                  <a:pt x="254794" y="230124"/>
                </a:lnTo>
                <a:lnTo>
                  <a:pt x="445294" y="230124"/>
                </a:lnTo>
                <a:lnTo>
                  <a:pt x="445294" y="85725"/>
                </a:lnTo>
                <a:lnTo>
                  <a:pt x="496824" y="34100"/>
                </a:lnTo>
                <a:close/>
                <a:moveTo>
                  <a:pt x="407098" y="192119"/>
                </a:moveTo>
                <a:lnTo>
                  <a:pt x="292798" y="192119"/>
                </a:lnTo>
                <a:lnTo>
                  <a:pt x="292798" y="77819"/>
                </a:lnTo>
                <a:lnTo>
                  <a:pt x="399193" y="77819"/>
                </a:lnTo>
                <a:lnTo>
                  <a:pt x="349948" y="127064"/>
                </a:lnTo>
                <a:lnTo>
                  <a:pt x="325278" y="102394"/>
                </a:lnTo>
                <a:lnTo>
                  <a:pt x="298323" y="129350"/>
                </a:lnTo>
                <a:lnTo>
                  <a:pt x="349853" y="180880"/>
                </a:lnTo>
                <a:lnTo>
                  <a:pt x="407003" y="123730"/>
                </a:lnTo>
                <a:lnTo>
                  <a:pt x="407003" y="192119"/>
                </a:lnTo>
                <a:close/>
                <a:moveTo>
                  <a:pt x="222218" y="254794"/>
                </a:moveTo>
                <a:lnTo>
                  <a:pt x="189738" y="287274"/>
                </a:lnTo>
                <a:lnTo>
                  <a:pt x="7144" y="287274"/>
                </a:lnTo>
                <a:lnTo>
                  <a:pt x="7144" y="477774"/>
                </a:lnTo>
                <a:lnTo>
                  <a:pt x="197644" y="477774"/>
                </a:lnTo>
                <a:lnTo>
                  <a:pt x="197644" y="333375"/>
                </a:lnTo>
                <a:lnTo>
                  <a:pt x="249174" y="281845"/>
                </a:lnTo>
                <a:lnTo>
                  <a:pt x="222218" y="254794"/>
                </a:lnTo>
                <a:close/>
                <a:moveTo>
                  <a:pt x="159448" y="439769"/>
                </a:moveTo>
                <a:lnTo>
                  <a:pt x="45148" y="439769"/>
                </a:lnTo>
                <a:lnTo>
                  <a:pt x="45148" y="325469"/>
                </a:lnTo>
                <a:lnTo>
                  <a:pt x="151543" y="325469"/>
                </a:lnTo>
                <a:lnTo>
                  <a:pt x="102298" y="374714"/>
                </a:lnTo>
                <a:lnTo>
                  <a:pt x="77628" y="350044"/>
                </a:lnTo>
                <a:lnTo>
                  <a:pt x="50673" y="377000"/>
                </a:lnTo>
                <a:lnTo>
                  <a:pt x="102203" y="428530"/>
                </a:lnTo>
                <a:lnTo>
                  <a:pt x="159353" y="371380"/>
                </a:lnTo>
                <a:lnTo>
                  <a:pt x="159353" y="439769"/>
                </a:lnTo>
                <a:close/>
                <a:moveTo>
                  <a:pt x="189738" y="39719"/>
                </a:moveTo>
                <a:lnTo>
                  <a:pt x="7144" y="39719"/>
                </a:lnTo>
                <a:lnTo>
                  <a:pt x="7144" y="230219"/>
                </a:lnTo>
                <a:lnTo>
                  <a:pt x="197644" y="230219"/>
                </a:lnTo>
                <a:lnTo>
                  <a:pt x="197644" y="85725"/>
                </a:lnTo>
                <a:lnTo>
                  <a:pt x="249174" y="34195"/>
                </a:lnTo>
                <a:lnTo>
                  <a:pt x="222218" y="7239"/>
                </a:lnTo>
                <a:lnTo>
                  <a:pt x="189738" y="39719"/>
                </a:lnTo>
                <a:close/>
                <a:moveTo>
                  <a:pt x="159448" y="192119"/>
                </a:moveTo>
                <a:lnTo>
                  <a:pt x="45148" y="192119"/>
                </a:lnTo>
                <a:lnTo>
                  <a:pt x="45148" y="77819"/>
                </a:lnTo>
                <a:lnTo>
                  <a:pt x="151543" y="77819"/>
                </a:lnTo>
                <a:lnTo>
                  <a:pt x="102298" y="127064"/>
                </a:lnTo>
                <a:lnTo>
                  <a:pt x="77628" y="102394"/>
                </a:lnTo>
                <a:lnTo>
                  <a:pt x="50673" y="129350"/>
                </a:lnTo>
                <a:lnTo>
                  <a:pt x="102203" y="180880"/>
                </a:lnTo>
                <a:lnTo>
                  <a:pt x="159353" y="123730"/>
                </a:lnTo>
                <a:lnTo>
                  <a:pt x="159353" y="192119"/>
                </a:lnTo>
                <a:close/>
              </a:path>
            </a:pathLst>
          </a:custGeom>
          <a:solidFill>
            <a:srgbClr val="6A80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777" name="Google Shape;2777;p152"/>
          <p:cNvSpPr txBox="1"/>
          <p:nvPr/>
        </p:nvSpPr>
        <p:spPr>
          <a:xfrm>
            <a:off x="457200" y="1882383"/>
            <a:ext cx="1164798" cy="3462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Conventional Approach</a:t>
            </a:r>
            <a:endParaRPr/>
          </a:p>
        </p:txBody>
      </p:sp>
      <p:sp>
        <p:nvSpPr>
          <p:cNvPr id="2778" name="Google Shape;2778;p152"/>
          <p:cNvSpPr txBox="1"/>
          <p:nvPr/>
        </p:nvSpPr>
        <p:spPr>
          <a:xfrm>
            <a:off x="463334" y="2825575"/>
            <a:ext cx="1164798" cy="3462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Altria’s Approach</a:t>
            </a:r>
            <a:endParaRPr/>
          </a:p>
        </p:txBody>
      </p:sp>
      <p:sp>
        <p:nvSpPr>
          <p:cNvPr id="2779" name="Google Shape;2779;p152"/>
          <p:cNvSpPr/>
          <p:nvPr/>
        </p:nvSpPr>
        <p:spPr>
          <a:xfrm>
            <a:off x="4131034" y="1573182"/>
            <a:ext cx="407194" cy="214312"/>
          </a:xfrm>
          <a:custGeom>
            <a:rect b="b" l="l" r="r" t="t"/>
            <a:pathLst>
              <a:path extrusionOk="0" h="381000" w="542925">
                <a:moveTo>
                  <a:pt x="7144" y="246698"/>
                </a:moveTo>
                <a:lnTo>
                  <a:pt x="111919" y="274796"/>
                </a:lnTo>
                <a:lnTo>
                  <a:pt x="111919" y="344329"/>
                </a:lnTo>
                <a:lnTo>
                  <a:pt x="245269" y="381857"/>
                </a:lnTo>
                <a:lnTo>
                  <a:pt x="245269" y="310610"/>
                </a:lnTo>
                <a:lnTo>
                  <a:pt x="435769" y="361760"/>
                </a:lnTo>
                <a:lnTo>
                  <a:pt x="435769" y="7144"/>
                </a:lnTo>
                <a:lnTo>
                  <a:pt x="7144" y="122111"/>
                </a:lnTo>
                <a:lnTo>
                  <a:pt x="7144" y="246698"/>
                </a:lnTo>
                <a:close/>
                <a:moveTo>
                  <a:pt x="207169" y="331470"/>
                </a:moveTo>
                <a:lnTo>
                  <a:pt x="150019" y="315373"/>
                </a:lnTo>
                <a:lnTo>
                  <a:pt x="150019" y="284893"/>
                </a:lnTo>
                <a:lnTo>
                  <a:pt x="207169" y="300228"/>
                </a:lnTo>
                <a:lnTo>
                  <a:pt x="207169" y="331470"/>
                </a:lnTo>
                <a:close/>
                <a:moveTo>
                  <a:pt x="397669" y="311944"/>
                </a:moveTo>
                <a:lnTo>
                  <a:pt x="359569" y="301752"/>
                </a:lnTo>
                <a:lnTo>
                  <a:pt x="359569" y="67056"/>
                </a:lnTo>
                <a:lnTo>
                  <a:pt x="397669" y="56864"/>
                </a:lnTo>
                <a:lnTo>
                  <a:pt x="397669" y="311944"/>
                </a:lnTo>
                <a:close/>
                <a:moveTo>
                  <a:pt x="45244" y="151448"/>
                </a:moveTo>
                <a:lnTo>
                  <a:pt x="321469" y="77343"/>
                </a:lnTo>
                <a:lnTo>
                  <a:pt x="321469" y="291560"/>
                </a:lnTo>
                <a:lnTo>
                  <a:pt x="45244" y="217456"/>
                </a:lnTo>
                <a:lnTo>
                  <a:pt x="45244" y="151448"/>
                </a:lnTo>
                <a:close/>
                <a:moveTo>
                  <a:pt x="487299" y="131255"/>
                </a:moveTo>
                <a:lnTo>
                  <a:pt x="460343" y="104299"/>
                </a:lnTo>
                <a:lnTo>
                  <a:pt x="507968" y="56674"/>
                </a:lnTo>
                <a:lnTo>
                  <a:pt x="534924" y="83630"/>
                </a:lnTo>
                <a:lnTo>
                  <a:pt x="487299" y="131255"/>
                </a:lnTo>
                <a:close/>
                <a:moveTo>
                  <a:pt x="540544" y="165354"/>
                </a:moveTo>
                <a:lnTo>
                  <a:pt x="540544" y="203454"/>
                </a:lnTo>
                <a:lnTo>
                  <a:pt x="473869" y="203454"/>
                </a:lnTo>
                <a:lnTo>
                  <a:pt x="473869" y="165354"/>
                </a:lnTo>
                <a:lnTo>
                  <a:pt x="540544" y="165354"/>
                </a:lnTo>
                <a:close/>
                <a:moveTo>
                  <a:pt x="487299" y="237649"/>
                </a:moveTo>
                <a:lnTo>
                  <a:pt x="534924" y="285274"/>
                </a:lnTo>
                <a:lnTo>
                  <a:pt x="507968" y="312230"/>
                </a:lnTo>
                <a:lnTo>
                  <a:pt x="460343" y="264605"/>
                </a:lnTo>
                <a:lnTo>
                  <a:pt x="487299" y="237649"/>
                </a:lnTo>
                <a:close/>
              </a:path>
            </a:pathLst>
          </a:custGeom>
          <a:solidFill>
            <a:srgbClr val="6A80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2780" name="Google Shape;2780;p152"/>
          <p:cNvSpPr/>
          <p:nvPr/>
        </p:nvSpPr>
        <p:spPr>
          <a:xfrm rot="5400000">
            <a:off x="2505818" y="2427783"/>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781" name="Google Shape;2781;p152"/>
          <p:cNvSpPr/>
          <p:nvPr/>
        </p:nvSpPr>
        <p:spPr>
          <a:xfrm rot="5400000">
            <a:off x="6035970" y="2427784"/>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782" name="Google Shape;2782;p152"/>
          <p:cNvSpPr/>
          <p:nvPr/>
        </p:nvSpPr>
        <p:spPr>
          <a:xfrm rot="5400000">
            <a:off x="7794332" y="2418516"/>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2783" name="Google Shape;2783;p152"/>
          <p:cNvSpPr/>
          <p:nvPr/>
        </p:nvSpPr>
        <p:spPr>
          <a:xfrm rot="5400000">
            <a:off x="4277608" y="2427784"/>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8" name="Shape 2788"/>
        <p:cNvGrpSpPr/>
        <p:nvPr/>
      </p:nvGrpSpPr>
      <p:grpSpPr>
        <a:xfrm>
          <a:off x="0" y="0"/>
          <a:ext cx="0" cy="0"/>
          <a:chOff x="0" y="0"/>
          <a:chExt cx="0" cy="0"/>
        </a:xfrm>
      </p:grpSpPr>
      <p:pic>
        <p:nvPicPr>
          <p:cNvPr id="2789" name="Google Shape;2789;p153"/>
          <p:cNvPicPr preferRelativeResize="0"/>
          <p:nvPr/>
        </p:nvPicPr>
        <p:blipFill rotWithShape="1">
          <a:blip r:embed="rId3">
            <a:alphaModFix/>
          </a:blip>
          <a:srcRect b="0" l="0" r="0" t="0"/>
          <a:stretch/>
        </p:blipFill>
        <p:spPr>
          <a:xfrm>
            <a:off x="2888513" y="1694781"/>
            <a:ext cx="2650090" cy="1257342"/>
          </a:xfrm>
          <a:prstGeom prst="rect">
            <a:avLst/>
          </a:prstGeom>
          <a:noFill/>
          <a:ln>
            <a:noFill/>
          </a:ln>
        </p:spPr>
      </p:pic>
      <p:sp>
        <p:nvSpPr>
          <p:cNvPr id="2790" name="Google Shape;2790;p153"/>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Co-Create Aiming Points to Build Consensus</a:t>
            </a:r>
            <a:endParaRPr/>
          </a:p>
        </p:txBody>
      </p:sp>
      <p:sp>
        <p:nvSpPr>
          <p:cNvPr id="2791" name="Google Shape;2791;p153"/>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Key Stakeholders in the Co-Creation Process</a:t>
            </a:r>
            <a:endParaRPr/>
          </a:p>
        </p:txBody>
      </p:sp>
      <p:sp>
        <p:nvSpPr>
          <p:cNvPr id="2792" name="Google Shape;2792;p153"/>
          <p:cNvSpPr txBox="1"/>
          <p:nvPr/>
        </p:nvSpPr>
        <p:spPr>
          <a:xfrm>
            <a:off x="457200" y="4507087"/>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2793" name="Google Shape;2793;p153"/>
          <p:cNvPicPr preferRelativeResize="0"/>
          <p:nvPr/>
        </p:nvPicPr>
        <p:blipFill rotWithShape="1">
          <a:blip r:embed="rId4">
            <a:alphaModFix/>
          </a:blip>
          <a:srcRect b="0" l="0" r="0" t="0"/>
          <a:stretch/>
        </p:blipFill>
        <p:spPr>
          <a:xfrm>
            <a:off x="7973047" y="4596929"/>
            <a:ext cx="535315" cy="203671"/>
          </a:xfrm>
          <a:prstGeom prst="rect">
            <a:avLst/>
          </a:prstGeom>
          <a:noFill/>
          <a:ln>
            <a:noFill/>
          </a:ln>
        </p:spPr>
      </p:pic>
      <p:sp>
        <p:nvSpPr>
          <p:cNvPr id="2794" name="Google Shape;2794;p153"/>
          <p:cNvSpPr/>
          <p:nvPr/>
        </p:nvSpPr>
        <p:spPr>
          <a:xfrm>
            <a:off x="2210316" y="3944510"/>
            <a:ext cx="4745769" cy="553998"/>
          </a:xfrm>
          <a:prstGeom prst="rect">
            <a:avLst/>
          </a:prstGeom>
          <a:solidFill>
            <a:srgbClr val="D0DEEA"/>
          </a:solidFill>
          <a:ln>
            <a:noFill/>
          </a:ln>
        </p:spPr>
        <p:txBody>
          <a:bodyPr anchorCtr="0" anchor="t" bIns="182875" lIns="182875" spcFirstLastPara="1" rIns="182875" wrap="square" tIns="182875">
            <a:noAutofit/>
          </a:bodyPr>
          <a:lstStyle/>
          <a:p>
            <a:pPr indent="0" lvl="1" marL="457200" marR="0" rtl="0" algn="l">
              <a:spcBef>
                <a:spcPts val="0"/>
              </a:spcBef>
              <a:spcAft>
                <a:spcPts val="0"/>
              </a:spcAft>
              <a:buNone/>
            </a:pPr>
            <a:r>
              <a:rPr b="1" i="0" lang="en" sz="1200" u="none" cap="none" strike="noStrike">
                <a:solidFill>
                  <a:schemeClr val="dk1"/>
                </a:solidFill>
                <a:latin typeface="Arial"/>
                <a:ea typeface="Arial"/>
                <a:cs typeface="Arial"/>
                <a:sym typeface="Arial"/>
              </a:rPr>
              <a:t>Aiming points</a:t>
            </a:r>
            <a:r>
              <a:rPr b="0" i="0" lang="en" sz="1200" u="none" cap="none" strike="noStrike">
                <a:solidFill>
                  <a:schemeClr val="dk1"/>
                </a:solidFill>
                <a:latin typeface="Arial"/>
                <a:ea typeface="Arial"/>
                <a:cs typeface="Arial"/>
                <a:sym typeface="Arial"/>
              </a:rPr>
              <a:t>: Specific, yet aspirational, measures of the organization’s and leaders’ diversity and inclusion goals.</a:t>
            </a:r>
            <a:endParaRPr b="0" i="0" sz="1200" u="none" cap="none" strike="noStrike">
              <a:solidFill>
                <a:schemeClr val="dk1"/>
              </a:solidFill>
              <a:latin typeface="Arial"/>
              <a:ea typeface="Arial"/>
              <a:cs typeface="Arial"/>
              <a:sym typeface="Arial"/>
            </a:endParaRPr>
          </a:p>
        </p:txBody>
      </p:sp>
      <p:sp>
        <p:nvSpPr>
          <p:cNvPr id="2795" name="Google Shape;2795;p153"/>
          <p:cNvSpPr/>
          <p:nvPr/>
        </p:nvSpPr>
        <p:spPr>
          <a:xfrm>
            <a:off x="2297514" y="4084539"/>
            <a:ext cx="486965" cy="247352"/>
          </a:xfrm>
          <a:custGeom>
            <a:rect b="b" l="l" r="r" t="t"/>
            <a:pathLst>
              <a:path extrusionOk="0" h="176" w="260">
                <a:moveTo>
                  <a:pt x="132" y="108"/>
                </a:moveTo>
                <a:cubicBezTo>
                  <a:pt x="124" y="125"/>
                  <a:pt x="108" y="136"/>
                  <a:pt x="88" y="136"/>
                </a:cubicBezTo>
                <a:cubicBezTo>
                  <a:pt x="61" y="136"/>
                  <a:pt x="40" y="115"/>
                  <a:pt x="40" y="88"/>
                </a:cubicBezTo>
                <a:cubicBezTo>
                  <a:pt x="40" y="61"/>
                  <a:pt x="61" y="40"/>
                  <a:pt x="88" y="40"/>
                </a:cubicBezTo>
                <a:cubicBezTo>
                  <a:pt x="108" y="40"/>
                  <a:pt x="124" y="51"/>
                  <a:pt x="132" y="68"/>
                </a:cubicBezTo>
                <a:cubicBezTo>
                  <a:pt x="113" y="68"/>
                  <a:pt x="113" y="68"/>
                  <a:pt x="113" y="68"/>
                </a:cubicBezTo>
                <a:cubicBezTo>
                  <a:pt x="108" y="60"/>
                  <a:pt x="98" y="56"/>
                  <a:pt x="88" y="56"/>
                </a:cubicBezTo>
                <a:cubicBezTo>
                  <a:pt x="70" y="56"/>
                  <a:pt x="56" y="70"/>
                  <a:pt x="56" y="88"/>
                </a:cubicBezTo>
                <a:cubicBezTo>
                  <a:pt x="56" y="106"/>
                  <a:pt x="70" y="120"/>
                  <a:pt x="88" y="120"/>
                </a:cubicBezTo>
                <a:cubicBezTo>
                  <a:pt x="98" y="120"/>
                  <a:pt x="108" y="116"/>
                  <a:pt x="113" y="108"/>
                </a:cubicBezTo>
                <a:lnTo>
                  <a:pt x="132" y="108"/>
                </a:lnTo>
                <a:close/>
                <a:moveTo>
                  <a:pt x="260" y="108"/>
                </a:moveTo>
                <a:cubicBezTo>
                  <a:pt x="239" y="88"/>
                  <a:pt x="239" y="88"/>
                  <a:pt x="239" y="88"/>
                </a:cubicBezTo>
                <a:cubicBezTo>
                  <a:pt x="260" y="68"/>
                  <a:pt x="260" y="68"/>
                  <a:pt x="260" y="68"/>
                </a:cubicBezTo>
                <a:cubicBezTo>
                  <a:pt x="248" y="56"/>
                  <a:pt x="248" y="56"/>
                  <a:pt x="248" y="56"/>
                </a:cubicBezTo>
                <a:cubicBezTo>
                  <a:pt x="217" y="88"/>
                  <a:pt x="217" y="88"/>
                  <a:pt x="217" y="88"/>
                </a:cubicBezTo>
                <a:cubicBezTo>
                  <a:pt x="248" y="120"/>
                  <a:pt x="248" y="120"/>
                  <a:pt x="248" y="120"/>
                </a:cubicBezTo>
                <a:lnTo>
                  <a:pt x="260" y="108"/>
                </a:lnTo>
                <a:close/>
                <a:moveTo>
                  <a:pt x="220" y="68"/>
                </a:moveTo>
                <a:cubicBezTo>
                  <a:pt x="208" y="56"/>
                  <a:pt x="208" y="56"/>
                  <a:pt x="208" y="56"/>
                </a:cubicBezTo>
                <a:cubicBezTo>
                  <a:pt x="185" y="80"/>
                  <a:pt x="185" y="80"/>
                  <a:pt x="185" y="80"/>
                </a:cubicBezTo>
                <a:cubicBezTo>
                  <a:pt x="88" y="80"/>
                  <a:pt x="88" y="80"/>
                  <a:pt x="88" y="80"/>
                </a:cubicBezTo>
                <a:cubicBezTo>
                  <a:pt x="88" y="96"/>
                  <a:pt x="88" y="96"/>
                  <a:pt x="88" y="96"/>
                </a:cubicBezTo>
                <a:cubicBezTo>
                  <a:pt x="185" y="96"/>
                  <a:pt x="185" y="96"/>
                  <a:pt x="185" y="96"/>
                </a:cubicBezTo>
                <a:cubicBezTo>
                  <a:pt x="208" y="120"/>
                  <a:pt x="208" y="120"/>
                  <a:pt x="208" y="120"/>
                </a:cubicBezTo>
                <a:cubicBezTo>
                  <a:pt x="220" y="108"/>
                  <a:pt x="220" y="108"/>
                  <a:pt x="220" y="108"/>
                </a:cubicBezTo>
                <a:cubicBezTo>
                  <a:pt x="199" y="88"/>
                  <a:pt x="199" y="88"/>
                  <a:pt x="199" y="88"/>
                </a:cubicBezTo>
                <a:lnTo>
                  <a:pt x="220" y="68"/>
                </a:lnTo>
                <a:close/>
                <a:moveTo>
                  <a:pt x="157" y="108"/>
                </a:moveTo>
                <a:cubicBezTo>
                  <a:pt x="148" y="138"/>
                  <a:pt x="121" y="160"/>
                  <a:pt x="88" y="160"/>
                </a:cubicBezTo>
                <a:cubicBezTo>
                  <a:pt x="48" y="160"/>
                  <a:pt x="16" y="128"/>
                  <a:pt x="16" y="88"/>
                </a:cubicBezTo>
                <a:cubicBezTo>
                  <a:pt x="16" y="48"/>
                  <a:pt x="48" y="16"/>
                  <a:pt x="88" y="16"/>
                </a:cubicBezTo>
                <a:cubicBezTo>
                  <a:pt x="121" y="16"/>
                  <a:pt x="148" y="38"/>
                  <a:pt x="157" y="68"/>
                </a:cubicBezTo>
                <a:cubicBezTo>
                  <a:pt x="174" y="68"/>
                  <a:pt x="174" y="68"/>
                  <a:pt x="174" y="68"/>
                </a:cubicBezTo>
                <a:cubicBezTo>
                  <a:pt x="165" y="29"/>
                  <a:pt x="130" y="0"/>
                  <a:pt x="88" y="0"/>
                </a:cubicBezTo>
                <a:cubicBezTo>
                  <a:pt x="39" y="0"/>
                  <a:pt x="0" y="39"/>
                  <a:pt x="0" y="88"/>
                </a:cubicBezTo>
                <a:cubicBezTo>
                  <a:pt x="0" y="137"/>
                  <a:pt x="39" y="176"/>
                  <a:pt x="88" y="176"/>
                </a:cubicBezTo>
                <a:cubicBezTo>
                  <a:pt x="130" y="176"/>
                  <a:pt x="165" y="147"/>
                  <a:pt x="174" y="108"/>
                </a:cubicBezTo>
                <a:lnTo>
                  <a:pt x="157" y="108"/>
                </a:lnTo>
                <a:close/>
              </a:path>
            </a:pathLst>
          </a:custGeom>
          <a:solidFill>
            <a:srgbClr val="E811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2796" name="Google Shape;2796;p153"/>
          <p:cNvCxnSpPr/>
          <p:nvPr/>
        </p:nvCxnSpPr>
        <p:spPr>
          <a:xfrm>
            <a:off x="5211956" y="1317779"/>
            <a:ext cx="1" cy="494063"/>
          </a:xfrm>
          <a:prstGeom prst="straightConnector1">
            <a:avLst/>
          </a:prstGeom>
          <a:noFill/>
          <a:ln cap="flat" cmpd="sng" w="12700">
            <a:solidFill>
              <a:srgbClr val="002856"/>
            </a:solidFill>
            <a:prstDash val="solid"/>
            <a:miter lim="800000"/>
            <a:headEnd len="sm" w="sm" type="none"/>
            <a:tailEnd len="med" w="med" type="triangle"/>
          </a:ln>
        </p:spPr>
      </p:cxnSp>
      <p:sp>
        <p:nvSpPr>
          <p:cNvPr id="2797" name="Google Shape;2797;p153"/>
          <p:cNvSpPr/>
          <p:nvPr/>
        </p:nvSpPr>
        <p:spPr>
          <a:xfrm>
            <a:off x="4704445" y="1064499"/>
            <a:ext cx="2788869"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CHRO</a:t>
            </a:r>
            <a:r>
              <a:rPr lang="en" sz="1200">
                <a:solidFill>
                  <a:schemeClr val="dk1"/>
                </a:solidFill>
                <a:latin typeface="Arial"/>
                <a:ea typeface="Arial"/>
                <a:cs typeface="Arial"/>
                <a:sym typeface="Arial"/>
              </a:rPr>
              <a:t> assesses HR implications and clarifies how HR could best drive change in support of DEI initiatives. </a:t>
            </a:r>
            <a:endParaRPr/>
          </a:p>
        </p:txBody>
      </p:sp>
      <p:cxnSp>
        <p:nvCxnSpPr>
          <p:cNvPr id="2798" name="Google Shape;2798;p153"/>
          <p:cNvCxnSpPr/>
          <p:nvPr/>
        </p:nvCxnSpPr>
        <p:spPr>
          <a:xfrm rot="10800000">
            <a:off x="6291341" y="2202528"/>
            <a:ext cx="792365" cy="0"/>
          </a:xfrm>
          <a:prstGeom prst="straightConnector1">
            <a:avLst/>
          </a:prstGeom>
          <a:noFill/>
          <a:ln cap="flat" cmpd="sng" w="12700">
            <a:solidFill>
              <a:srgbClr val="002856"/>
            </a:solidFill>
            <a:prstDash val="solid"/>
            <a:miter lim="800000"/>
            <a:headEnd len="sm" w="sm" type="none"/>
            <a:tailEnd len="med" w="med" type="triangle"/>
          </a:ln>
        </p:spPr>
      </p:cxnSp>
      <p:sp>
        <p:nvSpPr>
          <p:cNvPr id="2799" name="Google Shape;2799;p153"/>
          <p:cNvSpPr/>
          <p:nvPr/>
        </p:nvSpPr>
        <p:spPr>
          <a:xfrm>
            <a:off x="6715111" y="1789431"/>
            <a:ext cx="1971297"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CEO </a:t>
            </a:r>
            <a:r>
              <a:rPr lang="en" sz="1200">
                <a:solidFill>
                  <a:schemeClr val="dk1"/>
                </a:solidFill>
                <a:latin typeface="Arial"/>
                <a:ea typeface="Arial"/>
                <a:cs typeface="Arial"/>
                <a:sym typeface="Arial"/>
              </a:rPr>
              <a:t>provides strategic considerations, ensuring aiming points align with organizational capabilities, objectives and vision. </a:t>
            </a:r>
            <a:endParaRPr/>
          </a:p>
        </p:txBody>
      </p:sp>
      <p:cxnSp>
        <p:nvCxnSpPr>
          <p:cNvPr id="2800" name="Google Shape;2800;p153"/>
          <p:cNvCxnSpPr/>
          <p:nvPr/>
        </p:nvCxnSpPr>
        <p:spPr>
          <a:xfrm>
            <a:off x="3993915" y="1396345"/>
            <a:ext cx="0" cy="415496"/>
          </a:xfrm>
          <a:prstGeom prst="straightConnector1">
            <a:avLst/>
          </a:prstGeom>
          <a:noFill/>
          <a:ln cap="flat" cmpd="sng" w="12700">
            <a:solidFill>
              <a:srgbClr val="002856"/>
            </a:solidFill>
            <a:prstDash val="solid"/>
            <a:miter lim="800000"/>
            <a:headEnd len="sm" w="sm" type="none"/>
            <a:tailEnd len="med" w="med" type="triangle"/>
          </a:ln>
        </p:spPr>
      </p:cxnSp>
      <p:sp>
        <p:nvSpPr>
          <p:cNvPr id="2801" name="Google Shape;2801;p153"/>
          <p:cNvSpPr/>
          <p:nvPr/>
        </p:nvSpPr>
        <p:spPr>
          <a:xfrm>
            <a:off x="1537842" y="1062476"/>
            <a:ext cx="2927261"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Chief Diversity Equity &amp; Inclusion Officer </a:t>
            </a:r>
            <a:r>
              <a:rPr lang="en" sz="1200">
                <a:solidFill>
                  <a:schemeClr val="dk1"/>
                </a:solidFill>
                <a:latin typeface="Arial"/>
                <a:ea typeface="Arial"/>
                <a:cs typeface="Arial"/>
                <a:sym typeface="Arial"/>
              </a:rPr>
              <a:t>ensures aiming points align and are integrated with other DEI strategies. </a:t>
            </a:r>
            <a:endParaRPr/>
          </a:p>
        </p:txBody>
      </p:sp>
      <p:cxnSp>
        <p:nvCxnSpPr>
          <p:cNvPr id="2802" name="Google Shape;2802;p153"/>
          <p:cNvCxnSpPr/>
          <p:nvPr/>
        </p:nvCxnSpPr>
        <p:spPr>
          <a:xfrm>
            <a:off x="1419092" y="2202528"/>
            <a:ext cx="1513115" cy="0"/>
          </a:xfrm>
          <a:prstGeom prst="straightConnector1">
            <a:avLst/>
          </a:prstGeom>
          <a:noFill/>
          <a:ln cap="flat" cmpd="sng" w="12700">
            <a:solidFill>
              <a:srgbClr val="002856"/>
            </a:solidFill>
            <a:prstDash val="solid"/>
            <a:miter lim="800000"/>
            <a:headEnd len="sm" w="sm" type="none"/>
            <a:tailEnd len="med" w="med" type="triangle"/>
          </a:ln>
        </p:spPr>
      </p:cxnSp>
      <p:sp>
        <p:nvSpPr>
          <p:cNvPr id="2803" name="Google Shape;2803;p153"/>
          <p:cNvSpPr/>
          <p:nvPr/>
        </p:nvSpPr>
        <p:spPr>
          <a:xfrm>
            <a:off x="476531" y="1789431"/>
            <a:ext cx="2199629"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Executive Leaders </a:t>
            </a:r>
            <a:r>
              <a:rPr lang="en" sz="1200">
                <a:solidFill>
                  <a:schemeClr val="dk1"/>
                </a:solidFill>
                <a:latin typeface="Arial"/>
                <a:ea typeface="Arial"/>
                <a:cs typeface="Arial"/>
                <a:sym typeface="Arial"/>
              </a:rPr>
              <a:t>contribute perspectives based on the unique contexts of the business functions and units they oversee.</a:t>
            </a:r>
            <a:endParaRPr/>
          </a:p>
        </p:txBody>
      </p:sp>
      <p:cxnSp>
        <p:nvCxnSpPr>
          <p:cNvPr id="2804" name="Google Shape;2804;p153"/>
          <p:cNvCxnSpPr/>
          <p:nvPr/>
        </p:nvCxnSpPr>
        <p:spPr>
          <a:xfrm rot="10800000">
            <a:off x="4572000" y="2901788"/>
            <a:ext cx="0" cy="341591"/>
          </a:xfrm>
          <a:prstGeom prst="straightConnector1">
            <a:avLst/>
          </a:prstGeom>
          <a:noFill/>
          <a:ln cap="flat" cmpd="sng" w="12700">
            <a:solidFill>
              <a:srgbClr val="002856"/>
            </a:solidFill>
            <a:prstDash val="solid"/>
            <a:miter lim="800000"/>
            <a:headEnd len="sm" w="sm" type="none"/>
            <a:tailEnd len="med" w="med" type="triangle"/>
          </a:ln>
        </p:spPr>
      </p:cxnSp>
      <p:sp>
        <p:nvSpPr>
          <p:cNvPr id="2805" name="Google Shape;2805;p153"/>
          <p:cNvSpPr/>
          <p:nvPr/>
        </p:nvSpPr>
        <p:spPr>
          <a:xfrm>
            <a:off x="2460482" y="3091415"/>
            <a:ext cx="4223033" cy="415499"/>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ERG Leader(s) </a:t>
            </a:r>
            <a:r>
              <a:rPr lang="en" sz="1200">
                <a:solidFill>
                  <a:schemeClr val="dk1"/>
                </a:solidFill>
                <a:latin typeface="Arial"/>
                <a:ea typeface="Arial"/>
                <a:cs typeface="Arial"/>
                <a:sym typeface="Arial"/>
              </a:rPr>
              <a:t>represents and promotes the perspectives of different employee segments within the organization.</a:t>
            </a:r>
            <a:endParaRPr/>
          </a:p>
        </p:txBody>
      </p:sp>
      <p:sp>
        <p:nvSpPr>
          <p:cNvPr id="2806" name="Google Shape;2806;p153"/>
          <p:cNvSpPr/>
          <p:nvPr/>
        </p:nvSpPr>
        <p:spPr>
          <a:xfrm rot="5400000">
            <a:off x="4504831" y="3554606"/>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1" name="Shape 2811"/>
        <p:cNvGrpSpPr/>
        <p:nvPr/>
      </p:nvGrpSpPr>
      <p:grpSpPr>
        <a:xfrm>
          <a:off x="0" y="0"/>
          <a:ext cx="0" cy="0"/>
          <a:chOff x="0" y="0"/>
          <a:chExt cx="0" cy="0"/>
        </a:xfrm>
      </p:grpSpPr>
      <p:sp>
        <p:nvSpPr>
          <p:cNvPr id="2812" name="Google Shape;2812;p154"/>
          <p:cNvSpPr/>
          <p:nvPr/>
        </p:nvSpPr>
        <p:spPr>
          <a:xfrm>
            <a:off x="457198" y="1155109"/>
            <a:ext cx="6579911" cy="3031461"/>
          </a:xfrm>
          <a:prstGeom prst="rect">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13" name="Google Shape;2813;p15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Monitor Leaders’ Scorecards to Track Progress</a:t>
            </a:r>
            <a:endParaRPr/>
          </a:p>
        </p:txBody>
      </p:sp>
      <p:sp>
        <p:nvSpPr>
          <p:cNvPr id="2814" name="Google Shape;2814;p15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Standardized Leader Scorecard</a:t>
            </a:r>
            <a:endParaRPr/>
          </a:p>
        </p:txBody>
      </p:sp>
      <p:sp>
        <p:nvSpPr>
          <p:cNvPr id="2815" name="Google Shape;2815;p154"/>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sp>
        <p:nvSpPr>
          <p:cNvPr id="2816" name="Google Shape;2816;p154"/>
          <p:cNvSpPr txBox="1"/>
          <p:nvPr/>
        </p:nvSpPr>
        <p:spPr>
          <a:xfrm>
            <a:off x="457198" y="4206982"/>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2817" name="Google Shape;2817;p154"/>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sp>
        <p:nvSpPr>
          <p:cNvPr id="2818" name="Google Shape;2818;p154"/>
          <p:cNvSpPr txBox="1"/>
          <p:nvPr/>
        </p:nvSpPr>
        <p:spPr>
          <a:xfrm>
            <a:off x="533656" y="1226225"/>
            <a:ext cx="3605110" cy="12695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Bernadette Scorecard, Chief Technology Officer</a:t>
            </a:r>
            <a:endParaRPr sz="1100">
              <a:solidFill>
                <a:schemeClr val="dk1"/>
              </a:solidFill>
              <a:latin typeface="Arial"/>
              <a:ea typeface="Arial"/>
              <a:cs typeface="Arial"/>
              <a:sym typeface="Arial"/>
            </a:endParaRPr>
          </a:p>
        </p:txBody>
      </p:sp>
      <p:sp>
        <p:nvSpPr>
          <p:cNvPr id="2819" name="Google Shape;2819;p154"/>
          <p:cNvSpPr/>
          <p:nvPr/>
        </p:nvSpPr>
        <p:spPr>
          <a:xfrm>
            <a:off x="7137916" y="3237485"/>
            <a:ext cx="1558409" cy="949084"/>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Identify leading indicators </a:t>
            </a:r>
            <a:r>
              <a:rPr lang="en" sz="1200">
                <a:solidFill>
                  <a:schemeClr val="dk1"/>
                </a:solidFill>
                <a:latin typeface="Arial"/>
                <a:ea typeface="Arial"/>
                <a:cs typeface="Arial"/>
                <a:sym typeface="Arial"/>
              </a:rPr>
              <a:t>to monitor how, and how quickly, leaders are tracking against goals.</a:t>
            </a:r>
            <a:endParaRPr/>
          </a:p>
        </p:txBody>
      </p:sp>
      <p:sp>
        <p:nvSpPr>
          <p:cNvPr id="2820" name="Google Shape;2820;p154"/>
          <p:cNvSpPr/>
          <p:nvPr/>
        </p:nvSpPr>
        <p:spPr>
          <a:xfrm>
            <a:off x="7137915" y="2049399"/>
            <a:ext cx="1558410" cy="1107996"/>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Disaggregate collected data</a:t>
            </a:r>
            <a:r>
              <a:rPr lang="en" sz="1200">
                <a:solidFill>
                  <a:schemeClr val="dk1"/>
                </a:solidFill>
                <a:latin typeface="Arial"/>
                <a:ea typeface="Arial"/>
                <a:cs typeface="Arial"/>
                <a:sym typeface="Arial"/>
              </a:rPr>
              <a:t> for a holistic understanding of diversity and inclusion across different demographic groups.</a:t>
            </a:r>
            <a:endParaRPr/>
          </a:p>
        </p:txBody>
      </p:sp>
      <p:sp>
        <p:nvSpPr>
          <p:cNvPr id="2821" name="Google Shape;2821;p154"/>
          <p:cNvSpPr/>
          <p:nvPr/>
        </p:nvSpPr>
        <p:spPr>
          <a:xfrm>
            <a:off x="7137911" y="1155109"/>
            <a:ext cx="1558414"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Monitor progress </a:t>
            </a:r>
            <a:r>
              <a:rPr lang="en" sz="1200">
                <a:solidFill>
                  <a:schemeClr val="dk1"/>
                </a:solidFill>
                <a:latin typeface="Arial"/>
                <a:ea typeface="Arial"/>
                <a:cs typeface="Arial"/>
                <a:sym typeface="Arial"/>
              </a:rPr>
              <a:t>across each business unit and identify problem areas.</a:t>
            </a:r>
            <a:endParaRPr/>
          </a:p>
        </p:txBody>
      </p:sp>
      <p:cxnSp>
        <p:nvCxnSpPr>
          <p:cNvPr id="2822" name="Google Shape;2822;p154"/>
          <p:cNvCxnSpPr/>
          <p:nvPr/>
        </p:nvCxnSpPr>
        <p:spPr>
          <a:xfrm rot="10800000">
            <a:off x="6984842" y="1503815"/>
            <a:ext cx="153069" cy="0"/>
          </a:xfrm>
          <a:prstGeom prst="straightConnector1">
            <a:avLst/>
          </a:prstGeom>
          <a:noFill/>
          <a:ln cap="flat" cmpd="sng" w="12700">
            <a:solidFill>
              <a:srgbClr val="E81159"/>
            </a:solidFill>
            <a:prstDash val="solid"/>
            <a:miter lim="800000"/>
            <a:headEnd len="sm" w="sm" type="none"/>
            <a:tailEnd len="med" w="med" type="triangle"/>
          </a:ln>
        </p:spPr>
      </p:cxnSp>
      <p:graphicFrame>
        <p:nvGraphicFramePr>
          <p:cNvPr id="2823" name="Google Shape;2823;p154"/>
          <p:cNvGraphicFramePr/>
          <p:nvPr/>
        </p:nvGraphicFramePr>
        <p:xfrm>
          <a:off x="547723" y="1417225"/>
          <a:ext cx="3000000" cy="3000000"/>
        </p:xfrm>
        <a:graphic>
          <a:graphicData uri="http://schemas.openxmlformats.org/drawingml/2006/table">
            <a:tbl>
              <a:tblPr bandRow="1" firstRow="1">
                <a:noFill/>
                <a:tableStyleId>{4D9A8607-1C7A-4FEF-80A3-68C6CF04E4B6}</a:tableStyleId>
              </a:tblPr>
              <a:tblGrid>
                <a:gridCol w="1521850"/>
                <a:gridCol w="490250"/>
                <a:gridCol w="490250"/>
                <a:gridCol w="490250"/>
                <a:gridCol w="490250"/>
                <a:gridCol w="490250"/>
                <a:gridCol w="490250"/>
                <a:gridCol w="490250"/>
                <a:gridCol w="490250"/>
                <a:gridCol w="490250"/>
                <a:gridCol w="490250"/>
              </a:tblGrid>
              <a:tr h="91575">
                <a:tc rowSpan="2">
                  <a:txBody>
                    <a:bodyPr/>
                    <a:lstStyle/>
                    <a:p>
                      <a:pPr indent="0" lvl="0" marL="0" marR="0" rtl="0" algn="l">
                        <a:spcBef>
                          <a:spcPts val="0"/>
                        </a:spcBef>
                        <a:spcAft>
                          <a:spcPts val="0"/>
                        </a:spcAft>
                        <a:buNone/>
                      </a:pPr>
                      <a:r>
                        <a:rPr lang="en" sz="500">
                          <a:solidFill>
                            <a:schemeClr val="dk1"/>
                          </a:solidFill>
                        </a:rPr>
                        <a:t>Agree or Strongly Agree</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gridSpan="2">
                  <a:txBody>
                    <a:bodyPr/>
                    <a:lstStyle/>
                    <a:p>
                      <a:pPr indent="0" lvl="0" marL="0" marR="0" rtl="0" algn="ctr">
                        <a:spcBef>
                          <a:spcPts val="0"/>
                        </a:spcBef>
                        <a:spcAft>
                          <a:spcPts val="0"/>
                        </a:spcAft>
                        <a:buNone/>
                      </a:pPr>
                      <a:r>
                        <a:rPr lang="en" sz="400">
                          <a:solidFill>
                            <a:schemeClr val="dk1"/>
                          </a:solidFill>
                        </a:rPr>
                        <a:t>White</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gridSpan="2">
                  <a:txBody>
                    <a:bodyPr/>
                    <a:lstStyle/>
                    <a:p>
                      <a:pPr indent="0" lvl="0" marL="0" marR="0" rtl="0" algn="ctr">
                        <a:spcBef>
                          <a:spcPts val="0"/>
                        </a:spcBef>
                        <a:spcAft>
                          <a:spcPts val="0"/>
                        </a:spcAft>
                        <a:buNone/>
                      </a:pPr>
                      <a:r>
                        <a:rPr lang="en" sz="400">
                          <a:solidFill>
                            <a:schemeClr val="dk1"/>
                          </a:solidFill>
                        </a:rPr>
                        <a:t>Black</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gridSpan="2">
                  <a:txBody>
                    <a:bodyPr/>
                    <a:lstStyle/>
                    <a:p>
                      <a:pPr indent="0" lvl="0" marL="0" marR="0" rtl="0" algn="ctr">
                        <a:spcBef>
                          <a:spcPts val="0"/>
                        </a:spcBef>
                        <a:spcAft>
                          <a:spcPts val="0"/>
                        </a:spcAft>
                        <a:buNone/>
                      </a:pPr>
                      <a:r>
                        <a:rPr lang="en" sz="400">
                          <a:solidFill>
                            <a:schemeClr val="dk1"/>
                          </a:solidFill>
                        </a:rPr>
                        <a:t>Hispanic</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gridSpan="2">
                  <a:txBody>
                    <a:bodyPr/>
                    <a:lstStyle/>
                    <a:p>
                      <a:pPr indent="0" lvl="0" marL="0" marR="0" rtl="0" algn="ctr">
                        <a:spcBef>
                          <a:spcPts val="0"/>
                        </a:spcBef>
                        <a:spcAft>
                          <a:spcPts val="0"/>
                        </a:spcAft>
                        <a:buNone/>
                      </a:pPr>
                      <a:r>
                        <a:rPr lang="en" sz="400">
                          <a:solidFill>
                            <a:schemeClr val="dk1"/>
                          </a:solidFill>
                        </a:rPr>
                        <a:t>Asian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gridSpan="2">
                  <a:txBody>
                    <a:bodyPr/>
                    <a:lstStyle/>
                    <a:p>
                      <a:pPr indent="0" lvl="0" marL="0" marR="0" rtl="0" algn="ctr">
                        <a:spcBef>
                          <a:spcPts val="0"/>
                        </a:spcBef>
                        <a:spcAft>
                          <a:spcPts val="0"/>
                        </a:spcAft>
                        <a:buNone/>
                      </a:pPr>
                      <a:r>
                        <a:rPr lang="en" sz="400">
                          <a:solidFill>
                            <a:schemeClr val="dk1"/>
                          </a:solidFill>
                        </a:rPr>
                        <a:t>Two or More</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r>
              <a:tr h="103950">
                <a:tc vMerge="1"/>
                <a:tc>
                  <a:txBody>
                    <a:bodyPr/>
                    <a:lstStyle/>
                    <a:p>
                      <a:pPr indent="0" lvl="0" marL="0" marR="0" rtl="0" algn="ctr">
                        <a:spcBef>
                          <a:spcPts val="0"/>
                        </a:spcBef>
                        <a:spcAft>
                          <a:spcPts val="0"/>
                        </a:spcAft>
                        <a:buNone/>
                      </a:pPr>
                      <a:r>
                        <a:rPr lang="en" sz="500"/>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103950">
                <a:tc>
                  <a:txBody>
                    <a:bodyPr/>
                    <a:lstStyle/>
                    <a:p>
                      <a:pPr indent="0" lvl="0" marL="0" marR="0" rtl="0" algn="l">
                        <a:spcBef>
                          <a:spcPts val="0"/>
                        </a:spcBef>
                        <a:spcAft>
                          <a:spcPts val="0"/>
                        </a:spcAft>
                        <a:buNone/>
                      </a:pPr>
                      <a:r>
                        <a:rPr lang="en" sz="500"/>
                        <a:t>I feel comfortable being myself at work.</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103950">
                <a:tc>
                  <a:txBody>
                    <a:bodyPr/>
                    <a:lstStyle/>
                    <a:p>
                      <a:pPr indent="0" lvl="0" marL="0" marR="0" rtl="0" algn="l">
                        <a:spcBef>
                          <a:spcPts val="0"/>
                        </a:spcBef>
                        <a:spcAft>
                          <a:spcPts val="0"/>
                        </a:spcAft>
                        <a:buNone/>
                      </a:pPr>
                      <a:r>
                        <a:rPr lang="en" sz="500"/>
                        <a:t>My opinions seem to count.</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r>
              <a:tr h="178200">
                <a:tc>
                  <a:txBody>
                    <a:bodyPr/>
                    <a:lstStyle/>
                    <a:p>
                      <a:pPr indent="0" lvl="0" marL="0" marR="0" rtl="0" algn="l">
                        <a:spcBef>
                          <a:spcPts val="0"/>
                        </a:spcBef>
                        <a:spcAft>
                          <a:spcPts val="0"/>
                        </a:spcAft>
                        <a:buNone/>
                      </a:pPr>
                      <a:r>
                        <a:rPr lang="en" sz="500"/>
                        <a:t>Everyone at my company has an equal opportunity to reach their goals.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178200">
                <a:tc>
                  <a:txBody>
                    <a:bodyPr/>
                    <a:lstStyle/>
                    <a:p>
                      <a:pPr indent="0" lvl="0" marL="0" marR="0" rtl="0" algn="l">
                        <a:spcBef>
                          <a:spcPts val="0"/>
                        </a:spcBef>
                        <a:spcAft>
                          <a:spcPts val="0"/>
                        </a:spcAft>
                        <a:buNone/>
                      </a:pPr>
                      <a:r>
                        <a:rPr lang="en" sz="500"/>
                        <a:t>My manager seeks diverse perspectives to help drive results.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r>
              <a:tr h="103950">
                <a:tc>
                  <a:txBody>
                    <a:bodyPr/>
                    <a:lstStyle/>
                    <a:p>
                      <a:pPr indent="0" lvl="0" marL="0" marR="0" rtl="0" algn="l">
                        <a:spcBef>
                          <a:spcPts val="0"/>
                        </a:spcBef>
                        <a:spcAft>
                          <a:spcPts val="0"/>
                        </a:spcAft>
                        <a:buNone/>
                      </a:pPr>
                      <a:r>
                        <a:rPr lang="en" sz="500"/>
                        <a:t>I feel a sense of belonging at my company.</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178200">
                <a:tc>
                  <a:txBody>
                    <a:bodyPr/>
                    <a:lstStyle/>
                    <a:p>
                      <a:pPr indent="0" lvl="0" marL="0" marR="0" rtl="0" algn="l">
                        <a:spcBef>
                          <a:spcPts val="0"/>
                        </a:spcBef>
                        <a:spcAft>
                          <a:spcPts val="0"/>
                        </a:spcAft>
                        <a:buNone/>
                      </a:pPr>
                      <a:r>
                        <a:rPr lang="en" sz="500"/>
                        <a:t>Regardless of background, everyone at Altria has an equal opportunity to succeed.</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r>
            </a:tbl>
          </a:graphicData>
        </a:graphic>
      </p:graphicFrame>
      <p:graphicFrame>
        <p:nvGraphicFramePr>
          <p:cNvPr id="2824" name="Google Shape;2824;p154"/>
          <p:cNvGraphicFramePr/>
          <p:nvPr/>
        </p:nvGraphicFramePr>
        <p:xfrm>
          <a:off x="547724" y="2535518"/>
          <a:ext cx="3000000" cy="3000000"/>
        </p:xfrm>
        <a:graphic>
          <a:graphicData uri="http://schemas.openxmlformats.org/drawingml/2006/table">
            <a:tbl>
              <a:tblPr bandRow="1" firstRow="1">
                <a:noFill/>
                <a:tableStyleId>{4D9A8607-1C7A-4FEF-80A3-68C6CF04E4B6}</a:tableStyleId>
              </a:tblPr>
              <a:tblGrid>
                <a:gridCol w="358725"/>
                <a:gridCol w="594175"/>
                <a:gridCol w="594175"/>
                <a:gridCol w="594175"/>
                <a:gridCol w="594175"/>
                <a:gridCol w="594175"/>
              </a:tblGrid>
              <a:tr h="66900">
                <a:tc gridSpan="6">
                  <a:txBody>
                    <a:bodyPr/>
                    <a:lstStyle/>
                    <a:p>
                      <a:pPr indent="0" lvl="0" marL="0" marR="0" rtl="0" algn="l">
                        <a:spcBef>
                          <a:spcPts val="0"/>
                        </a:spcBef>
                        <a:spcAft>
                          <a:spcPts val="0"/>
                        </a:spcAft>
                        <a:buNone/>
                      </a:pPr>
                      <a:r>
                        <a:rPr lang="en" sz="500">
                          <a:solidFill>
                            <a:schemeClr val="dk1"/>
                          </a:solidFill>
                        </a:rPr>
                        <a:t>Racial and ethnic breakdown of women at Altria (%)</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 sz="500">
                          <a:solidFill>
                            <a:schemeClr val="dk1"/>
                          </a:solidFill>
                        </a:rPr>
                        <a:t>Total</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lang="en" sz="500">
                          <a:solidFill>
                            <a:schemeClr val="dk1"/>
                          </a:solidFill>
                        </a:rPr>
                        <a:t>Asian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lang="en" sz="500">
                          <a:solidFill>
                            <a:schemeClr val="dk1"/>
                          </a:solidFill>
                        </a:rPr>
                        <a:t>Black</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lang="en" sz="500">
                          <a:solidFill>
                            <a:schemeClr val="dk1"/>
                          </a:solidFill>
                        </a:rPr>
                        <a:t>Hispanic</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lang="en" sz="500">
                          <a:solidFill>
                            <a:schemeClr val="dk1"/>
                          </a:solidFill>
                        </a:rPr>
                        <a:t>2+</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66900">
                <a:tc>
                  <a:txBody>
                    <a:bodyPr/>
                    <a:lstStyle/>
                    <a:p>
                      <a:pPr indent="0" lvl="0" marL="0" marR="0" rtl="0" algn="l">
                        <a:spcBef>
                          <a:spcPts val="0"/>
                        </a:spcBef>
                        <a:spcAft>
                          <a:spcPts val="0"/>
                        </a:spcAft>
                        <a:buNone/>
                      </a:pPr>
                      <a:r>
                        <a:rPr lang="en" sz="500"/>
                        <a:t>VP+</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rPr lang="en" sz="500"/>
                        <a:t>Dir.</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graphicFrame>
        <p:nvGraphicFramePr>
          <p:cNvPr id="2825" name="Google Shape;2825;p154"/>
          <p:cNvGraphicFramePr/>
          <p:nvPr/>
        </p:nvGraphicFramePr>
        <p:xfrm>
          <a:off x="533656" y="2989524"/>
          <a:ext cx="3000000" cy="3000000"/>
        </p:xfrm>
        <a:graphic>
          <a:graphicData uri="http://schemas.openxmlformats.org/drawingml/2006/table">
            <a:tbl>
              <a:tblPr bandRow="1" firstRow="1">
                <a:noFill/>
                <a:tableStyleId>{4D9A8607-1C7A-4FEF-80A3-68C6CF04E4B6}</a:tableStyleId>
              </a:tblPr>
              <a:tblGrid>
                <a:gridCol w="710600"/>
                <a:gridCol w="438850"/>
                <a:gridCol w="438850"/>
                <a:gridCol w="438850"/>
                <a:gridCol w="438850"/>
                <a:gridCol w="438850"/>
                <a:gridCol w="438850"/>
              </a:tblGrid>
              <a:tr h="95150">
                <a:tc gridSpan="7">
                  <a:txBody>
                    <a:bodyPr/>
                    <a:lstStyle/>
                    <a:p>
                      <a:pPr indent="0" lvl="0" marL="0" marR="0" rtl="0" algn="l">
                        <a:spcBef>
                          <a:spcPts val="0"/>
                        </a:spcBef>
                        <a:spcAft>
                          <a:spcPts val="0"/>
                        </a:spcAft>
                        <a:buNone/>
                      </a:pPr>
                      <a:r>
                        <a:rPr lang="en" sz="500">
                          <a:solidFill>
                            <a:schemeClr val="dk1"/>
                          </a:solidFill>
                        </a:rPr>
                        <a:t>Aiming Point: At least 30% VPs and directors are Asian, Black, Hispanic or two or more races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c hMerge="1"/>
              </a:tr>
              <a:tr h="91275">
                <a:tc gridSpan="7">
                  <a:txBody>
                    <a:bodyPr/>
                    <a:lstStyle/>
                    <a:p>
                      <a:pPr indent="0" lvl="0" marL="0" marR="0" rtl="0" algn="l">
                        <a:spcBef>
                          <a:spcPts val="0"/>
                        </a:spcBef>
                        <a:spcAft>
                          <a:spcPts val="0"/>
                        </a:spcAft>
                        <a:buNone/>
                      </a:pPr>
                      <a:r>
                        <a:rPr lang="en" sz="500">
                          <a:solidFill>
                            <a:schemeClr val="dk1"/>
                          </a:solidFill>
                        </a:rPr>
                        <a:t>Current status against aiming point (%):</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hMerge="1"/>
                <a:tc hMerge="1"/>
                <a:tc hMerge="1"/>
                <a:tc hMerge="1"/>
                <a:tc hMerge="1"/>
                <a:tc hMerge="1"/>
              </a:tr>
              <a:tr h="156475">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solidFill>
                            <a:schemeClr val="dk1"/>
                          </a:solidFill>
                        </a:rPr>
                        <a:t>Aiming Point</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VP+</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Dir.</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13-12</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11-10</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9 &amp; Below</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91275">
                <a:tc>
                  <a:txBody>
                    <a:bodyPr/>
                    <a:lstStyle/>
                    <a:p>
                      <a:pPr indent="0" lvl="0" marL="0" marR="0" rtl="0" algn="l">
                        <a:spcBef>
                          <a:spcPts val="0"/>
                        </a:spcBef>
                        <a:spcAft>
                          <a:spcPts val="0"/>
                        </a:spcAft>
                        <a:buNone/>
                      </a:pPr>
                      <a:r>
                        <a:rPr lang="en" sz="500"/>
                        <a:t>AAPI 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4%</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AAPI 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4%</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Black 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6%</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Black 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6%</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Hispanic 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5%</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Hispanic 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5%</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2+ 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2%</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2+ 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2%</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graphicFrame>
        <p:nvGraphicFramePr>
          <p:cNvPr id="2826" name="Google Shape;2826;p154"/>
          <p:cNvGraphicFramePr/>
          <p:nvPr/>
        </p:nvGraphicFramePr>
        <p:xfrm>
          <a:off x="3918489" y="2535518"/>
          <a:ext cx="3000000" cy="3000000"/>
        </p:xfrm>
        <a:graphic>
          <a:graphicData uri="http://schemas.openxmlformats.org/drawingml/2006/table">
            <a:tbl>
              <a:tblPr bandRow="1" firstRow="1">
                <a:noFill/>
                <a:tableStyleId>{4D9A8607-1C7A-4FEF-80A3-68C6CF04E4B6}</a:tableStyleId>
              </a:tblPr>
              <a:tblGrid>
                <a:gridCol w="459675"/>
                <a:gridCol w="417550"/>
                <a:gridCol w="417550"/>
                <a:gridCol w="493275"/>
                <a:gridCol w="417550"/>
                <a:gridCol w="417550"/>
                <a:gridCol w="417550"/>
              </a:tblGrid>
              <a:tr h="128850">
                <a:tc gridSpan="7">
                  <a:txBody>
                    <a:bodyPr/>
                    <a:lstStyle/>
                    <a:p>
                      <a:pPr indent="0" lvl="0" marL="0" marR="0" rtl="0" algn="l">
                        <a:spcBef>
                          <a:spcPts val="0"/>
                        </a:spcBef>
                        <a:spcAft>
                          <a:spcPts val="0"/>
                        </a:spcAft>
                        <a:buNone/>
                      </a:pPr>
                      <a:r>
                        <a:rPr lang="en" sz="500">
                          <a:solidFill>
                            <a:schemeClr val="dk1"/>
                          </a:solidFill>
                        </a:rPr>
                        <a:t>Aiming Point: Increase our VPs and directors who are LGBTQ+, a person with a disability, or veteran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c hMerge="1"/>
              </a:tr>
              <a:tr h="75175">
                <a:tc gridSpan="7">
                  <a:txBody>
                    <a:bodyPr/>
                    <a:lstStyle/>
                    <a:p>
                      <a:pPr indent="0" lvl="0" marL="0" marR="0" rtl="0" algn="l">
                        <a:spcBef>
                          <a:spcPts val="0"/>
                        </a:spcBef>
                        <a:spcAft>
                          <a:spcPts val="0"/>
                        </a:spcAft>
                        <a:buNone/>
                      </a:pPr>
                      <a:r>
                        <a:rPr lang="en" sz="500">
                          <a:solidFill>
                            <a:schemeClr val="dk1"/>
                          </a:solidFill>
                        </a:rPr>
                        <a:t>Current status against aiming point (%):</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hMerge="1"/>
                <a:tc hMerge="1"/>
                <a:tc hMerge="1"/>
                <a:tc hMerge="1"/>
                <a:tc hMerge="1"/>
                <a:tc hMerge="1"/>
              </a:tr>
              <a:tr h="12885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solidFill>
                            <a:schemeClr val="dk1"/>
                          </a:solidFill>
                        </a:rPr>
                        <a:t>Aiming Point</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VP+</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Dir.</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13-12</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11-10</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9 &amp; Below</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75175">
                <a:tc>
                  <a:txBody>
                    <a:bodyPr/>
                    <a:lstStyle/>
                    <a:p>
                      <a:pPr indent="0" lvl="0" marL="0" marR="0" rtl="0" algn="l">
                        <a:spcBef>
                          <a:spcPts val="0"/>
                        </a:spcBef>
                        <a:spcAft>
                          <a:spcPts val="0"/>
                        </a:spcAft>
                        <a:buNone/>
                      </a:pPr>
                      <a:r>
                        <a:rPr lang="en" sz="500"/>
                        <a:t>Number</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75175">
                <a:tc>
                  <a:txBody>
                    <a:bodyPr/>
                    <a:lstStyle/>
                    <a:p>
                      <a:pPr indent="0" lvl="0" marL="0" marR="0" rtl="0" algn="l">
                        <a:spcBef>
                          <a:spcPts val="0"/>
                        </a:spcBef>
                        <a:spcAft>
                          <a:spcPts val="0"/>
                        </a:spcAft>
                        <a:buNone/>
                      </a:pPr>
                      <a:r>
                        <a:rPr lang="en" sz="500"/>
                        <a:t>LGBTQ+</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8%</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75175">
                <a:tc>
                  <a:txBody>
                    <a:bodyPr/>
                    <a:lstStyle/>
                    <a:p>
                      <a:pPr indent="0" lvl="0" marL="0" marR="0" rtl="0" algn="l">
                        <a:spcBef>
                          <a:spcPts val="0"/>
                        </a:spcBef>
                        <a:spcAft>
                          <a:spcPts val="0"/>
                        </a:spcAft>
                        <a:buNone/>
                      </a:pPr>
                      <a:r>
                        <a:rPr lang="en" sz="500"/>
                        <a:t>PWD</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7%</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75175">
                <a:tc>
                  <a:txBody>
                    <a:bodyPr/>
                    <a:lstStyle/>
                    <a:p>
                      <a:pPr indent="0" lvl="0" marL="0" marR="0" rtl="0" algn="l">
                        <a:spcBef>
                          <a:spcPts val="0"/>
                        </a:spcBef>
                        <a:spcAft>
                          <a:spcPts val="0"/>
                        </a:spcAft>
                        <a:buNone/>
                      </a:pPr>
                      <a:r>
                        <a:rPr lang="en" sz="500"/>
                        <a:t>Veterans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6%</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graphicFrame>
        <p:nvGraphicFramePr>
          <p:cNvPr id="2827" name="Google Shape;2827;p154"/>
          <p:cNvGraphicFramePr/>
          <p:nvPr/>
        </p:nvGraphicFramePr>
        <p:xfrm>
          <a:off x="3918489" y="3373571"/>
          <a:ext cx="3000000" cy="3000000"/>
        </p:xfrm>
        <a:graphic>
          <a:graphicData uri="http://schemas.openxmlformats.org/drawingml/2006/table">
            <a:tbl>
              <a:tblPr bandRow="1" firstRow="1">
                <a:noFill/>
                <a:tableStyleId>{4D9A8607-1C7A-4FEF-80A3-68C6CF04E4B6}</a:tableStyleId>
              </a:tblPr>
              <a:tblGrid>
                <a:gridCol w="311475"/>
                <a:gridCol w="323400"/>
                <a:gridCol w="323400"/>
                <a:gridCol w="323400"/>
                <a:gridCol w="323400"/>
                <a:gridCol w="323400"/>
                <a:gridCol w="323400"/>
                <a:gridCol w="323400"/>
                <a:gridCol w="478375"/>
              </a:tblGrid>
              <a:tr h="57150">
                <a:tc gridSpan="9">
                  <a:txBody>
                    <a:bodyPr/>
                    <a:lstStyle/>
                    <a:p>
                      <a:pPr indent="0" lvl="0" marL="0" marR="0" rtl="0" algn="l">
                        <a:spcBef>
                          <a:spcPts val="0"/>
                        </a:spcBef>
                        <a:spcAft>
                          <a:spcPts val="0"/>
                        </a:spcAft>
                        <a:buNone/>
                      </a:pPr>
                      <a:r>
                        <a:rPr lang="en" sz="500">
                          <a:solidFill>
                            <a:schemeClr val="dk1"/>
                          </a:solidFill>
                        </a:rPr>
                        <a:t>Leading Indicators (Jan 1, 2020 – Dec, 2020)</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c hMerge="1"/>
                <a:tc hMerge="1"/>
                <a:tc hMerge="1"/>
              </a:tr>
              <a:tr h="5715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gridSpan="5">
                  <a:txBody>
                    <a:bodyPr/>
                    <a:lstStyle/>
                    <a:p>
                      <a:pPr indent="0" lvl="0" marL="0" marR="0" rtl="0" algn="ctr">
                        <a:spcBef>
                          <a:spcPts val="0"/>
                        </a:spcBef>
                        <a:spcAft>
                          <a:spcPts val="0"/>
                        </a:spcAft>
                        <a:buNone/>
                      </a:pPr>
                      <a:r>
                        <a:rPr b="1" lang="en" sz="500">
                          <a:solidFill>
                            <a:schemeClr val="dk1"/>
                          </a:solidFill>
                        </a:rPr>
                        <a:t>Promotions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hMerge="1"/>
                <a:tc hMerge="1"/>
                <a:tc hMerge="1"/>
                <a:tc hMerge="1"/>
                <a:tc gridSpan="2">
                  <a:txBody>
                    <a:bodyPr/>
                    <a:lstStyle/>
                    <a:p>
                      <a:pPr indent="0" lvl="0" marL="0" marR="0" rtl="0" algn="ctr">
                        <a:spcBef>
                          <a:spcPts val="0"/>
                        </a:spcBef>
                        <a:spcAft>
                          <a:spcPts val="0"/>
                        </a:spcAft>
                        <a:buNone/>
                      </a:pPr>
                      <a:r>
                        <a:rPr b="1" lang="en" sz="500">
                          <a:solidFill>
                            <a:schemeClr val="dk1"/>
                          </a:solidFill>
                        </a:rPr>
                        <a:t>Starts and Exits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hMerge="1"/>
                <a:tc rowSpan="2">
                  <a:txBody>
                    <a:bodyPr/>
                    <a:lstStyle/>
                    <a:p>
                      <a:pPr indent="0" lvl="0" marL="0" marR="0" rtl="0" algn="ctr">
                        <a:spcBef>
                          <a:spcPts val="0"/>
                        </a:spcBef>
                        <a:spcAft>
                          <a:spcPts val="0"/>
                        </a:spcAft>
                        <a:buNone/>
                      </a:pPr>
                      <a:r>
                        <a:rPr b="1" lang="en" sz="500">
                          <a:solidFill>
                            <a:schemeClr val="dk1"/>
                          </a:solidFill>
                        </a:rPr>
                        <a:t>% of Employees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Total</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To 13-12</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To Dir.</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To VP</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VP+</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Starts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Exits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vMerge="1"/>
              </a:tr>
              <a:tr h="66900">
                <a:tc>
                  <a:txBody>
                    <a:bodyPr/>
                    <a:lstStyle/>
                    <a:p>
                      <a:pPr indent="0" lvl="0" marL="0" marR="0" rtl="0" algn="l">
                        <a:spcBef>
                          <a:spcPts val="0"/>
                        </a:spcBef>
                        <a:spcAft>
                          <a:spcPts val="0"/>
                        </a:spcAft>
                        <a:buNone/>
                      </a:pPr>
                      <a:r>
                        <a:rPr lang="en" sz="500"/>
                        <a:t>Number</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cxnSp>
        <p:nvCxnSpPr>
          <p:cNvPr id="2828" name="Google Shape;2828;p154"/>
          <p:cNvCxnSpPr/>
          <p:nvPr/>
        </p:nvCxnSpPr>
        <p:spPr>
          <a:xfrm rot="10800000">
            <a:off x="6972047" y="2629662"/>
            <a:ext cx="153069" cy="0"/>
          </a:xfrm>
          <a:prstGeom prst="straightConnector1">
            <a:avLst/>
          </a:prstGeom>
          <a:noFill/>
          <a:ln cap="flat" cmpd="sng" w="12700">
            <a:solidFill>
              <a:srgbClr val="E81159"/>
            </a:solidFill>
            <a:prstDash val="solid"/>
            <a:miter lim="800000"/>
            <a:headEnd len="sm" w="sm" type="none"/>
            <a:tailEnd len="med" w="med" type="triangle"/>
          </a:ln>
        </p:spPr>
      </p:cxnSp>
      <p:cxnSp>
        <p:nvCxnSpPr>
          <p:cNvPr id="2829" name="Google Shape;2829;p154"/>
          <p:cNvCxnSpPr/>
          <p:nvPr/>
        </p:nvCxnSpPr>
        <p:spPr>
          <a:xfrm rot="10800000">
            <a:off x="6997623" y="3566929"/>
            <a:ext cx="153069" cy="0"/>
          </a:xfrm>
          <a:prstGeom prst="straightConnector1">
            <a:avLst/>
          </a:prstGeom>
          <a:noFill/>
          <a:ln cap="flat" cmpd="sng" w="12700">
            <a:solidFill>
              <a:srgbClr val="E81159"/>
            </a:solidFill>
            <a:prstDash val="solid"/>
            <a:miter lim="800000"/>
            <a:headEnd len="sm" w="sm" type="none"/>
            <a:tailEnd len="med" w="med" type="triangle"/>
          </a:ln>
        </p:spPr>
      </p:cxn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4" name="Shape 2834"/>
        <p:cNvGrpSpPr/>
        <p:nvPr/>
      </p:nvGrpSpPr>
      <p:grpSpPr>
        <a:xfrm>
          <a:off x="0" y="0"/>
          <a:ext cx="0" cy="0"/>
          <a:chOff x="0" y="0"/>
          <a:chExt cx="0" cy="0"/>
        </a:xfrm>
      </p:grpSpPr>
      <p:sp>
        <p:nvSpPr>
          <p:cNvPr id="2835" name="Google Shape;2835;p155"/>
          <p:cNvSpPr txBox="1"/>
          <p:nvPr/>
        </p:nvSpPr>
        <p:spPr>
          <a:xfrm>
            <a:off x="2548091" y="1651637"/>
            <a:ext cx="3572909" cy="1305078"/>
          </a:xfrm>
          <a:prstGeom prst="rect">
            <a:avLst/>
          </a:prstGeom>
          <a:noFill/>
          <a:ln cap="flat" cmpd="sng" w="9525">
            <a:solidFill>
              <a:schemeClr val="dk1"/>
            </a:solidFill>
            <a:prstDash val="solid"/>
            <a:round/>
            <a:headEnd len="sm" w="sm" type="none"/>
            <a:tailEnd len="sm" w="sm" type="none"/>
          </a:ln>
        </p:spPr>
        <p:txBody>
          <a:bodyPr anchorCtr="0" anchor="t" bIns="45700" lIns="0" spcFirstLastPara="1" rIns="0" wrap="square" tIns="45700">
            <a:spAutoFit/>
          </a:bodyPr>
          <a:lstStyle/>
          <a:p>
            <a:pPr indent="0" lvl="0" marL="0" marR="0" rtl="0" algn="l">
              <a:lnSpc>
                <a:spcPct val="150000"/>
              </a:lnSpc>
              <a:spcBef>
                <a:spcPts val="0"/>
              </a:spcBef>
              <a:spcAft>
                <a:spcPts val="0"/>
              </a:spcAft>
              <a:buNone/>
            </a:pPr>
            <a:r>
              <a:rPr lang="en" sz="825">
                <a:solidFill>
                  <a:schemeClr val="dk1"/>
                </a:solidFill>
                <a:latin typeface="Arial"/>
                <a:ea typeface="Arial"/>
                <a:cs typeface="Arial"/>
                <a:sym typeface="Arial"/>
              </a:rPr>
              <a:t>Past 30 Minute Thursday Topics:</a:t>
            </a:r>
            <a:endParaRPr/>
          </a:p>
          <a:p>
            <a:pPr indent="0" lvl="0" marL="0" marR="0" rtl="0" algn="l">
              <a:lnSpc>
                <a:spcPct val="150000"/>
              </a:lnSpc>
              <a:spcBef>
                <a:spcPts val="0"/>
              </a:spcBef>
              <a:spcAft>
                <a:spcPts val="0"/>
              </a:spcAft>
              <a:buClr>
                <a:schemeClr val="dk1"/>
              </a:buClr>
              <a:buSzPts val="825"/>
              <a:buFont typeface="Arial"/>
              <a:buChar char="•"/>
            </a:pPr>
            <a:r>
              <a:rPr lang="en" sz="825">
                <a:solidFill>
                  <a:schemeClr val="dk1"/>
                </a:solidFill>
                <a:latin typeface="Arial"/>
                <a:ea typeface="Arial"/>
                <a:cs typeface="Arial"/>
                <a:sym typeface="Arial"/>
              </a:rPr>
              <a:t>Leading through technology </a:t>
            </a:r>
            <a:endParaRPr/>
          </a:p>
          <a:p>
            <a:pPr indent="0" lvl="0" marL="0" marR="0" rtl="0" algn="l">
              <a:lnSpc>
                <a:spcPct val="150000"/>
              </a:lnSpc>
              <a:spcBef>
                <a:spcPts val="0"/>
              </a:spcBef>
              <a:spcAft>
                <a:spcPts val="0"/>
              </a:spcAft>
              <a:buClr>
                <a:schemeClr val="dk1"/>
              </a:buClr>
              <a:buSzPts val="825"/>
              <a:buFont typeface="Arial"/>
              <a:buChar char="•"/>
            </a:pPr>
            <a:r>
              <a:rPr lang="en" sz="825">
                <a:solidFill>
                  <a:schemeClr val="dk1"/>
                </a:solidFill>
                <a:latin typeface="Arial"/>
                <a:ea typeface="Arial"/>
                <a:cs typeface="Arial"/>
                <a:sym typeface="Arial"/>
              </a:rPr>
              <a:t>Recognizing your team virtually</a:t>
            </a:r>
            <a:endParaRPr/>
          </a:p>
          <a:p>
            <a:pPr indent="0" lvl="0" marL="0" marR="0" rtl="0" algn="l">
              <a:lnSpc>
                <a:spcPct val="150000"/>
              </a:lnSpc>
              <a:spcBef>
                <a:spcPts val="0"/>
              </a:spcBef>
              <a:spcAft>
                <a:spcPts val="0"/>
              </a:spcAft>
              <a:buClr>
                <a:schemeClr val="dk1"/>
              </a:buClr>
              <a:buSzPts val="825"/>
              <a:buFont typeface="Arial"/>
              <a:buChar char="•"/>
            </a:pPr>
            <a:r>
              <a:rPr lang="en" sz="825">
                <a:solidFill>
                  <a:schemeClr val="dk1"/>
                </a:solidFill>
                <a:latin typeface="Arial"/>
                <a:ea typeface="Arial"/>
                <a:cs typeface="Arial"/>
                <a:sym typeface="Arial"/>
              </a:rPr>
              <a:t>Getting productive with google tools</a:t>
            </a:r>
            <a:endParaRPr/>
          </a:p>
          <a:p>
            <a:pPr indent="0" lvl="0" marL="0" marR="0" rtl="0" algn="l">
              <a:lnSpc>
                <a:spcPct val="150000"/>
              </a:lnSpc>
              <a:spcBef>
                <a:spcPts val="0"/>
              </a:spcBef>
              <a:spcAft>
                <a:spcPts val="0"/>
              </a:spcAft>
              <a:buClr>
                <a:schemeClr val="dk1"/>
              </a:buClr>
              <a:buSzPts val="825"/>
              <a:buFont typeface="Arial"/>
              <a:buChar char="•"/>
            </a:pPr>
            <a:r>
              <a:rPr lang="en" sz="825">
                <a:solidFill>
                  <a:schemeClr val="dk1"/>
                </a:solidFill>
                <a:latin typeface="Arial"/>
                <a:ea typeface="Arial"/>
                <a:cs typeface="Arial"/>
                <a:sym typeface="Arial"/>
              </a:rPr>
              <a:t>Driving empathy on a remote team  </a:t>
            </a:r>
            <a:endParaRPr/>
          </a:p>
          <a:p>
            <a:pPr indent="52387" lvl="0" marL="0" marR="0" rtl="0" algn="l">
              <a:lnSpc>
                <a:spcPct val="150000"/>
              </a:lnSpc>
              <a:spcBef>
                <a:spcPts val="0"/>
              </a:spcBef>
              <a:spcAft>
                <a:spcPts val="0"/>
              </a:spcAft>
              <a:buClr>
                <a:schemeClr val="dk1"/>
              </a:buClr>
              <a:buSzPts val="825"/>
              <a:buFont typeface="Arial"/>
              <a:buNone/>
            </a:pPr>
            <a:r>
              <a:t/>
            </a:r>
            <a:endParaRPr sz="825">
              <a:solidFill>
                <a:schemeClr val="dk1"/>
              </a:solidFill>
              <a:latin typeface="Arial"/>
              <a:ea typeface="Arial"/>
              <a:cs typeface="Arial"/>
              <a:sym typeface="Arial"/>
            </a:endParaRPr>
          </a:p>
        </p:txBody>
      </p:sp>
      <p:sp>
        <p:nvSpPr>
          <p:cNvPr id="2836" name="Google Shape;2836;p155"/>
          <p:cNvSpPr/>
          <p:nvPr/>
        </p:nvSpPr>
        <p:spPr>
          <a:xfrm>
            <a:off x="2209494" y="1051315"/>
            <a:ext cx="4728201" cy="2581789"/>
          </a:xfrm>
          <a:custGeom>
            <a:rect b="b" l="l" r="r" t="t"/>
            <a:pathLst>
              <a:path extrusionOk="0" h="3728555" w="5121262">
                <a:moveTo>
                  <a:pt x="0" y="3728555"/>
                </a:moveTo>
                <a:lnTo>
                  <a:pt x="5121262" y="3728555"/>
                </a:lnTo>
                <a:lnTo>
                  <a:pt x="5121262" y="0"/>
                </a:lnTo>
                <a:lnTo>
                  <a:pt x="0" y="0"/>
                </a:lnTo>
                <a:close/>
              </a:path>
            </a:pathLst>
          </a:custGeom>
          <a:solidFill>
            <a:srgbClr val="A1B3CA"/>
          </a:solidFill>
          <a:ln>
            <a:noFill/>
          </a:ln>
        </p:spPr>
      </p:sp>
      <p:sp>
        <p:nvSpPr>
          <p:cNvPr id="2837" name="Google Shape;2837;p155"/>
          <p:cNvSpPr/>
          <p:nvPr/>
        </p:nvSpPr>
        <p:spPr>
          <a:xfrm>
            <a:off x="2318657" y="1328183"/>
            <a:ext cx="4491163" cy="2222187"/>
          </a:xfrm>
          <a:custGeom>
            <a:rect b="b" l="l" r="r" t="t"/>
            <a:pathLst>
              <a:path extrusionOk="0" h="3209227" w="4864519">
                <a:moveTo>
                  <a:pt x="0" y="3209227"/>
                </a:moveTo>
                <a:lnTo>
                  <a:pt x="4864519" y="3209227"/>
                </a:lnTo>
                <a:lnTo>
                  <a:pt x="4864519" y="0"/>
                </a:lnTo>
                <a:lnTo>
                  <a:pt x="0" y="0"/>
                </a:lnTo>
                <a:close/>
              </a:path>
            </a:pathLst>
          </a:custGeom>
          <a:solidFill>
            <a:srgbClr val="FEFFFE"/>
          </a:solidFill>
          <a:ln>
            <a:noFill/>
          </a:ln>
        </p:spPr>
      </p:sp>
      <p:sp>
        <p:nvSpPr>
          <p:cNvPr id="2838" name="Google Shape;2838;p155"/>
          <p:cNvSpPr/>
          <p:nvPr/>
        </p:nvSpPr>
        <p:spPr>
          <a:xfrm>
            <a:off x="6220355" y="1146755"/>
            <a:ext cx="600381" cy="105641"/>
          </a:xfrm>
          <a:custGeom>
            <a:rect b="b" l="l" r="r" t="t"/>
            <a:pathLst>
              <a:path extrusionOk="0" h="152565" w="650291">
                <a:moveTo>
                  <a:pt x="0" y="152565"/>
                </a:moveTo>
                <a:lnTo>
                  <a:pt x="650291" y="152565"/>
                </a:lnTo>
                <a:lnTo>
                  <a:pt x="650291" y="0"/>
                </a:lnTo>
                <a:lnTo>
                  <a:pt x="0" y="0"/>
                </a:lnTo>
                <a:close/>
              </a:path>
            </a:pathLst>
          </a:custGeom>
          <a:solidFill>
            <a:srgbClr val="FEFFFE"/>
          </a:solidFill>
          <a:ln>
            <a:noFill/>
          </a:ln>
        </p:spPr>
      </p:sp>
      <p:sp>
        <p:nvSpPr>
          <p:cNvPr id="2839" name="Google Shape;2839;p155"/>
          <p:cNvSpPr/>
          <p:nvPr/>
        </p:nvSpPr>
        <p:spPr>
          <a:xfrm>
            <a:off x="2324894" y="1146755"/>
            <a:ext cx="3809174" cy="105641"/>
          </a:xfrm>
          <a:custGeom>
            <a:rect b="b" l="l" r="r" t="t"/>
            <a:pathLst>
              <a:path extrusionOk="0" h="152565" w="4125836">
                <a:moveTo>
                  <a:pt x="0" y="152565"/>
                </a:moveTo>
                <a:lnTo>
                  <a:pt x="4125837" y="152565"/>
                </a:lnTo>
                <a:lnTo>
                  <a:pt x="4125837" y="0"/>
                </a:lnTo>
                <a:lnTo>
                  <a:pt x="0" y="0"/>
                </a:lnTo>
                <a:close/>
              </a:path>
            </a:pathLst>
          </a:custGeom>
          <a:solidFill>
            <a:srgbClr val="FEFFFE"/>
          </a:solidFill>
          <a:ln>
            <a:noFill/>
          </a:ln>
        </p:spPr>
      </p:sp>
      <p:sp>
        <p:nvSpPr>
          <p:cNvPr id="2840" name="Google Shape;2840;p155"/>
          <p:cNvSpPr/>
          <p:nvPr/>
        </p:nvSpPr>
        <p:spPr>
          <a:xfrm>
            <a:off x="2383852" y="1078916"/>
            <a:ext cx="36395" cy="27287"/>
          </a:xfrm>
          <a:custGeom>
            <a:rect b="b" l="l" r="r" t="t"/>
            <a:pathLst>
              <a:path extrusionOk="0" h="39408" w="39421">
                <a:moveTo>
                  <a:pt x="19710" y="39408"/>
                </a:moveTo>
                <a:cubicBezTo>
                  <a:pt x="30594" y="39408"/>
                  <a:pt x="39421" y="30581"/>
                  <a:pt x="39421" y="19697"/>
                </a:cubicBezTo>
                <a:cubicBezTo>
                  <a:pt x="39421" y="8813"/>
                  <a:pt x="30594" y="0"/>
                  <a:pt x="19710" y="0"/>
                </a:cubicBezTo>
                <a:cubicBezTo>
                  <a:pt x="8826" y="0"/>
                  <a:pt x="0" y="8813"/>
                  <a:pt x="0" y="19697"/>
                </a:cubicBezTo>
                <a:cubicBezTo>
                  <a:pt x="0" y="30581"/>
                  <a:pt x="8826" y="39408"/>
                  <a:pt x="19710" y="39408"/>
                </a:cubicBezTo>
              </a:path>
            </a:pathLst>
          </a:custGeom>
          <a:solidFill>
            <a:srgbClr val="FEF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1" name="Google Shape;2841;p155"/>
          <p:cNvSpPr/>
          <p:nvPr/>
        </p:nvSpPr>
        <p:spPr>
          <a:xfrm>
            <a:off x="2442821" y="1078916"/>
            <a:ext cx="36395" cy="27287"/>
          </a:xfrm>
          <a:custGeom>
            <a:rect b="b" l="l" r="r" t="t"/>
            <a:pathLst>
              <a:path extrusionOk="0" h="39408" w="39421">
                <a:moveTo>
                  <a:pt x="19710" y="39408"/>
                </a:moveTo>
                <a:cubicBezTo>
                  <a:pt x="30594" y="39408"/>
                  <a:pt x="39420" y="30581"/>
                  <a:pt x="39420" y="19697"/>
                </a:cubicBezTo>
                <a:cubicBezTo>
                  <a:pt x="39420" y="8813"/>
                  <a:pt x="30594" y="0"/>
                  <a:pt x="19710" y="0"/>
                </a:cubicBezTo>
                <a:cubicBezTo>
                  <a:pt x="8826" y="0"/>
                  <a:pt x="0" y="8813"/>
                  <a:pt x="0" y="19697"/>
                </a:cubicBezTo>
                <a:cubicBezTo>
                  <a:pt x="0" y="30581"/>
                  <a:pt x="8826" y="39408"/>
                  <a:pt x="19710" y="39408"/>
                </a:cubicBezTo>
              </a:path>
            </a:pathLst>
          </a:custGeom>
          <a:solidFill>
            <a:srgbClr val="FEF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155"/>
          <p:cNvSpPr/>
          <p:nvPr/>
        </p:nvSpPr>
        <p:spPr>
          <a:xfrm>
            <a:off x="2324883" y="1078916"/>
            <a:ext cx="36395" cy="27287"/>
          </a:xfrm>
          <a:custGeom>
            <a:rect b="b" l="l" r="r" t="t"/>
            <a:pathLst>
              <a:path extrusionOk="0" h="39408" w="39421">
                <a:moveTo>
                  <a:pt x="19710" y="39408"/>
                </a:moveTo>
                <a:cubicBezTo>
                  <a:pt x="30594" y="39408"/>
                  <a:pt x="39421" y="30581"/>
                  <a:pt x="39421" y="19697"/>
                </a:cubicBezTo>
                <a:cubicBezTo>
                  <a:pt x="39421" y="8813"/>
                  <a:pt x="30594" y="0"/>
                  <a:pt x="19710" y="0"/>
                </a:cubicBezTo>
                <a:cubicBezTo>
                  <a:pt x="8826" y="0"/>
                  <a:pt x="0" y="8813"/>
                  <a:pt x="0" y="19697"/>
                </a:cubicBezTo>
                <a:cubicBezTo>
                  <a:pt x="0" y="30581"/>
                  <a:pt x="8826" y="39408"/>
                  <a:pt x="19710" y="39408"/>
                </a:cubicBezTo>
              </a:path>
            </a:pathLst>
          </a:custGeom>
          <a:solidFill>
            <a:srgbClr val="FEF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43" name="Google Shape;2843;p155"/>
          <p:cNvPicPr preferRelativeResize="0"/>
          <p:nvPr/>
        </p:nvPicPr>
        <p:blipFill rotWithShape="1">
          <a:blip r:embed="rId3">
            <a:alphaModFix/>
          </a:blip>
          <a:srcRect b="38636" l="0" r="0" t="0"/>
          <a:stretch/>
        </p:blipFill>
        <p:spPr>
          <a:xfrm>
            <a:off x="5992055" y="2995951"/>
            <a:ext cx="443269" cy="443269"/>
          </a:xfrm>
          <a:custGeom>
            <a:rect b="b" l="l" r="r" t="t"/>
            <a:pathLst>
              <a:path extrusionOk="0"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noFill/>
          <a:ln cap="flat" cmpd="sng" w="12700">
            <a:solidFill>
              <a:srgbClr val="A1B3CA"/>
            </a:solidFill>
            <a:prstDash val="solid"/>
            <a:round/>
            <a:headEnd len="sm" w="sm" type="none"/>
            <a:tailEnd len="sm" w="sm" type="none"/>
          </a:ln>
        </p:spPr>
      </p:pic>
      <p:pic>
        <p:nvPicPr>
          <p:cNvPr id="2844" name="Google Shape;2844;p155"/>
          <p:cNvPicPr preferRelativeResize="0"/>
          <p:nvPr/>
        </p:nvPicPr>
        <p:blipFill rotWithShape="1">
          <a:blip r:embed="rId4">
            <a:alphaModFix/>
          </a:blip>
          <a:srcRect b="39999" l="0" r="0" t="0"/>
          <a:stretch/>
        </p:blipFill>
        <p:spPr>
          <a:xfrm>
            <a:off x="4237225" y="2995951"/>
            <a:ext cx="443269" cy="443269"/>
          </a:xfrm>
          <a:custGeom>
            <a:rect b="b" l="l" r="r" t="t"/>
            <a:pathLst>
              <a:path extrusionOk="0"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noFill/>
          <a:ln cap="flat" cmpd="sng" w="12700">
            <a:solidFill>
              <a:srgbClr val="A1B3CA"/>
            </a:solidFill>
            <a:prstDash val="solid"/>
            <a:round/>
            <a:headEnd len="sm" w="sm" type="none"/>
            <a:tailEnd len="sm" w="sm" type="none"/>
          </a:ln>
        </p:spPr>
      </p:pic>
      <p:pic>
        <p:nvPicPr>
          <p:cNvPr id="2845" name="Google Shape;2845;p155"/>
          <p:cNvPicPr preferRelativeResize="0"/>
          <p:nvPr/>
        </p:nvPicPr>
        <p:blipFill rotWithShape="1">
          <a:blip r:embed="rId5">
            <a:alphaModFix/>
          </a:blip>
          <a:srcRect b="44898" l="0" r="0" t="0"/>
          <a:stretch/>
        </p:blipFill>
        <p:spPr>
          <a:xfrm>
            <a:off x="3346279" y="2995951"/>
            <a:ext cx="443269" cy="443269"/>
          </a:xfrm>
          <a:custGeom>
            <a:rect b="b" l="l" r="r" t="t"/>
            <a:pathLst>
              <a:path extrusionOk="0"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noFill/>
          <a:ln cap="flat" cmpd="sng" w="12700">
            <a:solidFill>
              <a:srgbClr val="A1B3CA"/>
            </a:solidFill>
            <a:prstDash val="solid"/>
            <a:round/>
            <a:headEnd len="sm" w="sm" type="none"/>
            <a:tailEnd len="sm" w="sm" type="none"/>
          </a:ln>
        </p:spPr>
      </p:pic>
      <p:cxnSp>
        <p:nvCxnSpPr>
          <p:cNvPr id="2846" name="Google Shape;2846;p155"/>
          <p:cNvCxnSpPr/>
          <p:nvPr/>
        </p:nvCxnSpPr>
        <p:spPr>
          <a:xfrm>
            <a:off x="2264898" y="2936269"/>
            <a:ext cx="4545241" cy="0"/>
          </a:xfrm>
          <a:prstGeom prst="straightConnector1">
            <a:avLst/>
          </a:prstGeom>
          <a:noFill/>
          <a:ln cap="flat" cmpd="sng" w="12700">
            <a:solidFill>
              <a:srgbClr val="A1B3CA"/>
            </a:solidFill>
            <a:prstDash val="solid"/>
            <a:miter lim="800000"/>
            <a:headEnd len="sm" w="sm" type="none"/>
            <a:tailEnd len="sm" w="sm" type="none"/>
          </a:ln>
        </p:spPr>
      </p:cxnSp>
      <p:sp>
        <p:nvSpPr>
          <p:cNvPr id="2847" name="Google Shape;2847;p155"/>
          <p:cNvSpPr txBox="1"/>
          <p:nvPr/>
        </p:nvSpPr>
        <p:spPr>
          <a:xfrm>
            <a:off x="2357250" y="1309888"/>
            <a:ext cx="4471587" cy="348131"/>
          </a:xfrm>
          <a:prstGeom prst="rect">
            <a:avLst/>
          </a:prstGeom>
          <a:noFill/>
          <a:ln>
            <a:noFill/>
          </a:ln>
        </p:spPr>
        <p:txBody>
          <a:bodyPr anchorCtr="0" anchor="t" bIns="68575" lIns="68575" spcFirstLastPara="1" rIns="68575" wrap="square" tIns="6857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Altria’s Leader Scorecards</a:t>
            </a:r>
            <a:endParaRPr/>
          </a:p>
        </p:txBody>
      </p:sp>
      <p:sp>
        <p:nvSpPr>
          <p:cNvPr id="2848" name="Google Shape;2848;p155"/>
          <p:cNvSpPr txBox="1"/>
          <p:nvPr/>
        </p:nvSpPr>
        <p:spPr>
          <a:xfrm>
            <a:off x="2569501" y="1628413"/>
            <a:ext cx="1845749"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Stessy Scorecard</a:t>
            </a:r>
            <a:endParaRPr sz="2800">
              <a:solidFill>
                <a:schemeClr val="dk1"/>
              </a:solidFill>
              <a:latin typeface="Arial"/>
              <a:ea typeface="Arial"/>
              <a:cs typeface="Arial"/>
              <a:sym typeface="Arial"/>
            </a:endParaRPr>
          </a:p>
        </p:txBody>
      </p:sp>
      <p:sp>
        <p:nvSpPr>
          <p:cNvPr id="2849" name="Google Shape;2849;p155"/>
          <p:cNvSpPr txBox="1"/>
          <p:nvPr/>
        </p:nvSpPr>
        <p:spPr>
          <a:xfrm>
            <a:off x="2515967" y="1593193"/>
            <a:ext cx="1845749"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Stessy Scorecard</a:t>
            </a:r>
            <a:endParaRPr sz="2800">
              <a:solidFill>
                <a:schemeClr val="dk1"/>
              </a:solidFill>
              <a:latin typeface="Arial"/>
              <a:ea typeface="Arial"/>
              <a:cs typeface="Arial"/>
              <a:sym typeface="Arial"/>
            </a:endParaRPr>
          </a:p>
        </p:txBody>
      </p:sp>
      <p:sp>
        <p:nvSpPr>
          <p:cNvPr id="2850" name="Google Shape;2850;p155"/>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Foster Peer-to-Peer Transparency to Reinforce Goals</a:t>
            </a:r>
            <a:endParaRPr/>
          </a:p>
        </p:txBody>
      </p:sp>
      <p:sp>
        <p:nvSpPr>
          <p:cNvPr id="2851" name="Google Shape;2851;p155"/>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Greater DEI Plan and Scorecard Sharing</a:t>
            </a:r>
            <a:endParaRPr/>
          </a:p>
        </p:txBody>
      </p:sp>
      <p:sp>
        <p:nvSpPr>
          <p:cNvPr id="2852" name="Google Shape;2852;p155"/>
          <p:cNvSpPr txBox="1"/>
          <p:nvPr/>
        </p:nvSpPr>
        <p:spPr>
          <a:xfrm>
            <a:off x="457200" y="4488924"/>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2853" name="Google Shape;2853;p155"/>
          <p:cNvPicPr preferRelativeResize="0"/>
          <p:nvPr/>
        </p:nvPicPr>
        <p:blipFill rotWithShape="1">
          <a:blip r:embed="rId6">
            <a:alphaModFix/>
          </a:blip>
          <a:srcRect b="0" l="0" r="0" t="0"/>
          <a:stretch/>
        </p:blipFill>
        <p:spPr>
          <a:xfrm>
            <a:off x="7973047" y="4596929"/>
            <a:ext cx="535315" cy="203671"/>
          </a:xfrm>
          <a:prstGeom prst="rect">
            <a:avLst/>
          </a:prstGeom>
          <a:noFill/>
          <a:ln>
            <a:noFill/>
          </a:ln>
        </p:spPr>
      </p:pic>
      <p:sp>
        <p:nvSpPr>
          <p:cNvPr id="2854" name="Google Shape;2854;p155"/>
          <p:cNvSpPr txBox="1"/>
          <p:nvPr/>
        </p:nvSpPr>
        <p:spPr>
          <a:xfrm>
            <a:off x="2462433" y="1558787"/>
            <a:ext cx="1845749"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27430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Reed Scorecard</a:t>
            </a:r>
            <a:endParaRPr sz="2800">
              <a:solidFill>
                <a:schemeClr val="dk1"/>
              </a:solidFill>
              <a:latin typeface="Arial"/>
              <a:ea typeface="Arial"/>
              <a:cs typeface="Arial"/>
              <a:sym typeface="Arial"/>
            </a:endParaRPr>
          </a:p>
        </p:txBody>
      </p:sp>
      <p:graphicFrame>
        <p:nvGraphicFramePr>
          <p:cNvPr id="2855" name="Google Shape;2855;p155"/>
          <p:cNvGraphicFramePr/>
          <p:nvPr/>
        </p:nvGraphicFramePr>
        <p:xfrm>
          <a:off x="2521054" y="1747483"/>
          <a:ext cx="3000000" cy="3000000"/>
        </p:xfrm>
        <a:graphic>
          <a:graphicData uri="http://schemas.openxmlformats.org/drawingml/2006/table">
            <a:tbl>
              <a:tblPr>
                <a:noFill/>
                <a:tableStyleId>{C6413627-D1C7-455B-9D7B-249AB271A6DA}</a:tableStyleId>
              </a:tblPr>
              <a:tblGrid>
                <a:gridCol w="879100"/>
                <a:gridCol w="830275"/>
              </a:tblGrid>
              <a:tr h="96000">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Description</a:t>
                      </a:r>
                      <a:endParaRPr sz="12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Comments</a:t>
                      </a:r>
                      <a:endParaRPr sz="12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Inclusive Team</a:t>
                      </a:r>
                      <a:endParaRPr sz="1200"/>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Gender Parity</a:t>
                      </a:r>
                      <a:endParaRPr sz="1200"/>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Team Diversity</a:t>
                      </a:r>
                      <a:endParaRPr sz="1200"/>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bl>
          </a:graphicData>
        </a:graphic>
      </p:graphicFrame>
      <p:cxnSp>
        <p:nvCxnSpPr>
          <p:cNvPr id="2856" name="Google Shape;2856;p155"/>
          <p:cNvCxnSpPr/>
          <p:nvPr/>
        </p:nvCxnSpPr>
        <p:spPr>
          <a:xfrm rot="10800000">
            <a:off x="6675105" y="1716215"/>
            <a:ext cx="792365" cy="0"/>
          </a:xfrm>
          <a:prstGeom prst="straightConnector1">
            <a:avLst/>
          </a:prstGeom>
          <a:noFill/>
          <a:ln cap="flat" cmpd="sng" w="12700">
            <a:solidFill>
              <a:srgbClr val="E81159"/>
            </a:solidFill>
            <a:prstDash val="solid"/>
            <a:miter lim="800000"/>
            <a:headEnd len="sm" w="sm" type="none"/>
            <a:tailEnd len="med" w="med" type="triangle"/>
          </a:ln>
        </p:spPr>
      </p:cxnSp>
      <p:sp>
        <p:nvSpPr>
          <p:cNvPr id="2857" name="Google Shape;2857;p155"/>
          <p:cNvSpPr/>
          <p:nvPr/>
        </p:nvSpPr>
        <p:spPr>
          <a:xfrm>
            <a:off x="7061118" y="1054121"/>
            <a:ext cx="1635207" cy="2215991"/>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Foster transparency to motivate leaders.</a:t>
            </a:r>
            <a:r>
              <a:rPr lang="en" sz="1200">
                <a:solidFill>
                  <a:schemeClr val="dk1"/>
                </a:solidFill>
                <a:latin typeface="Arial"/>
                <a:ea typeface="Arial"/>
                <a:cs typeface="Arial"/>
                <a:sym typeface="Arial"/>
              </a:rPr>
              <a:t> Senior leaders are encouraged to share DEI plans and scorecards with peers and across their organizations. By doing so, Altria seeks to motivate leaders toward action and reinforce DEI as a shared leadership priority.  </a:t>
            </a:r>
            <a:endParaRPr/>
          </a:p>
        </p:txBody>
      </p:sp>
      <p:cxnSp>
        <p:nvCxnSpPr>
          <p:cNvPr id="2858" name="Google Shape;2858;p155"/>
          <p:cNvCxnSpPr/>
          <p:nvPr/>
        </p:nvCxnSpPr>
        <p:spPr>
          <a:xfrm>
            <a:off x="1993602" y="1932113"/>
            <a:ext cx="218287" cy="0"/>
          </a:xfrm>
          <a:prstGeom prst="straightConnector1">
            <a:avLst/>
          </a:prstGeom>
          <a:noFill/>
          <a:ln cap="flat" cmpd="sng" w="12700">
            <a:solidFill>
              <a:srgbClr val="E81159"/>
            </a:solidFill>
            <a:prstDash val="solid"/>
            <a:miter lim="800000"/>
            <a:headEnd len="sm" w="sm" type="none"/>
            <a:tailEnd len="med" w="med" type="triangle"/>
          </a:ln>
        </p:spPr>
      </p:cxnSp>
      <p:sp>
        <p:nvSpPr>
          <p:cNvPr id="2859" name="Google Shape;2859;p155"/>
          <p:cNvSpPr/>
          <p:nvPr/>
        </p:nvSpPr>
        <p:spPr>
          <a:xfrm>
            <a:off x="2387336" y="3913499"/>
            <a:ext cx="4364600"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Socialize insights and learnings. </a:t>
            </a:r>
            <a:r>
              <a:rPr lang="en" sz="1200">
                <a:solidFill>
                  <a:schemeClr val="dk1"/>
                </a:solidFill>
                <a:latin typeface="Arial"/>
                <a:ea typeface="Arial"/>
                <a:cs typeface="Arial"/>
                <a:sym typeface="Arial"/>
              </a:rPr>
              <a:t>Leaders share plans to address gaps and areas of improvement, enabling them to celebrate wins, acknowledge challenges and share learnings.</a:t>
            </a:r>
            <a:endParaRPr/>
          </a:p>
        </p:txBody>
      </p:sp>
      <p:grpSp>
        <p:nvGrpSpPr>
          <p:cNvPr id="2860" name="Google Shape;2860;p155"/>
          <p:cNvGrpSpPr/>
          <p:nvPr/>
        </p:nvGrpSpPr>
        <p:grpSpPr>
          <a:xfrm rot="5400000">
            <a:off x="4300396" y="1675420"/>
            <a:ext cx="407815" cy="4068343"/>
            <a:chOff x="3074748" y="1500989"/>
            <a:chExt cx="297534" cy="1058075"/>
          </a:xfrm>
        </p:grpSpPr>
        <p:cxnSp>
          <p:nvCxnSpPr>
            <p:cNvPr id="2861" name="Google Shape;2861;p155"/>
            <p:cNvCxnSpPr/>
            <p:nvPr/>
          </p:nvCxnSpPr>
          <p:spPr>
            <a:xfrm rot="10800000">
              <a:off x="3074749" y="2011002"/>
              <a:ext cx="297533" cy="0"/>
            </a:xfrm>
            <a:prstGeom prst="straightConnector1">
              <a:avLst/>
            </a:prstGeom>
            <a:noFill/>
            <a:ln cap="flat" cmpd="sng" w="12700">
              <a:solidFill>
                <a:srgbClr val="E81159"/>
              </a:solidFill>
              <a:prstDash val="solid"/>
              <a:miter lim="800000"/>
              <a:headEnd len="sm" w="sm" type="none"/>
              <a:tailEnd len="sm" w="sm" type="none"/>
            </a:ln>
          </p:spPr>
        </p:cxnSp>
        <p:cxnSp>
          <p:nvCxnSpPr>
            <p:cNvPr id="2862" name="Google Shape;2862;p155"/>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sp>
        <p:nvSpPr>
          <p:cNvPr id="2863" name="Google Shape;2863;p155"/>
          <p:cNvSpPr txBox="1"/>
          <p:nvPr/>
        </p:nvSpPr>
        <p:spPr>
          <a:xfrm>
            <a:off x="4689656" y="1628413"/>
            <a:ext cx="1946958"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Stessy Scorecard</a:t>
            </a:r>
            <a:endParaRPr sz="2800">
              <a:solidFill>
                <a:schemeClr val="dk1"/>
              </a:solidFill>
              <a:latin typeface="Arial"/>
              <a:ea typeface="Arial"/>
              <a:cs typeface="Arial"/>
              <a:sym typeface="Arial"/>
            </a:endParaRPr>
          </a:p>
        </p:txBody>
      </p:sp>
      <p:sp>
        <p:nvSpPr>
          <p:cNvPr id="2864" name="Google Shape;2864;p155"/>
          <p:cNvSpPr txBox="1"/>
          <p:nvPr/>
        </p:nvSpPr>
        <p:spPr>
          <a:xfrm>
            <a:off x="4636122" y="1593193"/>
            <a:ext cx="1946958"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Stessy Scorecard</a:t>
            </a:r>
            <a:endParaRPr sz="2800">
              <a:solidFill>
                <a:schemeClr val="dk1"/>
              </a:solidFill>
              <a:latin typeface="Arial"/>
              <a:ea typeface="Arial"/>
              <a:cs typeface="Arial"/>
              <a:sym typeface="Arial"/>
            </a:endParaRPr>
          </a:p>
        </p:txBody>
      </p:sp>
      <p:sp>
        <p:nvSpPr>
          <p:cNvPr id="2865" name="Google Shape;2865;p155"/>
          <p:cNvSpPr txBox="1"/>
          <p:nvPr/>
        </p:nvSpPr>
        <p:spPr>
          <a:xfrm>
            <a:off x="4582588" y="1558787"/>
            <a:ext cx="1946958"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Reed Improvement Plan</a:t>
            </a:r>
            <a:endParaRPr/>
          </a:p>
        </p:txBody>
      </p:sp>
      <p:graphicFrame>
        <p:nvGraphicFramePr>
          <p:cNvPr id="2866" name="Google Shape;2866;p155"/>
          <p:cNvGraphicFramePr/>
          <p:nvPr/>
        </p:nvGraphicFramePr>
        <p:xfrm>
          <a:off x="4641208" y="1747483"/>
          <a:ext cx="3000000" cy="3000000"/>
        </p:xfrm>
        <a:graphic>
          <a:graphicData uri="http://schemas.openxmlformats.org/drawingml/2006/table">
            <a:tbl>
              <a:tblPr>
                <a:noFill/>
                <a:tableStyleId>{C6413627-D1C7-455B-9D7B-249AB271A6DA}</a:tableStyleId>
              </a:tblPr>
              <a:tblGrid>
                <a:gridCol w="1110525"/>
                <a:gridCol w="353675"/>
                <a:gridCol w="353675"/>
              </a:tblGrid>
              <a:tr h="114300">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Planned </a:t>
                      </a:r>
                      <a:br>
                        <a:rPr lang="en" sz="900">
                          <a:solidFill>
                            <a:schemeClr val="dk1"/>
                          </a:solidFill>
                        </a:rPr>
                      </a:br>
                      <a:r>
                        <a:rPr lang="en" sz="900">
                          <a:solidFill>
                            <a:schemeClr val="dk1"/>
                          </a:solidFill>
                        </a:rPr>
                        <a:t>Initiatives</a:t>
                      </a:r>
                      <a:endParaRPr sz="1200">
                        <a:solidFill>
                          <a:schemeClr val="dk1"/>
                        </a:solidFill>
                      </a:endParaRPr>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Expected </a:t>
                      </a:r>
                      <a:br>
                        <a:rPr lang="en" sz="900">
                          <a:solidFill>
                            <a:schemeClr val="dk1"/>
                          </a:solidFill>
                        </a:rPr>
                      </a:br>
                      <a:r>
                        <a:rPr lang="en" sz="900">
                          <a:solidFill>
                            <a:schemeClr val="dk1"/>
                          </a:solidFill>
                        </a:rPr>
                        <a:t>Outcome/</a:t>
                      </a:r>
                      <a:br>
                        <a:rPr lang="en" sz="900">
                          <a:solidFill>
                            <a:schemeClr val="dk1"/>
                          </a:solidFill>
                        </a:rPr>
                      </a:br>
                      <a:r>
                        <a:rPr lang="en" sz="900">
                          <a:solidFill>
                            <a:schemeClr val="dk1"/>
                          </a:solidFill>
                        </a:rPr>
                        <a:t>Measurement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Support &amp; Resourcing</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bl>
          </a:graphicData>
        </a:graphic>
      </p:graphicFrame>
      <p:sp>
        <p:nvSpPr>
          <p:cNvPr id="2867" name="Google Shape;2867;p155"/>
          <p:cNvSpPr/>
          <p:nvPr/>
        </p:nvSpPr>
        <p:spPr>
          <a:xfrm>
            <a:off x="457199" y="1059479"/>
            <a:ext cx="1619777" cy="180049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Create standard scorecards. </a:t>
            </a:r>
            <a:r>
              <a:rPr lang="en" sz="1200">
                <a:solidFill>
                  <a:schemeClr val="dk1"/>
                </a:solidFill>
                <a:latin typeface="Arial"/>
                <a:ea typeface="Arial"/>
                <a:cs typeface="Arial"/>
                <a:sym typeface="Arial"/>
              </a:rPr>
              <a:t>Standardized scorecards across business functions and operating companies increases visibility into leaders’ contributions to enterprise goals and creates a common set of key metrics. </a:t>
            </a:r>
            <a:endParaRPr/>
          </a:p>
        </p:txBody>
      </p:sp>
      <p:grpSp>
        <p:nvGrpSpPr>
          <p:cNvPr id="2868" name="Google Shape;2868;p155"/>
          <p:cNvGrpSpPr/>
          <p:nvPr/>
        </p:nvGrpSpPr>
        <p:grpSpPr>
          <a:xfrm>
            <a:off x="2461017" y="2995951"/>
            <a:ext cx="591027" cy="443269"/>
            <a:chOff x="944616" y="4360150"/>
            <a:chExt cx="338329" cy="338328"/>
          </a:xfrm>
        </p:grpSpPr>
        <p:pic>
          <p:nvPicPr>
            <p:cNvPr id="2869" name="Google Shape;2869;p155"/>
            <p:cNvPicPr preferRelativeResize="0"/>
            <p:nvPr/>
          </p:nvPicPr>
          <p:blipFill rotWithShape="1">
            <a:blip r:embed="rId7">
              <a:alphaModFix/>
            </a:blip>
            <a:srcRect b="67904" l="2429" r="2429" t="0"/>
            <a:stretch/>
          </p:blipFill>
          <p:spPr>
            <a:xfrm>
              <a:off x="944617" y="4360150"/>
              <a:ext cx="338328" cy="338328"/>
            </a:xfrm>
            <a:custGeom>
              <a:rect b="b" l="l" r="r" t="t"/>
              <a:pathLst>
                <a:path extrusionOk="0" h="338328" w="338328">
                  <a:moveTo>
                    <a:pt x="169164" y="0"/>
                  </a:moveTo>
                  <a:cubicBezTo>
                    <a:pt x="262591" y="0"/>
                    <a:pt x="338328" y="75737"/>
                    <a:pt x="338328" y="169164"/>
                  </a:cubicBezTo>
                  <a:cubicBezTo>
                    <a:pt x="338328" y="262591"/>
                    <a:pt x="262591" y="338328"/>
                    <a:pt x="169164" y="338328"/>
                  </a:cubicBezTo>
                  <a:cubicBezTo>
                    <a:pt x="75737" y="338328"/>
                    <a:pt x="0" y="262591"/>
                    <a:pt x="0" y="169164"/>
                  </a:cubicBezTo>
                  <a:cubicBezTo>
                    <a:pt x="0" y="75737"/>
                    <a:pt x="75737" y="0"/>
                    <a:pt x="169164" y="0"/>
                  </a:cubicBezTo>
                  <a:close/>
                </a:path>
              </a:pathLst>
            </a:custGeom>
            <a:noFill/>
            <a:ln>
              <a:noFill/>
            </a:ln>
          </p:spPr>
        </p:pic>
        <p:sp>
          <p:nvSpPr>
            <p:cNvPr id="2870" name="Google Shape;2870;p155"/>
            <p:cNvSpPr/>
            <p:nvPr/>
          </p:nvSpPr>
          <p:spPr>
            <a:xfrm>
              <a:off x="944616" y="4360150"/>
              <a:ext cx="338328" cy="33832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871" name="Google Shape;2871;p155"/>
          <p:cNvGrpSpPr/>
          <p:nvPr/>
        </p:nvGrpSpPr>
        <p:grpSpPr>
          <a:xfrm>
            <a:off x="5127412" y="2995951"/>
            <a:ext cx="591024" cy="443268"/>
            <a:chOff x="945271" y="4360587"/>
            <a:chExt cx="338328" cy="338328"/>
          </a:xfrm>
        </p:grpSpPr>
        <p:pic>
          <p:nvPicPr>
            <p:cNvPr id="2872" name="Google Shape;2872;p155"/>
            <p:cNvPicPr preferRelativeResize="0"/>
            <p:nvPr/>
          </p:nvPicPr>
          <p:blipFill rotWithShape="1">
            <a:blip r:embed="rId8">
              <a:alphaModFix/>
            </a:blip>
            <a:srcRect b="67904" l="2429" r="2429" t="0"/>
            <a:stretch/>
          </p:blipFill>
          <p:spPr>
            <a:xfrm>
              <a:off x="945271" y="4360587"/>
              <a:ext cx="338328" cy="338328"/>
            </a:xfrm>
            <a:custGeom>
              <a:rect b="b" l="l" r="r" t="t"/>
              <a:pathLst>
                <a:path extrusionOk="0" h="338328" w="338328">
                  <a:moveTo>
                    <a:pt x="169164" y="0"/>
                  </a:moveTo>
                  <a:cubicBezTo>
                    <a:pt x="262591" y="0"/>
                    <a:pt x="338328" y="75737"/>
                    <a:pt x="338328" y="169164"/>
                  </a:cubicBezTo>
                  <a:cubicBezTo>
                    <a:pt x="338328" y="262591"/>
                    <a:pt x="262591" y="338328"/>
                    <a:pt x="169164" y="338328"/>
                  </a:cubicBezTo>
                  <a:cubicBezTo>
                    <a:pt x="75737" y="338328"/>
                    <a:pt x="0" y="262591"/>
                    <a:pt x="0" y="169164"/>
                  </a:cubicBezTo>
                  <a:cubicBezTo>
                    <a:pt x="0" y="75737"/>
                    <a:pt x="75737" y="0"/>
                    <a:pt x="169164" y="0"/>
                  </a:cubicBezTo>
                  <a:close/>
                </a:path>
              </a:pathLst>
            </a:custGeom>
            <a:noFill/>
            <a:ln>
              <a:noFill/>
            </a:ln>
          </p:spPr>
        </p:pic>
        <p:sp>
          <p:nvSpPr>
            <p:cNvPr id="2873" name="Google Shape;2873;p155"/>
            <p:cNvSpPr/>
            <p:nvPr/>
          </p:nvSpPr>
          <p:spPr>
            <a:xfrm>
              <a:off x="945271" y="4360587"/>
              <a:ext cx="338328" cy="33832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2874" name="Google Shape;2874;p155"/>
          <p:cNvGrpSpPr/>
          <p:nvPr/>
        </p:nvGrpSpPr>
        <p:grpSpPr>
          <a:xfrm>
            <a:off x="2515813" y="1581413"/>
            <a:ext cx="188814" cy="141610"/>
            <a:chOff x="1198985" y="4336027"/>
            <a:chExt cx="338328" cy="338328"/>
          </a:xfrm>
        </p:grpSpPr>
        <p:pic>
          <p:nvPicPr>
            <p:cNvPr id="2875" name="Google Shape;2875;p155"/>
            <p:cNvPicPr preferRelativeResize="0"/>
            <p:nvPr/>
          </p:nvPicPr>
          <p:blipFill rotWithShape="1">
            <a:blip r:embed="rId9">
              <a:alphaModFix/>
            </a:blip>
            <a:srcRect b="66700" l="667" r="666" t="0"/>
            <a:stretch/>
          </p:blipFill>
          <p:spPr>
            <a:xfrm>
              <a:off x="1198985" y="4336027"/>
              <a:ext cx="338328" cy="338328"/>
            </a:xfrm>
            <a:custGeom>
              <a:rect b="b" l="l" r="r" t="t"/>
              <a:pathLst>
                <a:path extrusionOk="0" h="338328" w="338328">
                  <a:moveTo>
                    <a:pt x="169164" y="0"/>
                  </a:moveTo>
                  <a:cubicBezTo>
                    <a:pt x="262591" y="0"/>
                    <a:pt x="338328" y="75737"/>
                    <a:pt x="338328" y="169164"/>
                  </a:cubicBezTo>
                  <a:cubicBezTo>
                    <a:pt x="338328" y="262591"/>
                    <a:pt x="262591" y="338328"/>
                    <a:pt x="169164" y="338328"/>
                  </a:cubicBezTo>
                  <a:cubicBezTo>
                    <a:pt x="75737" y="338328"/>
                    <a:pt x="0" y="262591"/>
                    <a:pt x="0" y="169164"/>
                  </a:cubicBezTo>
                  <a:cubicBezTo>
                    <a:pt x="0" y="75737"/>
                    <a:pt x="75737" y="0"/>
                    <a:pt x="169164" y="0"/>
                  </a:cubicBezTo>
                  <a:close/>
                </a:path>
              </a:pathLst>
            </a:custGeom>
            <a:noFill/>
            <a:ln>
              <a:noFill/>
            </a:ln>
          </p:spPr>
        </p:pic>
        <p:sp>
          <p:nvSpPr>
            <p:cNvPr id="2876" name="Google Shape;2876;p155"/>
            <p:cNvSpPr/>
            <p:nvPr/>
          </p:nvSpPr>
          <p:spPr>
            <a:xfrm>
              <a:off x="1198985" y="4336027"/>
              <a:ext cx="338328" cy="338328"/>
            </a:xfrm>
            <a:prstGeom prst="ellipse">
              <a:avLst/>
            </a:prstGeom>
            <a:no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1" name="Shape 2881"/>
        <p:cNvGrpSpPr/>
        <p:nvPr/>
      </p:nvGrpSpPr>
      <p:grpSpPr>
        <a:xfrm>
          <a:off x="0" y="0"/>
          <a:ext cx="0" cy="0"/>
          <a:chOff x="0" y="0"/>
          <a:chExt cx="0" cy="0"/>
        </a:xfrm>
      </p:grpSpPr>
      <p:sp>
        <p:nvSpPr>
          <p:cNvPr id="2882" name="Google Shape;2882;p156"/>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1900"/>
              <a:buFont typeface="Arial Black"/>
              <a:buNone/>
            </a:pPr>
            <a:r>
              <a:rPr lang="en" sz="1900"/>
              <a:t>Rate Leader Advocacy and Establish Progression Requirements</a:t>
            </a:r>
            <a:endParaRPr/>
          </a:p>
        </p:txBody>
      </p:sp>
      <p:sp>
        <p:nvSpPr>
          <p:cNvPr id="2883" name="Google Shape;2883;p15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Altria’s Inclusion Rating System</a:t>
            </a:r>
            <a:endParaRPr/>
          </a:p>
        </p:txBody>
      </p:sp>
      <p:sp>
        <p:nvSpPr>
          <p:cNvPr id="2884" name="Google Shape;2884;p156"/>
          <p:cNvSpPr txBox="1"/>
          <p:nvPr/>
        </p:nvSpPr>
        <p:spPr>
          <a:xfrm>
            <a:off x="457200" y="4503067"/>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2885" name="Google Shape;2885;p156"/>
          <p:cNvPicPr preferRelativeResize="0"/>
          <p:nvPr/>
        </p:nvPicPr>
        <p:blipFill rotWithShape="1">
          <a:blip r:embed="rId3">
            <a:alphaModFix/>
          </a:blip>
          <a:srcRect b="9539" l="3708" r="4537" t="15539"/>
          <a:stretch/>
        </p:blipFill>
        <p:spPr>
          <a:xfrm>
            <a:off x="1064576" y="986690"/>
            <a:ext cx="7036112" cy="2398198"/>
          </a:xfrm>
          <a:prstGeom prst="rect">
            <a:avLst/>
          </a:prstGeom>
          <a:noFill/>
          <a:ln cap="flat" cmpd="sng" w="12700">
            <a:solidFill>
              <a:srgbClr val="6F7878"/>
            </a:solidFill>
            <a:prstDash val="solid"/>
            <a:miter lim="800000"/>
            <a:headEnd len="sm" w="sm" type="none"/>
            <a:tailEnd len="sm" w="sm" type="none"/>
          </a:ln>
        </p:spPr>
      </p:pic>
      <p:sp>
        <p:nvSpPr>
          <p:cNvPr id="2886" name="Google Shape;2886;p156"/>
          <p:cNvSpPr/>
          <p:nvPr/>
        </p:nvSpPr>
        <p:spPr>
          <a:xfrm>
            <a:off x="479471" y="3527913"/>
            <a:ext cx="2065471" cy="96947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Articulate specific sample behaviors. </a:t>
            </a:r>
            <a:r>
              <a:rPr lang="en" sz="1200">
                <a:solidFill>
                  <a:schemeClr val="dk1"/>
                </a:solidFill>
                <a:latin typeface="Arial"/>
                <a:ea typeface="Arial"/>
                <a:cs typeface="Arial"/>
                <a:sym typeface="Arial"/>
              </a:rPr>
              <a:t>Leaders are evaluated on explicit behaviors and actions to ensure inclusion is more than a ‘check-the-box’ exercise. </a:t>
            </a:r>
            <a:endParaRPr/>
          </a:p>
        </p:txBody>
      </p:sp>
      <p:sp>
        <p:nvSpPr>
          <p:cNvPr id="2887" name="Google Shape;2887;p156"/>
          <p:cNvSpPr/>
          <p:nvPr/>
        </p:nvSpPr>
        <p:spPr>
          <a:xfrm>
            <a:off x="5490687" y="3523302"/>
            <a:ext cx="3244751" cy="96947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Operationalize inclusion as a must-have</a:t>
            </a:r>
            <a:r>
              <a:rPr lang="en" sz="1200">
                <a:solidFill>
                  <a:schemeClr val="dk1"/>
                </a:solidFill>
                <a:latin typeface="Arial"/>
                <a:ea typeface="Arial"/>
                <a:cs typeface="Arial"/>
                <a:sym typeface="Arial"/>
              </a:rPr>
              <a:t>. Leaders must be assessed an “ally” or “advocate” to earn an “exceptional” performance rating and/or advance. Altria plans to assess ratings distribution going forward and, where necessary, recalibrate expectations.</a:t>
            </a:r>
            <a:endParaRPr/>
          </a:p>
        </p:txBody>
      </p:sp>
      <p:sp>
        <p:nvSpPr>
          <p:cNvPr id="2888" name="Google Shape;2888;p156"/>
          <p:cNvSpPr/>
          <p:nvPr/>
        </p:nvSpPr>
        <p:spPr>
          <a:xfrm>
            <a:off x="2733932" y="3527913"/>
            <a:ext cx="2561399" cy="964862"/>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Integrate inclusion into development goals. </a:t>
            </a:r>
            <a:r>
              <a:rPr lang="en" sz="1200">
                <a:solidFill>
                  <a:schemeClr val="dk1"/>
                </a:solidFill>
                <a:latin typeface="Arial"/>
                <a:ea typeface="Arial"/>
                <a:cs typeface="Arial"/>
                <a:sym typeface="Arial"/>
              </a:rPr>
              <a:t>Leaders work toward advocacy by engaging their managers around specific work or focus areas where they plan to create and track inclusion objectives.</a:t>
            </a:r>
            <a:endParaRPr/>
          </a:p>
        </p:txBody>
      </p:sp>
      <p:pic>
        <p:nvPicPr>
          <p:cNvPr id="2889" name="Google Shape;2889;p156"/>
          <p:cNvPicPr preferRelativeResize="0"/>
          <p:nvPr/>
        </p:nvPicPr>
        <p:blipFill rotWithShape="1">
          <a:blip r:embed="rId4">
            <a:alphaModFix/>
          </a:blip>
          <a:srcRect b="0" l="0" r="0" t="0"/>
          <a:stretch/>
        </p:blipFill>
        <p:spPr>
          <a:xfrm>
            <a:off x="7973047" y="4596929"/>
            <a:ext cx="535315" cy="203671"/>
          </a:xfrm>
          <a:prstGeom prst="rect">
            <a:avLst/>
          </a:prstGeom>
          <a:noFill/>
          <a:ln>
            <a:noFill/>
          </a:ln>
        </p:spPr>
      </p:pic>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4" name="Shape 2894"/>
        <p:cNvGrpSpPr/>
        <p:nvPr/>
      </p:nvGrpSpPr>
      <p:grpSpPr>
        <a:xfrm>
          <a:off x="0" y="0"/>
          <a:ext cx="0" cy="0"/>
          <a:chOff x="0" y="0"/>
          <a:chExt cx="0" cy="0"/>
        </a:xfrm>
      </p:grpSpPr>
      <p:sp>
        <p:nvSpPr>
          <p:cNvPr id="2895" name="Google Shape;2895;p157"/>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Altria’s Approach Delivers</a:t>
            </a:r>
            <a:endParaRPr/>
          </a:p>
        </p:txBody>
      </p:sp>
      <p:sp>
        <p:nvSpPr>
          <p:cNvPr id="2896" name="Google Shape;2896;p157"/>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Altria’s Increased Organization-Wide Diversity and Inclusion</a:t>
            </a:r>
            <a:endParaRPr/>
          </a:p>
        </p:txBody>
      </p:sp>
      <p:pic>
        <p:nvPicPr>
          <p:cNvPr id="2897" name="Google Shape;2897;p157"/>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sp>
        <p:nvSpPr>
          <p:cNvPr id="2898" name="Google Shape;2898;p157"/>
          <p:cNvSpPr txBox="1"/>
          <p:nvPr/>
        </p:nvSpPr>
        <p:spPr>
          <a:xfrm>
            <a:off x="1882252" y="1369193"/>
            <a:ext cx="5379494" cy="998351"/>
          </a:xfrm>
          <a:prstGeom prst="rect">
            <a:avLst/>
          </a:prstGeom>
          <a:solidFill>
            <a:srgbClr val="D3D3D3"/>
          </a:solidFill>
          <a:ln>
            <a:noFill/>
          </a:ln>
        </p:spPr>
        <p:txBody>
          <a:bodyPr anchorCtr="0" anchor="t" bIns="91425" lIns="91425" spcFirstLastPara="1" rIns="91425" wrap="square" tIns="91425">
            <a:spAutoFit/>
          </a:bodyPr>
          <a:lstStyle/>
          <a:p>
            <a:pPr indent="-45720" lvl="0" marL="45720" marR="0" rtl="0" algn="l">
              <a:spcBef>
                <a:spcPts val="0"/>
              </a:spcBef>
              <a:spcAft>
                <a:spcPts val="0"/>
              </a:spcAft>
              <a:buNone/>
            </a:pPr>
            <a:r>
              <a:rPr lang="en" sz="1200">
                <a:solidFill>
                  <a:schemeClr val="dk1"/>
                </a:solidFill>
                <a:latin typeface="Arial"/>
                <a:ea typeface="Arial"/>
                <a:cs typeface="Arial"/>
                <a:sym typeface="Arial"/>
              </a:rPr>
              <a:t>“Our new approach has given me a new way of thinking about these issues and a </a:t>
            </a:r>
            <a:r>
              <a:rPr b="1" lang="en" sz="1200">
                <a:solidFill>
                  <a:schemeClr val="dk1"/>
                </a:solidFill>
                <a:latin typeface="Arial"/>
                <a:ea typeface="Arial"/>
                <a:cs typeface="Arial"/>
                <a:sym typeface="Arial"/>
              </a:rPr>
              <a:t>renewed sense of urgency, </a:t>
            </a:r>
            <a:r>
              <a:rPr lang="en" sz="1200">
                <a:solidFill>
                  <a:schemeClr val="dk1"/>
                </a:solidFill>
                <a:latin typeface="Arial"/>
                <a:ea typeface="Arial"/>
                <a:cs typeface="Arial"/>
                <a:sym typeface="Arial"/>
              </a:rPr>
              <a:t>especially as I think about how to meaningfully bring </a:t>
            </a:r>
            <a:r>
              <a:rPr b="1" lang="en" sz="1200">
                <a:solidFill>
                  <a:schemeClr val="dk1"/>
                </a:solidFill>
                <a:latin typeface="Arial"/>
                <a:ea typeface="Arial"/>
                <a:cs typeface="Arial"/>
                <a:sym typeface="Arial"/>
              </a:rPr>
              <a:t>inclusion and a focus on diversity </a:t>
            </a:r>
            <a:r>
              <a:rPr lang="en" sz="1200">
                <a:solidFill>
                  <a:schemeClr val="dk1"/>
                </a:solidFill>
                <a:latin typeface="Arial"/>
                <a:ea typeface="Arial"/>
                <a:cs typeface="Arial"/>
                <a:sym typeface="Arial"/>
              </a:rPr>
              <a:t>into my day-to-day work as a leader. This shift is already having a </a:t>
            </a:r>
            <a:r>
              <a:rPr b="1" lang="en" sz="1200">
                <a:solidFill>
                  <a:schemeClr val="dk1"/>
                </a:solidFill>
                <a:latin typeface="Arial"/>
                <a:ea typeface="Arial"/>
                <a:cs typeface="Arial"/>
                <a:sym typeface="Arial"/>
              </a:rPr>
              <a:t>positive impact on my team’s ability to integrate</a:t>
            </a:r>
            <a:r>
              <a:rPr lang="en" sz="1200">
                <a:solidFill>
                  <a:schemeClr val="dk1"/>
                </a:solidFill>
                <a:latin typeface="Arial"/>
                <a:ea typeface="Arial"/>
                <a:cs typeface="Arial"/>
                <a:sym typeface="Arial"/>
              </a:rPr>
              <a:t> this work with our other business strategies.”</a:t>
            </a:r>
            <a:endParaRPr/>
          </a:p>
          <a:p>
            <a:pPr indent="-45719" lvl="0" marL="457200" marR="0" rtl="0" algn="l">
              <a:spcBef>
                <a:spcPts val="300"/>
              </a:spcBef>
              <a:spcAft>
                <a:spcPts val="0"/>
              </a:spcAft>
              <a:buNone/>
            </a:pPr>
            <a:r>
              <a:rPr lang="en" sz="1200">
                <a:solidFill>
                  <a:schemeClr val="dk1"/>
                </a:solidFill>
                <a:latin typeface="Arial"/>
                <a:ea typeface="Arial"/>
                <a:cs typeface="Arial"/>
                <a:sym typeface="Arial"/>
              </a:rPr>
              <a:t>Altria Senior Executive</a:t>
            </a:r>
            <a:endParaRPr/>
          </a:p>
        </p:txBody>
      </p:sp>
      <p:sp>
        <p:nvSpPr>
          <p:cNvPr id="2899" name="Google Shape;2899;p157"/>
          <p:cNvSpPr txBox="1"/>
          <p:nvPr/>
        </p:nvSpPr>
        <p:spPr>
          <a:xfrm>
            <a:off x="1882252" y="2585757"/>
            <a:ext cx="5379494" cy="998351"/>
          </a:xfrm>
          <a:prstGeom prst="rect">
            <a:avLst/>
          </a:prstGeom>
          <a:solidFill>
            <a:srgbClr val="D3D3D3"/>
          </a:solidFill>
          <a:ln>
            <a:noFill/>
          </a:ln>
        </p:spPr>
        <p:txBody>
          <a:bodyPr anchorCtr="0" anchor="ctr" bIns="91425" lIns="91425" spcFirstLastPara="1" rIns="91425" wrap="square" tIns="91425">
            <a:noAutofit/>
          </a:bodyPr>
          <a:lstStyle/>
          <a:p>
            <a:pPr indent="-45720" lvl="0" marL="45720" marR="0" rtl="0" algn="l">
              <a:spcBef>
                <a:spcPts val="0"/>
              </a:spcBef>
              <a:spcAft>
                <a:spcPts val="0"/>
              </a:spcAft>
              <a:buNone/>
            </a:pPr>
            <a:r>
              <a:rPr lang="en" sz="1200">
                <a:solidFill>
                  <a:schemeClr val="dk1"/>
                </a:solidFill>
                <a:latin typeface="Arial"/>
                <a:ea typeface="Arial"/>
                <a:cs typeface="Arial"/>
                <a:sym typeface="Arial"/>
              </a:rPr>
              <a:t>“I was initially skeptical of this revamped strategy, but have since come around. It’s been heartening to see commitment to these ideals and the accountability measures to keep leaders honest and on track. Now all leaders understand that </a:t>
            </a:r>
            <a:r>
              <a:rPr b="1" lang="en" sz="1200">
                <a:solidFill>
                  <a:schemeClr val="dk1"/>
                </a:solidFill>
                <a:latin typeface="Arial"/>
                <a:ea typeface="Arial"/>
                <a:cs typeface="Arial"/>
                <a:sym typeface="Arial"/>
              </a:rPr>
              <a:t>diversity, equity, and inclusion is central to success </a:t>
            </a:r>
            <a:r>
              <a:rPr lang="en" sz="1200">
                <a:solidFill>
                  <a:schemeClr val="dk1"/>
                </a:solidFill>
                <a:latin typeface="Arial"/>
                <a:ea typeface="Arial"/>
                <a:cs typeface="Arial"/>
                <a:sym typeface="Arial"/>
              </a:rPr>
              <a:t>in their positions.”</a:t>
            </a:r>
            <a:endParaRPr/>
          </a:p>
          <a:p>
            <a:pPr indent="-45719" lvl="0" marL="457200" marR="0" rtl="0" algn="l">
              <a:spcBef>
                <a:spcPts val="300"/>
              </a:spcBef>
              <a:spcAft>
                <a:spcPts val="0"/>
              </a:spcAft>
              <a:buNone/>
            </a:pPr>
            <a:r>
              <a:rPr lang="en" sz="1200">
                <a:solidFill>
                  <a:schemeClr val="dk1"/>
                </a:solidFill>
                <a:latin typeface="Arial"/>
                <a:ea typeface="Arial"/>
                <a:cs typeface="Arial"/>
                <a:sym typeface="Arial"/>
              </a:rPr>
              <a:t>Altria ERG Leader</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4" name="Shape 2904"/>
        <p:cNvGrpSpPr/>
        <p:nvPr/>
      </p:nvGrpSpPr>
      <p:grpSpPr>
        <a:xfrm>
          <a:off x="0" y="0"/>
          <a:ext cx="0" cy="0"/>
          <a:chOff x="0" y="0"/>
          <a:chExt cx="0" cy="0"/>
        </a:xfrm>
      </p:grpSpPr>
      <p:sp>
        <p:nvSpPr>
          <p:cNvPr id="2905" name="Google Shape;2905;p158"/>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Clarify DEI as an Organizational Priority</a:t>
            </a:r>
            <a:endParaRPr/>
          </a:p>
        </p:txBody>
      </p:sp>
      <p:sp>
        <p:nvSpPr>
          <p:cNvPr id="2906" name="Google Shape;2906;p15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Altria’s Organizational Aiming Points</a:t>
            </a:r>
            <a:endParaRPr/>
          </a:p>
        </p:txBody>
      </p:sp>
      <p:sp>
        <p:nvSpPr>
          <p:cNvPr id="2907" name="Google Shape;2907;p158"/>
          <p:cNvSpPr txBox="1"/>
          <p:nvPr/>
        </p:nvSpPr>
        <p:spPr>
          <a:xfrm>
            <a:off x="457200" y="4476259"/>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Altria</a:t>
            </a:r>
            <a:endParaRPr/>
          </a:p>
        </p:txBody>
      </p:sp>
      <p:pic>
        <p:nvPicPr>
          <p:cNvPr id="2908" name="Google Shape;2908;p158"/>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pic>
        <p:nvPicPr>
          <p:cNvPr id="2909" name="Google Shape;2909;p158"/>
          <p:cNvPicPr preferRelativeResize="0"/>
          <p:nvPr/>
        </p:nvPicPr>
        <p:blipFill rotWithShape="1">
          <a:blip r:embed="rId4">
            <a:alphaModFix/>
          </a:blip>
          <a:srcRect b="151" l="309" r="0" t="0"/>
          <a:stretch/>
        </p:blipFill>
        <p:spPr>
          <a:xfrm>
            <a:off x="469899" y="981679"/>
            <a:ext cx="6162676" cy="3476020"/>
          </a:xfrm>
          <a:prstGeom prst="rect">
            <a:avLst/>
          </a:prstGeom>
          <a:noFill/>
          <a:ln cap="flat" cmpd="sng" w="12700">
            <a:solidFill>
              <a:srgbClr val="6F7878"/>
            </a:solidFill>
            <a:prstDash val="solid"/>
            <a:round/>
            <a:headEnd len="sm" w="sm" type="none"/>
            <a:tailEnd len="sm" w="sm" type="none"/>
          </a:ln>
        </p:spPr>
      </p:pic>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4" name="Shape 2914"/>
        <p:cNvGrpSpPr/>
        <p:nvPr/>
      </p:nvGrpSpPr>
      <p:grpSpPr>
        <a:xfrm>
          <a:off x="0" y="0"/>
          <a:ext cx="0" cy="0"/>
          <a:chOff x="0" y="0"/>
          <a:chExt cx="0" cy="0"/>
        </a:xfrm>
      </p:grpSpPr>
      <p:sp>
        <p:nvSpPr>
          <p:cNvPr id="2915" name="Google Shape;2915;p15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Clarify DEI as an Organizational Priority</a:t>
            </a:r>
            <a:endParaRPr/>
          </a:p>
        </p:txBody>
      </p:sp>
      <p:sp>
        <p:nvSpPr>
          <p:cNvPr id="2916" name="Google Shape;2916;p15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Altria’s Organizational Aiming Points</a:t>
            </a:r>
            <a:endParaRPr/>
          </a:p>
        </p:txBody>
      </p:sp>
      <p:sp>
        <p:nvSpPr>
          <p:cNvPr id="2917" name="Google Shape;2917;p159"/>
          <p:cNvSpPr txBox="1"/>
          <p:nvPr/>
        </p:nvSpPr>
        <p:spPr>
          <a:xfrm>
            <a:off x="457200" y="4473419"/>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Altria</a:t>
            </a:r>
            <a:endParaRPr/>
          </a:p>
        </p:txBody>
      </p:sp>
      <p:pic>
        <p:nvPicPr>
          <p:cNvPr id="2918" name="Google Shape;2918;p159"/>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pic>
        <p:nvPicPr>
          <p:cNvPr id="2919" name="Google Shape;2919;p159"/>
          <p:cNvPicPr preferRelativeResize="0"/>
          <p:nvPr/>
        </p:nvPicPr>
        <p:blipFill rotWithShape="1">
          <a:blip r:embed="rId4">
            <a:alphaModFix/>
          </a:blip>
          <a:srcRect b="0" l="0" r="115" t="0"/>
          <a:stretch/>
        </p:blipFill>
        <p:spPr>
          <a:xfrm>
            <a:off x="468539" y="986258"/>
            <a:ext cx="6163696" cy="3453087"/>
          </a:xfrm>
          <a:prstGeom prst="rect">
            <a:avLst/>
          </a:prstGeom>
          <a:noFill/>
          <a:ln cap="flat" cmpd="sng" w="12700">
            <a:solidFill>
              <a:srgbClr val="6F7878"/>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45"/>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Focusing on Three Strategies for Collective Accountability</a:t>
            </a:r>
            <a:endParaRPr/>
          </a:p>
        </p:txBody>
      </p:sp>
      <p:sp>
        <p:nvSpPr>
          <p:cNvPr id="659" name="Google Shape;659;p45"/>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Common Strategies for Creating Collective Accountability for Leaders</a:t>
            </a:r>
            <a:endParaRPr/>
          </a:p>
        </p:txBody>
      </p:sp>
      <p:sp>
        <p:nvSpPr>
          <p:cNvPr id="660" name="Google Shape;660;p45"/>
          <p:cNvSpPr txBox="1"/>
          <p:nvPr/>
        </p:nvSpPr>
        <p:spPr>
          <a:xfrm>
            <a:off x="457200"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Shift Leaders’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Mindsets</a:t>
            </a:r>
            <a:endParaRPr/>
          </a:p>
        </p:txBody>
      </p:sp>
      <p:sp>
        <p:nvSpPr>
          <p:cNvPr id="661" name="Google Shape;661;p45"/>
          <p:cNvSpPr txBox="1"/>
          <p:nvPr/>
        </p:nvSpPr>
        <p:spPr>
          <a:xfrm>
            <a:off x="3312524"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Cascade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DEI Goals</a:t>
            </a:r>
            <a:endParaRPr/>
          </a:p>
        </p:txBody>
      </p:sp>
      <p:sp>
        <p:nvSpPr>
          <p:cNvPr id="662" name="Google Shape;662;p45"/>
          <p:cNvSpPr txBox="1"/>
          <p:nvPr/>
        </p:nvSpPr>
        <p:spPr>
          <a:xfrm>
            <a:off x="6167846"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Track DEI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Metrics</a:t>
            </a:r>
            <a:endParaRPr/>
          </a:p>
        </p:txBody>
      </p:sp>
      <p:sp>
        <p:nvSpPr>
          <p:cNvPr id="663" name="Google Shape;663;p45"/>
          <p:cNvSpPr/>
          <p:nvPr/>
        </p:nvSpPr>
        <p:spPr>
          <a:xfrm>
            <a:off x="4229101"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4" name="Google Shape;664;p45"/>
          <p:cNvSpPr/>
          <p:nvPr/>
        </p:nvSpPr>
        <p:spPr>
          <a:xfrm>
            <a:off x="7084423"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65" name="Google Shape;665;p45"/>
          <p:cNvSpPr/>
          <p:nvPr/>
        </p:nvSpPr>
        <p:spPr>
          <a:xfrm>
            <a:off x="1373777"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66" name="Google Shape;666;p45"/>
          <p:cNvPicPr preferRelativeResize="0"/>
          <p:nvPr/>
        </p:nvPicPr>
        <p:blipFill rotWithShape="1">
          <a:blip r:embed="rId3">
            <a:alphaModFix/>
          </a:blip>
          <a:srcRect b="0" l="0" r="0" t="0"/>
          <a:stretch/>
        </p:blipFill>
        <p:spPr>
          <a:xfrm>
            <a:off x="4270223" y="1476114"/>
            <a:ext cx="460831" cy="358424"/>
          </a:xfrm>
          <a:prstGeom prst="rect">
            <a:avLst/>
          </a:prstGeom>
          <a:noFill/>
          <a:ln>
            <a:noFill/>
          </a:ln>
        </p:spPr>
      </p:pic>
      <p:pic>
        <p:nvPicPr>
          <p:cNvPr id="667" name="Google Shape;667;p45"/>
          <p:cNvPicPr preferRelativeResize="0"/>
          <p:nvPr/>
        </p:nvPicPr>
        <p:blipFill rotWithShape="1">
          <a:blip r:embed="rId4">
            <a:alphaModFix/>
          </a:blip>
          <a:srcRect b="0" l="0" r="0" t="0"/>
          <a:stretch/>
        </p:blipFill>
        <p:spPr>
          <a:xfrm>
            <a:off x="7125545" y="1476114"/>
            <a:ext cx="460831" cy="358424"/>
          </a:xfrm>
          <a:prstGeom prst="rect">
            <a:avLst/>
          </a:prstGeom>
          <a:noFill/>
          <a:ln>
            <a:noFill/>
          </a:ln>
        </p:spPr>
      </p:pic>
      <p:pic>
        <p:nvPicPr>
          <p:cNvPr id="668" name="Google Shape;668;p45"/>
          <p:cNvPicPr preferRelativeResize="0"/>
          <p:nvPr/>
        </p:nvPicPr>
        <p:blipFill rotWithShape="1">
          <a:blip r:embed="rId5">
            <a:alphaModFix/>
          </a:blip>
          <a:srcRect b="0" l="0" r="0" t="0"/>
          <a:stretch/>
        </p:blipFill>
        <p:spPr>
          <a:xfrm>
            <a:off x="1414899" y="1476114"/>
            <a:ext cx="460831" cy="3584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6"/>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Strategy #1: Shift Leaders’ Mindsets</a:t>
            </a:r>
            <a:endParaRPr/>
          </a:p>
        </p:txBody>
      </p:sp>
      <p:sp>
        <p:nvSpPr>
          <p:cNvPr id="674" name="Google Shape;674;p4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Common Strategies for Creating Collective Accountability for Leaders</a:t>
            </a:r>
            <a:endParaRPr/>
          </a:p>
        </p:txBody>
      </p:sp>
      <p:sp>
        <p:nvSpPr>
          <p:cNvPr id="675" name="Google Shape;675;p46"/>
          <p:cNvSpPr txBox="1"/>
          <p:nvPr/>
        </p:nvSpPr>
        <p:spPr>
          <a:xfrm>
            <a:off x="457200"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Shift Leaders’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Mindsets</a:t>
            </a:r>
            <a:endParaRPr/>
          </a:p>
        </p:txBody>
      </p:sp>
      <p:sp>
        <p:nvSpPr>
          <p:cNvPr id="676" name="Google Shape;676;p46"/>
          <p:cNvSpPr txBox="1"/>
          <p:nvPr/>
        </p:nvSpPr>
        <p:spPr>
          <a:xfrm>
            <a:off x="3312524" y="1663941"/>
            <a:ext cx="2529840" cy="761747"/>
          </a:xfrm>
          <a:prstGeom prst="rect">
            <a:avLst/>
          </a:prstGeom>
          <a:solidFill>
            <a:srgbClr val="D3D3D3"/>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rgbClr val="979D9D"/>
                </a:solidFill>
                <a:latin typeface="Arial"/>
                <a:ea typeface="Arial"/>
                <a:cs typeface="Arial"/>
                <a:sym typeface="Arial"/>
              </a:rPr>
              <a:t>Cascade </a:t>
            </a:r>
            <a:br>
              <a:rPr b="1" lang="en" sz="1200">
                <a:solidFill>
                  <a:srgbClr val="979D9D"/>
                </a:solidFill>
                <a:latin typeface="Arial"/>
                <a:ea typeface="Arial"/>
                <a:cs typeface="Arial"/>
                <a:sym typeface="Arial"/>
              </a:rPr>
            </a:br>
            <a:r>
              <a:rPr b="1" lang="en" sz="1200">
                <a:solidFill>
                  <a:srgbClr val="979D9D"/>
                </a:solidFill>
                <a:latin typeface="Arial"/>
                <a:ea typeface="Arial"/>
                <a:cs typeface="Arial"/>
                <a:sym typeface="Arial"/>
              </a:rPr>
              <a:t>DEI Goals</a:t>
            </a:r>
            <a:endParaRPr/>
          </a:p>
        </p:txBody>
      </p:sp>
      <p:sp>
        <p:nvSpPr>
          <p:cNvPr id="677" name="Google Shape;677;p46"/>
          <p:cNvSpPr txBox="1"/>
          <p:nvPr/>
        </p:nvSpPr>
        <p:spPr>
          <a:xfrm>
            <a:off x="6167846" y="1663941"/>
            <a:ext cx="2529840" cy="761747"/>
          </a:xfrm>
          <a:prstGeom prst="rect">
            <a:avLst/>
          </a:prstGeom>
          <a:solidFill>
            <a:srgbClr val="D3D3D3"/>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rgbClr val="979D9D"/>
                </a:solidFill>
                <a:latin typeface="Arial"/>
                <a:ea typeface="Arial"/>
                <a:cs typeface="Arial"/>
                <a:sym typeface="Arial"/>
              </a:rPr>
              <a:t>Track DEI </a:t>
            </a:r>
            <a:br>
              <a:rPr b="1" lang="en" sz="1200">
                <a:solidFill>
                  <a:srgbClr val="979D9D"/>
                </a:solidFill>
                <a:latin typeface="Arial"/>
                <a:ea typeface="Arial"/>
                <a:cs typeface="Arial"/>
                <a:sym typeface="Arial"/>
              </a:rPr>
            </a:br>
            <a:r>
              <a:rPr b="1" lang="en" sz="1200">
                <a:solidFill>
                  <a:srgbClr val="979D9D"/>
                </a:solidFill>
                <a:latin typeface="Arial"/>
                <a:ea typeface="Arial"/>
                <a:cs typeface="Arial"/>
                <a:sym typeface="Arial"/>
              </a:rPr>
              <a:t>Metrics</a:t>
            </a:r>
            <a:endParaRPr/>
          </a:p>
        </p:txBody>
      </p:sp>
      <p:sp>
        <p:nvSpPr>
          <p:cNvPr id="678" name="Google Shape;678;p46"/>
          <p:cNvSpPr txBox="1"/>
          <p:nvPr/>
        </p:nvSpPr>
        <p:spPr>
          <a:xfrm>
            <a:off x="457200" y="2454395"/>
            <a:ext cx="2453640" cy="484748"/>
          </a:xfrm>
          <a:prstGeom prst="rect">
            <a:avLst/>
          </a:prstGeom>
          <a:noFill/>
          <a:ln>
            <a:noFill/>
          </a:ln>
        </p:spPr>
        <p:txBody>
          <a:bodyPr anchorCtr="0" anchor="t" bIns="0" lIns="0" spcFirstLastPara="1" rIns="18287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79% of HR leaders say their organizations offer unconscious bias trainings.</a:t>
            </a:r>
            <a:endParaRPr/>
          </a:p>
        </p:txBody>
      </p:sp>
      <p:sp>
        <p:nvSpPr>
          <p:cNvPr id="679" name="Google Shape;679;p46"/>
          <p:cNvSpPr/>
          <p:nvPr/>
        </p:nvSpPr>
        <p:spPr>
          <a:xfrm>
            <a:off x="4229101" y="1394069"/>
            <a:ext cx="696686" cy="522514"/>
          </a:xfrm>
          <a:prstGeom prst="ellipse">
            <a:avLst/>
          </a:prstGeom>
          <a:solidFill>
            <a:schemeClr val="lt1"/>
          </a:solidFill>
          <a:ln cap="flat" cmpd="sng" w="12700">
            <a:solidFill>
              <a:srgbClr val="D3D3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0" name="Google Shape;680;p46"/>
          <p:cNvSpPr/>
          <p:nvPr/>
        </p:nvSpPr>
        <p:spPr>
          <a:xfrm>
            <a:off x="7084423" y="1394069"/>
            <a:ext cx="696686" cy="522514"/>
          </a:xfrm>
          <a:prstGeom prst="ellipse">
            <a:avLst/>
          </a:prstGeom>
          <a:solidFill>
            <a:schemeClr val="lt1"/>
          </a:solidFill>
          <a:ln cap="flat" cmpd="sng" w="12700">
            <a:solidFill>
              <a:srgbClr val="D3D3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1" name="Google Shape;681;p46"/>
          <p:cNvSpPr/>
          <p:nvPr/>
        </p:nvSpPr>
        <p:spPr>
          <a:xfrm>
            <a:off x="1373777"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82" name="Google Shape;682;p46"/>
          <p:cNvPicPr preferRelativeResize="0"/>
          <p:nvPr/>
        </p:nvPicPr>
        <p:blipFill rotWithShape="1">
          <a:blip r:embed="rId3">
            <a:alphaModFix/>
          </a:blip>
          <a:srcRect b="0" l="0" r="0" t="0"/>
          <a:stretch/>
        </p:blipFill>
        <p:spPr>
          <a:xfrm>
            <a:off x="4270223" y="1476114"/>
            <a:ext cx="460831" cy="358424"/>
          </a:xfrm>
          <a:prstGeom prst="rect">
            <a:avLst/>
          </a:prstGeom>
          <a:noFill/>
          <a:ln>
            <a:noFill/>
          </a:ln>
        </p:spPr>
      </p:pic>
      <p:pic>
        <p:nvPicPr>
          <p:cNvPr id="683" name="Google Shape;683;p46"/>
          <p:cNvPicPr preferRelativeResize="0"/>
          <p:nvPr/>
        </p:nvPicPr>
        <p:blipFill rotWithShape="1">
          <a:blip r:embed="rId4">
            <a:alphaModFix/>
          </a:blip>
          <a:srcRect b="0" l="0" r="0" t="0"/>
          <a:stretch/>
        </p:blipFill>
        <p:spPr>
          <a:xfrm>
            <a:off x="7125545" y="1476114"/>
            <a:ext cx="460831" cy="358424"/>
          </a:xfrm>
          <a:prstGeom prst="rect">
            <a:avLst/>
          </a:prstGeom>
          <a:noFill/>
          <a:ln>
            <a:noFill/>
          </a:ln>
        </p:spPr>
      </p:pic>
      <p:pic>
        <p:nvPicPr>
          <p:cNvPr id="684" name="Google Shape;684;p46"/>
          <p:cNvPicPr preferRelativeResize="0"/>
          <p:nvPr/>
        </p:nvPicPr>
        <p:blipFill rotWithShape="1">
          <a:blip r:embed="rId5">
            <a:alphaModFix/>
          </a:blip>
          <a:srcRect b="0" l="0" r="0" t="0"/>
          <a:stretch/>
        </p:blipFill>
        <p:spPr>
          <a:xfrm>
            <a:off x="1414899" y="1476114"/>
            <a:ext cx="460831" cy="358424"/>
          </a:xfrm>
          <a:prstGeom prst="rect">
            <a:avLst/>
          </a:prstGeom>
          <a:noFill/>
          <a:ln>
            <a:noFill/>
          </a:ln>
        </p:spPr>
      </p:pic>
      <p:sp>
        <p:nvSpPr>
          <p:cNvPr id="685" name="Google Shape;685;p46"/>
          <p:cNvSpPr txBox="1"/>
          <p:nvPr/>
        </p:nvSpPr>
        <p:spPr>
          <a:xfrm>
            <a:off x="457200" y="3079293"/>
            <a:ext cx="5524500"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a:t>
            </a:r>
            <a:endParaRPr sz="10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47"/>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Bias Still Pervades Decision Making</a:t>
            </a:r>
            <a:endParaRPr/>
          </a:p>
        </p:txBody>
      </p:sp>
      <p:sp>
        <p:nvSpPr>
          <p:cNvPr id="691" name="Google Shape;691;p47"/>
          <p:cNvSpPr txBox="1"/>
          <p:nvPr>
            <p:ph idx="1" type="body"/>
          </p:nvPr>
        </p:nvSpPr>
        <p:spPr>
          <a:xfrm>
            <a:off x="466724" y="1313498"/>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Senior Leaders Stating Their Organization’s Performance Management System Is Unbiased</a:t>
            </a:r>
            <a:endParaRPr/>
          </a:p>
        </p:txBody>
      </p:sp>
      <p:sp>
        <p:nvSpPr>
          <p:cNvPr id="692" name="Google Shape;692;p47"/>
          <p:cNvSpPr txBox="1"/>
          <p:nvPr/>
        </p:nvSpPr>
        <p:spPr>
          <a:xfrm>
            <a:off x="466724" y="696532"/>
            <a:ext cx="8210552" cy="300059"/>
          </a:xfrm>
          <a:prstGeom prst="rect">
            <a:avLst/>
          </a:prstGeom>
          <a:solidFill>
            <a:schemeClr val="lt1"/>
          </a:solidFill>
          <a:ln cap="flat" cmpd="sng" w="12700">
            <a:solidFill>
              <a:srgbClr val="DE0A01"/>
            </a:solidFill>
            <a:prstDash val="solid"/>
            <a:round/>
            <a:headEnd len="sm" w="sm" type="none"/>
            <a:tailEnd len="sm" w="sm" type="none"/>
          </a:ln>
        </p:spPr>
        <p:txBody>
          <a:bodyPr anchorCtr="0" anchor="t" bIns="91425" lIns="457200" spcFirstLastPara="1" rIns="91425" wrap="square" tIns="91425">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Shortfall: Training Leaders on Biases Doesn’t Consistently Impact Decision Making</a:t>
            </a:r>
            <a:endParaRPr sz="1400">
              <a:solidFill>
                <a:schemeClr val="dk1"/>
              </a:solidFill>
              <a:latin typeface="Arial"/>
              <a:ea typeface="Arial"/>
              <a:cs typeface="Arial"/>
              <a:sym typeface="Arial"/>
            </a:endParaRPr>
          </a:p>
        </p:txBody>
      </p:sp>
      <p:pic>
        <p:nvPicPr>
          <p:cNvPr id="693" name="Google Shape;693;p47"/>
          <p:cNvPicPr preferRelativeResize="0"/>
          <p:nvPr/>
        </p:nvPicPr>
        <p:blipFill rotWithShape="1">
          <a:blip r:embed="rId3">
            <a:alphaModFix/>
          </a:blip>
          <a:srcRect b="0" l="0" r="0" t="0"/>
          <a:stretch/>
        </p:blipFill>
        <p:spPr>
          <a:xfrm>
            <a:off x="513397" y="738888"/>
            <a:ext cx="257175" cy="200025"/>
          </a:xfrm>
          <a:prstGeom prst="rect">
            <a:avLst/>
          </a:prstGeom>
          <a:noFill/>
          <a:ln>
            <a:noFill/>
          </a:ln>
        </p:spPr>
      </p:pic>
      <p:pic>
        <p:nvPicPr>
          <p:cNvPr id="694" name="Google Shape;694;p47"/>
          <p:cNvPicPr preferRelativeResize="0"/>
          <p:nvPr/>
        </p:nvPicPr>
        <p:blipFill rotWithShape="1">
          <a:blip r:embed="rId4">
            <a:alphaModFix/>
          </a:blip>
          <a:srcRect b="0" l="0" r="0" t="0"/>
          <a:stretch/>
        </p:blipFill>
        <p:spPr>
          <a:xfrm>
            <a:off x="477837" y="1649603"/>
            <a:ext cx="5745163" cy="2417351"/>
          </a:xfrm>
          <a:prstGeom prst="rect">
            <a:avLst/>
          </a:prstGeom>
          <a:noFill/>
          <a:ln>
            <a:noFill/>
          </a:ln>
        </p:spPr>
      </p:pic>
      <p:sp>
        <p:nvSpPr>
          <p:cNvPr id="695" name="Google Shape;695;p47"/>
          <p:cNvSpPr txBox="1"/>
          <p:nvPr/>
        </p:nvSpPr>
        <p:spPr>
          <a:xfrm>
            <a:off x="477837" y="4231084"/>
            <a:ext cx="5524500"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268 senior leaders, segmented from total 3,523 employees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Leadership Progression and Diversity Survey</a:t>
            </a:r>
            <a:endParaRPr/>
          </a:p>
        </p:txBody>
      </p:sp>
      <p:sp>
        <p:nvSpPr>
          <p:cNvPr id="696" name="Google Shape;696;p47"/>
          <p:cNvSpPr/>
          <p:nvPr/>
        </p:nvSpPr>
        <p:spPr>
          <a:xfrm>
            <a:off x="6591300" y="2624452"/>
            <a:ext cx="2105025" cy="692498"/>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Unconscious bias training has no significant impact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on bias in performance management processes.</a:t>
            </a:r>
            <a:endParaRPr/>
          </a:p>
        </p:txBody>
      </p:sp>
      <p:sp>
        <p:nvSpPr>
          <p:cNvPr id="697" name="Google Shape;697;p47"/>
          <p:cNvSpPr txBox="1"/>
          <p:nvPr/>
        </p:nvSpPr>
        <p:spPr>
          <a:xfrm>
            <a:off x="1254694" y="3932684"/>
            <a:ext cx="2000029" cy="3462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Organizations Offer No Unconscious Bias Training</a:t>
            </a:r>
            <a:endParaRPr/>
          </a:p>
        </p:txBody>
      </p:sp>
      <p:sp>
        <p:nvSpPr>
          <p:cNvPr id="698" name="Google Shape;698;p47"/>
          <p:cNvSpPr txBox="1"/>
          <p:nvPr/>
        </p:nvSpPr>
        <p:spPr>
          <a:xfrm>
            <a:off x="3899883" y="3932684"/>
            <a:ext cx="2000029" cy="3462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Organizations Offer Unconscious Bias Training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48"/>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Strategy #2: Cascade DEI Goals</a:t>
            </a:r>
            <a:endParaRPr/>
          </a:p>
        </p:txBody>
      </p:sp>
      <p:sp>
        <p:nvSpPr>
          <p:cNvPr id="704" name="Google Shape;704;p4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Common Strategies for Creating Collective Accountability for Leaders</a:t>
            </a:r>
            <a:endParaRPr/>
          </a:p>
        </p:txBody>
      </p:sp>
      <p:sp>
        <p:nvSpPr>
          <p:cNvPr id="705" name="Google Shape;705;p48"/>
          <p:cNvSpPr txBox="1"/>
          <p:nvPr/>
        </p:nvSpPr>
        <p:spPr>
          <a:xfrm>
            <a:off x="457200"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Shift Leaders’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Mindsets</a:t>
            </a:r>
            <a:endParaRPr/>
          </a:p>
        </p:txBody>
      </p:sp>
      <p:sp>
        <p:nvSpPr>
          <p:cNvPr id="706" name="Google Shape;706;p48"/>
          <p:cNvSpPr txBox="1"/>
          <p:nvPr/>
        </p:nvSpPr>
        <p:spPr>
          <a:xfrm>
            <a:off x="3312524"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Cascade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DEI Goals</a:t>
            </a:r>
            <a:endParaRPr/>
          </a:p>
        </p:txBody>
      </p:sp>
      <p:sp>
        <p:nvSpPr>
          <p:cNvPr id="707" name="Google Shape;707;p48"/>
          <p:cNvSpPr txBox="1"/>
          <p:nvPr/>
        </p:nvSpPr>
        <p:spPr>
          <a:xfrm>
            <a:off x="6167846" y="1663941"/>
            <a:ext cx="2529840" cy="761747"/>
          </a:xfrm>
          <a:prstGeom prst="rect">
            <a:avLst/>
          </a:prstGeom>
          <a:solidFill>
            <a:srgbClr val="D3D3D3"/>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rgbClr val="979D9D"/>
                </a:solidFill>
                <a:latin typeface="Arial"/>
                <a:ea typeface="Arial"/>
                <a:cs typeface="Arial"/>
                <a:sym typeface="Arial"/>
              </a:rPr>
              <a:t>Track DEI </a:t>
            </a:r>
            <a:br>
              <a:rPr b="1" lang="en" sz="1200">
                <a:solidFill>
                  <a:srgbClr val="979D9D"/>
                </a:solidFill>
                <a:latin typeface="Arial"/>
                <a:ea typeface="Arial"/>
                <a:cs typeface="Arial"/>
                <a:sym typeface="Arial"/>
              </a:rPr>
            </a:br>
            <a:r>
              <a:rPr b="1" lang="en" sz="1200">
                <a:solidFill>
                  <a:srgbClr val="979D9D"/>
                </a:solidFill>
                <a:latin typeface="Arial"/>
                <a:ea typeface="Arial"/>
                <a:cs typeface="Arial"/>
                <a:sym typeface="Arial"/>
              </a:rPr>
              <a:t>Metrics</a:t>
            </a:r>
            <a:endParaRPr/>
          </a:p>
        </p:txBody>
      </p:sp>
      <p:sp>
        <p:nvSpPr>
          <p:cNvPr id="708" name="Google Shape;708;p48"/>
          <p:cNvSpPr/>
          <p:nvPr/>
        </p:nvSpPr>
        <p:spPr>
          <a:xfrm>
            <a:off x="4229101"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9" name="Google Shape;709;p48"/>
          <p:cNvSpPr/>
          <p:nvPr/>
        </p:nvSpPr>
        <p:spPr>
          <a:xfrm>
            <a:off x="7084423" y="1394069"/>
            <a:ext cx="696686" cy="522514"/>
          </a:xfrm>
          <a:prstGeom prst="ellipse">
            <a:avLst/>
          </a:prstGeom>
          <a:solidFill>
            <a:schemeClr val="lt1"/>
          </a:solidFill>
          <a:ln cap="flat" cmpd="sng" w="12700">
            <a:solidFill>
              <a:srgbClr val="D3D3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0" name="Google Shape;710;p48"/>
          <p:cNvSpPr/>
          <p:nvPr/>
        </p:nvSpPr>
        <p:spPr>
          <a:xfrm>
            <a:off x="1373777"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11" name="Google Shape;711;p48"/>
          <p:cNvPicPr preferRelativeResize="0"/>
          <p:nvPr/>
        </p:nvPicPr>
        <p:blipFill rotWithShape="1">
          <a:blip r:embed="rId3">
            <a:alphaModFix/>
          </a:blip>
          <a:srcRect b="0" l="0" r="0" t="0"/>
          <a:stretch/>
        </p:blipFill>
        <p:spPr>
          <a:xfrm>
            <a:off x="4270223" y="1476114"/>
            <a:ext cx="460831" cy="358424"/>
          </a:xfrm>
          <a:prstGeom prst="rect">
            <a:avLst/>
          </a:prstGeom>
          <a:noFill/>
          <a:ln>
            <a:noFill/>
          </a:ln>
        </p:spPr>
      </p:pic>
      <p:pic>
        <p:nvPicPr>
          <p:cNvPr id="712" name="Google Shape;712;p48"/>
          <p:cNvPicPr preferRelativeResize="0"/>
          <p:nvPr/>
        </p:nvPicPr>
        <p:blipFill rotWithShape="1">
          <a:blip r:embed="rId4">
            <a:alphaModFix/>
          </a:blip>
          <a:srcRect b="0" l="0" r="0" t="0"/>
          <a:stretch/>
        </p:blipFill>
        <p:spPr>
          <a:xfrm>
            <a:off x="7125545" y="1476114"/>
            <a:ext cx="460831" cy="358424"/>
          </a:xfrm>
          <a:prstGeom prst="rect">
            <a:avLst/>
          </a:prstGeom>
          <a:noFill/>
          <a:ln>
            <a:noFill/>
          </a:ln>
        </p:spPr>
      </p:pic>
      <p:pic>
        <p:nvPicPr>
          <p:cNvPr id="713" name="Google Shape;713;p48"/>
          <p:cNvPicPr preferRelativeResize="0"/>
          <p:nvPr/>
        </p:nvPicPr>
        <p:blipFill rotWithShape="1">
          <a:blip r:embed="rId5">
            <a:alphaModFix/>
          </a:blip>
          <a:srcRect b="0" l="0" r="0" t="0"/>
          <a:stretch/>
        </p:blipFill>
        <p:spPr>
          <a:xfrm>
            <a:off x="1414899" y="1476114"/>
            <a:ext cx="460831" cy="358424"/>
          </a:xfrm>
          <a:prstGeom prst="rect">
            <a:avLst/>
          </a:prstGeom>
          <a:noFill/>
          <a:ln>
            <a:noFill/>
          </a:ln>
        </p:spPr>
      </p:pic>
      <p:sp>
        <p:nvSpPr>
          <p:cNvPr id="714" name="Google Shape;714;p48"/>
          <p:cNvSpPr txBox="1"/>
          <p:nvPr/>
        </p:nvSpPr>
        <p:spPr>
          <a:xfrm>
            <a:off x="3312524" y="2462560"/>
            <a:ext cx="2669176" cy="623248"/>
          </a:xfrm>
          <a:prstGeom prst="rect">
            <a:avLst/>
          </a:prstGeom>
          <a:noFill/>
          <a:ln>
            <a:noFill/>
          </a:ln>
        </p:spPr>
        <p:txBody>
          <a:bodyPr anchorCtr="0" anchor="t" bIns="0" lIns="0" spcFirstLastPara="1" rIns="18287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70% of HR leaders selected “Communicating the Organization’s DEI agenda and policies” as a high priority for 2021.</a:t>
            </a:r>
            <a:endParaRPr/>
          </a:p>
        </p:txBody>
      </p:sp>
      <p:sp>
        <p:nvSpPr>
          <p:cNvPr id="715" name="Google Shape;715;p48"/>
          <p:cNvSpPr txBox="1"/>
          <p:nvPr/>
        </p:nvSpPr>
        <p:spPr>
          <a:xfrm>
            <a:off x="457200" y="3079293"/>
            <a:ext cx="5524500"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a:t>
            </a:r>
            <a:endParaRPr sz="10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4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Cascaded Goals Alone Create a Vague Path Forward</a:t>
            </a:r>
            <a:endParaRPr/>
          </a:p>
        </p:txBody>
      </p:sp>
      <p:sp>
        <p:nvSpPr>
          <p:cNvPr id="721" name="Google Shape;721;p49"/>
          <p:cNvSpPr txBox="1"/>
          <p:nvPr/>
        </p:nvSpPr>
        <p:spPr>
          <a:xfrm>
            <a:off x="1766812" y="4139681"/>
            <a:ext cx="5524500"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pic>
        <p:nvPicPr>
          <p:cNvPr id="722" name="Google Shape;722;p49"/>
          <p:cNvPicPr preferRelativeResize="0"/>
          <p:nvPr/>
        </p:nvPicPr>
        <p:blipFill rotWithShape="1">
          <a:blip r:embed="rId3">
            <a:alphaModFix/>
          </a:blip>
          <a:srcRect b="0" l="0" r="0" t="0"/>
          <a:stretch/>
        </p:blipFill>
        <p:spPr>
          <a:xfrm>
            <a:off x="3499459" y="2802685"/>
            <a:ext cx="1575970" cy="1335196"/>
          </a:xfrm>
          <a:prstGeom prst="rect">
            <a:avLst/>
          </a:prstGeom>
          <a:noFill/>
          <a:ln>
            <a:noFill/>
          </a:ln>
        </p:spPr>
      </p:pic>
      <p:sp>
        <p:nvSpPr>
          <p:cNvPr id="723" name="Google Shape;723;p49"/>
          <p:cNvSpPr txBox="1"/>
          <p:nvPr/>
        </p:nvSpPr>
        <p:spPr>
          <a:xfrm>
            <a:off x="3939004" y="1790296"/>
            <a:ext cx="1332806" cy="553998"/>
          </a:xfrm>
          <a:prstGeom prst="rect">
            <a:avLst/>
          </a:prstGeom>
          <a:no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I’m not sure what this means for my team.</a:t>
            </a:r>
            <a:endParaRPr/>
          </a:p>
        </p:txBody>
      </p:sp>
      <p:grpSp>
        <p:nvGrpSpPr>
          <p:cNvPr id="724" name="Google Shape;724;p49"/>
          <p:cNvGrpSpPr/>
          <p:nvPr/>
        </p:nvGrpSpPr>
        <p:grpSpPr>
          <a:xfrm>
            <a:off x="5647397" y="2026690"/>
            <a:ext cx="1787691" cy="831363"/>
            <a:chOff x="4345722" y="2371046"/>
            <a:chExt cx="1787691" cy="1108484"/>
          </a:xfrm>
        </p:grpSpPr>
        <p:sp>
          <p:nvSpPr>
            <p:cNvPr id="725" name="Google Shape;725;p49"/>
            <p:cNvSpPr txBox="1"/>
            <p:nvPr/>
          </p:nvSpPr>
          <p:spPr>
            <a:xfrm>
              <a:off x="4564058" y="2644429"/>
              <a:ext cx="1351680" cy="553998"/>
            </a:xfrm>
            <a:prstGeom prst="rect">
              <a:avLst/>
            </a:prstGeom>
            <a:no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What should I focus on first?</a:t>
              </a:r>
              <a:endParaRPr/>
            </a:p>
          </p:txBody>
        </p:sp>
        <p:sp>
          <p:nvSpPr>
            <p:cNvPr id="726" name="Google Shape;726;p49"/>
            <p:cNvSpPr/>
            <p:nvPr/>
          </p:nvSpPr>
          <p:spPr>
            <a:xfrm>
              <a:off x="4345722" y="2371046"/>
              <a:ext cx="1787691" cy="110848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27" name="Google Shape;727;p49"/>
          <p:cNvGrpSpPr/>
          <p:nvPr/>
        </p:nvGrpSpPr>
        <p:grpSpPr>
          <a:xfrm>
            <a:off x="5291126" y="2615578"/>
            <a:ext cx="348794" cy="230659"/>
            <a:chOff x="4012713" y="3475426"/>
            <a:chExt cx="505655" cy="445854"/>
          </a:xfrm>
        </p:grpSpPr>
        <p:sp>
          <p:nvSpPr>
            <p:cNvPr id="728" name="Google Shape;728;p49"/>
            <p:cNvSpPr/>
            <p:nvPr/>
          </p:nvSpPr>
          <p:spPr>
            <a:xfrm>
              <a:off x="4309292" y="3475426"/>
              <a:ext cx="209076" cy="209076"/>
            </a:xfrm>
            <a:prstGeom prst="ellipse">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9" name="Google Shape;729;p49"/>
            <p:cNvSpPr/>
            <p:nvPr/>
          </p:nvSpPr>
          <p:spPr>
            <a:xfrm>
              <a:off x="4153569" y="3664424"/>
              <a:ext cx="154006" cy="154006"/>
            </a:xfrm>
            <a:prstGeom prst="ellipse">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0" name="Google Shape;730;p49"/>
            <p:cNvSpPr/>
            <p:nvPr/>
          </p:nvSpPr>
          <p:spPr>
            <a:xfrm>
              <a:off x="4012713" y="3800849"/>
              <a:ext cx="120431" cy="120431"/>
            </a:xfrm>
            <a:prstGeom prst="ellipse">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31" name="Google Shape;731;p49"/>
          <p:cNvSpPr/>
          <p:nvPr/>
        </p:nvSpPr>
        <p:spPr>
          <a:xfrm>
            <a:off x="3708613" y="1654509"/>
            <a:ext cx="1787691" cy="831363"/>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32" name="Google Shape;732;p49"/>
          <p:cNvGrpSpPr/>
          <p:nvPr/>
        </p:nvGrpSpPr>
        <p:grpSpPr>
          <a:xfrm>
            <a:off x="1769829" y="2026690"/>
            <a:ext cx="1787691" cy="831363"/>
            <a:chOff x="468154" y="2667582"/>
            <a:chExt cx="1787691" cy="1108484"/>
          </a:xfrm>
        </p:grpSpPr>
        <p:sp>
          <p:nvSpPr>
            <p:cNvPr id="733" name="Google Shape;733;p49"/>
            <p:cNvSpPr txBox="1"/>
            <p:nvPr/>
          </p:nvSpPr>
          <p:spPr>
            <a:xfrm>
              <a:off x="686490" y="2848632"/>
              <a:ext cx="1351680" cy="738664"/>
            </a:xfrm>
            <a:prstGeom prst="rect">
              <a:avLst/>
            </a:prstGeom>
            <a:no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How far am I from this goal right now?</a:t>
              </a:r>
              <a:endParaRPr/>
            </a:p>
          </p:txBody>
        </p:sp>
        <p:sp>
          <p:nvSpPr>
            <p:cNvPr id="734" name="Google Shape;734;p49"/>
            <p:cNvSpPr/>
            <p:nvPr/>
          </p:nvSpPr>
          <p:spPr>
            <a:xfrm>
              <a:off x="468154" y="2667582"/>
              <a:ext cx="1787691" cy="110848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35" name="Google Shape;735;p49"/>
          <p:cNvGrpSpPr/>
          <p:nvPr/>
        </p:nvGrpSpPr>
        <p:grpSpPr>
          <a:xfrm flipH="1">
            <a:off x="3491636" y="2612990"/>
            <a:ext cx="348794" cy="230659"/>
            <a:chOff x="4012713" y="3475426"/>
            <a:chExt cx="505655" cy="445854"/>
          </a:xfrm>
        </p:grpSpPr>
        <p:sp>
          <p:nvSpPr>
            <p:cNvPr id="736" name="Google Shape;736;p49"/>
            <p:cNvSpPr/>
            <p:nvPr/>
          </p:nvSpPr>
          <p:spPr>
            <a:xfrm>
              <a:off x="4309292" y="3475426"/>
              <a:ext cx="209076" cy="209076"/>
            </a:xfrm>
            <a:prstGeom prst="ellipse">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7" name="Google Shape;737;p49"/>
            <p:cNvSpPr/>
            <p:nvPr/>
          </p:nvSpPr>
          <p:spPr>
            <a:xfrm>
              <a:off x="4153569" y="3664424"/>
              <a:ext cx="154006" cy="154006"/>
            </a:xfrm>
            <a:prstGeom prst="ellipse">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8" name="Google Shape;738;p49"/>
            <p:cNvSpPr/>
            <p:nvPr/>
          </p:nvSpPr>
          <p:spPr>
            <a:xfrm>
              <a:off x="4012713" y="3800849"/>
              <a:ext cx="120431" cy="120431"/>
            </a:xfrm>
            <a:prstGeom prst="ellipse">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39" name="Google Shape;739;p49"/>
          <p:cNvGrpSpPr/>
          <p:nvPr/>
        </p:nvGrpSpPr>
        <p:grpSpPr>
          <a:xfrm rot="-2365497">
            <a:off x="4483769" y="2531923"/>
            <a:ext cx="219544" cy="211791"/>
            <a:chOff x="4153569" y="3475426"/>
            <a:chExt cx="364799" cy="343004"/>
          </a:xfrm>
        </p:grpSpPr>
        <p:sp>
          <p:nvSpPr>
            <p:cNvPr id="740" name="Google Shape;740;p49"/>
            <p:cNvSpPr/>
            <p:nvPr/>
          </p:nvSpPr>
          <p:spPr>
            <a:xfrm>
              <a:off x="4309292" y="3475426"/>
              <a:ext cx="209076" cy="209076"/>
            </a:xfrm>
            <a:prstGeom prst="ellipse">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1" name="Google Shape;741;p49"/>
            <p:cNvSpPr/>
            <p:nvPr/>
          </p:nvSpPr>
          <p:spPr>
            <a:xfrm>
              <a:off x="4153569" y="3664424"/>
              <a:ext cx="154006" cy="154006"/>
            </a:xfrm>
            <a:prstGeom prst="ellipse">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42" name="Google Shape;742;p49"/>
          <p:cNvSpPr txBox="1"/>
          <p:nvPr/>
        </p:nvSpPr>
        <p:spPr>
          <a:xfrm>
            <a:off x="466724" y="696532"/>
            <a:ext cx="8210552" cy="300059"/>
          </a:xfrm>
          <a:prstGeom prst="rect">
            <a:avLst/>
          </a:prstGeom>
          <a:solidFill>
            <a:schemeClr val="lt1"/>
          </a:solidFill>
          <a:ln cap="flat" cmpd="sng" w="12700">
            <a:solidFill>
              <a:srgbClr val="DE0A01"/>
            </a:solidFill>
            <a:prstDash val="solid"/>
            <a:round/>
            <a:headEnd len="sm" w="sm" type="none"/>
            <a:tailEnd len="sm" w="sm" type="none"/>
          </a:ln>
        </p:spPr>
        <p:txBody>
          <a:bodyPr anchorCtr="0" anchor="t" bIns="91425" lIns="457200" spcFirstLastPara="1" rIns="91425" wrap="square" tIns="91425">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Shortfall: Goals Without Guidance Lead to Inaction</a:t>
            </a:r>
            <a:endParaRPr/>
          </a:p>
        </p:txBody>
      </p:sp>
      <p:pic>
        <p:nvPicPr>
          <p:cNvPr id="743" name="Google Shape;743;p49"/>
          <p:cNvPicPr preferRelativeResize="0"/>
          <p:nvPr/>
        </p:nvPicPr>
        <p:blipFill rotWithShape="1">
          <a:blip r:embed="rId4">
            <a:alphaModFix/>
          </a:blip>
          <a:srcRect b="0" l="0" r="0" t="0"/>
          <a:stretch/>
        </p:blipFill>
        <p:spPr>
          <a:xfrm>
            <a:off x="513397" y="738888"/>
            <a:ext cx="257175" cy="200025"/>
          </a:xfrm>
          <a:prstGeom prst="rect">
            <a:avLst/>
          </a:prstGeom>
          <a:noFill/>
          <a:ln>
            <a:noFill/>
          </a:ln>
        </p:spPr>
      </p:pic>
      <p:sp>
        <p:nvSpPr>
          <p:cNvPr id="744" name="Google Shape;744;p49"/>
          <p:cNvSpPr txBox="1"/>
          <p:nvPr/>
        </p:nvSpPr>
        <p:spPr>
          <a:xfrm>
            <a:off x="1768399" y="1321567"/>
            <a:ext cx="5837257" cy="1081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lang="en" sz="1400">
                <a:solidFill>
                  <a:schemeClr val="dk1"/>
                </a:solidFill>
                <a:latin typeface="Arial"/>
                <a:ea typeface="Arial"/>
                <a:cs typeface="Arial"/>
                <a:sym typeface="Arial"/>
              </a:rPr>
              <a:t>Leader’s Reaction to DEI Goals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sp>
        <p:nvSpPr>
          <p:cNvPr id="749" name="Google Shape;749;p50"/>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Strategy #3: Track DEI Metrics</a:t>
            </a:r>
            <a:endParaRPr/>
          </a:p>
        </p:txBody>
      </p:sp>
      <p:sp>
        <p:nvSpPr>
          <p:cNvPr id="750" name="Google Shape;750;p50"/>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Common Strategies for Creating Collective Accountability for Leaders</a:t>
            </a:r>
            <a:endParaRPr/>
          </a:p>
        </p:txBody>
      </p:sp>
      <p:sp>
        <p:nvSpPr>
          <p:cNvPr id="751" name="Google Shape;751;p50"/>
          <p:cNvSpPr txBox="1"/>
          <p:nvPr/>
        </p:nvSpPr>
        <p:spPr>
          <a:xfrm>
            <a:off x="6167846"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Track DEI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Metrics</a:t>
            </a:r>
            <a:endParaRPr/>
          </a:p>
        </p:txBody>
      </p:sp>
      <p:sp>
        <p:nvSpPr>
          <p:cNvPr id="752" name="Google Shape;752;p50"/>
          <p:cNvSpPr/>
          <p:nvPr/>
        </p:nvSpPr>
        <p:spPr>
          <a:xfrm>
            <a:off x="7084423"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53" name="Google Shape;753;p50"/>
          <p:cNvPicPr preferRelativeResize="0"/>
          <p:nvPr/>
        </p:nvPicPr>
        <p:blipFill rotWithShape="1">
          <a:blip r:embed="rId3">
            <a:alphaModFix/>
          </a:blip>
          <a:srcRect b="0" l="0" r="0" t="0"/>
          <a:stretch/>
        </p:blipFill>
        <p:spPr>
          <a:xfrm>
            <a:off x="7125545" y="1476114"/>
            <a:ext cx="460831" cy="358424"/>
          </a:xfrm>
          <a:prstGeom prst="rect">
            <a:avLst/>
          </a:prstGeom>
          <a:noFill/>
          <a:ln>
            <a:noFill/>
          </a:ln>
        </p:spPr>
      </p:pic>
      <p:sp>
        <p:nvSpPr>
          <p:cNvPr id="754" name="Google Shape;754;p50"/>
          <p:cNvSpPr txBox="1"/>
          <p:nvPr/>
        </p:nvSpPr>
        <p:spPr>
          <a:xfrm>
            <a:off x="6178731" y="2454395"/>
            <a:ext cx="2669175" cy="484748"/>
          </a:xfrm>
          <a:prstGeom prst="rect">
            <a:avLst/>
          </a:prstGeom>
          <a:noFill/>
          <a:ln>
            <a:noFill/>
          </a:ln>
        </p:spPr>
        <p:txBody>
          <a:bodyPr anchorCtr="0" anchor="t" bIns="0" lIns="0" spcFirstLastPara="1" rIns="18287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76% of HR leaders say their organization tracks metrics to measure DEI efforts and outcomes.</a:t>
            </a:r>
            <a:endParaRPr/>
          </a:p>
        </p:txBody>
      </p:sp>
      <p:sp>
        <p:nvSpPr>
          <p:cNvPr id="755" name="Google Shape;755;p50"/>
          <p:cNvSpPr txBox="1"/>
          <p:nvPr/>
        </p:nvSpPr>
        <p:spPr>
          <a:xfrm>
            <a:off x="457200"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Shift Leaders’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Mindsets</a:t>
            </a:r>
            <a:endParaRPr/>
          </a:p>
        </p:txBody>
      </p:sp>
      <p:sp>
        <p:nvSpPr>
          <p:cNvPr id="756" name="Google Shape;756;p50"/>
          <p:cNvSpPr txBox="1"/>
          <p:nvPr/>
        </p:nvSpPr>
        <p:spPr>
          <a:xfrm>
            <a:off x="3312524" y="1663941"/>
            <a:ext cx="2529840" cy="761747"/>
          </a:xfrm>
          <a:prstGeom prst="rect">
            <a:avLst/>
          </a:prstGeom>
          <a:solidFill>
            <a:srgbClr val="A1B3CA"/>
          </a:solidFill>
          <a:ln>
            <a:noFill/>
          </a:ln>
        </p:spPr>
        <p:txBody>
          <a:bodyPr anchorCtr="0" anchor="t" bIns="182875" lIns="182875" spcFirstLastPara="1" rIns="182875" wrap="square" tIns="41147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Cascade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DEI Goals</a:t>
            </a:r>
            <a:endParaRPr/>
          </a:p>
        </p:txBody>
      </p:sp>
      <p:sp>
        <p:nvSpPr>
          <p:cNvPr id="757" name="Google Shape;757;p50"/>
          <p:cNvSpPr/>
          <p:nvPr/>
        </p:nvSpPr>
        <p:spPr>
          <a:xfrm>
            <a:off x="4229101"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8" name="Google Shape;758;p50"/>
          <p:cNvSpPr/>
          <p:nvPr/>
        </p:nvSpPr>
        <p:spPr>
          <a:xfrm>
            <a:off x="1373777" y="1394069"/>
            <a:ext cx="696686" cy="5225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59" name="Google Shape;759;p50"/>
          <p:cNvPicPr preferRelativeResize="0"/>
          <p:nvPr/>
        </p:nvPicPr>
        <p:blipFill rotWithShape="1">
          <a:blip r:embed="rId4">
            <a:alphaModFix/>
          </a:blip>
          <a:srcRect b="0" l="0" r="0" t="0"/>
          <a:stretch/>
        </p:blipFill>
        <p:spPr>
          <a:xfrm>
            <a:off x="4270223" y="1476114"/>
            <a:ext cx="460831" cy="358424"/>
          </a:xfrm>
          <a:prstGeom prst="rect">
            <a:avLst/>
          </a:prstGeom>
          <a:noFill/>
          <a:ln>
            <a:noFill/>
          </a:ln>
        </p:spPr>
      </p:pic>
      <p:pic>
        <p:nvPicPr>
          <p:cNvPr id="760" name="Google Shape;760;p50"/>
          <p:cNvPicPr preferRelativeResize="0"/>
          <p:nvPr/>
        </p:nvPicPr>
        <p:blipFill rotWithShape="1">
          <a:blip r:embed="rId5">
            <a:alphaModFix/>
          </a:blip>
          <a:srcRect b="0" l="0" r="0" t="0"/>
          <a:stretch/>
        </p:blipFill>
        <p:spPr>
          <a:xfrm>
            <a:off x="1414899" y="1476114"/>
            <a:ext cx="460831" cy="358424"/>
          </a:xfrm>
          <a:prstGeom prst="rect">
            <a:avLst/>
          </a:prstGeom>
          <a:noFill/>
          <a:ln>
            <a:noFill/>
          </a:ln>
        </p:spPr>
      </p:pic>
      <p:sp>
        <p:nvSpPr>
          <p:cNvPr id="761" name="Google Shape;761;p50"/>
          <p:cNvSpPr txBox="1"/>
          <p:nvPr/>
        </p:nvSpPr>
        <p:spPr>
          <a:xfrm>
            <a:off x="457200" y="3079293"/>
            <a:ext cx="5524500"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a:t>
            </a:r>
            <a:endParaRPr sz="10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51"/>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Metrics Missing "Teeth"</a:t>
            </a:r>
            <a:endParaRPr/>
          </a:p>
        </p:txBody>
      </p:sp>
      <p:sp>
        <p:nvSpPr>
          <p:cNvPr id="767" name="Google Shape;767;p51"/>
          <p:cNvSpPr/>
          <p:nvPr/>
        </p:nvSpPr>
        <p:spPr>
          <a:xfrm>
            <a:off x="6591300" y="2578092"/>
            <a:ext cx="2105025" cy="692498"/>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HR leaders say DEI measures have little impact – if any – on evaluations of leaders’ performance. </a:t>
            </a:r>
            <a:endParaRPr/>
          </a:p>
        </p:txBody>
      </p:sp>
      <p:sp>
        <p:nvSpPr>
          <p:cNvPr id="768" name="Google Shape;768;p51"/>
          <p:cNvSpPr txBox="1"/>
          <p:nvPr/>
        </p:nvSpPr>
        <p:spPr>
          <a:xfrm>
            <a:off x="465137" y="4033149"/>
            <a:ext cx="5524500"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a:t>
            </a:r>
            <a:endParaRPr/>
          </a:p>
        </p:txBody>
      </p:sp>
      <p:pic>
        <p:nvPicPr>
          <p:cNvPr id="769" name="Google Shape;769;p51"/>
          <p:cNvPicPr preferRelativeResize="0"/>
          <p:nvPr/>
        </p:nvPicPr>
        <p:blipFill rotWithShape="1">
          <a:blip r:embed="rId3">
            <a:alphaModFix/>
          </a:blip>
          <a:srcRect b="0" l="0" r="0" t="0"/>
          <a:stretch/>
        </p:blipFill>
        <p:spPr>
          <a:xfrm>
            <a:off x="381894" y="1843246"/>
            <a:ext cx="6134100" cy="2200610"/>
          </a:xfrm>
          <a:prstGeom prst="rect">
            <a:avLst/>
          </a:prstGeom>
          <a:noFill/>
          <a:ln>
            <a:noFill/>
          </a:ln>
        </p:spPr>
      </p:pic>
      <p:grpSp>
        <p:nvGrpSpPr>
          <p:cNvPr id="770" name="Google Shape;770;p51"/>
          <p:cNvGrpSpPr/>
          <p:nvPr/>
        </p:nvGrpSpPr>
        <p:grpSpPr>
          <a:xfrm>
            <a:off x="1566178" y="1675769"/>
            <a:ext cx="5023121" cy="230833"/>
            <a:chOff x="1555161" y="2201308"/>
            <a:chExt cx="5023121" cy="307777"/>
          </a:xfrm>
        </p:grpSpPr>
        <p:sp>
          <p:nvSpPr>
            <p:cNvPr id="771" name="Google Shape;771;p51"/>
            <p:cNvSpPr txBox="1"/>
            <p:nvPr/>
          </p:nvSpPr>
          <p:spPr>
            <a:xfrm>
              <a:off x="2112445" y="2201308"/>
              <a:ext cx="1534138" cy="307777"/>
            </a:xfrm>
            <a:prstGeom prst="rect">
              <a:avLst/>
            </a:prstGeom>
            <a:noFill/>
            <a:ln>
              <a:noFill/>
            </a:ln>
          </p:spPr>
          <p:txBody>
            <a:bodyPr anchorCtr="0" anchor="t" bIns="0" lIns="91425" spcFirstLastPara="1" rIns="0" wrap="square" tIns="0">
              <a:spAutoFit/>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Incorporated Into Leadership Expectations</a:t>
              </a:r>
              <a:endParaRPr/>
            </a:p>
          </p:txBody>
        </p:sp>
        <p:sp>
          <p:nvSpPr>
            <p:cNvPr id="772" name="Google Shape;772;p51"/>
            <p:cNvSpPr txBox="1"/>
            <p:nvPr/>
          </p:nvSpPr>
          <p:spPr>
            <a:xfrm>
              <a:off x="1619948" y="2201308"/>
              <a:ext cx="348247" cy="153888"/>
            </a:xfrm>
            <a:prstGeom prst="rect">
              <a:avLst/>
            </a:prstGeom>
            <a:noFill/>
            <a:ln>
              <a:noFill/>
            </a:ln>
          </p:spPr>
          <p:txBody>
            <a:bodyPr anchorCtr="0" anchor="t" bIns="0" lIns="91425" spcFirstLastPara="1" rIns="0" wrap="square" tIns="0">
              <a:spAutoFit/>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No</a:t>
              </a:r>
              <a:endParaRPr/>
            </a:p>
          </p:txBody>
        </p:sp>
        <p:sp>
          <p:nvSpPr>
            <p:cNvPr id="773" name="Google Shape;773;p51"/>
            <p:cNvSpPr txBox="1"/>
            <p:nvPr/>
          </p:nvSpPr>
          <p:spPr>
            <a:xfrm>
              <a:off x="3765305" y="2201308"/>
              <a:ext cx="1147490" cy="307777"/>
            </a:xfrm>
            <a:prstGeom prst="rect">
              <a:avLst/>
            </a:prstGeom>
            <a:noFill/>
            <a:ln>
              <a:noFill/>
            </a:ln>
          </p:spPr>
          <p:txBody>
            <a:bodyPr anchorCtr="0" anchor="t" bIns="0" lIns="91425" spcFirstLastPara="1" rIns="0" wrap="square" tIns="0">
              <a:spAutoFit/>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Central Category of Performance</a:t>
              </a:r>
              <a:endParaRPr/>
            </a:p>
          </p:txBody>
        </p:sp>
        <p:sp>
          <p:nvSpPr>
            <p:cNvPr id="774" name="Google Shape;774;p51"/>
            <p:cNvSpPr txBox="1"/>
            <p:nvPr/>
          </p:nvSpPr>
          <p:spPr>
            <a:xfrm>
              <a:off x="5033858" y="2201308"/>
              <a:ext cx="1544424" cy="307777"/>
            </a:xfrm>
            <a:prstGeom prst="rect">
              <a:avLst/>
            </a:prstGeom>
            <a:noFill/>
            <a:ln>
              <a:noFill/>
            </a:ln>
          </p:spPr>
          <p:txBody>
            <a:bodyPr anchorCtr="0" anchor="t" bIns="0" lIns="91425" spcFirstLastPara="1" rIns="0" wrap="square" tIns="0">
              <a:spAutoFit/>
            </a:bodyPr>
            <a:lstStyle/>
            <a:p>
              <a:pPr indent="0" lvl="0" marL="0" marR="0" rtl="0" algn="l">
                <a:spcBef>
                  <a:spcPts val="0"/>
                </a:spcBef>
                <a:spcAft>
                  <a:spcPts val="0"/>
                </a:spcAft>
                <a:buNone/>
              </a:pPr>
              <a:r>
                <a:rPr lang="en" sz="1000">
                  <a:solidFill>
                    <a:srgbClr val="000000"/>
                  </a:solidFill>
                  <a:latin typeface="Arial"/>
                  <a:ea typeface="Arial"/>
                  <a:cs typeface="Arial"/>
                  <a:sym typeface="Arial"/>
                </a:rPr>
                <a:t>Required for Progression </a:t>
              </a:r>
              <a:br>
                <a:rPr lang="en" sz="1000">
                  <a:solidFill>
                    <a:srgbClr val="000000"/>
                  </a:solidFill>
                  <a:latin typeface="Arial"/>
                  <a:ea typeface="Arial"/>
                  <a:cs typeface="Arial"/>
                  <a:sym typeface="Arial"/>
                </a:rPr>
              </a:br>
              <a:r>
                <a:rPr lang="en" sz="1000">
                  <a:solidFill>
                    <a:srgbClr val="000000"/>
                  </a:solidFill>
                  <a:latin typeface="Arial"/>
                  <a:ea typeface="Arial"/>
                  <a:cs typeface="Arial"/>
                  <a:sym typeface="Arial"/>
                </a:rPr>
                <a:t>to Leadership</a:t>
              </a:r>
              <a:endParaRPr/>
            </a:p>
          </p:txBody>
        </p:sp>
        <p:sp>
          <p:nvSpPr>
            <p:cNvPr id="775" name="Google Shape;775;p51"/>
            <p:cNvSpPr/>
            <p:nvPr/>
          </p:nvSpPr>
          <p:spPr>
            <a:xfrm>
              <a:off x="1555161" y="2228467"/>
              <a:ext cx="99003" cy="99003"/>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6" name="Google Shape;776;p51"/>
            <p:cNvSpPr/>
            <p:nvPr/>
          </p:nvSpPr>
          <p:spPr>
            <a:xfrm>
              <a:off x="2050531" y="2228467"/>
              <a:ext cx="99003" cy="99003"/>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7" name="Google Shape;777;p51"/>
            <p:cNvSpPr/>
            <p:nvPr/>
          </p:nvSpPr>
          <p:spPr>
            <a:xfrm>
              <a:off x="3696238" y="2228467"/>
              <a:ext cx="99003" cy="99003"/>
            </a:xfrm>
            <a:prstGeom prst="rect">
              <a:avLst/>
            </a:prstGeom>
            <a:solidFill>
              <a:srgbClr val="0073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8" name="Google Shape;778;p51"/>
            <p:cNvSpPr/>
            <p:nvPr/>
          </p:nvSpPr>
          <p:spPr>
            <a:xfrm>
              <a:off x="4967557" y="2228467"/>
              <a:ext cx="99003" cy="99003"/>
            </a:xfrm>
            <a:prstGeom prst="rect">
              <a:avLst/>
            </a:prstGeom>
            <a:solidFill>
              <a:srgbClr val="91DCF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79" name="Google Shape;779;p51"/>
          <p:cNvSpPr txBox="1"/>
          <p:nvPr/>
        </p:nvSpPr>
        <p:spPr>
          <a:xfrm>
            <a:off x="466724" y="696532"/>
            <a:ext cx="8210552" cy="300059"/>
          </a:xfrm>
          <a:prstGeom prst="rect">
            <a:avLst/>
          </a:prstGeom>
          <a:solidFill>
            <a:schemeClr val="lt1"/>
          </a:solidFill>
          <a:ln cap="flat" cmpd="sng" w="12700">
            <a:solidFill>
              <a:srgbClr val="DE0A01"/>
            </a:solidFill>
            <a:prstDash val="solid"/>
            <a:round/>
            <a:headEnd len="sm" w="sm" type="none"/>
            <a:tailEnd len="sm" w="sm" type="none"/>
          </a:ln>
        </p:spPr>
        <p:txBody>
          <a:bodyPr anchorCtr="0" anchor="t" bIns="91425" lIns="457200" spcFirstLastPara="1" rIns="91425" wrap="square" tIns="91425">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Shortfall: Tracking DEI Metrics Creates Awareness, but Not Results</a:t>
            </a:r>
            <a:endParaRPr/>
          </a:p>
        </p:txBody>
      </p:sp>
      <p:pic>
        <p:nvPicPr>
          <p:cNvPr id="780" name="Google Shape;780;p51"/>
          <p:cNvPicPr preferRelativeResize="0"/>
          <p:nvPr/>
        </p:nvPicPr>
        <p:blipFill rotWithShape="1">
          <a:blip r:embed="rId4">
            <a:alphaModFix/>
          </a:blip>
          <a:srcRect b="0" l="0" r="0" t="0"/>
          <a:stretch/>
        </p:blipFill>
        <p:spPr>
          <a:xfrm>
            <a:off x="513397" y="738888"/>
            <a:ext cx="257175" cy="200025"/>
          </a:xfrm>
          <a:prstGeom prst="rect">
            <a:avLst/>
          </a:prstGeom>
          <a:noFill/>
          <a:ln>
            <a:noFill/>
          </a:ln>
        </p:spPr>
      </p:pic>
      <p:sp>
        <p:nvSpPr>
          <p:cNvPr id="781" name="Google Shape;781;p51"/>
          <p:cNvSpPr txBox="1"/>
          <p:nvPr/>
        </p:nvSpPr>
        <p:spPr>
          <a:xfrm>
            <a:off x="466724" y="1313498"/>
            <a:ext cx="8229601" cy="137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lang="en" sz="1400">
                <a:solidFill>
                  <a:schemeClr val="dk1"/>
                </a:solidFill>
                <a:latin typeface="Arial"/>
                <a:ea typeface="Arial"/>
                <a:cs typeface="Arial"/>
                <a:sym typeface="Arial"/>
              </a:rPr>
              <a:t>“To What Extent Do DEI Measures Influence Leaders’ Overall Performance Evaluations?”</a:t>
            </a:r>
            <a:endParaRPr/>
          </a:p>
        </p:txBody>
      </p:sp>
      <p:cxnSp>
        <p:nvCxnSpPr>
          <p:cNvPr id="782" name="Google Shape;782;p51"/>
          <p:cNvCxnSpPr/>
          <p:nvPr/>
        </p:nvCxnSpPr>
        <p:spPr>
          <a:xfrm>
            <a:off x="6089301" y="2908998"/>
            <a:ext cx="70339" cy="0"/>
          </a:xfrm>
          <a:prstGeom prst="straightConnector1">
            <a:avLst/>
          </a:prstGeom>
          <a:noFill/>
          <a:ln cap="flat" cmpd="sng" w="19050">
            <a:solidFill>
              <a:srgbClr val="91DCF8"/>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cxnSp>
        <p:nvCxnSpPr>
          <p:cNvPr id="156" name="Google Shape;156;p34"/>
          <p:cNvCxnSpPr/>
          <p:nvPr/>
        </p:nvCxnSpPr>
        <p:spPr>
          <a:xfrm>
            <a:off x="8000837" y="2312233"/>
            <a:ext cx="0" cy="716789"/>
          </a:xfrm>
          <a:prstGeom prst="straightConnector1">
            <a:avLst/>
          </a:prstGeom>
          <a:noFill/>
          <a:ln cap="flat" cmpd="sng" w="12700">
            <a:solidFill>
              <a:srgbClr val="6F7878"/>
            </a:solidFill>
            <a:prstDash val="solid"/>
            <a:miter lim="800000"/>
            <a:headEnd len="sm" w="sm" type="none"/>
            <a:tailEnd len="sm" w="sm" type="none"/>
          </a:ln>
        </p:spPr>
      </p:cxnSp>
      <p:grpSp>
        <p:nvGrpSpPr>
          <p:cNvPr id="157" name="Google Shape;157;p34"/>
          <p:cNvGrpSpPr/>
          <p:nvPr/>
        </p:nvGrpSpPr>
        <p:grpSpPr>
          <a:xfrm>
            <a:off x="5364926" y="2975543"/>
            <a:ext cx="1570365" cy="1543179"/>
            <a:chOff x="5235835" y="3853760"/>
            <a:chExt cx="1570365" cy="2057572"/>
          </a:xfrm>
        </p:grpSpPr>
        <p:sp>
          <p:nvSpPr>
            <p:cNvPr id="158" name="Google Shape;158;p34"/>
            <p:cNvSpPr txBox="1"/>
            <p:nvPr/>
          </p:nvSpPr>
          <p:spPr>
            <a:xfrm>
              <a:off x="5235835" y="3853760"/>
              <a:ext cx="1570365" cy="2057572"/>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159" name="Google Shape;159;p34"/>
            <p:cNvGrpSpPr/>
            <p:nvPr/>
          </p:nvGrpSpPr>
          <p:grpSpPr>
            <a:xfrm>
              <a:off x="6496837" y="5646219"/>
              <a:ext cx="309363" cy="265112"/>
              <a:chOff x="3492868" y="3029947"/>
              <a:chExt cx="270879" cy="232133"/>
            </a:xfrm>
          </p:grpSpPr>
          <p:sp>
            <p:nvSpPr>
              <p:cNvPr id="160" name="Google Shape;160;p34"/>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34"/>
              <p:cNvSpPr/>
              <p:nvPr/>
            </p:nvSpPr>
            <p:spPr>
              <a:xfrm>
                <a:off x="3492868" y="3029947"/>
                <a:ext cx="267337" cy="232133"/>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rgbClr val="6A80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2" name="Google Shape;162;p34"/>
              <p:cNvCxnSpPr/>
              <p:nvPr/>
            </p:nvCxnSpPr>
            <p:spPr>
              <a:xfrm flipH="1">
                <a:off x="3495039" y="3109613"/>
                <a:ext cx="267840" cy="152072"/>
              </a:xfrm>
              <a:prstGeom prst="straightConnector1">
                <a:avLst/>
              </a:prstGeom>
              <a:noFill/>
              <a:ln>
                <a:noFill/>
              </a:ln>
            </p:spPr>
          </p:cxnSp>
        </p:grpSp>
      </p:grpSp>
      <p:sp>
        <p:nvSpPr>
          <p:cNvPr id="163" name="Google Shape;163;p34"/>
          <p:cNvSpPr txBox="1"/>
          <p:nvPr/>
        </p:nvSpPr>
        <p:spPr>
          <a:xfrm>
            <a:off x="5393021" y="2989126"/>
            <a:ext cx="1462106" cy="1540807"/>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Demographic Diversity in the Boardroom: Mediators of the Board Diversity-Firm Performance Relationship</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Journal of Management</a:t>
            </a:r>
            <a:endParaRPr/>
          </a:p>
          <a:p>
            <a:pPr indent="0" lvl="0" marL="0" marR="0" rtl="0" algn="l">
              <a:spcBef>
                <a:spcPts val="600"/>
              </a:spcBef>
              <a:spcAft>
                <a:spcPts val="300"/>
              </a:spcAft>
              <a:buNone/>
            </a:pPr>
            <a:r>
              <a:rPr lang="en" sz="1200">
                <a:solidFill>
                  <a:schemeClr val="dk1"/>
                </a:solidFill>
                <a:latin typeface="Arial"/>
                <a:ea typeface="Arial"/>
                <a:cs typeface="Arial"/>
                <a:sym typeface="Arial"/>
              </a:rPr>
              <a:t>(2009)</a:t>
            </a:r>
            <a:endParaRPr sz="1200">
              <a:solidFill>
                <a:schemeClr val="dk1"/>
              </a:solidFill>
              <a:latin typeface="Arial"/>
              <a:ea typeface="Arial"/>
              <a:cs typeface="Arial"/>
              <a:sym typeface="Arial"/>
            </a:endParaRPr>
          </a:p>
        </p:txBody>
      </p:sp>
      <p:cxnSp>
        <p:nvCxnSpPr>
          <p:cNvPr id="164" name="Google Shape;164;p34"/>
          <p:cNvCxnSpPr/>
          <p:nvPr/>
        </p:nvCxnSpPr>
        <p:spPr>
          <a:xfrm flipH="1">
            <a:off x="6167554" y="2655863"/>
            <a:ext cx="4572" cy="318701"/>
          </a:xfrm>
          <a:prstGeom prst="straightConnector1">
            <a:avLst/>
          </a:prstGeom>
          <a:noFill/>
          <a:ln cap="flat" cmpd="sng" w="12700">
            <a:solidFill>
              <a:srgbClr val="6F7878"/>
            </a:solidFill>
            <a:prstDash val="solid"/>
            <a:miter lim="800000"/>
            <a:headEnd len="sm" w="sm" type="none"/>
            <a:tailEnd len="sm" w="sm" type="none"/>
          </a:ln>
        </p:spPr>
      </p:cxnSp>
      <p:cxnSp>
        <p:nvCxnSpPr>
          <p:cNvPr id="165" name="Google Shape;165;p34"/>
          <p:cNvCxnSpPr/>
          <p:nvPr/>
        </p:nvCxnSpPr>
        <p:spPr>
          <a:xfrm flipH="1">
            <a:off x="6435706" y="2312233"/>
            <a:ext cx="4572" cy="318701"/>
          </a:xfrm>
          <a:prstGeom prst="straightConnector1">
            <a:avLst/>
          </a:prstGeom>
          <a:noFill/>
          <a:ln cap="flat" cmpd="sng" w="12700">
            <a:solidFill>
              <a:srgbClr val="6F7878"/>
            </a:solidFill>
            <a:prstDash val="solid"/>
            <a:miter lim="800000"/>
            <a:headEnd len="sm" w="sm" type="none"/>
            <a:tailEnd len="sm" w="sm" type="none"/>
          </a:ln>
        </p:spPr>
      </p:cxnSp>
      <p:cxnSp>
        <p:nvCxnSpPr>
          <p:cNvPr id="166" name="Google Shape;166;p34"/>
          <p:cNvCxnSpPr/>
          <p:nvPr/>
        </p:nvCxnSpPr>
        <p:spPr>
          <a:xfrm>
            <a:off x="1566742" y="2301611"/>
            <a:ext cx="0" cy="343629"/>
          </a:xfrm>
          <a:prstGeom prst="straightConnector1">
            <a:avLst/>
          </a:prstGeom>
          <a:noFill/>
          <a:ln cap="flat" cmpd="sng" w="12700">
            <a:solidFill>
              <a:srgbClr val="6F7878"/>
            </a:solidFill>
            <a:prstDash val="solid"/>
            <a:miter lim="800000"/>
            <a:headEnd len="sm" w="sm" type="none"/>
            <a:tailEnd len="sm" w="sm" type="none"/>
          </a:ln>
        </p:spPr>
      </p:cxnSp>
      <p:cxnSp>
        <p:nvCxnSpPr>
          <p:cNvPr id="167" name="Google Shape;167;p34"/>
          <p:cNvCxnSpPr/>
          <p:nvPr/>
        </p:nvCxnSpPr>
        <p:spPr>
          <a:xfrm>
            <a:off x="1192572" y="2664427"/>
            <a:ext cx="0" cy="299513"/>
          </a:xfrm>
          <a:prstGeom prst="straightConnector1">
            <a:avLst/>
          </a:prstGeom>
          <a:noFill/>
          <a:ln cap="flat" cmpd="sng" w="12700">
            <a:solidFill>
              <a:srgbClr val="6F7878"/>
            </a:solidFill>
            <a:prstDash val="solid"/>
            <a:miter lim="800000"/>
            <a:headEnd len="sm" w="sm" type="none"/>
            <a:tailEnd len="sm" w="sm" type="none"/>
          </a:ln>
        </p:spPr>
      </p:cxnSp>
      <p:cxnSp>
        <p:nvCxnSpPr>
          <p:cNvPr id="168" name="Google Shape;168;p34"/>
          <p:cNvCxnSpPr/>
          <p:nvPr/>
        </p:nvCxnSpPr>
        <p:spPr>
          <a:xfrm flipH="1">
            <a:off x="3841034" y="2655863"/>
            <a:ext cx="4572" cy="318701"/>
          </a:xfrm>
          <a:prstGeom prst="straightConnector1">
            <a:avLst/>
          </a:prstGeom>
          <a:noFill/>
          <a:ln cap="flat" cmpd="sng" w="12700">
            <a:solidFill>
              <a:srgbClr val="6F7878"/>
            </a:solidFill>
            <a:prstDash val="solid"/>
            <a:miter lim="800000"/>
            <a:headEnd len="sm" w="sm" type="none"/>
            <a:tailEnd len="sm" w="sm" type="none"/>
          </a:ln>
        </p:spPr>
      </p:cxnSp>
      <p:cxnSp>
        <p:nvCxnSpPr>
          <p:cNvPr id="169" name="Google Shape;169;p34"/>
          <p:cNvCxnSpPr/>
          <p:nvPr/>
        </p:nvCxnSpPr>
        <p:spPr>
          <a:xfrm flipH="1">
            <a:off x="4586218" y="2247686"/>
            <a:ext cx="4572" cy="318701"/>
          </a:xfrm>
          <a:prstGeom prst="straightConnector1">
            <a:avLst/>
          </a:prstGeom>
          <a:noFill/>
          <a:ln cap="flat" cmpd="sng" w="12700">
            <a:solidFill>
              <a:srgbClr val="6F7878"/>
            </a:solidFill>
            <a:prstDash val="solid"/>
            <a:miter lim="800000"/>
            <a:headEnd len="sm" w="sm" type="none"/>
            <a:tailEnd len="sm" w="sm" type="none"/>
          </a:ln>
        </p:spPr>
      </p:cxnSp>
      <p:grpSp>
        <p:nvGrpSpPr>
          <p:cNvPr id="170" name="Google Shape;170;p34"/>
          <p:cNvGrpSpPr/>
          <p:nvPr/>
        </p:nvGrpSpPr>
        <p:grpSpPr>
          <a:xfrm>
            <a:off x="3058436" y="2969927"/>
            <a:ext cx="1570365" cy="1543179"/>
            <a:chOff x="5235835" y="3853760"/>
            <a:chExt cx="1570365" cy="2057572"/>
          </a:xfrm>
        </p:grpSpPr>
        <p:sp>
          <p:nvSpPr>
            <p:cNvPr id="171" name="Google Shape;171;p34"/>
            <p:cNvSpPr txBox="1"/>
            <p:nvPr/>
          </p:nvSpPr>
          <p:spPr>
            <a:xfrm>
              <a:off x="5235835" y="3853760"/>
              <a:ext cx="1570365" cy="2057572"/>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172" name="Google Shape;172;p34"/>
            <p:cNvGrpSpPr/>
            <p:nvPr/>
          </p:nvGrpSpPr>
          <p:grpSpPr>
            <a:xfrm>
              <a:off x="6496837" y="5646219"/>
              <a:ext cx="309363" cy="265112"/>
              <a:chOff x="3492868" y="3029947"/>
              <a:chExt cx="270879" cy="232133"/>
            </a:xfrm>
          </p:grpSpPr>
          <p:sp>
            <p:nvSpPr>
              <p:cNvPr id="173" name="Google Shape;173;p34"/>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4" name="Google Shape;174;p34"/>
              <p:cNvSpPr/>
              <p:nvPr/>
            </p:nvSpPr>
            <p:spPr>
              <a:xfrm>
                <a:off x="3492868" y="3029947"/>
                <a:ext cx="267337" cy="232133"/>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rgbClr val="6A80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5" name="Google Shape;175;p34"/>
              <p:cNvCxnSpPr/>
              <p:nvPr/>
            </p:nvCxnSpPr>
            <p:spPr>
              <a:xfrm flipH="1">
                <a:off x="3495039" y="3109613"/>
                <a:ext cx="267840" cy="152072"/>
              </a:xfrm>
              <a:prstGeom prst="straightConnector1">
                <a:avLst/>
              </a:prstGeom>
              <a:noFill/>
              <a:ln>
                <a:noFill/>
              </a:ln>
            </p:spPr>
          </p:cxnSp>
        </p:grpSp>
      </p:grpSp>
      <p:grpSp>
        <p:nvGrpSpPr>
          <p:cNvPr id="176" name="Google Shape;176;p34"/>
          <p:cNvGrpSpPr/>
          <p:nvPr/>
        </p:nvGrpSpPr>
        <p:grpSpPr>
          <a:xfrm>
            <a:off x="462597" y="2964921"/>
            <a:ext cx="1570365" cy="1543179"/>
            <a:chOff x="5235835" y="3853760"/>
            <a:chExt cx="1570365" cy="2057572"/>
          </a:xfrm>
        </p:grpSpPr>
        <p:sp>
          <p:nvSpPr>
            <p:cNvPr id="177" name="Google Shape;177;p34"/>
            <p:cNvSpPr txBox="1"/>
            <p:nvPr/>
          </p:nvSpPr>
          <p:spPr>
            <a:xfrm>
              <a:off x="5235835" y="3853760"/>
              <a:ext cx="1570365" cy="2057572"/>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178" name="Google Shape;178;p34"/>
            <p:cNvGrpSpPr/>
            <p:nvPr/>
          </p:nvGrpSpPr>
          <p:grpSpPr>
            <a:xfrm>
              <a:off x="6496837" y="5646219"/>
              <a:ext cx="309363" cy="265112"/>
              <a:chOff x="3492868" y="3029947"/>
              <a:chExt cx="270879" cy="232133"/>
            </a:xfrm>
          </p:grpSpPr>
          <p:sp>
            <p:nvSpPr>
              <p:cNvPr id="179" name="Google Shape;179;p34"/>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34"/>
              <p:cNvSpPr/>
              <p:nvPr/>
            </p:nvSpPr>
            <p:spPr>
              <a:xfrm>
                <a:off x="3492868" y="3029947"/>
                <a:ext cx="267337" cy="232133"/>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rgbClr val="6A80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1" name="Google Shape;181;p34"/>
              <p:cNvCxnSpPr/>
              <p:nvPr/>
            </p:nvCxnSpPr>
            <p:spPr>
              <a:xfrm flipH="1">
                <a:off x="3495039" y="3109613"/>
                <a:ext cx="267840" cy="152072"/>
              </a:xfrm>
              <a:prstGeom prst="straightConnector1">
                <a:avLst/>
              </a:prstGeom>
              <a:noFill/>
              <a:ln>
                <a:noFill/>
              </a:ln>
            </p:spPr>
          </p:cxnSp>
        </p:grpSp>
      </p:grpSp>
      <p:grpSp>
        <p:nvGrpSpPr>
          <p:cNvPr id="182" name="Google Shape;182;p34"/>
          <p:cNvGrpSpPr/>
          <p:nvPr/>
        </p:nvGrpSpPr>
        <p:grpSpPr>
          <a:xfrm>
            <a:off x="7129123" y="2984932"/>
            <a:ext cx="1570365" cy="1543179"/>
            <a:chOff x="5235835" y="3853760"/>
            <a:chExt cx="1570365" cy="2057572"/>
          </a:xfrm>
        </p:grpSpPr>
        <p:sp>
          <p:nvSpPr>
            <p:cNvPr id="183" name="Google Shape;183;p34"/>
            <p:cNvSpPr txBox="1"/>
            <p:nvPr/>
          </p:nvSpPr>
          <p:spPr>
            <a:xfrm>
              <a:off x="5235835" y="3853760"/>
              <a:ext cx="1570365" cy="2057572"/>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184" name="Google Shape;184;p34"/>
            <p:cNvGrpSpPr/>
            <p:nvPr/>
          </p:nvGrpSpPr>
          <p:grpSpPr>
            <a:xfrm>
              <a:off x="6496837" y="5646219"/>
              <a:ext cx="309363" cy="265112"/>
              <a:chOff x="3492868" y="3029947"/>
              <a:chExt cx="270879" cy="232133"/>
            </a:xfrm>
          </p:grpSpPr>
          <p:sp>
            <p:nvSpPr>
              <p:cNvPr id="185" name="Google Shape;185;p34"/>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34"/>
              <p:cNvSpPr/>
              <p:nvPr/>
            </p:nvSpPr>
            <p:spPr>
              <a:xfrm>
                <a:off x="3492868" y="3029947"/>
                <a:ext cx="267337" cy="232133"/>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rgbClr val="6A80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7" name="Google Shape;187;p34"/>
              <p:cNvCxnSpPr/>
              <p:nvPr/>
            </p:nvCxnSpPr>
            <p:spPr>
              <a:xfrm flipH="1">
                <a:off x="3495039" y="3109613"/>
                <a:ext cx="267840" cy="152072"/>
              </a:xfrm>
              <a:prstGeom prst="straightConnector1">
                <a:avLst/>
              </a:prstGeom>
              <a:noFill/>
              <a:ln>
                <a:noFill/>
              </a:ln>
            </p:spPr>
          </p:cxnSp>
        </p:grpSp>
      </p:grpSp>
      <p:grpSp>
        <p:nvGrpSpPr>
          <p:cNvPr id="188" name="Google Shape;188;p34"/>
          <p:cNvGrpSpPr/>
          <p:nvPr/>
        </p:nvGrpSpPr>
        <p:grpSpPr>
          <a:xfrm>
            <a:off x="3789519" y="1066607"/>
            <a:ext cx="1570365" cy="1251744"/>
            <a:chOff x="5508345" y="1295400"/>
            <a:chExt cx="1570365" cy="1668992"/>
          </a:xfrm>
        </p:grpSpPr>
        <p:sp>
          <p:nvSpPr>
            <p:cNvPr id="189" name="Google Shape;189;p34"/>
            <p:cNvSpPr txBox="1"/>
            <p:nvPr/>
          </p:nvSpPr>
          <p:spPr>
            <a:xfrm>
              <a:off x="5508345" y="1295400"/>
              <a:ext cx="1570365" cy="1668992"/>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190" name="Google Shape;190;p34"/>
            <p:cNvGrpSpPr/>
            <p:nvPr/>
          </p:nvGrpSpPr>
          <p:grpSpPr>
            <a:xfrm>
              <a:off x="6769347" y="2699279"/>
              <a:ext cx="309363" cy="265112"/>
              <a:chOff x="3492868" y="3029947"/>
              <a:chExt cx="270879" cy="232133"/>
            </a:xfrm>
          </p:grpSpPr>
          <p:sp>
            <p:nvSpPr>
              <p:cNvPr id="191" name="Google Shape;191;p34"/>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34"/>
              <p:cNvSpPr/>
              <p:nvPr/>
            </p:nvSpPr>
            <p:spPr>
              <a:xfrm>
                <a:off x="3492868" y="3029947"/>
                <a:ext cx="267337" cy="232133"/>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rgbClr val="6A80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3" name="Google Shape;193;p34"/>
              <p:cNvCxnSpPr/>
              <p:nvPr/>
            </p:nvCxnSpPr>
            <p:spPr>
              <a:xfrm flipH="1">
                <a:off x="3495039" y="3109613"/>
                <a:ext cx="267840" cy="152072"/>
              </a:xfrm>
              <a:prstGeom prst="straightConnector1">
                <a:avLst/>
              </a:prstGeom>
              <a:solidFill>
                <a:srgbClr val="6A80A3"/>
              </a:solidFill>
              <a:ln>
                <a:noFill/>
              </a:ln>
            </p:spPr>
          </p:cxnSp>
        </p:grpSp>
      </p:grpSp>
      <p:grpSp>
        <p:nvGrpSpPr>
          <p:cNvPr id="194" name="Google Shape;194;p34"/>
          <p:cNvGrpSpPr/>
          <p:nvPr/>
        </p:nvGrpSpPr>
        <p:grpSpPr>
          <a:xfrm>
            <a:off x="827774" y="1056591"/>
            <a:ext cx="1570365" cy="1363733"/>
            <a:chOff x="5508345" y="1295400"/>
            <a:chExt cx="1570365" cy="1668992"/>
          </a:xfrm>
        </p:grpSpPr>
        <p:sp>
          <p:nvSpPr>
            <p:cNvPr id="195" name="Google Shape;195;p34"/>
            <p:cNvSpPr txBox="1"/>
            <p:nvPr/>
          </p:nvSpPr>
          <p:spPr>
            <a:xfrm>
              <a:off x="5508345" y="1295400"/>
              <a:ext cx="1570365" cy="1668992"/>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196" name="Google Shape;196;p34"/>
            <p:cNvGrpSpPr/>
            <p:nvPr/>
          </p:nvGrpSpPr>
          <p:grpSpPr>
            <a:xfrm>
              <a:off x="6769347" y="2699279"/>
              <a:ext cx="309363" cy="265112"/>
              <a:chOff x="3492868" y="3029947"/>
              <a:chExt cx="270879" cy="232133"/>
            </a:xfrm>
          </p:grpSpPr>
          <p:sp>
            <p:nvSpPr>
              <p:cNvPr id="197" name="Google Shape;197;p34"/>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 name="Google Shape;198;p34"/>
              <p:cNvSpPr/>
              <p:nvPr/>
            </p:nvSpPr>
            <p:spPr>
              <a:xfrm>
                <a:off x="3492868" y="3029947"/>
                <a:ext cx="267337" cy="232133"/>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rgbClr val="6A80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9" name="Google Shape;199;p34"/>
              <p:cNvCxnSpPr/>
              <p:nvPr/>
            </p:nvCxnSpPr>
            <p:spPr>
              <a:xfrm flipH="1">
                <a:off x="3495039" y="3109613"/>
                <a:ext cx="267840" cy="152072"/>
              </a:xfrm>
              <a:prstGeom prst="straightConnector1">
                <a:avLst/>
              </a:prstGeom>
              <a:noFill/>
              <a:ln>
                <a:noFill/>
              </a:ln>
            </p:spPr>
          </p:cxnSp>
        </p:grpSp>
      </p:grpSp>
      <p:grpSp>
        <p:nvGrpSpPr>
          <p:cNvPr id="200" name="Google Shape;200;p34"/>
          <p:cNvGrpSpPr/>
          <p:nvPr/>
        </p:nvGrpSpPr>
        <p:grpSpPr>
          <a:xfrm>
            <a:off x="7139949" y="1067230"/>
            <a:ext cx="1570365" cy="1251744"/>
            <a:chOff x="5508345" y="1295400"/>
            <a:chExt cx="1570365" cy="1668992"/>
          </a:xfrm>
        </p:grpSpPr>
        <p:sp>
          <p:nvSpPr>
            <p:cNvPr id="201" name="Google Shape;201;p34"/>
            <p:cNvSpPr txBox="1"/>
            <p:nvPr/>
          </p:nvSpPr>
          <p:spPr>
            <a:xfrm>
              <a:off x="5508345" y="1295400"/>
              <a:ext cx="1570365" cy="1668992"/>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202" name="Google Shape;202;p34"/>
            <p:cNvGrpSpPr/>
            <p:nvPr/>
          </p:nvGrpSpPr>
          <p:grpSpPr>
            <a:xfrm>
              <a:off x="6769347" y="2699279"/>
              <a:ext cx="309363" cy="265112"/>
              <a:chOff x="3492868" y="3029947"/>
              <a:chExt cx="270879" cy="232133"/>
            </a:xfrm>
          </p:grpSpPr>
          <p:sp>
            <p:nvSpPr>
              <p:cNvPr id="203" name="Google Shape;203;p34"/>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p34"/>
              <p:cNvSpPr/>
              <p:nvPr/>
            </p:nvSpPr>
            <p:spPr>
              <a:xfrm>
                <a:off x="3492868" y="3029947"/>
                <a:ext cx="267337" cy="232133"/>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rgbClr val="6A80A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05" name="Google Shape;205;p34"/>
              <p:cNvCxnSpPr/>
              <p:nvPr/>
            </p:nvCxnSpPr>
            <p:spPr>
              <a:xfrm flipH="1">
                <a:off x="3495039" y="3109613"/>
                <a:ext cx="267840" cy="152072"/>
              </a:xfrm>
              <a:prstGeom prst="straightConnector1">
                <a:avLst/>
              </a:prstGeom>
              <a:noFill/>
              <a:ln>
                <a:noFill/>
              </a:ln>
            </p:spPr>
          </p:cxnSp>
        </p:grpSp>
      </p:grpSp>
      <p:grpSp>
        <p:nvGrpSpPr>
          <p:cNvPr id="206" name="Google Shape;206;p34"/>
          <p:cNvGrpSpPr/>
          <p:nvPr/>
        </p:nvGrpSpPr>
        <p:grpSpPr>
          <a:xfrm>
            <a:off x="5465313" y="1064227"/>
            <a:ext cx="1570365" cy="1251744"/>
            <a:chOff x="5508345" y="1295400"/>
            <a:chExt cx="1570365" cy="1668992"/>
          </a:xfrm>
        </p:grpSpPr>
        <p:sp>
          <p:nvSpPr>
            <p:cNvPr id="207" name="Google Shape;207;p34"/>
            <p:cNvSpPr txBox="1"/>
            <p:nvPr/>
          </p:nvSpPr>
          <p:spPr>
            <a:xfrm>
              <a:off x="5508345" y="1295400"/>
              <a:ext cx="1570365" cy="1668992"/>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208" name="Google Shape;208;p34"/>
            <p:cNvGrpSpPr/>
            <p:nvPr/>
          </p:nvGrpSpPr>
          <p:grpSpPr>
            <a:xfrm>
              <a:off x="6769347" y="2699279"/>
              <a:ext cx="309363" cy="265112"/>
              <a:chOff x="3492868" y="3029947"/>
              <a:chExt cx="270879" cy="232133"/>
            </a:xfrm>
          </p:grpSpPr>
          <p:sp>
            <p:nvSpPr>
              <p:cNvPr id="209" name="Google Shape;209;p34"/>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 name="Google Shape;210;p34"/>
              <p:cNvSpPr/>
              <p:nvPr/>
            </p:nvSpPr>
            <p:spPr>
              <a:xfrm>
                <a:off x="3492868" y="3029947"/>
                <a:ext cx="267337" cy="232133"/>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rgbClr val="6A80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1" name="Google Shape;211;p34"/>
              <p:cNvCxnSpPr/>
              <p:nvPr/>
            </p:nvCxnSpPr>
            <p:spPr>
              <a:xfrm flipH="1">
                <a:off x="3495039" y="3109613"/>
                <a:ext cx="267840" cy="152072"/>
              </a:xfrm>
              <a:prstGeom prst="straightConnector1">
                <a:avLst/>
              </a:prstGeom>
              <a:solidFill>
                <a:srgbClr val="6A80A3"/>
              </a:solidFill>
              <a:ln>
                <a:noFill/>
              </a:ln>
            </p:spPr>
          </p:cxnSp>
        </p:grpSp>
      </p:grpSp>
      <p:sp>
        <p:nvSpPr>
          <p:cNvPr id="212" name="Google Shape;212;p34"/>
          <p:cNvSpPr/>
          <p:nvPr/>
        </p:nvSpPr>
        <p:spPr>
          <a:xfrm>
            <a:off x="482004" y="2444510"/>
            <a:ext cx="8229600" cy="406791"/>
          </a:xfrm>
          <a:prstGeom prst="rightArrow">
            <a:avLst>
              <a:gd fmla="val 50000" name="adj1"/>
              <a:gd fmla="val 50000" name="adj2"/>
            </a:avLst>
          </a:prstGeom>
          <a:solidFill>
            <a:srgbClr val="D3D3D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213" name="Google Shape;213;p3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(Lack of) Leadership Diversity Not New News</a:t>
            </a:r>
            <a:endParaRPr/>
          </a:p>
        </p:txBody>
      </p:sp>
      <p:sp>
        <p:nvSpPr>
          <p:cNvPr id="214" name="Google Shape;214;p3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Research and News on Diversifying the Leadership Bench</a:t>
            </a:r>
            <a:endParaRPr/>
          </a:p>
        </p:txBody>
      </p:sp>
      <p:sp>
        <p:nvSpPr>
          <p:cNvPr id="215" name="Google Shape;215;p34"/>
          <p:cNvSpPr txBox="1"/>
          <p:nvPr/>
        </p:nvSpPr>
        <p:spPr>
          <a:xfrm>
            <a:off x="3084884" y="2989126"/>
            <a:ext cx="1518759" cy="1363835"/>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The New Leaders: Guidelines on Leadership Diversity in America</a:t>
            </a:r>
            <a:endParaRPr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Human Resource Development Quarterly</a:t>
            </a:r>
            <a:endParaRPr sz="1200">
              <a:solidFill>
                <a:schemeClr val="dk1"/>
              </a:solidFill>
              <a:latin typeface="Arial"/>
              <a:ea typeface="Arial"/>
              <a:cs typeface="Arial"/>
              <a:sym typeface="Arial"/>
            </a:endParaRPr>
          </a:p>
          <a:p>
            <a:pPr indent="0" lvl="0" marL="0" marR="0" rtl="0" algn="l">
              <a:spcBef>
                <a:spcPts val="500"/>
              </a:spcBef>
              <a:spcAft>
                <a:spcPts val="0"/>
              </a:spcAft>
              <a:buClr>
                <a:schemeClr val="dk1"/>
              </a:buClr>
              <a:buSzPts val="1200"/>
              <a:buFont typeface="Arial"/>
              <a:buNone/>
            </a:pPr>
            <a:r>
              <a:rPr lang="en" sz="1200">
                <a:solidFill>
                  <a:schemeClr val="dk1"/>
                </a:solidFill>
                <a:latin typeface="Arial"/>
                <a:ea typeface="Arial"/>
                <a:cs typeface="Arial"/>
                <a:sym typeface="Arial"/>
              </a:rPr>
              <a:t>(1994)</a:t>
            </a:r>
            <a:endParaRPr sz="1200">
              <a:solidFill>
                <a:schemeClr val="dk1"/>
              </a:solidFill>
              <a:latin typeface="Arial"/>
              <a:ea typeface="Arial"/>
              <a:cs typeface="Arial"/>
              <a:sym typeface="Arial"/>
            </a:endParaRPr>
          </a:p>
        </p:txBody>
      </p:sp>
      <p:sp>
        <p:nvSpPr>
          <p:cNvPr id="216" name="Google Shape;216;p34"/>
          <p:cNvSpPr txBox="1"/>
          <p:nvPr/>
        </p:nvSpPr>
        <p:spPr>
          <a:xfrm>
            <a:off x="488617" y="2989126"/>
            <a:ext cx="1466678" cy="1373453"/>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Who Will Fight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for the Worth of Women's Work? Women in Leadership Can Make a Difference</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Vital Speeches of the Day </a:t>
            </a:r>
            <a:endParaRPr/>
          </a:p>
          <a:p>
            <a:pPr indent="0" lvl="0" marL="0" marR="0" rtl="0" algn="l">
              <a:spcBef>
                <a:spcPts val="500"/>
              </a:spcBef>
              <a:spcAft>
                <a:spcPts val="0"/>
              </a:spcAft>
              <a:buNone/>
            </a:pPr>
            <a:r>
              <a:rPr lang="en" sz="1200">
                <a:solidFill>
                  <a:schemeClr val="dk1"/>
                </a:solidFill>
                <a:latin typeface="Arial"/>
                <a:ea typeface="Arial"/>
                <a:cs typeface="Arial"/>
                <a:sym typeface="Arial"/>
              </a:rPr>
              <a:t>(1982)</a:t>
            </a:r>
            <a:endParaRPr sz="1200">
              <a:solidFill>
                <a:schemeClr val="dk1"/>
              </a:solidFill>
              <a:latin typeface="Arial"/>
              <a:ea typeface="Arial"/>
              <a:cs typeface="Arial"/>
              <a:sym typeface="Arial"/>
            </a:endParaRPr>
          </a:p>
        </p:txBody>
      </p:sp>
      <p:sp>
        <p:nvSpPr>
          <p:cNvPr id="217" name="Google Shape;217;p34"/>
          <p:cNvSpPr txBox="1"/>
          <p:nvPr/>
        </p:nvSpPr>
        <p:spPr>
          <a:xfrm>
            <a:off x="3820503" y="1074498"/>
            <a:ext cx="1402161" cy="108683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Women in Leadership: The Battle to Advance Continues</a:t>
            </a:r>
            <a:endParaRPr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Business Source Corporate Plus</a:t>
            </a:r>
            <a:endParaRPr sz="1200">
              <a:solidFill>
                <a:schemeClr val="dk1"/>
              </a:solidFill>
              <a:latin typeface="Arial"/>
              <a:ea typeface="Arial"/>
              <a:cs typeface="Arial"/>
              <a:sym typeface="Arial"/>
            </a:endParaRPr>
          </a:p>
          <a:p>
            <a:pPr indent="0" lvl="0" marL="0" marR="0" rtl="0" algn="l">
              <a:spcBef>
                <a:spcPts val="500"/>
              </a:spcBef>
              <a:spcAft>
                <a:spcPts val="0"/>
              </a:spcAft>
              <a:buClr>
                <a:schemeClr val="dk1"/>
              </a:buClr>
              <a:buSzPts val="1200"/>
              <a:buFont typeface="Arial"/>
              <a:buNone/>
            </a:pPr>
            <a:r>
              <a:rPr lang="en" sz="1200">
                <a:solidFill>
                  <a:schemeClr val="dk1"/>
                </a:solidFill>
                <a:latin typeface="Arial"/>
                <a:ea typeface="Arial"/>
                <a:cs typeface="Arial"/>
                <a:sym typeface="Arial"/>
              </a:rPr>
              <a:t>(2000)</a:t>
            </a:r>
            <a:endParaRPr sz="1200">
              <a:solidFill>
                <a:schemeClr val="dk1"/>
              </a:solidFill>
              <a:latin typeface="Arial"/>
              <a:ea typeface="Arial"/>
              <a:cs typeface="Arial"/>
              <a:sym typeface="Arial"/>
            </a:endParaRPr>
          </a:p>
        </p:txBody>
      </p:sp>
      <p:sp>
        <p:nvSpPr>
          <p:cNvPr id="218" name="Google Shape;218;p34"/>
          <p:cNvSpPr txBox="1"/>
          <p:nvPr/>
        </p:nvSpPr>
        <p:spPr>
          <a:xfrm>
            <a:off x="854738" y="1063876"/>
            <a:ext cx="1428507" cy="122533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Women in Leadership and Implications for Affirmative Action</a:t>
            </a:r>
            <a:endParaRPr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Journal of Educational Equity and Leadership</a:t>
            </a:r>
            <a:endParaRPr sz="1200">
              <a:solidFill>
                <a:schemeClr val="dk1"/>
              </a:solidFill>
              <a:latin typeface="Arial"/>
              <a:ea typeface="Arial"/>
              <a:cs typeface="Arial"/>
              <a:sym typeface="Arial"/>
            </a:endParaRPr>
          </a:p>
          <a:p>
            <a:pPr indent="0" lvl="0" marL="0" marR="0" rtl="0" algn="l">
              <a:spcBef>
                <a:spcPts val="500"/>
              </a:spcBef>
              <a:spcAft>
                <a:spcPts val="0"/>
              </a:spcAft>
              <a:buClr>
                <a:schemeClr val="dk1"/>
              </a:buClr>
              <a:buSzPts val="1200"/>
              <a:buFont typeface="Arial"/>
              <a:buNone/>
            </a:pPr>
            <a:r>
              <a:rPr lang="en" sz="1200">
                <a:solidFill>
                  <a:schemeClr val="dk1"/>
                </a:solidFill>
                <a:latin typeface="Arial"/>
                <a:ea typeface="Arial"/>
                <a:cs typeface="Arial"/>
                <a:sym typeface="Arial"/>
              </a:rPr>
              <a:t>(1984)</a:t>
            </a:r>
            <a:endParaRPr sz="1200">
              <a:solidFill>
                <a:schemeClr val="dk1"/>
              </a:solidFill>
              <a:latin typeface="Arial"/>
              <a:ea typeface="Arial"/>
              <a:cs typeface="Arial"/>
              <a:sym typeface="Arial"/>
            </a:endParaRPr>
          </a:p>
        </p:txBody>
      </p:sp>
      <p:sp>
        <p:nvSpPr>
          <p:cNvPr id="219" name="Google Shape;219;p34"/>
          <p:cNvSpPr txBox="1"/>
          <p:nvPr/>
        </p:nvSpPr>
        <p:spPr>
          <a:xfrm>
            <a:off x="5485600" y="1074498"/>
            <a:ext cx="1428507" cy="122533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Diversity in Leadership: Where’s the Love for Racioethnic Minorities?</a:t>
            </a:r>
            <a:endParaRPr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Business Journal of Hispanic Research</a:t>
            </a:r>
            <a:endParaRPr sz="1200">
              <a:solidFill>
                <a:schemeClr val="dk1"/>
              </a:solidFill>
              <a:latin typeface="Arial"/>
              <a:ea typeface="Arial"/>
              <a:cs typeface="Arial"/>
              <a:sym typeface="Arial"/>
            </a:endParaRPr>
          </a:p>
          <a:p>
            <a:pPr indent="0" lvl="0" marL="0" marR="0" rtl="0" algn="l">
              <a:spcBef>
                <a:spcPts val="500"/>
              </a:spcBef>
              <a:spcAft>
                <a:spcPts val="0"/>
              </a:spcAft>
              <a:buClr>
                <a:schemeClr val="dk1"/>
              </a:buClr>
              <a:buSzPts val="1200"/>
              <a:buFont typeface="Arial"/>
              <a:buNone/>
            </a:pPr>
            <a:r>
              <a:rPr lang="en" sz="1200">
                <a:solidFill>
                  <a:schemeClr val="dk1"/>
                </a:solidFill>
                <a:latin typeface="Arial"/>
                <a:ea typeface="Arial"/>
                <a:cs typeface="Arial"/>
                <a:sym typeface="Arial"/>
              </a:rPr>
              <a:t>(2010)</a:t>
            </a:r>
            <a:endParaRPr sz="1200">
              <a:solidFill>
                <a:schemeClr val="dk1"/>
              </a:solidFill>
              <a:latin typeface="Arial"/>
              <a:ea typeface="Arial"/>
              <a:cs typeface="Arial"/>
              <a:sym typeface="Arial"/>
            </a:endParaRPr>
          </a:p>
        </p:txBody>
      </p:sp>
      <p:sp>
        <p:nvSpPr>
          <p:cNvPr id="220" name="Google Shape;220;p34"/>
          <p:cNvSpPr txBox="1"/>
          <p:nvPr/>
        </p:nvSpPr>
        <p:spPr>
          <a:xfrm>
            <a:off x="7159640" y="1074498"/>
            <a:ext cx="1427326" cy="1225336"/>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Representation Matters: Addressing the Latinx Leadership Crisis </a:t>
            </a:r>
            <a:endParaRPr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University of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Maryland</a:t>
            </a:r>
            <a:endParaRPr sz="1200">
              <a:solidFill>
                <a:schemeClr val="dk1"/>
              </a:solidFill>
              <a:latin typeface="Arial"/>
              <a:ea typeface="Arial"/>
              <a:cs typeface="Arial"/>
              <a:sym typeface="Arial"/>
            </a:endParaRPr>
          </a:p>
          <a:p>
            <a:pPr indent="0" lvl="0" marL="0" marR="0" rtl="0" algn="l">
              <a:spcBef>
                <a:spcPts val="500"/>
              </a:spcBef>
              <a:spcAft>
                <a:spcPts val="0"/>
              </a:spcAft>
              <a:buClr>
                <a:schemeClr val="dk1"/>
              </a:buClr>
              <a:buSzPts val="1200"/>
              <a:buFont typeface="Arial"/>
              <a:buNone/>
            </a:pPr>
            <a:r>
              <a:rPr lang="en" sz="1200">
                <a:solidFill>
                  <a:schemeClr val="dk1"/>
                </a:solidFill>
                <a:latin typeface="Arial"/>
                <a:ea typeface="Arial"/>
                <a:cs typeface="Arial"/>
                <a:sym typeface="Arial"/>
              </a:rPr>
              <a:t>(2020)</a:t>
            </a:r>
            <a:endParaRPr sz="1200">
              <a:solidFill>
                <a:schemeClr val="dk1"/>
              </a:solidFill>
              <a:latin typeface="Arial"/>
              <a:ea typeface="Arial"/>
              <a:cs typeface="Arial"/>
              <a:sym typeface="Arial"/>
            </a:endParaRPr>
          </a:p>
        </p:txBody>
      </p:sp>
      <p:sp>
        <p:nvSpPr>
          <p:cNvPr id="221" name="Google Shape;221;p34"/>
          <p:cNvSpPr txBox="1"/>
          <p:nvPr/>
        </p:nvSpPr>
        <p:spPr>
          <a:xfrm>
            <a:off x="7152302" y="2989126"/>
            <a:ext cx="1416568" cy="948337"/>
          </a:xfrm>
          <a:prstGeom prst="rect">
            <a:avLst/>
          </a:prstGeom>
          <a:noFill/>
          <a:ln>
            <a:noFill/>
          </a:ln>
        </p:spPr>
        <p:txBody>
          <a:bodyPr anchorCtr="0" anchor="t" bIns="45700" lIns="45700" spcFirstLastPara="1" rIns="45700" wrap="square" tIns="45700">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How to Get Black Women Leaders Into the C-Suite</a:t>
            </a:r>
            <a:endParaRPr b="1" sz="1200">
              <a:solidFill>
                <a:schemeClr val="dk1"/>
              </a:solidFill>
              <a:latin typeface="Arial"/>
              <a:ea typeface="Arial"/>
              <a:cs typeface="Arial"/>
              <a:sym typeface="Arial"/>
            </a:endParaRPr>
          </a:p>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Journal of Accountancy</a:t>
            </a:r>
            <a:endParaRPr sz="1200">
              <a:solidFill>
                <a:schemeClr val="dk1"/>
              </a:solidFill>
              <a:latin typeface="Arial"/>
              <a:ea typeface="Arial"/>
              <a:cs typeface="Arial"/>
              <a:sym typeface="Arial"/>
            </a:endParaRPr>
          </a:p>
          <a:p>
            <a:pPr indent="0" lvl="0" marL="0" marR="0" rtl="0" algn="l">
              <a:spcBef>
                <a:spcPts val="500"/>
              </a:spcBef>
              <a:spcAft>
                <a:spcPts val="0"/>
              </a:spcAft>
              <a:buClr>
                <a:schemeClr val="dk1"/>
              </a:buClr>
              <a:buSzPts val="1200"/>
              <a:buFont typeface="Arial"/>
              <a:buNone/>
            </a:pPr>
            <a:r>
              <a:rPr lang="en" sz="1200">
                <a:solidFill>
                  <a:schemeClr val="dk1"/>
                </a:solidFill>
                <a:latin typeface="Arial"/>
                <a:ea typeface="Arial"/>
                <a:cs typeface="Arial"/>
                <a:sym typeface="Arial"/>
              </a:rPr>
              <a:t>(2020)</a:t>
            </a:r>
            <a:endParaRPr sz="1200">
              <a:solidFill>
                <a:schemeClr val="dk1"/>
              </a:solidFill>
              <a:latin typeface="Arial"/>
              <a:ea typeface="Arial"/>
              <a:cs typeface="Arial"/>
              <a:sym typeface="Arial"/>
            </a:endParaRPr>
          </a:p>
        </p:txBody>
      </p:sp>
      <p:sp>
        <p:nvSpPr>
          <p:cNvPr id="222" name="Google Shape;222;p34"/>
          <p:cNvSpPr txBox="1"/>
          <p:nvPr/>
        </p:nvSpPr>
        <p:spPr>
          <a:xfrm>
            <a:off x="457200" y="452259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
        <p:nvSpPr>
          <p:cNvPr id="223" name="Google Shape;223;p34"/>
          <p:cNvSpPr txBox="1"/>
          <p:nvPr/>
        </p:nvSpPr>
        <p:spPr>
          <a:xfrm>
            <a:off x="505600" y="2541365"/>
            <a:ext cx="492403"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1980</a:t>
            </a:r>
            <a:endParaRPr/>
          </a:p>
        </p:txBody>
      </p:sp>
      <p:sp>
        <p:nvSpPr>
          <p:cNvPr id="224" name="Google Shape;224;p34"/>
          <p:cNvSpPr txBox="1"/>
          <p:nvPr/>
        </p:nvSpPr>
        <p:spPr>
          <a:xfrm>
            <a:off x="2393893" y="2541364"/>
            <a:ext cx="492403"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1990</a:t>
            </a:r>
            <a:endParaRPr/>
          </a:p>
        </p:txBody>
      </p:sp>
      <p:sp>
        <p:nvSpPr>
          <p:cNvPr id="225" name="Google Shape;225;p34"/>
          <p:cNvSpPr txBox="1"/>
          <p:nvPr/>
        </p:nvSpPr>
        <p:spPr>
          <a:xfrm>
            <a:off x="4314630" y="2544415"/>
            <a:ext cx="492403"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2000</a:t>
            </a:r>
            <a:endParaRPr/>
          </a:p>
        </p:txBody>
      </p:sp>
      <p:sp>
        <p:nvSpPr>
          <p:cNvPr id="226" name="Google Shape;226;p34"/>
          <p:cNvSpPr txBox="1"/>
          <p:nvPr/>
        </p:nvSpPr>
        <p:spPr>
          <a:xfrm>
            <a:off x="6170479" y="2549433"/>
            <a:ext cx="492403"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2010</a:t>
            </a:r>
            <a:endParaRPr/>
          </a:p>
        </p:txBody>
      </p:sp>
      <p:sp>
        <p:nvSpPr>
          <p:cNvPr id="227" name="Google Shape;227;p34"/>
          <p:cNvSpPr txBox="1"/>
          <p:nvPr/>
        </p:nvSpPr>
        <p:spPr>
          <a:xfrm>
            <a:off x="8058774" y="2535683"/>
            <a:ext cx="492403"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2020</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6" name="Shape 786"/>
        <p:cNvGrpSpPr/>
        <p:nvPr/>
      </p:nvGrpSpPr>
      <p:grpSpPr>
        <a:xfrm>
          <a:off x="0" y="0"/>
          <a:ext cx="0" cy="0"/>
          <a:chOff x="0" y="0"/>
          <a:chExt cx="0" cy="0"/>
        </a:xfrm>
      </p:grpSpPr>
      <p:sp>
        <p:nvSpPr>
          <p:cNvPr id="787" name="Google Shape;787;p52"/>
          <p:cNvSpPr txBox="1"/>
          <p:nvPr/>
        </p:nvSpPr>
        <p:spPr>
          <a:xfrm>
            <a:off x="5324832" y="1159330"/>
            <a:ext cx="2722573" cy="1964180"/>
          </a:xfrm>
          <a:prstGeom prst="rect">
            <a:avLst/>
          </a:prstGeom>
          <a:noFill/>
          <a:ln cap="flat" cmpd="sng" w="12700">
            <a:solidFill>
              <a:srgbClr val="6F787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rgbClr val="000000"/>
              </a:solidFill>
              <a:latin typeface="Arial"/>
              <a:ea typeface="Arial"/>
              <a:cs typeface="Arial"/>
              <a:sym typeface="Arial"/>
            </a:endParaRPr>
          </a:p>
        </p:txBody>
      </p:sp>
      <p:grpSp>
        <p:nvGrpSpPr>
          <p:cNvPr id="788" name="Google Shape;788;p52"/>
          <p:cNvGrpSpPr/>
          <p:nvPr/>
        </p:nvGrpSpPr>
        <p:grpSpPr>
          <a:xfrm>
            <a:off x="7566977" y="2767073"/>
            <a:ext cx="480428" cy="356216"/>
            <a:chOff x="3492868" y="3029945"/>
            <a:chExt cx="270879" cy="232135"/>
          </a:xfrm>
        </p:grpSpPr>
        <p:sp>
          <p:nvSpPr>
            <p:cNvPr id="789" name="Google Shape;789;p52"/>
            <p:cNvSpPr/>
            <p:nvPr/>
          </p:nvSpPr>
          <p:spPr>
            <a:xfrm>
              <a:off x="3511034" y="3117104"/>
              <a:ext cx="252713" cy="144976"/>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0" name="Google Shape;790;p52"/>
            <p:cNvSpPr/>
            <p:nvPr/>
          </p:nvSpPr>
          <p:spPr>
            <a:xfrm>
              <a:off x="3492868" y="3029945"/>
              <a:ext cx="267337" cy="232132"/>
            </a:xfrm>
            <a:custGeom>
              <a:rect b="b" l="l" r="r" t="t"/>
              <a:pathLst>
                <a:path extrusionOk="0" h="172682" w="198869">
                  <a:moveTo>
                    <a:pt x="0" y="172682"/>
                  </a:moveTo>
                  <a:cubicBezTo>
                    <a:pt x="10909" y="172682"/>
                    <a:pt x="116701" y="62459"/>
                    <a:pt x="88913" y="1512"/>
                  </a:cubicBezTo>
                  <a:cubicBezTo>
                    <a:pt x="117805" y="0"/>
                    <a:pt x="198870" y="23127"/>
                    <a:pt x="198870" y="57100"/>
                  </a:cubicBezTo>
                </a:path>
              </a:pathLst>
            </a:custGeom>
            <a:solidFill>
              <a:schemeClr val="lt1"/>
            </a:solidFill>
            <a:ln cap="sq" cmpd="sng" w="12700">
              <a:solidFill>
                <a:srgbClr val="6F78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91" name="Google Shape;791;p52"/>
            <p:cNvCxnSpPr/>
            <p:nvPr/>
          </p:nvCxnSpPr>
          <p:spPr>
            <a:xfrm flipH="1">
              <a:off x="3495039" y="3109613"/>
              <a:ext cx="267840" cy="152072"/>
            </a:xfrm>
            <a:prstGeom prst="straightConnector1">
              <a:avLst/>
            </a:prstGeom>
            <a:noFill/>
            <a:ln cap="flat" cmpd="sng" w="12700">
              <a:solidFill>
                <a:srgbClr val="6F7878"/>
              </a:solidFill>
              <a:prstDash val="solid"/>
              <a:miter lim="800000"/>
              <a:headEnd len="sm" w="sm" type="none"/>
              <a:tailEnd len="sm" w="sm" type="none"/>
            </a:ln>
          </p:spPr>
        </p:cxnSp>
      </p:grpSp>
      <p:sp>
        <p:nvSpPr>
          <p:cNvPr id="792" name="Google Shape;792;p52"/>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Collective Accountability Results in Nominal Commitment</a:t>
            </a:r>
            <a:endParaRPr/>
          </a:p>
        </p:txBody>
      </p:sp>
      <p:sp>
        <p:nvSpPr>
          <p:cNvPr id="793" name="Google Shape;793;p52"/>
          <p:cNvSpPr txBox="1"/>
          <p:nvPr>
            <p:ph idx="1" type="body"/>
          </p:nvPr>
        </p:nvSpPr>
        <p:spPr>
          <a:xfrm>
            <a:off x="457200" y="685801"/>
            <a:ext cx="4011613"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“Leaders at My Organization Are Committed </a:t>
            </a:r>
            <a:br>
              <a:rPr lang="en"/>
            </a:br>
            <a:r>
              <a:rPr lang="en"/>
              <a:t>to a Culture of Diversity, Equity and Inclusion.”</a:t>
            </a:r>
            <a:endParaRPr/>
          </a:p>
        </p:txBody>
      </p:sp>
      <p:sp>
        <p:nvSpPr>
          <p:cNvPr id="794" name="Google Shape;794;p52"/>
          <p:cNvSpPr txBox="1"/>
          <p:nvPr>
            <p:ph idx="3" type="body"/>
          </p:nvPr>
        </p:nvSpPr>
        <p:spPr>
          <a:xfrm>
            <a:off x="4684359" y="685801"/>
            <a:ext cx="4014216"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Priority Level of DEI Goals for Leaders</a:t>
            </a:r>
            <a:endParaRPr/>
          </a:p>
        </p:txBody>
      </p:sp>
      <p:sp>
        <p:nvSpPr>
          <p:cNvPr id="795" name="Google Shape;795;p52"/>
          <p:cNvSpPr txBox="1"/>
          <p:nvPr>
            <p:ph idx="4" type="body"/>
          </p:nvPr>
        </p:nvSpPr>
        <p:spPr>
          <a:xfrm>
            <a:off x="4684359" y="858774"/>
            <a:ext cx="4014216"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Illustrative</a:t>
            </a:r>
            <a:endParaRPr/>
          </a:p>
        </p:txBody>
      </p:sp>
      <p:sp>
        <p:nvSpPr>
          <p:cNvPr id="796" name="Google Shape;796;p52"/>
          <p:cNvSpPr txBox="1"/>
          <p:nvPr/>
        </p:nvSpPr>
        <p:spPr>
          <a:xfrm>
            <a:off x="496656" y="2923487"/>
            <a:ext cx="3993659" cy="4905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1,718 non-management employees, segmented from total 3,523 employees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Leadership Progression and Diversity Survey</a:t>
            </a:r>
            <a:endParaRPr/>
          </a:p>
        </p:txBody>
      </p:sp>
      <p:sp>
        <p:nvSpPr>
          <p:cNvPr id="797" name="Google Shape;797;p52"/>
          <p:cNvSpPr txBox="1"/>
          <p:nvPr/>
        </p:nvSpPr>
        <p:spPr>
          <a:xfrm>
            <a:off x="4675187" y="3875970"/>
            <a:ext cx="3993659"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a:t>
            </a:r>
            <a:endParaRPr/>
          </a:p>
        </p:txBody>
      </p:sp>
      <p:pic>
        <p:nvPicPr>
          <p:cNvPr id="798" name="Google Shape;798;p52"/>
          <p:cNvPicPr preferRelativeResize="0"/>
          <p:nvPr/>
        </p:nvPicPr>
        <p:blipFill rotWithShape="1">
          <a:blip r:embed="rId3">
            <a:alphaModFix/>
          </a:blip>
          <a:srcRect b="0" l="0" r="0" t="0"/>
          <a:stretch/>
        </p:blipFill>
        <p:spPr>
          <a:xfrm>
            <a:off x="1160918" y="1110316"/>
            <a:ext cx="2604177" cy="1839641"/>
          </a:xfrm>
          <a:prstGeom prst="rect">
            <a:avLst/>
          </a:prstGeom>
          <a:noFill/>
          <a:ln>
            <a:noFill/>
          </a:ln>
        </p:spPr>
      </p:pic>
      <p:sp>
        <p:nvSpPr>
          <p:cNvPr id="799" name="Google Shape;799;p52"/>
          <p:cNvSpPr txBox="1"/>
          <p:nvPr/>
        </p:nvSpPr>
        <p:spPr>
          <a:xfrm>
            <a:off x="580411" y="2205784"/>
            <a:ext cx="794955" cy="290275"/>
          </a:xfrm>
          <a:prstGeom prst="rect">
            <a:avLst/>
          </a:prstGeom>
          <a:noFill/>
          <a:ln>
            <a:noFill/>
          </a:ln>
        </p:spPr>
        <p:txBody>
          <a:bodyPr anchorCtr="0" anchor="t" bIns="0" lIns="91425" spcFirstLastPara="1" rIns="91425" wrap="square" tIns="0">
            <a:noAutofit/>
          </a:bodyPr>
          <a:lstStyle/>
          <a:p>
            <a:pPr indent="0" lvl="0" marL="0" marR="0" rtl="0" algn="r">
              <a:spcBef>
                <a:spcPts val="0"/>
              </a:spcBef>
              <a:spcAft>
                <a:spcPts val="0"/>
              </a:spcAft>
              <a:buNone/>
            </a:pPr>
            <a:r>
              <a:rPr b="1" lang="en" sz="1200">
                <a:solidFill>
                  <a:srgbClr val="000000"/>
                </a:solidFill>
                <a:latin typeface="Arial"/>
                <a:ea typeface="Arial"/>
                <a:cs typeface="Arial"/>
                <a:sym typeface="Arial"/>
              </a:rPr>
              <a:t>60%</a:t>
            </a:r>
            <a:endParaRPr/>
          </a:p>
          <a:p>
            <a:pPr indent="0" lvl="0" marL="0" marR="0" rtl="0" algn="r">
              <a:spcBef>
                <a:spcPts val="0"/>
              </a:spcBef>
              <a:spcAft>
                <a:spcPts val="0"/>
              </a:spcAft>
              <a:buNone/>
            </a:pPr>
            <a:r>
              <a:rPr lang="en" sz="1200">
                <a:solidFill>
                  <a:srgbClr val="000000"/>
                </a:solidFill>
                <a:latin typeface="Arial"/>
                <a:ea typeface="Arial"/>
                <a:cs typeface="Arial"/>
                <a:sym typeface="Arial"/>
              </a:rPr>
              <a:t>Neutral/Disagree</a:t>
            </a:r>
            <a:endParaRPr/>
          </a:p>
        </p:txBody>
      </p:sp>
      <p:sp>
        <p:nvSpPr>
          <p:cNvPr id="800" name="Google Shape;800;p52"/>
          <p:cNvSpPr txBox="1"/>
          <p:nvPr/>
        </p:nvSpPr>
        <p:spPr>
          <a:xfrm>
            <a:off x="3621755" y="1736344"/>
            <a:ext cx="734786" cy="290275"/>
          </a:xfrm>
          <a:prstGeom prst="rect">
            <a:avLst/>
          </a:prstGeom>
          <a:noFill/>
          <a:ln>
            <a:noFill/>
          </a:ln>
        </p:spPr>
        <p:txBody>
          <a:bodyPr anchorCtr="0" anchor="t" bIns="0" lIns="91425" spcFirstLastPara="1" rIns="91425" wrap="square" tIns="0">
            <a:noAutofit/>
          </a:bodyPr>
          <a:lstStyle/>
          <a:p>
            <a:pPr indent="0" lvl="0" marL="0" marR="0" rtl="0" algn="l">
              <a:spcBef>
                <a:spcPts val="0"/>
              </a:spcBef>
              <a:spcAft>
                <a:spcPts val="0"/>
              </a:spcAft>
              <a:buNone/>
            </a:pPr>
            <a:r>
              <a:rPr b="1" lang="en" sz="1200">
                <a:solidFill>
                  <a:srgbClr val="000000"/>
                </a:solidFill>
                <a:latin typeface="Arial"/>
                <a:ea typeface="Arial"/>
                <a:cs typeface="Arial"/>
                <a:sym typeface="Arial"/>
              </a:rPr>
              <a:t>40%</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Agree</a:t>
            </a:r>
            <a:endParaRPr/>
          </a:p>
        </p:txBody>
      </p:sp>
      <p:sp>
        <p:nvSpPr>
          <p:cNvPr id="801" name="Google Shape;801;p52"/>
          <p:cNvSpPr txBox="1"/>
          <p:nvPr/>
        </p:nvSpPr>
        <p:spPr>
          <a:xfrm>
            <a:off x="5690870" y="1642346"/>
            <a:ext cx="2651760" cy="5424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Launch plan for new cross-functional project</a:t>
            </a:r>
            <a:endParaRPr sz="1200">
              <a:solidFill>
                <a:schemeClr val="dk1"/>
              </a:solidFill>
              <a:latin typeface="Arial"/>
              <a:ea typeface="Arial"/>
              <a:cs typeface="Arial"/>
              <a:sym typeface="Arial"/>
            </a:endParaRPr>
          </a:p>
          <a:p>
            <a:pPr indent="0" lvl="0" marL="0" marR="0" rtl="0" algn="l">
              <a:spcBef>
                <a:spcPts val="600"/>
              </a:spcBef>
              <a:spcAft>
                <a:spcPts val="0"/>
              </a:spcAft>
              <a:buNone/>
            </a:pPr>
            <a:r>
              <a:rPr lang="en" sz="1200">
                <a:solidFill>
                  <a:schemeClr val="dk1"/>
                </a:solidFill>
                <a:latin typeface="Arial"/>
                <a:ea typeface="Arial"/>
                <a:cs typeface="Arial"/>
                <a:sym typeface="Arial"/>
              </a:rPr>
              <a:t>Improve client partnerships</a:t>
            </a:r>
            <a:endParaRPr/>
          </a:p>
        </p:txBody>
      </p:sp>
      <p:sp>
        <p:nvSpPr>
          <p:cNvPr id="802" name="Google Shape;802;p52"/>
          <p:cNvSpPr txBox="1"/>
          <p:nvPr/>
        </p:nvSpPr>
        <p:spPr>
          <a:xfrm>
            <a:off x="4684359" y="3315661"/>
            <a:ext cx="4011966" cy="553998"/>
          </a:xfrm>
          <a:prstGeom prst="rect">
            <a:avLst/>
          </a:prstGeom>
          <a:solidFill>
            <a:srgbClr val="D0DEEA"/>
          </a:solidFill>
          <a:ln>
            <a:noFill/>
          </a:ln>
        </p:spPr>
        <p:txBody>
          <a:bodyPr anchorCtr="0" anchor="t" bIns="91425" lIns="594350" spcFirstLastPara="1" rIns="18287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55% of HR leaders state DEI goals are less important than other business goals at their organization</a:t>
            </a:r>
            <a:endParaRPr/>
          </a:p>
        </p:txBody>
      </p:sp>
      <p:pic>
        <p:nvPicPr>
          <p:cNvPr id="803" name="Google Shape;803;p52"/>
          <p:cNvPicPr preferRelativeResize="0"/>
          <p:nvPr/>
        </p:nvPicPr>
        <p:blipFill rotWithShape="1">
          <a:blip r:embed="rId4">
            <a:alphaModFix/>
          </a:blip>
          <a:srcRect b="0" l="0" r="0" t="0"/>
          <a:stretch/>
        </p:blipFill>
        <p:spPr>
          <a:xfrm>
            <a:off x="4729874" y="3388661"/>
            <a:ext cx="365691" cy="284426"/>
          </a:xfrm>
          <a:prstGeom prst="rect">
            <a:avLst/>
          </a:prstGeom>
          <a:noFill/>
          <a:ln>
            <a:noFill/>
          </a:ln>
        </p:spPr>
      </p:pic>
      <p:sp>
        <p:nvSpPr>
          <p:cNvPr id="804" name="Google Shape;804;p52"/>
          <p:cNvSpPr txBox="1"/>
          <p:nvPr/>
        </p:nvSpPr>
        <p:spPr>
          <a:xfrm>
            <a:off x="5690870" y="2521773"/>
            <a:ext cx="2350173" cy="3462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Increase diverse representation in business unit managers</a:t>
            </a:r>
            <a:endParaRPr sz="1200">
              <a:solidFill>
                <a:schemeClr val="dk1"/>
              </a:solidFill>
              <a:latin typeface="Arial"/>
              <a:ea typeface="Arial"/>
              <a:cs typeface="Arial"/>
              <a:sym typeface="Arial"/>
            </a:endParaRPr>
          </a:p>
        </p:txBody>
      </p:sp>
      <p:sp>
        <p:nvSpPr>
          <p:cNvPr id="805" name="Google Shape;805;p52"/>
          <p:cNvSpPr/>
          <p:nvPr/>
        </p:nvSpPr>
        <p:spPr>
          <a:xfrm>
            <a:off x="5453977" y="1705725"/>
            <a:ext cx="236893" cy="141935"/>
          </a:xfrm>
          <a:custGeom>
            <a:rect b="b" l="l" r="r" t="t"/>
            <a:pathLst>
              <a:path extrusionOk="0" h="277940" w="347916">
                <a:moveTo>
                  <a:pt x="135839" y="206375"/>
                </a:moveTo>
                <a:lnTo>
                  <a:pt x="32652" y="119787"/>
                </a:lnTo>
                <a:lnTo>
                  <a:pt x="0" y="158700"/>
                </a:lnTo>
                <a:lnTo>
                  <a:pt x="142087" y="277940"/>
                </a:lnTo>
                <a:lnTo>
                  <a:pt x="347916" y="32652"/>
                </a:lnTo>
                <a:lnTo>
                  <a:pt x="309016" y="0"/>
                </a:lnTo>
                <a:close/>
              </a:path>
            </a:pathLst>
          </a:custGeom>
          <a:solidFill>
            <a:srgbClr val="00A76D"/>
          </a:solidFill>
          <a:ln>
            <a:noFill/>
          </a:ln>
        </p:spPr>
      </p:sp>
      <p:sp>
        <p:nvSpPr>
          <p:cNvPr id="806" name="Google Shape;806;p52"/>
          <p:cNvSpPr txBox="1"/>
          <p:nvPr/>
        </p:nvSpPr>
        <p:spPr>
          <a:xfrm>
            <a:off x="5367061" y="1451213"/>
            <a:ext cx="1903238" cy="20774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More Important Goals: </a:t>
            </a:r>
            <a:endParaRPr sz="1200">
              <a:solidFill>
                <a:schemeClr val="dk1"/>
              </a:solidFill>
              <a:latin typeface="Arial"/>
              <a:ea typeface="Arial"/>
              <a:cs typeface="Arial"/>
              <a:sym typeface="Arial"/>
            </a:endParaRPr>
          </a:p>
        </p:txBody>
      </p:sp>
      <p:sp>
        <p:nvSpPr>
          <p:cNvPr id="807" name="Google Shape;807;p52"/>
          <p:cNvSpPr txBox="1"/>
          <p:nvPr/>
        </p:nvSpPr>
        <p:spPr>
          <a:xfrm>
            <a:off x="5356901" y="2327099"/>
            <a:ext cx="2183089" cy="2077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Less Important Goals: </a:t>
            </a:r>
            <a:endParaRPr sz="1200">
              <a:solidFill>
                <a:schemeClr val="dk1"/>
              </a:solidFill>
              <a:latin typeface="Arial"/>
              <a:ea typeface="Arial"/>
              <a:cs typeface="Arial"/>
              <a:sym typeface="Arial"/>
            </a:endParaRPr>
          </a:p>
        </p:txBody>
      </p:sp>
      <p:sp>
        <p:nvSpPr>
          <p:cNvPr id="808" name="Google Shape;808;p52"/>
          <p:cNvSpPr/>
          <p:nvPr/>
        </p:nvSpPr>
        <p:spPr>
          <a:xfrm>
            <a:off x="5453976" y="2008465"/>
            <a:ext cx="236893" cy="141935"/>
          </a:xfrm>
          <a:custGeom>
            <a:rect b="b" l="l" r="r" t="t"/>
            <a:pathLst>
              <a:path extrusionOk="0" h="277940" w="347916">
                <a:moveTo>
                  <a:pt x="135839" y="206375"/>
                </a:moveTo>
                <a:lnTo>
                  <a:pt x="32652" y="119787"/>
                </a:lnTo>
                <a:lnTo>
                  <a:pt x="0" y="158700"/>
                </a:lnTo>
                <a:lnTo>
                  <a:pt x="142087" y="277940"/>
                </a:lnTo>
                <a:lnTo>
                  <a:pt x="347916" y="32652"/>
                </a:lnTo>
                <a:lnTo>
                  <a:pt x="309016" y="0"/>
                </a:lnTo>
                <a:close/>
              </a:path>
            </a:pathLst>
          </a:custGeom>
          <a:solidFill>
            <a:srgbClr val="00A76D"/>
          </a:solidFill>
          <a:ln>
            <a:noFill/>
          </a:ln>
        </p:spPr>
      </p:sp>
      <p:sp>
        <p:nvSpPr>
          <p:cNvPr id="809" name="Google Shape;809;p52"/>
          <p:cNvSpPr/>
          <p:nvPr/>
        </p:nvSpPr>
        <p:spPr>
          <a:xfrm>
            <a:off x="5453976" y="2573699"/>
            <a:ext cx="236893" cy="141935"/>
          </a:xfrm>
          <a:custGeom>
            <a:rect b="b" l="l" r="r" t="t"/>
            <a:pathLst>
              <a:path extrusionOk="0" h="277940" w="347916">
                <a:moveTo>
                  <a:pt x="135839" y="206375"/>
                </a:moveTo>
                <a:lnTo>
                  <a:pt x="32652" y="119787"/>
                </a:lnTo>
                <a:lnTo>
                  <a:pt x="0" y="158700"/>
                </a:lnTo>
                <a:lnTo>
                  <a:pt x="142087" y="277940"/>
                </a:lnTo>
                <a:lnTo>
                  <a:pt x="347916" y="32652"/>
                </a:lnTo>
                <a:lnTo>
                  <a:pt x="309016" y="0"/>
                </a:lnTo>
                <a:close/>
              </a:path>
            </a:pathLst>
          </a:custGeom>
          <a:solidFill>
            <a:srgbClr val="F5AB23"/>
          </a:solidFill>
          <a:ln>
            <a:noFill/>
          </a:ln>
        </p:spPr>
      </p:sp>
      <p:sp>
        <p:nvSpPr>
          <p:cNvPr id="810" name="Google Shape;810;p52"/>
          <p:cNvSpPr txBox="1"/>
          <p:nvPr/>
        </p:nvSpPr>
        <p:spPr>
          <a:xfrm>
            <a:off x="5345471" y="1231851"/>
            <a:ext cx="2684142" cy="2077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2021 Leadership Goals</a:t>
            </a:r>
            <a:endParaRPr sz="12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53"/>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Current Path Leads to Collective Accountability</a:t>
            </a:r>
            <a:endParaRPr/>
          </a:p>
        </p:txBody>
      </p:sp>
      <p:sp>
        <p:nvSpPr>
          <p:cNvPr id="817" name="Google Shape;817;p53"/>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400"/>
              <a:buFont typeface="Arial"/>
              <a:buNone/>
            </a:pPr>
            <a:r>
              <a:rPr lang="en">
                <a:solidFill>
                  <a:srgbClr val="000000"/>
                </a:solidFill>
              </a:rPr>
              <a:t>Approaches That Create Collective Accountability Don’t Produce Results on DEI Outcomes</a:t>
            </a:r>
            <a:endParaRPr/>
          </a:p>
        </p:txBody>
      </p:sp>
      <p:pic>
        <p:nvPicPr>
          <p:cNvPr id="818" name="Google Shape;818;p53"/>
          <p:cNvPicPr preferRelativeResize="0"/>
          <p:nvPr/>
        </p:nvPicPr>
        <p:blipFill rotWithShape="1">
          <a:blip r:embed="rId3">
            <a:alphaModFix/>
          </a:blip>
          <a:srcRect b="0" l="0" r="0" t="0"/>
          <a:stretch/>
        </p:blipFill>
        <p:spPr>
          <a:xfrm>
            <a:off x="465923" y="2195451"/>
            <a:ext cx="5308402" cy="676734"/>
          </a:xfrm>
          <a:prstGeom prst="rect">
            <a:avLst/>
          </a:prstGeom>
          <a:noFill/>
          <a:ln>
            <a:noFill/>
          </a:ln>
        </p:spPr>
      </p:pic>
      <p:sp>
        <p:nvSpPr>
          <p:cNvPr id="819" name="Google Shape;819;p53"/>
          <p:cNvSpPr/>
          <p:nvPr/>
        </p:nvSpPr>
        <p:spPr>
          <a:xfrm>
            <a:off x="1186730" y="2209477"/>
            <a:ext cx="238286" cy="1787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20" name="Google Shape;820;p53"/>
          <p:cNvCxnSpPr>
            <a:endCxn id="819" idx="0"/>
          </p:cNvCxnSpPr>
          <p:nvPr/>
        </p:nvCxnSpPr>
        <p:spPr>
          <a:xfrm>
            <a:off x="1305873" y="1972177"/>
            <a:ext cx="0" cy="237300"/>
          </a:xfrm>
          <a:prstGeom prst="straightConnector1">
            <a:avLst/>
          </a:prstGeom>
          <a:noFill/>
          <a:ln cap="flat" cmpd="sng" w="12700">
            <a:solidFill>
              <a:srgbClr val="A1B3CA"/>
            </a:solidFill>
            <a:prstDash val="solid"/>
            <a:miter lim="800000"/>
            <a:headEnd len="sm" w="sm" type="none"/>
            <a:tailEnd len="sm" w="sm" type="none"/>
          </a:ln>
        </p:spPr>
      </p:cxnSp>
      <p:sp>
        <p:nvSpPr>
          <p:cNvPr id="821" name="Google Shape;821;p53"/>
          <p:cNvSpPr/>
          <p:nvPr/>
        </p:nvSpPr>
        <p:spPr>
          <a:xfrm>
            <a:off x="3364517" y="2218450"/>
            <a:ext cx="238286" cy="1787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22" name="Google Shape;822;p53"/>
          <p:cNvCxnSpPr>
            <a:endCxn id="821" idx="0"/>
          </p:cNvCxnSpPr>
          <p:nvPr/>
        </p:nvCxnSpPr>
        <p:spPr>
          <a:xfrm>
            <a:off x="3483660" y="1913650"/>
            <a:ext cx="0" cy="304800"/>
          </a:xfrm>
          <a:prstGeom prst="straightConnector1">
            <a:avLst/>
          </a:prstGeom>
          <a:noFill/>
          <a:ln cap="flat" cmpd="sng" w="12700">
            <a:solidFill>
              <a:srgbClr val="A1B3CA"/>
            </a:solidFill>
            <a:prstDash val="solid"/>
            <a:miter lim="800000"/>
            <a:headEnd len="sm" w="sm" type="none"/>
            <a:tailEnd len="sm" w="sm" type="none"/>
          </a:ln>
        </p:spPr>
      </p:cxnSp>
      <p:sp>
        <p:nvSpPr>
          <p:cNvPr id="823" name="Google Shape;823;p53"/>
          <p:cNvSpPr/>
          <p:nvPr/>
        </p:nvSpPr>
        <p:spPr>
          <a:xfrm>
            <a:off x="5475056" y="2221789"/>
            <a:ext cx="238286" cy="178714"/>
          </a:xfrm>
          <a:prstGeom prst="ellipse">
            <a:avLst/>
          </a:prstGeom>
          <a:solidFill>
            <a:schemeClr val="lt1"/>
          </a:solid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24" name="Google Shape;824;p53"/>
          <p:cNvCxnSpPr>
            <a:endCxn id="823" idx="0"/>
          </p:cNvCxnSpPr>
          <p:nvPr/>
        </p:nvCxnSpPr>
        <p:spPr>
          <a:xfrm>
            <a:off x="5594199" y="1987189"/>
            <a:ext cx="0" cy="234600"/>
          </a:xfrm>
          <a:prstGeom prst="straightConnector1">
            <a:avLst/>
          </a:prstGeom>
          <a:noFill/>
          <a:ln cap="flat" cmpd="sng" w="12700">
            <a:solidFill>
              <a:srgbClr val="A1B3CA"/>
            </a:solidFill>
            <a:prstDash val="solid"/>
            <a:miter lim="800000"/>
            <a:headEnd len="sm" w="sm" type="none"/>
            <a:tailEnd len="sm" w="sm" type="none"/>
          </a:ln>
        </p:spPr>
      </p:cxnSp>
      <p:sp>
        <p:nvSpPr>
          <p:cNvPr id="825" name="Google Shape;825;p53"/>
          <p:cNvSpPr txBox="1"/>
          <p:nvPr/>
        </p:nvSpPr>
        <p:spPr>
          <a:xfrm>
            <a:off x="2204856" y="1457508"/>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chemeClr val="dk1"/>
                </a:solidFill>
                <a:latin typeface="Arial"/>
                <a:ea typeface="Arial"/>
                <a:cs typeface="Arial"/>
                <a:sym typeface="Arial"/>
              </a:rPr>
              <a:t>+</a:t>
            </a:r>
            <a:endParaRPr/>
          </a:p>
        </p:txBody>
      </p:sp>
      <p:sp>
        <p:nvSpPr>
          <p:cNvPr id="826" name="Google Shape;826;p53"/>
          <p:cNvSpPr txBox="1"/>
          <p:nvPr/>
        </p:nvSpPr>
        <p:spPr>
          <a:xfrm>
            <a:off x="4391352" y="1457508"/>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chemeClr val="dk1"/>
                </a:solidFill>
                <a:latin typeface="Arial"/>
                <a:ea typeface="Arial"/>
                <a:cs typeface="Arial"/>
                <a:sym typeface="Arial"/>
              </a:rPr>
              <a:t>+</a:t>
            </a:r>
            <a:endParaRPr/>
          </a:p>
        </p:txBody>
      </p:sp>
      <p:sp>
        <p:nvSpPr>
          <p:cNvPr id="827" name="Google Shape;827;p53"/>
          <p:cNvSpPr txBox="1"/>
          <p:nvPr/>
        </p:nvSpPr>
        <p:spPr>
          <a:xfrm>
            <a:off x="6577848" y="1457508"/>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chemeClr val="dk1"/>
                </a:solidFill>
                <a:latin typeface="Arial"/>
                <a:ea typeface="Arial"/>
                <a:cs typeface="Arial"/>
                <a:sym typeface="Arial"/>
              </a:rPr>
              <a:t>=</a:t>
            </a:r>
            <a:endParaRPr/>
          </a:p>
        </p:txBody>
      </p:sp>
      <p:grpSp>
        <p:nvGrpSpPr>
          <p:cNvPr id="828" name="Google Shape;828;p53"/>
          <p:cNvGrpSpPr/>
          <p:nvPr/>
        </p:nvGrpSpPr>
        <p:grpSpPr>
          <a:xfrm>
            <a:off x="7725661" y="2583123"/>
            <a:ext cx="279400" cy="342900"/>
            <a:chOff x="6324600" y="1625600"/>
            <a:chExt cx="279400" cy="457200"/>
          </a:xfrm>
        </p:grpSpPr>
        <p:cxnSp>
          <p:nvCxnSpPr>
            <p:cNvPr id="829" name="Google Shape;829;p53"/>
            <p:cNvCxnSpPr/>
            <p:nvPr/>
          </p:nvCxnSpPr>
          <p:spPr>
            <a:xfrm>
              <a:off x="6324600" y="1625600"/>
              <a:ext cx="0" cy="457200"/>
            </a:xfrm>
            <a:prstGeom prst="straightConnector1">
              <a:avLst/>
            </a:prstGeom>
            <a:noFill/>
            <a:ln cap="flat" cmpd="sng" w="25400">
              <a:solidFill>
                <a:srgbClr val="E81159"/>
              </a:solidFill>
              <a:prstDash val="solid"/>
              <a:miter lim="800000"/>
              <a:headEnd len="sm" w="sm" type="none"/>
              <a:tailEnd len="sm" w="sm" type="none"/>
            </a:ln>
          </p:spPr>
        </p:cxnSp>
        <p:sp>
          <p:nvSpPr>
            <p:cNvPr id="830" name="Google Shape;830;p53"/>
            <p:cNvSpPr/>
            <p:nvPr/>
          </p:nvSpPr>
          <p:spPr>
            <a:xfrm>
              <a:off x="6324600" y="1625600"/>
              <a:ext cx="279400" cy="166309"/>
            </a:xfrm>
            <a:prstGeom prst="rect">
              <a:avLst/>
            </a:prstGeom>
            <a:solidFill>
              <a:srgbClr val="E81159"/>
            </a:solidFill>
            <a:ln cap="flat" cmpd="sng" w="12700">
              <a:solidFill>
                <a:srgbClr val="E81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31" name="Google Shape;831;p53"/>
          <p:cNvSpPr/>
          <p:nvPr/>
        </p:nvSpPr>
        <p:spPr>
          <a:xfrm>
            <a:off x="467957" y="1142999"/>
            <a:ext cx="1675833" cy="906017"/>
          </a:xfrm>
          <a:prstGeom prst="rect">
            <a:avLst/>
          </a:prstGeom>
          <a:solidFill>
            <a:schemeClr val="lt1"/>
          </a:solidFill>
          <a:ln cap="flat" cmpd="sng" w="12700">
            <a:solidFill>
              <a:srgbClr val="A1B3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Shift Mindsets</a:t>
            </a:r>
            <a:r>
              <a:rPr lang="en" sz="1200">
                <a:solidFill>
                  <a:schemeClr val="dk1"/>
                </a:solidFill>
                <a:latin typeface="Arial"/>
                <a:ea typeface="Arial"/>
                <a:cs typeface="Arial"/>
                <a:sym typeface="Arial"/>
              </a:rPr>
              <a:t>​</a:t>
            </a:r>
            <a:endParaRPr/>
          </a:p>
        </p:txBody>
      </p:sp>
      <p:sp>
        <p:nvSpPr>
          <p:cNvPr id="832" name="Google Shape;832;p53"/>
          <p:cNvSpPr/>
          <p:nvPr/>
        </p:nvSpPr>
        <p:spPr>
          <a:xfrm>
            <a:off x="4840949" y="1142999"/>
            <a:ext cx="1675833" cy="907918"/>
          </a:xfrm>
          <a:prstGeom prst="rect">
            <a:avLst/>
          </a:prstGeom>
          <a:solidFill>
            <a:schemeClr val="lt1"/>
          </a:solidFill>
          <a:ln cap="flat" cmpd="sng" w="12700">
            <a:solidFill>
              <a:srgbClr val="A1B3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Track Metrics</a:t>
            </a:r>
            <a:endParaRPr/>
          </a:p>
        </p:txBody>
      </p:sp>
      <p:sp>
        <p:nvSpPr>
          <p:cNvPr id="833" name="Google Shape;833;p53"/>
          <p:cNvSpPr/>
          <p:nvPr/>
        </p:nvSpPr>
        <p:spPr>
          <a:xfrm>
            <a:off x="2654453" y="1142999"/>
            <a:ext cx="1675833" cy="907919"/>
          </a:xfrm>
          <a:prstGeom prst="rect">
            <a:avLst/>
          </a:prstGeom>
          <a:solidFill>
            <a:schemeClr val="lt1"/>
          </a:solidFill>
          <a:ln cap="flat" cmpd="sng" w="12700">
            <a:solidFill>
              <a:srgbClr val="A1B3C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Cascade Goals​</a:t>
            </a:r>
            <a:endParaRPr/>
          </a:p>
        </p:txBody>
      </p:sp>
      <p:sp>
        <p:nvSpPr>
          <p:cNvPr id="834" name="Google Shape;834;p53"/>
          <p:cNvSpPr/>
          <p:nvPr/>
        </p:nvSpPr>
        <p:spPr>
          <a:xfrm>
            <a:off x="7027444" y="1143569"/>
            <a:ext cx="1675834" cy="906017"/>
          </a:xfrm>
          <a:prstGeom prst="rect">
            <a:avLst/>
          </a:prstGeom>
          <a:noFill/>
          <a:ln cap="flat" cmpd="sng" w="12700">
            <a:solidFill>
              <a:srgbClr val="E811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Collective Accountability </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Creates diffuse leader responsibility for DEI outcomes</a:t>
            </a:r>
            <a:endParaRPr/>
          </a:p>
        </p:txBody>
      </p:sp>
      <p:sp>
        <p:nvSpPr>
          <p:cNvPr id="835" name="Google Shape;835;p53"/>
          <p:cNvSpPr txBox="1"/>
          <p:nvPr/>
        </p:nvSpPr>
        <p:spPr>
          <a:xfrm>
            <a:off x="478714" y="4516016"/>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sp>
        <p:nvSpPr>
          <p:cNvPr id="841" name="Google Shape;841;p54"/>
          <p:cNvSpPr/>
          <p:nvPr/>
        </p:nvSpPr>
        <p:spPr>
          <a:xfrm>
            <a:off x="467955" y="3117382"/>
            <a:ext cx="7075744" cy="192741"/>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2" name="Google Shape;842;p54"/>
          <p:cNvSpPr/>
          <p:nvPr/>
        </p:nvSpPr>
        <p:spPr>
          <a:xfrm flipH="1" rot="10800000">
            <a:off x="1182831" y="3122829"/>
            <a:ext cx="238286" cy="178714"/>
          </a:xfrm>
          <a:prstGeom prst="ellipse">
            <a:avLst/>
          </a:prstGeom>
          <a:solidFill>
            <a:schemeClr val="lt1"/>
          </a:solid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3" name="Google Shape;843;p54"/>
          <p:cNvSpPr/>
          <p:nvPr/>
        </p:nvSpPr>
        <p:spPr>
          <a:xfrm flipH="1" rot="10800000">
            <a:off x="3364517" y="3122829"/>
            <a:ext cx="238286" cy="178714"/>
          </a:xfrm>
          <a:prstGeom prst="ellipse">
            <a:avLst/>
          </a:prstGeom>
          <a:solidFill>
            <a:schemeClr val="lt1"/>
          </a:solid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4" name="Google Shape;844;p54"/>
          <p:cNvSpPr/>
          <p:nvPr/>
        </p:nvSpPr>
        <p:spPr>
          <a:xfrm flipH="1" rot="10800000">
            <a:off x="5475056" y="3122829"/>
            <a:ext cx="238286" cy="178714"/>
          </a:xfrm>
          <a:prstGeom prst="ellipse">
            <a:avLst/>
          </a:prstGeom>
          <a:solidFill>
            <a:schemeClr val="lt1"/>
          </a:solid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5" name="Google Shape;845;p5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New Path Leads to Consequential Accountability</a:t>
            </a:r>
            <a:endParaRPr/>
          </a:p>
        </p:txBody>
      </p:sp>
      <p:sp>
        <p:nvSpPr>
          <p:cNvPr id="846" name="Google Shape;846;p5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400"/>
              <a:buFont typeface="Arial"/>
              <a:buNone/>
            </a:pPr>
            <a:r>
              <a:rPr lang="en">
                <a:solidFill>
                  <a:srgbClr val="000000"/>
                </a:solidFill>
              </a:rPr>
              <a:t>Individual Leaders Should Be Consequentially Accountable</a:t>
            </a:r>
            <a:endParaRPr/>
          </a:p>
        </p:txBody>
      </p:sp>
      <p:sp>
        <p:nvSpPr>
          <p:cNvPr id="847" name="Google Shape;847;p54"/>
          <p:cNvSpPr/>
          <p:nvPr/>
        </p:nvSpPr>
        <p:spPr>
          <a:xfrm>
            <a:off x="467957" y="3460181"/>
            <a:ext cx="1668034" cy="1044517"/>
          </a:xfrm>
          <a:prstGeom prst="rect">
            <a:avLst/>
          </a:prstGeom>
          <a:noFill/>
          <a:ln cap="flat" cmpd="sng" w="12700">
            <a:solidFill>
              <a:srgbClr val="6A80A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Inform Decision Making</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Use objective criteria and integrated data to drive equitable talent decisions.</a:t>
            </a:r>
            <a:endParaRPr/>
          </a:p>
        </p:txBody>
      </p:sp>
      <p:sp>
        <p:nvSpPr>
          <p:cNvPr id="848" name="Google Shape;848;p54"/>
          <p:cNvSpPr txBox="1"/>
          <p:nvPr/>
        </p:nvSpPr>
        <p:spPr>
          <a:xfrm>
            <a:off x="478714" y="4516016"/>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cxnSp>
        <p:nvCxnSpPr>
          <p:cNvPr id="849" name="Google Shape;849;p54"/>
          <p:cNvCxnSpPr>
            <a:stCxn id="847" idx="0"/>
            <a:endCxn id="842" idx="0"/>
          </p:cNvCxnSpPr>
          <p:nvPr/>
        </p:nvCxnSpPr>
        <p:spPr>
          <a:xfrm rot="10800000">
            <a:off x="1301974" y="3301481"/>
            <a:ext cx="0" cy="158700"/>
          </a:xfrm>
          <a:prstGeom prst="straightConnector1">
            <a:avLst/>
          </a:prstGeom>
          <a:noFill/>
          <a:ln cap="flat" cmpd="sng" w="12700">
            <a:solidFill>
              <a:srgbClr val="6A80A3"/>
            </a:solidFill>
            <a:prstDash val="solid"/>
            <a:miter lim="800000"/>
            <a:headEnd len="sm" w="sm" type="none"/>
            <a:tailEnd len="sm" w="sm" type="none"/>
          </a:ln>
        </p:spPr>
      </p:cxnSp>
      <p:sp>
        <p:nvSpPr>
          <p:cNvPr id="850" name="Google Shape;850;p54"/>
          <p:cNvSpPr txBox="1"/>
          <p:nvPr/>
        </p:nvSpPr>
        <p:spPr>
          <a:xfrm>
            <a:off x="2642752" y="3460181"/>
            <a:ext cx="1675833" cy="1044517"/>
          </a:xfrm>
          <a:prstGeom prst="rect">
            <a:avLst/>
          </a:prstGeom>
          <a:noFill/>
          <a:ln cap="flat" cmpd="sng" w="12700">
            <a:solidFill>
              <a:srgbClr val="6A80A3"/>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Customize Strategies</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Support customized strategies to enable leader execution of DEI goals.</a:t>
            </a:r>
            <a:endParaRPr sz="1200">
              <a:solidFill>
                <a:schemeClr val="dk1"/>
              </a:solidFill>
              <a:latin typeface="Arial"/>
              <a:ea typeface="Arial"/>
              <a:cs typeface="Arial"/>
              <a:sym typeface="Arial"/>
            </a:endParaRPr>
          </a:p>
        </p:txBody>
      </p:sp>
      <p:cxnSp>
        <p:nvCxnSpPr>
          <p:cNvPr id="851" name="Google Shape;851;p54"/>
          <p:cNvCxnSpPr>
            <a:stCxn id="850" idx="0"/>
            <a:endCxn id="843" idx="0"/>
          </p:cNvCxnSpPr>
          <p:nvPr/>
        </p:nvCxnSpPr>
        <p:spPr>
          <a:xfrm flipH="1" rot="10800000">
            <a:off x="3480668" y="3301481"/>
            <a:ext cx="3000" cy="158700"/>
          </a:xfrm>
          <a:prstGeom prst="straightConnector1">
            <a:avLst/>
          </a:prstGeom>
          <a:noFill/>
          <a:ln cap="flat" cmpd="sng" w="12700">
            <a:solidFill>
              <a:srgbClr val="6A80A3"/>
            </a:solidFill>
            <a:prstDash val="solid"/>
            <a:miter lim="800000"/>
            <a:headEnd len="sm" w="sm" type="none"/>
            <a:tailEnd len="sm" w="sm" type="none"/>
          </a:ln>
        </p:spPr>
      </p:cxnSp>
      <p:sp>
        <p:nvSpPr>
          <p:cNvPr id="852" name="Google Shape;852;p54"/>
          <p:cNvSpPr/>
          <p:nvPr/>
        </p:nvSpPr>
        <p:spPr>
          <a:xfrm>
            <a:off x="7027444" y="3460181"/>
            <a:ext cx="1675834" cy="1044517"/>
          </a:xfrm>
          <a:prstGeom prst="rect">
            <a:avLst/>
          </a:prstGeom>
          <a:noFill/>
          <a:ln cap="flat" cmpd="sng" w="12700">
            <a:solidFill>
              <a:srgbClr val="E81159"/>
            </a:solidFill>
            <a:prstDash val="solid"/>
            <a:round/>
            <a:headEnd len="sm" w="sm" type="none"/>
            <a:tailEnd len="sm" w="sm" type="none"/>
          </a:ln>
        </p:spPr>
        <p:txBody>
          <a:bodyPr anchorCtr="0" anchor="t" bIns="91425" lIns="91425" spcFirstLastPara="1" rIns="73150" wrap="square" tIns="91425">
            <a:no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Consequential Accountability </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Meaningfully impacts behavior and outcomes for individual leaders</a:t>
            </a:r>
            <a:endParaRPr/>
          </a:p>
        </p:txBody>
      </p:sp>
      <p:grpSp>
        <p:nvGrpSpPr>
          <p:cNvPr id="853" name="Google Shape;853;p54"/>
          <p:cNvGrpSpPr/>
          <p:nvPr/>
        </p:nvGrpSpPr>
        <p:grpSpPr>
          <a:xfrm>
            <a:off x="7725661" y="3041844"/>
            <a:ext cx="279400" cy="342900"/>
            <a:chOff x="6324600" y="1625600"/>
            <a:chExt cx="279400" cy="457200"/>
          </a:xfrm>
        </p:grpSpPr>
        <p:cxnSp>
          <p:nvCxnSpPr>
            <p:cNvPr id="854" name="Google Shape;854;p54"/>
            <p:cNvCxnSpPr/>
            <p:nvPr/>
          </p:nvCxnSpPr>
          <p:spPr>
            <a:xfrm>
              <a:off x="6324600" y="1625600"/>
              <a:ext cx="0" cy="457200"/>
            </a:xfrm>
            <a:prstGeom prst="straightConnector1">
              <a:avLst/>
            </a:prstGeom>
            <a:noFill/>
            <a:ln cap="flat" cmpd="sng" w="25400">
              <a:solidFill>
                <a:srgbClr val="E81159"/>
              </a:solidFill>
              <a:prstDash val="solid"/>
              <a:miter lim="800000"/>
              <a:headEnd len="sm" w="sm" type="none"/>
              <a:tailEnd len="sm" w="sm" type="none"/>
            </a:ln>
          </p:spPr>
        </p:cxnSp>
        <p:sp>
          <p:nvSpPr>
            <p:cNvPr id="855" name="Google Shape;855;p54"/>
            <p:cNvSpPr/>
            <p:nvPr/>
          </p:nvSpPr>
          <p:spPr>
            <a:xfrm>
              <a:off x="6324600" y="1625600"/>
              <a:ext cx="279400" cy="166309"/>
            </a:xfrm>
            <a:prstGeom prst="rect">
              <a:avLst/>
            </a:prstGeom>
            <a:solidFill>
              <a:srgbClr val="E81159"/>
            </a:solidFill>
            <a:ln cap="flat" cmpd="sng" w="12700">
              <a:solidFill>
                <a:srgbClr val="E811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56" name="Google Shape;856;p54"/>
          <p:cNvSpPr txBox="1"/>
          <p:nvPr/>
        </p:nvSpPr>
        <p:spPr>
          <a:xfrm>
            <a:off x="2195106" y="3833447"/>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chemeClr val="dk1"/>
                </a:solidFill>
                <a:latin typeface="Arial"/>
                <a:ea typeface="Arial"/>
                <a:cs typeface="Arial"/>
                <a:sym typeface="Arial"/>
              </a:rPr>
              <a:t>+</a:t>
            </a:r>
            <a:endParaRPr/>
          </a:p>
        </p:txBody>
      </p:sp>
      <p:sp>
        <p:nvSpPr>
          <p:cNvPr id="857" name="Google Shape;857;p54"/>
          <p:cNvSpPr txBox="1"/>
          <p:nvPr/>
        </p:nvSpPr>
        <p:spPr>
          <a:xfrm>
            <a:off x="4377700" y="3833447"/>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chemeClr val="dk1"/>
                </a:solidFill>
                <a:latin typeface="Arial"/>
                <a:ea typeface="Arial"/>
                <a:cs typeface="Arial"/>
                <a:sym typeface="Arial"/>
              </a:rPr>
              <a:t>+</a:t>
            </a:r>
            <a:endParaRPr/>
          </a:p>
        </p:txBody>
      </p:sp>
      <p:sp>
        <p:nvSpPr>
          <p:cNvPr id="858" name="Google Shape;858;p54"/>
          <p:cNvSpPr txBox="1"/>
          <p:nvPr/>
        </p:nvSpPr>
        <p:spPr>
          <a:xfrm>
            <a:off x="6579797" y="3833447"/>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chemeClr val="dk1"/>
                </a:solidFill>
                <a:latin typeface="Arial"/>
                <a:ea typeface="Arial"/>
                <a:cs typeface="Arial"/>
                <a:sym typeface="Arial"/>
              </a:rPr>
              <a:t>=</a:t>
            </a:r>
            <a:endParaRPr/>
          </a:p>
        </p:txBody>
      </p:sp>
      <p:pic>
        <p:nvPicPr>
          <p:cNvPr id="859" name="Google Shape;859;p54"/>
          <p:cNvPicPr preferRelativeResize="0"/>
          <p:nvPr/>
        </p:nvPicPr>
        <p:blipFill rotWithShape="1">
          <a:blip r:embed="rId3">
            <a:alphaModFix/>
          </a:blip>
          <a:srcRect b="0" l="0" r="0" t="0"/>
          <a:stretch/>
        </p:blipFill>
        <p:spPr>
          <a:xfrm>
            <a:off x="465925" y="2195451"/>
            <a:ext cx="5308405" cy="676734"/>
          </a:xfrm>
          <a:prstGeom prst="rect">
            <a:avLst/>
          </a:prstGeom>
          <a:noFill/>
          <a:ln>
            <a:noFill/>
          </a:ln>
        </p:spPr>
      </p:pic>
      <p:sp>
        <p:nvSpPr>
          <p:cNvPr id="860" name="Google Shape;860;p54"/>
          <p:cNvSpPr/>
          <p:nvPr/>
        </p:nvSpPr>
        <p:spPr>
          <a:xfrm>
            <a:off x="1186730" y="2209477"/>
            <a:ext cx="238286" cy="178714"/>
          </a:xfrm>
          <a:prstGeom prst="ellipse">
            <a:avLst/>
          </a:prstGeom>
          <a:solidFill>
            <a:schemeClr val="lt1"/>
          </a:solidFill>
          <a:ln cap="flat" cmpd="sng" w="12700">
            <a:solidFill>
              <a:srgbClr val="D3D3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61" name="Google Shape;861;p54"/>
          <p:cNvCxnSpPr>
            <a:endCxn id="860" idx="0"/>
          </p:cNvCxnSpPr>
          <p:nvPr/>
        </p:nvCxnSpPr>
        <p:spPr>
          <a:xfrm>
            <a:off x="1305873" y="1972177"/>
            <a:ext cx="0" cy="237300"/>
          </a:xfrm>
          <a:prstGeom prst="straightConnector1">
            <a:avLst/>
          </a:prstGeom>
          <a:noFill/>
          <a:ln cap="flat" cmpd="sng" w="12700">
            <a:solidFill>
              <a:srgbClr val="D3D3D3"/>
            </a:solidFill>
            <a:prstDash val="solid"/>
            <a:miter lim="800000"/>
            <a:headEnd len="sm" w="sm" type="none"/>
            <a:tailEnd len="sm" w="sm" type="none"/>
          </a:ln>
        </p:spPr>
      </p:cxnSp>
      <p:sp>
        <p:nvSpPr>
          <p:cNvPr id="862" name="Google Shape;862;p54"/>
          <p:cNvSpPr/>
          <p:nvPr/>
        </p:nvSpPr>
        <p:spPr>
          <a:xfrm>
            <a:off x="3364517" y="2218450"/>
            <a:ext cx="238286" cy="178714"/>
          </a:xfrm>
          <a:prstGeom prst="ellipse">
            <a:avLst/>
          </a:prstGeom>
          <a:solidFill>
            <a:schemeClr val="lt1"/>
          </a:solidFill>
          <a:ln cap="flat" cmpd="sng" w="12700">
            <a:solidFill>
              <a:srgbClr val="D3D3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63" name="Google Shape;863;p54"/>
          <p:cNvCxnSpPr>
            <a:endCxn id="862" idx="0"/>
          </p:cNvCxnSpPr>
          <p:nvPr/>
        </p:nvCxnSpPr>
        <p:spPr>
          <a:xfrm>
            <a:off x="3483660" y="1913650"/>
            <a:ext cx="0" cy="304800"/>
          </a:xfrm>
          <a:prstGeom prst="straightConnector1">
            <a:avLst/>
          </a:prstGeom>
          <a:noFill/>
          <a:ln cap="flat" cmpd="sng" w="12700">
            <a:solidFill>
              <a:srgbClr val="D3D3D3"/>
            </a:solidFill>
            <a:prstDash val="solid"/>
            <a:miter lim="800000"/>
            <a:headEnd len="sm" w="sm" type="none"/>
            <a:tailEnd len="sm" w="sm" type="none"/>
          </a:ln>
        </p:spPr>
      </p:cxnSp>
      <p:sp>
        <p:nvSpPr>
          <p:cNvPr id="864" name="Google Shape;864;p54"/>
          <p:cNvSpPr/>
          <p:nvPr/>
        </p:nvSpPr>
        <p:spPr>
          <a:xfrm>
            <a:off x="5475056" y="2221789"/>
            <a:ext cx="238286" cy="178714"/>
          </a:xfrm>
          <a:prstGeom prst="ellipse">
            <a:avLst/>
          </a:prstGeom>
          <a:solidFill>
            <a:schemeClr val="lt1"/>
          </a:solidFill>
          <a:ln cap="flat" cmpd="sng" w="12700">
            <a:solidFill>
              <a:srgbClr val="D3D3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65" name="Google Shape;865;p54"/>
          <p:cNvCxnSpPr>
            <a:endCxn id="864" idx="0"/>
          </p:cNvCxnSpPr>
          <p:nvPr/>
        </p:nvCxnSpPr>
        <p:spPr>
          <a:xfrm>
            <a:off x="5594199" y="1987189"/>
            <a:ext cx="0" cy="234600"/>
          </a:xfrm>
          <a:prstGeom prst="straightConnector1">
            <a:avLst/>
          </a:prstGeom>
          <a:noFill/>
          <a:ln cap="flat" cmpd="sng" w="12700">
            <a:solidFill>
              <a:srgbClr val="D3D3D3"/>
            </a:solidFill>
            <a:prstDash val="solid"/>
            <a:miter lim="800000"/>
            <a:headEnd len="sm" w="sm" type="none"/>
            <a:tailEnd len="sm" w="sm" type="none"/>
          </a:ln>
        </p:spPr>
      </p:cxnSp>
      <p:sp>
        <p:nvSpPr>
          <p:cNvPr id="866" name="Google Shape;866;p54"/>
          <p:cNvSpPr txBox="1"/>
          <p:nvPr/>
        </p:nvSpPr>
        <p:spPr>
          <a:xfrm>
            <a:off x="2204856" y="1457508"/>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rgbClr val="BDBDBD"/>
                </a:solidFill>
                <a:latin typeface="Arial"/>
                <a:ea typeface="Arial"/>
                <a:cs typeface="Arial"/>
                <a:sym typeface="Arial"/>
              </a:rPr>
              <a:t>+</a:t>
            </a:r>
            <a:endParaRPr/>
          </a:p>
        </p:txBody>
      </p:sp>
      <p:sp>
        <p:nvSpPr>
          <p:cNvPr id="867" name="Google Shape;867;p54"/>
          <p:cNvSpPr txBox="1"/>
          <p:nvPr/>
        </p:nvSpPr>
        <p:spPr>
          <a:xfrm>
            <a:off x="4391352" y="1457508"/>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rgbClr val="BDBDBD"/>
                </a:solidFill>
                <a:latin typeface="Arial"/>
                <a:ea typeface="Arial"/>
                <a:cs typeface="Arial"/>
                <a:sym typeface="Arial"/>
              </a:rPr>
              <a:t>+</a:t>
            </a:r>
            <a:endParaRPr/>
          </a:p>
        </p:txBody>
      </p:sp>
      <p:sp>
        <p:nvSpPr>
          <p:cNvPr id="868" name="Google Shape;868;p54"/>
          <p:cNvSpPr txBox="1"/>
          <p:nvPr/>
        </p:nvSpPr>
        <p:spPr>
          <a:xfrm>
            <a:off x="6577848" y="1457508"/>
            <a:ext cx="388531" cy="27699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800">
                <a:solidFill>
                  <a:srgbClr val="BDBDBD"/>
                </a:solidFill>
                <a:latin typeface="Arial"/>
                <a:ea typeface="Arial"/>
                <a:cs typeface="Arial"/>
                <a:sym typeface="Arial"/>
              </a:rPr>
              <a:t>=</a:t>
            </a:r>
            <a:endParaRPr/>
          </a:p>
        </p:txBody>
      </p:sp>
      <p:grpSp>
        <p:nvGrpSpPr>
          <p:cNvPr id="869" name="Google Shape;869;p54"/>
          <p:cNvGrpSpPr/>
          <p:nvPr/>
        </p:nvGrpSpPr>
        <p:grpSpPr>
          <a:xfrm>
            <a:off x="7725661" y="2583123"/>
            <a:ext cx="279400" cy="342900"/>
            <a:chOff x="6324600" y="1625600"/>
            <a:chExt cx="279400" cy="457200"/>
          </a:xfrm>
        </p:grpSpPr>
        <p:cxnSp>
          <p:nvCxnSpPr>
            <p:cNvPr id="870" name="Google Shape;870;p54"/>
            <p:cNvCxnSpPr/>
            <p:nvPr/>
          </p:nvCxnSpPr>
          <p:spPr>
            <a:xfrm>
              <a:off x="6324600" y="1625600"/>
              <a:ext cx="0" cy="457200"/>
            </a:xfrm>
            <a:prstGeom prst="straightConnector1">
              <a:avLst/>
            </a:prstGeom>
            <a:noFill/>
            <a:ln cap="flat" cmpd="sng" w="25400">
              <a:solidFill>
                <a:srgbClr val="D3D3D3"/>
              </a:solidFill>
              <a:prstDash val="solid"/>
              <a:miter lim="800000"/>
              <a:headEnd len="sm" w="sm" type="none"/>
              <a:tailEnd len="sm" w="sm" type="none"/>
            </a:ln>
          </p:spPr>
        </p:cxnSp>
        <p:sp>
          <p:nvSpPr>
            <p:cNvPr id="871" name="Google Shape;871;p54"/>
            <p:cNvSpPr/>
            <p:nvPr/>
          </p:nvSpPr>
          <p:spPr>
            <a:xfrm>
              <a:off x="6324600" y="1625600"/>
              <a:ext cx="279400" cy="166309"/>
            </a:xfrm>
            <a:prstGeom prst="rect">
              <a:avLst/>
            </a:prstGeom>
            <a:solidFill>
              <a:srgbClr val="D3D3D3"/>
            </a:solidFill>
            <a:ln cap="flat" cmpd="sng" w="12700">
              <a:solidFill>
                <a:srgbClr val="D3D3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872" name="Google Shape;872;p54"/>
          <p:cNvSpPr/>
          <p:nvPr/>
        </p:nvSpPr>
        <p:spPr>
          <a:xfrm>
            <a:off x="467957" y="1142999"/>
            <a:ext cx="1675833" cy="906017"/>
          </a:xfrm>
          <a:prstGeom prst="rect">
            <a:avLst/>
          </a:prstGeom>
          <a:solidFill>
            <a:schemeClr val="lt1"/>
          </a:solidFill>
          <a:ln cap="flat" cmpd="sng" w="12700">
            <a:solidFill>
              <a:srgbClr val="D3D3D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rgbClr val="D3D3D3"/>
                </a:solidFill>
                <a:latin typeface="Arial"/>
                <a:ea typeface="Arial"/>
                <a:cs typeface="Arial"/>
                <a:sym typeface="Arial"/>
              </a:rPr>
              <a:t>Shift Mindsets</a:t>
            </a:r>
            <a:r>
              <a:rPr lang="en" sz="1200">
                <a:solidFill>
                  <a:srgbClr val="D3D3D3"/>
                </a:solidFill>
                <a:latin typeface="Arial"/>
                <a:ea typeface="Arial"/>
                <a:cs typeface="Arial"/>
                <a:sym typeface="Arial"/>
              </a:rPr>
              <a:t>​</a:t>
            </a:r>
            <a:endParaRPr/>
          </a:p>
        </p:txBody>
      </p:sp>
      <p:sp>
        <p:nvSpPr>
          <p:cNvPr id="873" name="Google Shape;873;p54"/>
          <p:cNvSpPr/>
          <p:nvPr/>
        </p:nvSpPr>
        <p:spPr>
          <a:xfrm>
            <a:off x="4840949" y="1142999"/>
            <a:ext cx="1675833" cy="907918"/>
          </a:xfrm>
          <a:prstGeom prst="rect">
            <a:avLst/>
          </a:prstGeom>
          <a:solidFill>
            <a:schemeClr val="lt1"/>
          </a:solidFill>
          <a:ln cap="flat" cmpd="sng" w="12700">
            <a:solidFill>
              <a:srgbClr val="D3D3D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rgbClr val="D3D3D3"/>
                </a:solidFill>
                <a:latin typeface="Arial"/>
                <a:ea typeface="Arial"/>
                <a:cs typeface="Arial"/>
                <a:sym typeface="Arial"/>
              </a:rPr>
              <a:t>Track Metrics</a:t>
            </a:r>
            <a:endParaRPr/>
          </a:p>
        </p:txBody>
      </p:sp>
      <p:sp>
        <p:nvSpPr>
          <p:cNvPr id="874" name="Google Shape;874;p54"/>
          <p:cNvSpPr/>
          <p:nvPr/>
        </p:nvSpPr>
        <p:spPr>
          <a:xfrm>
            <a:off x="2654453" y="1142999"/>
            <a:ext cx="1675833" cy="907919"/>
          </a:xfrm>
          <a:prstGeom prst="rect">
            <a:avLst/>
          </a:prstGeom>
          <a:solidFill>
            <a:schemeClr val="lt1"/>
          </a:solidFill>
          <a:ln cap="flat" cmpd="sng" w="12700">
            <a:solidFill>
              <a:srgbClr val="D3D3D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rgbClr val="D3D3D3"/>
                </a:solidFill>
                <a:latin typeface="Arial"/>
                <a:ea typeface="Arial"/>
                <a:cs typeface="Arial"/>
                <a:sym typeface="Arial"/>
              </a:rPr>
              <a:t>Cascade Goals​</a:t>
            </a:r>
            <a:endParaRPr/>
          </a:p>
        </p:txBody>
      </p:sp>
      <p:sp>
        <p:nvSpPr>
          <p:cNvPr id="875" name="Google Shape;875;p54"/>
          <p:cNvSpPr/>
          <p:nvPr/>
        </p:nvSpPr>
        <p:spPr>
          <a:xfrm>
            <a:off x="7027444" y="1143569"/>
            <a:ext cx="1675834" cy="906017"/>
          </a:xfrm>
          <a:prstGeom prst="rect">
            <a:avLst/>
          </a:prstGeom>
          <a:noFill/>
          <a:ln cap="flat" cmpd="sng" w="12700">
            <a:solidFill>
              <a:srgbClr val="D3D3D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b="1" lang="en" sz="1400">
                <a:solidFill>
                  <a:srgbClr val="D3D3D3"/>
                </a:solidFill>
                <a:latin typeface="Arial"/>
                <a:ea typeface="Arial"/>
                <a:cs typeface="Arial"/>
                <a:sym typeface="Arial"/>
              </a:rPr>
              <a:t>Collective Accountability </a:t>
            </a:r>
            <a:endParaRPr/>
          </a:p>
          <a:p>
            <a:pPr indent="0" lvl="0" marL="0" marR="0" rtl="0" algn="l">
              <a:spcBef>
                <a:spcPts val="300"/>
              </a:spcBef>
              <a:spcAft>
                <a:spcPts val="0"/>
              </a:spcAft>
              <a:buNone/>
            </a:pPr>
            <a:r>
              <a:rPr lang="en" sz="1200">
                <a:solidFill>
                  <a:srgbClr val="D3D3D3"/>
                </a:solidFill>
                <a:latin typeface="Arial"/>
                <a:ea typeface="Arial"/>
                <a:cs typeface="Arial"/>
                <a:sym typeface="Arial"/>
              </a:rPr>
              <a:t>Creates diffuse leader responsibility for DEI outcomes</a:t>
            </a:r>
            <a:endParaRPr/>
          </a:p>
        </p:txBody>
      </p:sp>
      <p:cxnSp>
        <p:nvCxnSpPr>
          <p:cNvPr id="876" name="Google Shape;876;p54"/>
          <p:cNvCxnSpPr>
            <a:endCxn id="844" idx="0"/>
          </p:cNvCxnSpPr>
          <p:nvPr/>
        </p:nvCxnSpPr>
        <p:spPr>
          <a:xfrm rot="10800000">
            <a:off x="5594199" y="3301543"/>
            <a:ext cx="300" cy="209400"/>
          </a:xfrm>
          <a:prstGeom prst="straightConnector1">
            <a:avLst/>
          </a:prstGeom>
          <a:noFill/>
          <a:ln cap="flat" cmpd="sng" w="12700">
            <a:solidFill>
              <a:srgbClr val="6A80A3"/>
            </a:solidFill>
            <a:prstDash val="solid"/>
            <a:miter lim="800000"/>
            <a:headEnd len="sm" w="sm" type="none"/>
            <a:tailEnd len="sm" w="sm" type="none"/>
          </a:ln>
        </p:spPr>
      </p:cxnSp>
      <p:sp>
        <p:nvSpPr>
          <p:cNvPr id="877" name="Google Shape;877;p54"/>
          <p:cNvSpPr txBox="1"/>
          <p:nvPr/>
        </p:nvSpPr>
        <p:spPr>
          <a:xfrm>
            <a:off x="4825346" y="3460181"/>
            <a:ext cx="1695336" cy="1044517"/>
          </a:xfrm>
          <a:prstGeom prst="rect">
            <a:avLst/>
          </a:prstGeom>
          <a:solidFill>
            <a:schemeClr val="lt1"/>
          </a:solidFill>
          <a:ln cap="flat" cmpd="sng" w="12700">
            <a:solidFill>
              <a:srgbClr val="6A80A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Require Progress</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Expect and require progress on DEI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goals for any leader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to advance in the organization.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55"/>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100"/>
              <a:buFont typeface="Arial Black"/>
              <a:buNone/>
            </a:pPr>
            <a:r>
              <a:rPr lang="en" sz="2100"/>
              <a:t>Consequential Accountability Accelerates Diversity</a:t>
            </a:r>
            <a:endParaRPr/>
          </a:p>
        </p:txBody>
      </p:sp>
      <p:sp>
        <p:nvSpPr>
          <p:cNvPr id="883" name="Google Shape;883;p55"/>
          <p:cNvSpPr txBox="1"/>
          <p:nvPr>
            <p:ph idx="1" type="body"/>
          </p:nvPr>
        </p:nvSpPr>
        <p:spPr>
          <a:xfrm>
            <a:off x="457200" y="685801"/>
            <a:ext cx="4011613"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Women on the Leadership Bench</a:t>
            </a:r>
            <a:endParaRPr/>
          </a:p>
        </p:txBody>
      </p:sp>
      <p:sp>
        <p:nvSpPr>
          <p:cNvPr id="884" name="Google Shape;884;p55"/>
          <p:cNvSpPr txBox="1"/>
          <p:nvPr>
            <p:ph idx="2" type="body"/>
          </p:nvPr>
        </p:nvSpPr>
        <p:spPr>
          <a:xfrm>
            <a:off x="457200" y="858774"/>
            <a:ext cx="4011613"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Projected to 2025</a:t>
            </a:r>
            <a:endParaRPr/>
          </a:p>
        </p:txBody>
      </p:sp>
      <p:sp>
        <p:nvSpPr>
          <p:cNvPr id="885" name="Google Shape;885;p55"/>
          <p:cNvSpPr txBox="1"/>
          <p:nvPr>
            <p:ph idx="3" type="body"/>
          </p:nvPr>
        </p:nvSpPr>
        <p:spPr>
          <a:xfrm>
            <a:off x="4684359" y="685801"/>
            <a:ext cx="4014216"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Racially Diverse Employees on the Leadership Bench</a:t>
            </a:r>
            <a:endParaRPr/>
          </a:p>
        </p:txBody>
      </p:sp>
      <p:sp>
        <p:nvSpPr>
          <p:cNvPr id="886" name="Google Shape;886;p55"/>
          <p:cNvSpPr txBox="1"/>
          <p:nvPr>
            <p:ph idx="4" type="body"/>
          </p:nvPr>
        </p:nvSpPr>
        <p:spPr>
          <a:xfrm>
            <a:off x="4684359" y="1011174"/>
            <a:ext cx="4014216"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Projected to 2025</a:t>
            </a:r>
            <a:endParaRPr/>
          </a:p>
        </p:txBody>
      </p:sp>
      <p:pic>
        <p:nvPicPr>
          <p:cNvPr id="887" name="Google Shape;887;p55"/>
          <p:cNvPicPr preferRelativeResize="0"/>
          <p:nvPr/>
        </p:nvPicPr>
        <p:blipFill rotWithShape="1">
          <a:blip r:embed="rId3">
            <a:alphaModFix/>
          </a:blip>
          <a:srcRect b="0" l="0" r="0" t="0"/>
          <a:stretch/>
        </p:blipFill>
        <p:spPr>
          <a:xfrm>
            <a:off x="685471" y="1437672"/>
            <a:ext cx="3666379" cy="2004914"/>
          </a:xfrm>
          <a:prstGeom prst="rect">
            <a:avLst/>
          </a:prstGeom>
          <a:noFill/>
          <a:ln>
            <a:noFill/>
          </a:ln>
        </p:spPr>
      </p:pic>
      <p:pic>
        <p:nvPicPr>
          <p:cNvPr id="888" name="Google Shape;888;p55"/>
          <p:cNvPicPr preferRelativeResize="0"/>
          <p:nvPr/>
        </p:nvPicPr>
        <p:blipFill rotWithShape="1">
          <a:blip r:embed="rId4">
            <a:alphaModFix/>
          </a:blip>
          <a:srcRect b="0" l="0" r="0" t="0"/>
          <a:stretch/>
        </p:blipFill>
        <p:spPr>
          <a:xfrm>
            <a:off x="4926199" y="1437672"/>
            <a:ext cx="3666379" cy="2004912"/>
          </a:xfrm>
          <a:prstGeom prst="rect">
            <a:avLst/>
          </a:prstGeom>
          <a:noFill/>
          <a:ln>
            <a:noFill/>
          </a:ln>
        </p:spPr>
      </p:pic>
      <p:sp>
        <p:nvSpPr>
          <p:cNvPr id="889" name="Google Shape;889;p55"/>
          <p:cNvSpPr/>
          <p:nvPr/>
        </p:nvSpPr>
        <p:spPr>
          <a:xfrm>
            <a:off x="457200" y="3442586"/>
            <a:ext cx="3795824" cy="692497"/>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Organizations creating Consequential Accountability will </a:t>
            </a:r>
            <a:r>
              <a:rPr b="1" lang="en" sz="1200">
                <a:solidFill>
                  <a:srgbClr val="000000"/>
                </a:solidFill>
                <a:latin typeface="Arial"/>
                <a:ea typeface="Arial"/>
                <a:cs typeface="Arial"/>
                <a:sym typeface="Arial"/>
              </a:rPr>
              <a:t>save up to 13 </a:t>
            </a:r>
            <a:r>
              <a:rPr lang="en" sz="1200">
                <a:solidFill>
                  <a:srgbClr val="000000"/>
                </a:solidFill>
                <a:latin typeface="Arial"/>
                <a:ea typeface="Arial"/>
                <a:cs typeface="Arial"/>
                <a:sym typeface="Arial"/>
              </a:rPr>
              <a:t>​</a:t>
            </a:r>
            <a:r>
              <a:rPr b="1" lang="en" sz="1200">
                <a:solidFill>
                  <a:srgbClr val="000000"/>
                </a:solidFill>
                <a:latin typeface="Arial"/>
                <a:ea typeface="Arial"/>
                <a:cs typeface="Arial"/>
                <a:sym typeface="Arial"/>
              </a:rPr>
              <a:t>years to reach gender parity</a:t>
            </a:r>
            <a:r>
              <a:rPr lang="en" sz="1200">
                <a:solidFill>
                  <a:srgbClr val="000000"/>
                </a:solidFill>
                <a:latin typeface="Arial"/>
                <a:ea typeface="Arial"/>
                <a:cs typeface="Arial"/>
                <a:sym typeface="Arial"/>
              </a:rPr>
              <a:t> on the leadership bench, compared to the current rate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of change.</a:t>
            </a:r>
            <a:endParaRPr sz="1200">
              <a:solidFill>
                <a:schemeClr val="dk1"/>
              </a:solidFill>
              <a:latin typeface="Arial"/>
              <a:ea typeface="Arial"/>
              <a:cs typeface="Arial"/>
              <a:sym typeface="Arial"/>
            </a:endParaRPr>
          </a:p>
        </p:txBody>
      </p:sp>
      <p:sp>
        <p:nvSpPr>
          <p:cNvPr id="890" name="Google Shape;890;p55"/>
          <p:cNvSpPr/>
          <p:nvPr/>
        </p:nvSpPr>
        <p:spPr>
          <a:xfrm>
            <a:off x="4684359" y="3442586"/>
            <a:ext cx="3795824" cy="692497"/>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Organizations creating Consequential Accountability will </a:t>
            </a:r>
            <a:r>
              <a:rPr b="1" lang="en" sz="1200">
                <a:solidFill>
                  <a:srgbClr val="000000"/>
                </a:solidFill>
                <a:latin typeface="Arial"/>
                <a:ea typeface="Arial"/>
                <a:cs typeface="Arial"/>
                <a:sym typeface="Arial"/>
              </a:rPr>
              <a:t>save up to 6 </a:t>
            </a:r>
            <a:r>
              <a:rPr lang="en" sz="1200">
                <a:solidFill>
                  <a:srgbClr val="000000"/>
                </a:solidFill>
                <a:latin typeface="Arial"/>
                <a:ea typeface="Arial"/>
                <a:cs typeface="Arial"/>
                <a:sym typeface="Arial"/>
              </a:rPr>
              <a:t>​</a:t>
            </a:r>
            <a:r>
              <a:rPr b="1" lang="en" sz="1200">
                <a:solidFill>
                  <a:srgbClr val="000000"/>
                </a:solidFill>
                <a:latin typeface="Arial"/>
                <a:ea typeface="Arial"/>
                <a:cs typeface="Arial"/>
                <a:sym typeface="Arial"/>
              </a:rPr>
              <a:t>years to reach racial parity</a:t>
            </a:r>
            <a:r>
              <a:rPr lang="en" sz="1200">
                <a:solidFill>
                  <a:srgbClr val="000000"/>
                </a:solidFill>
                <a:latin typeface="Arial"/>
                <a:ea typeface="Arial"/>
                <a:cs typeface="Arial"/>
                <a:sym typeface="Arial"/>
              </a:rPr>
              <a:t> on the leadership bench, compared to the current rate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of change.</a:t>
            </a:r>
            <a:endParaRPr sz="1200">
              <a:solidFill>
                <a:schemeClr val="dk1"/>
              </a:solidFill>
              <a:latin typeface="Arial"/>
              <a:ea typeface="Arial"/>
              <a:cs typeface="Arial"/>
              <a:sym typeface="Arial"/>
            </a:endParaRPr>
          </a:p>
        </p:txBody>
      </p:sp>
      <p:sp>
        <p:nvSpPr>
          <p:cNvPr id="891" name="Google Shape;891;p55"/>
          <p:cNvSpPr/>
          <p:nvPr/>
        </p:nvSpPr>
        <p:spPr>
          <a:xfrm>
            <a:off x="456057" y="4124583"/>
            <a:ext cx="8229600" cy="767518"/>
          </a:xfrm>
          <a:prstGeom prst="rect">
            <a:avLst/>
          </a:prstGeom>
          <a:noFill/>
          <a:ln>
            <a:noFill/>
          </a:ln>
        </p:spPr>
        <p:txBody>
          <a:bodyPr anchorCtr="0" anchor="t" bIns="91425" lIns="0" spcFirstLastPara="1" rIns="0" wrap="square" tIns="914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n = 3,523 employees ​</a:t>
            </a:r>
            <a:endParaRPr/>
          </a:p>
          <a:p>
            <a:pPr indent="0" lvl="0" marL="0" marR="0" rtl="0" algn="l">
              <a:spcBef>
                <a:spcPts val="300"/>
              </a:spcBef>
              <a:spcAft>
                <a:spcPts val="0"/>
              </a:spcAft>
              <a:buNone/>
            </a:pPr>
            <a:r>
              <a:rPr lang="en" sz="1000">
                <a:solidFill>
                  <a:srgbClr val="000000"/>
                </a:solidFill>
                <a:latin typeface="Arial"/>
                <a:ea typeface="Arial"/>
                <a:cs typeface="Arial"/>
                <a:sym typeface="Arial"/>
              </a:rPr>
              <a:t>Source: Bureau of Labor Statistics, U.S. Department of Labor; UK National Office of Statistics; Australian Bureau of Statistics; 2021 Leadership Progression and Diversity Survey, Growth rates projected based on 4-year CAGRs. Delta due to strategy difference estimated through regression modeling. Gender projection is based on data from the US, UK, and Australia. Racial diversity projection is based on data from the US and includes Black/African American, Asian, and Hispanic/Latino employees.</a:t>
            </a:r>
            <a:endParaRPr/>
          </a:p>
        </p:txBody>
      </p:sp>
      <p:grpSp>
        <p:nvGrpSpPr>
          <p:cNvPr id="892" name="Google Shape;892;p55"/>
          <p:cNvGrpSpPr/>
          <p:nvPr/>
        </p:nvGrpSpPr>
        <p:grpSpPr>
          <a:xfrm>
            <a:off x="792040" y="2908494"/>
            <a:ext cx="207045" cy="130771"/>
            <a:chOff x="479614" y="4542019"/>
            <a:chExt cx="207045" cy="174361"/>
          </a:xfrm>
        </p:grpSpPr>
        <p:sp>
          <p:nvSpPr>
            <p:cNvPr id="893" name="Google Shape;893;p55"/>
            <p:cNvSpPr/>
            <p:nvPr/>
          </p:nvSpPr>
          <p:spPr>
            <a:xfrm>
              <a:off x="483202" y="4542019"/>
              <a:ext cx="199869" cy="169889"/>
            </a:xfrm>
            <a:custGeom>
              <a:rect b="b" l="l" r="r" t="t"/>
              <a:pathLst>
                <a:path extrusionOk="0" h="169889" w="199869">
                  <a:moveTo>
                    <a:pt x="0" y="84944"/>
                  </a:moveTo>
                  <a:lnTo>
                    <a:pt x="194872" y="0"/>
                  </a:lnTo>
                  <a:lnTo>
                    <a:pt x="199869" y="94938"/>
                  </a:lnTo>
                  <a:lnTo>
                    <a:pt x="4996" y="169889"/>
                  </a:lnTo>
                  <a:lnTo>
                    <a:pt x="0" y="849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94" name="Google Shape;894;p55"/>
            <p:cNvCxnSpPr/>
            <p:nvPr/>
          </p:nvCxnSpPr>
          <p:spPr>
            <a:xfrm flipH="1" rot="10800000">
              <a:off x="479614" y="4543124"/>
              <a:ext cx="207045" cy="86628"/>
            </a:xfrm>
            <a:prstGeom prst="straightConnector1">
              <a:avLst/>
            </a:prstGeom>
            <a:noFill/>
            <a:ln cap="flat" cmpd="sng" w="12700">
              <a:solidFill>
                <a:schemeClr val="accent2"/>
              </a:solidFill>
              <a:prstDash val="solid"/>
              <a:miter lim="800000"/>
              <a:headEnd len="sm" w="sm" type="none"/>
              <a:tailEnd len="sm" w="sm" type="none"/>
            </a:ln>
          </p:spPr>
        </p:cxnSp>
        <p:cxnSp>
          <p:nvCxnSpPr>
            <p:cNvPr id="895" name="Google Shape;895;p55"/>
            <p:cNvCxnSpPr/>
            <p:nvPr/>
          </p:nvCxnSpPr>
          <p:spPr>
            <a:xfrm flipH="1" rot="10800000">
              <a:off x="479614" y="4629752"/>
              <a:ext cx="207045" cy="86628"/>
            </a:xfrm>
            <a:prstGeom prst="straightConnector1">
              <a:avLst/>
            </a:prstGeom>
            <a:noFill/>
            <a:ln cap="flat" cmpd="sng" w="12700">
              <a:solidFill>
                <a:schemeClr val="accent2"/>
              </a:solidFill>
              <a:prstDash val="solid"/>
              <a:miter lim="800000"/>
              <a:headEnd len="sm" w="sm" type="none"/>
              <a:tailEnd len="sm" w="sm" type="none"/>
            </a:ln>
          </p:spPr>
        </p:cxnSp>
      </p:grpSp>
      <p:sp>
        <p:nvSpPr>
          <p:cNvPr id="896" name="Google Shape;896;p55"/>
          <p:cNvSpPr txBox="1"/>
          <p:nvPr/>
        </p:nvSpPr>
        <p:spPr>
          <a:xfrm>
            <a:off x="393402" y="2163980"/>
            <a:ext cx="488568" cy="138500"/>
          </a:xfrm>
          <a:prstGeom prst="rect">
            <a:avLst/>
          </a:prstGeom>
          <a:noFill/>
          <a:ln>
            <a:noFill/>
          </a:ln>
        </p:spPr>
        <p:txBody>
          <a:bodyPr anchorCtr="0" anchor="t" bIns="0" lIns="0" spcFirstLastPara="1" rIns="91425" wrap="square" tIns="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40%</a:t>
            </a:r>
            <a:endParaRPr/>
          </a:p>
        </p:txBody>
      </p:sp>
      <p:sp>
        <p:nvSpPr>
          <p:cNvPr id="897" name="Google Shape;897;p55"/>
          <p:cNvSpPr txBox="1"/>
          <p:nvPr/>
        </p:nvSpPr>
        <p:spPr>
          <a:xfrm>
            <a:off x="393402" y="2810176"/>
            <a:ext cx="488568" cy="138500"/>
          </a:xfrm>
          <a:prstGeom prst="rect">
            <a:avLst/>
          </a:prstGeom>
          <a:noFill/>
          <a:ln>
            <a:noFill/>
          </a:ln>
        </p:spPr>
        <p:txBody>
          <a:bodyPr anchorCtr="0" anchor="t" bIns="0" lIns="0" spcFirstLastPara="1" rIns="91425" wrap="square" tIns="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25%</a:t>
            </a:r>
            <a:endParaRPr/>
          </a:p>
        </p:txBody>
      </p:sp>
      <p:sp>
        <p:nvSpPr>
          <p:cNvPr id="898" name="Google Shape;898;p55"/>
          <p:cNvSpPr txBox="1"/>
          <p:nvPr/>
        </p:nvSpPr>
        <p:spPr>
          <a:xfrm>
            <a:off x="453311" y="1477910"/>
            <a:ext cx="428659" cy="138500"/>
          </a:xfrm>
          <a:prstGeom prst="rect">
            <a:avLst/>
          </a:prstGeom>
          <a:noFill/>
          <a:ln>
            <a:noFill/>
          </a:ln>
        </p:spPr>
        <p:txBody>
          <a:bodyPr anchorCtr="0" anchor="t" bIns="0" lIns="0" spcFirstLastPara="1" rIns="91425" wrap="square" tIns="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55%</a:t>
            </a:r>
            <a:endParaRPr/>
          </a:p>
        </p:txBody>
      </p:sp>
      <p:grpSp>
        <p:nvGrpSpPr>
          <p:cNvPr id="899" name="Google Shape;899;p55"/>
          <p:cNvGrpSpPr/>
          <p:nvPr/>
        </p:nvGrpSpPr>
        <p:grpSpPr>
          <a:xfrm>
            <a:off x="903452" y="1186662"/>
            <a:ext cx="1983779" cy="327542"/>
            <a:chOff x="1851102" y="1624267"/>
            <a:chExt cx="1983779" cy="436723"/>
          </a:xfrm>
        </p:grpSpPr>
        <p:cxnSp>
          <p:nvCxnSpPr>
            <p:cNvPr id="900" name="Google Shape;900;p55"/>
            <p:cNvCxnSpPr/>
            <p:nvPr/>
          </p:nvCxnSpPr>
          <p:spPr>
            <a:xfrm>
              <a:off x="1851102" y="1950580"/>
              <a:ext cx="257098" cy="0"/>
            </a:xfrm>
            <a:prstGeom prst="straightConnector1">
              <a:avLst/>
            </a:prstGeom>
            <a:noFill/>
            <a:ln cap="flat" cmpd="sng" w="25400">
              <a:solidFill>
                <a:srgbClr val="002856"/>
              </a:solidFill>
              <a:prstDash val="dash"/>
              <a:miter lim="800000"/>
              <a:headEnd len="sm" w="sm" type="none"/>
              <a:tailEnd len="sm" w="sm" type="none"/>
            </a:ln>
          </p:spPr>
        </p:cxnSp>
        <p:sp>
          <p:nvSpPr>
            <p:cNvPr id="901" name="Google Shape;901;p55"/>
            <p:cNvSpPr txBox="1"/>
            <p:nvPr/>
          </p:nvSpPr>
          <p:spPr>
            <a:xfrm>
              <a:off x="2194310" y="1814769"/>
              <a:ext cx="1524000" cy="246221"/>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Collective Accountability</a:t>
              </a:r>
              <a:endParaRPr/>
            </a:p>
          </p:txBody>
        </p:sp>
        <p:sp>
          <p:nvSpPr>
            <p:cNvPr id="902" name="Google Shape;902;p55"/>
            <p:cNvSpPr txBox="1"/>
            <p:nvPr/>
          </p:nvSpPr>
          <p:spPr>
            <a:xfrm>
              <a:off x="2194310" y="1624267"/>
              <a:ext cx="1640571" cy="246221"/>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Consequential Accountability</a:t>
              </a:r>
              <a:endParaRPr/>
            </a:p>
          </p:txBody>
        </p:sp>
        <p:cxnSp>
          <p:nvCxnSpPr>
            <p:cNvPr id="903" name="Google Shape;903;p55"/>
            <p:cNvCxnSpPr/>
            <p:nvPr/>
          </p:nvCxnSpPr>
          <p:spPr>
            <a:xfrm>
              <a:off x="1858536" y="1740663"/>
              <a:ext cx="257098" cy="0"/>
            </a:xfrm>
            <a:prstGeom prst="straightConnector1">
              <a:avLst/>
            </a:prstGeom>
            <a:noFill/>
            <a:ln cap="flat" cmpd="sng" w="25400">
              <a:solidFill>
                <a:srgbClr val="FF540A"/>
              </a:solidFill>
              <a:prstDash val="dash"/>
              <a:miter lim="800000"/>
              <a:headEnd len="sm" w="sm" type="none"/>
              <a:tailEnd len="sm" w="sm" type="none"/>
            </a:ln>
          </p:spPr>
        </p:cxnSp>
      </p:grpSp>
      <p:grpSp>
        <p:nvGrpSpPr>
          <p:cNvPr id="904" name="Google Shape;904;p55"/>
          <p:cNvGrpSpPr/>
          <p:nvPr/>
        </p:nvGrpSpPr>
        <p:grpSpPr>
          <a:xfrm>
            <a:off x="5050467" y="2894771"/>
            <a:ext cx="207045" cy="130771"/>
            <a:chOff x="479614" y="4542019"/>
            <a:chExt cx="207045" cy="174361"/>
          </a:xfrm>
        </p:grpSpPr>
        <p:sp>
          <p:nvSpPr>
            <p:cNvPr id="905" name="Google Shape;905;p55"/>
            <p:cNvSpPr/>
            <p:nvPr/>
          </p:nvSpPr>
          <p:spPr>
            <a:xfrm>
              <a:off x="483202" y="4542019"/>
              <a:ext cx="199869" cy="169889"/>
            </a:xfrm>
            <a:custGeom>
              <a:rect b="b" l="l" r="r" t="t"/>
              <a:pathLst>
                <a:path extrusionOk="0" h="169889" w="199869">
                  <a:moveTo>
                    <a:pt x="0" y="84944"/>
                  </a:moveTo>
                  <a:lnTo>
                    <a:pt x="194872" y="0"/>
                  </a:lnTo>
                  <a:lnTo>
                    <a:pt x="199869" y="94938"/>
                  </a:lnTo>
                  <a:lnTo>
                    <a:pt x="4996" y="169889"/>
                  </a:lnTo>
                  <a:lnTo>
                    <a:pt x="0" y="84944"/>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906" name="Google Shape;906;p55"/>
            <p:cNvCxnSpPr/>
            <p:nvPr/>
          </p:nvCxnSpPr>
          <p:spPr>
            <a:xfrm flipH="1" rot="10800000">
              <a:off x="479614" y="4543124"/>
              <a:ext cx="207045" cy="86628"/>
            </a:xfrm>
            <a:prstGeom prst="straightConnector1">
              <a:avLst/>
            </a:prstGeom>
            <a:noFill/>
            <a:ln cap="flat" cmpd="sng" w="12700">
              <a:solidFill>
                <a:schemeClr val="accent2"/>
              </a:solidFill>
              <a:prstDash val="solid"/>
              <a:miter lim="800000"/>
              <a:headEnd len="sm" w="sm" type="none"/>
              <a:tailEnd len="sm" w="sm" type="none"/>
            </a:ln>
          </p:spPr>
        </p:cxnSp>
        <p:cxnSp>
          <p:nvCxnSpPr>
            <p:cNvPr id="907" name="Google Shape;907;p55"/>
            <p:cNvCxnSpPr/>
            <p:nvPr/>
          </p:nvCxnSpPr>
          <p:spPr>
            <a:xfrm flipH="1" rot="10800000">
              <a:off x="479614" y="4629752"/>
              <a:ext cx="207045" cy="86628"/>
            </a:xfrm>
            <a:prstGeom prst="straightConnector1">
              <a:avLst/>
            </a:prstGeom>
            <a:noFill/>
            <a:ln cap="flat" cmpd="sng" w="12700">
              <a:solidFill>
                <a:schemeClr val="accent2"/>
              </a:solidFill>
              <a:prstDash val="solid"/>
              <a:miter lim="800000"/>
              <a:headEnd len="sm" w="sm" type="none"/>
              <a:tailEnd len="sm" w="sm" type="none"/>
            </a:ln>
          </p:spPr>
        </p:cxnSp>
      </p:grpSp>
      <p:sp>
        <p:nvSpPr>
          <p:cNvPr id="908" name="Google Shape;908;p55"/>
          <p:cNvSpPr txBox="1"/>
          <p:nvPr/>
        </p:nvSpPr>
        <p:spPr>
          <a:xfrm>
            <a:off x="4365265" y="2165093"/>
            <a:ext cx="764499" cy="138500"/>
          </a:xfrm>
          <a:prstGeom prst="rect">
            <a:avLst/>
          </a:prstGeom>
          <a:noFill/>
          <a:ln>
            <a:noFill/>
          </a:ln>
        </p:spPr>
        <p:txBody>
          <a:bodyPr anchorCtr="0" anchor="t" bIns="0" lIns="0" spcFirstLastPara="1" rIns="91425" wrap="square" tIns="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25%</a:t>
            </a:r>
            <a:endParaRPr/>
          </a:p>
        </p:txBody>
      </p:sp>
      <p:sp>
        <p:nvSpPr>
          <p:cNvPr id="909" name="Google Shape;909;p55"/>
          <p:cNvSpPr txBox="1"/>
          <p:nvPr/>
        </p:nvSpPr>
        <p:spPr>
          <a:xfrm>
            <a:off x="4641196" y="2812402"/>
            <a:ext cx="488568" cy="138500"/>
          </a:xfrm>
          <a:prstGeom prst="rect">
            <a:avLst/>
          </a:prstGeom>
          <a:noFill/>
          <a:ln>
            <a:noFill/>
          </a:ln>
        </p:spPr>
        <p:txBody>
          <a:bodyPr anchorCtr="0" anchor="t" bIns="0" lIns="0" spcFirstLastPara="1" rIns="91425" wrap="square" tIns="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15%</a:t>
            </a:r>
            <a:endParaRPr/>
          </a:p>
        </p:txBody>
      </p:sp>
      <p:sp>
        <p:nvSpPr>
          <p:cNvPr id="910" name="Google Shape;910;p55"/>
          <p:cNvSpPr txBox="1"/>
          <p:nvPr/>
        </p:nvSpPr>
        <p:spPr>
          <a:xfrm>
            <a:off x="4701105" y="1477910"/>
            <a:ext cx="428659" cy="138500"/>
          </a:xfrm>
          <a:prstGeom prst="rect">
            <a:avLst/>
          </a:prstGeom>
          <a:noFill/>
          <a:ln>
            <a:noFill/>
          </a:ln>
        </p:spPr>
        <p:txBody>
          <a:bodyPr anchorCtr="0" anchor="t" bIns="0" lIns="0" spcFirstLastPara="1" rIns="91425" wrap="square" tIns="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35%</a:t>
            </a:r>
            <a:endParaRPr/>
          </a:p>
        </p:txBody>
      </p:sp>
      <p:grpSp>
        <p:nvGrpSpPr>
          <p:cNvPr id="911" name="Google Shape;911;p55"/>
          <p:cNvGrpSpPr/>
          <p:nvPr/>
        </p:nvGrpSpPr>
        <p:grpSpPr>
          <a:xfrm>
            <a:off x="5131396" y="1186662"/>
            <a:ext cx="1983779" cy="327542"/>
            <a:chOff x="1851102" y="1624267"/>
            <a:chExt cx="1983779" cy="436723"/>
          </a:xfrm>
        </p:grpSpPr>
        <p:cxnSp>
          <p:nvCxnSpPr>
            <p:cNvPr id="912" name="Google Shape;912;p55"/>
            <p:cNvCxnSpPr/>
            <p:nvPr/>
          </p:nvCxnSpPr>
          <p:spPr>
            <a:xfrm>
              <a:off x="1851102" y="1950580"/>
              <a:ext cx="257098" cy="0"/>
            </a:xfrm>
            <a:prstGeom prst="straightConnector1">
              <a:avLst/>
            </a:prstGeom>
            <a:noFill/>
            <a:ln cap="flat" cmpd="sng" w="25400">
              <a:solidFill>
                <a:srgbClr val="002856"/>
              </a:solidFill>
              <a:prstDash val="dash"/>
              <a:miter lim="800000"/>
              <a:headEnd len="sm" w="sm" type="none"/>
              <a:tailEnd len="sm" w="sm" type="none"/>
            </a:ln>
          </p:spPr>
        </p:cxnSp>
        <p:sp>
          <p:nvSpPr>
            <p:cNvPr id="913" name="Google Shape;913;p55"/>
            <p:cNvSpPr txBox="1"/>
            <p:nvPr/>
          </p:nvSpPr>
          <p:spPr>
            <a:xfrm>
              <a:off x="2194310" y="1814769"/>
              <a:ext cx="1524000" cy="246221"/>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Collective Accountability</a:t>
              </a:r>
              <a:endParaRPr/>
            </a:p>
          </p:txBody>
        </p:sp>
        <p:sp>
          <p:nvSpPr>
            <p:cNvPr id="914" name="Google Shape;914;p55"/>
            <p:cNvSpPr txBox="1"/>
            <p:nvPr/>
          </p:nvSpPr>
          <p:spPr>
            <a:xfrm>
              <a:off x="2194310" y="1624267"/>
              <a:ext cx="1640571" cy="246221"/>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Consequential Accountability</a:t>
              </a:r>
              <a:endParaRPr/>
            </a:p>
          </p:txBody>
        </p:sp>
        <p:cxnSp>
          <p:nvCxnSpPr>
            <p:cNvPr id="915" name="Google Shape;915;p55"/>
            <p:cNvCxnSpPr/>
            <p:nvPr/>
          </p:nvCxnSpPr>
          <p:spPr>
            <a:xfrm>
              <a:off x="1858536" y="1740663"/>
              <a:ext cx="257098" cy="0"/>
            </a:xfrm>
            <a:prstGeom prst="straightConnector1">
              <a:avLst/>
            </a:prstGeom>
            <a:noFill/>
            <a:ln cap="flat" cmpd="sng" w="25400">
              <a:solidFill>
                <a:srgbClr val="FF540A"/>
              </a:solidFill>
              <a:prstDash val="dash"/>
              <a:miter lim="800000"/>
              <a:headEnd len="sm" w="sm" type="none"/>
              <a:tailEnd len="sm" w="sm" type="none"/>
            </a:ln>
          </p:spPr>
        </p:cxn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56"/>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Consequential Accountability Drives Other Key Outcomes</a:t>
            </a:r>
            <a:endParaRPr/>
          </a:p>
        </p:txBody>
      </p:sp>
      <p:sp>
        <p:nvSpPr>
          <p:cNvPr id="921" name="Google Shape;921;p5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Max Impact of DEI Strategies on Employee Outcomes</a:t>
            </a:r>
            <a:endParaRPr/>
          </a:p>
        </p:txBody>
      </p:sp>
      <p:sp>
        <p:nvSpPr>
          <p:cNvPr id="922" name="Google Shape;922;p56"/>
          <p:cNvSpPr/>
          <p:nvPr/>
        </p:nvSpPr>
        <p:spPr>
          <a:xfrm>
            <a:off x="444501" y="4387218"/>
            <a:ext cx="8207378" cy="302081"/>
          </a:xfrm>
          <a:prstGeom prst="rect">
            <a:avLst/>
          </a:prstGeom>
          <a:noFill/>
          <a:ln cap="flat" cmpd="sng" w="12700">
            <a:solidFill>
              <a:srgbClr val="E81159"/>
            </a:solidFill>
            <a:prstDash val="solid"/>
            <a:round/>
            <a:headEnd len="sm" w="sm" type="none"/>
            <a:tailEnd len="sm" w="sm" type="none"/>
          </a:ln>
        </p:spPr>
        <p:txBody>
          <a:bodyPr anchorCtr="0" anchor="t" bIns="108000" lIns="108000" spcFirstLastPara="1" rIns="108000" wrap="square" tIns="1080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Inclusion and psychological safety are critical to sustaining diversity in the organization.</a:t>
            </a:r>
            <a:endParaRPr/>
          </a:p>
        </p:txBody>
      </p:sp>
      <p:sp>
        <p:nvSpPr>
          <p:cNvPr id="923" name="Google Shape;923;p56"/>
          <p:cNvSpPr txBox="1"/>
          <p:nvPr/>
        </p:nvSpPr>
        <p:spPr>
          <a:xfrm>
            <a:off x="467019" y="3856898"/>
            <a:ext cx="8184859" cy="352019"/>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3,523 employees​</a:t>
            </a:r>
            <a:endParaRPr sz="1200">
              <a:solidFill>
                <a:schemeClr val="dk1"/>
              </a:solidFill>
              <a:latin typeface="Arial"/>
              <a:ea typeface="Arial"/>
              <a:cs typeface="Arial"/>
              <a:sym typeface="Arial"/>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Leadership Progression and Diversity Survey</a:t>
            </a:r>
            <a:endParaRPr i="1" sz="1000">
              <a:solidFill>
                <a:schemeClr val="dk1"/>
              </a:solidFill>
              <a:latin typeface="Arial"/>
              <a:ea typeface="Arial"/>
              <a:cs typeface="Arial"/>
              <a:sym typeface="Arial"/>
            </a:endParaRPr>
          </a:p>
        </p:txBody>
      </p:sp>
      <p:pic>
        <p:nvPicPr>
          <p:cNvPr id="924" name="Google Shape;924;p56"/>
          <p:cNvPicPr preferRelativeResize="0"/>
          <p:nvPr/>
        </p:nvPicPr>
        <p:blipFill rotWithShape="1">
          <a:blip r:embed="rId3">
            <a:alphaModFix/>
          </a:blip>
          <a:srcRect b="0" l="0" r="0" t="0"/>
          <a:stretch/>
        </p:blipFill>
        <p:spPr>
          <a:xfrm>
            <a:off x="393156" y="1330877"/>
            <a:ext cx="4012158" cy="2600027"/>
          </a:xfrm>
          <a:prstGeom prst="rect">
            <a:avLst/>
          </a:prstGeom>
          <a:noFill/>
          <a:ln>
            <a:noFill/>
          </a:ln>
        </p:spPr>
      </p:pic>
      <p:sp>
        <p:nvSpPr>
          <p:cNvPr id="925" name="Google Shape;925;p56"/>
          <p:cNvSpPr/>
          <p:nvPr/>
        </p:nvSpPr>
        <p:spPr>
          <a:xfrm>
            <a:off x="466723" y="977215"/>
            <a:ext cx="3989391" cy="276999"/>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Employee Inclusion</a:t>
            </a:r>
            <a:endParaRPr/>
          </a:p>
        </p:txBody>
      </p:sp>
      <p:pic>
        <p:nvPicPr>
          <p:cNvPr id="926" name="Google Shape;926;p56"/>
          <p:cNvPicPr preferRelativeResize="0"/>
          <p:nvPr/>
        </p:nvPicPr>
        <p:blipFill rotWithShape="1">
          <a:blip r:embed="rId4">
            <a:alphaModFix/>
          </a:blip>
          <a:srcRect b="0" l="0" r="0" t="0"/>
          <a:stretch/>
        </p:blipFill>
        <p:spPr>
          <a:xfrm>
            <a:off x="4644482" y="1330877"/>
            <a:ext cx="4012158" cy="2600027"/>
          </a:xfrm>
          <a:prstGeom prst="rect">
            <a:avLst/>
          </a:prstGeom>
          <a:noFill/>
          <a:ln>
            <a:noFill/>
          </a:ln>
        </p:spPr>
      </p:pic>
      <p:sp>
        <p:nvSpPr>
          <p:cNvPr id="927" name="Google Shape;927;p56"/>
          <p:cNvSpPr/>
          <p:nvPr/>
        </p:nvSpPr>
        <p:spPr>
          <a:xfrm>
            <a:off x="4670427" y="977215"/>
            <a:ext cx="4011613" cy="276999"/>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Psychological Safety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57"/>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Creating Consequential Accountability</a:t>
            </a:r>
            <a:endParaRPr/>
          </a:p>
        </p:txBody>
      </p:sp>
      <p:graphicFrame>
        <p:nvGraphicFramePr>
          <p:cNvPr id="933" name="Google Shape;933;p57"/>
          <p:cNvGraphicFramePr/>
          <p:nvPr/>
        </p:nvGraphicFramePr>
        <p:xfrm>
          <a:off x="457201" y="1159634"/>
          <a:ext cx="3000000" cy="3000000"/>
        </p:xfrm>
        <a:graphic>
          <a:graphicData uri="http://schemas.openxmlformats.org/drawingml/2006/table">
            <a:tbl>
              <a:tblPr bandRow="1" firstRow="1">
                <a:noFill/>
                <a:tableStyleId>{4D9A8607-1C7A-4FEF-80A3-68C6CF04E4B6}</a:tableStyleId>
              </a:tblPr>
              <a:tblGrid>
                <a:gridCol w="2746375"/>
                <a:gridCol w="2746375"/>
                <a:gridCol w="2746375"/>
              </a:tblGrid>
              <a:tr h="248775">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Inform Leader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Decision Making</a:t>
                      </a:r>
                      <a:endParaRPr sz="1100"/>
                    </a:p>
                  </a:txBody>
                  <a:tcPr marT="68600" marB="68600" marR="91450" marL="91450">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Customize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Strategies</a:t>
                      </a:r>
                      <a:endParaRPr b="1" i="0" sz="1100" u="none" cap="none" strike="noStrike">
                        <a:solidFill>
                          <a:schemeClr val="lt1"/>
                        </a:solidFill>
                        <a:latin typeface="Arial"/>
                        <a:ea typeface="Arial"/>
                        <a:cs typeface="Arial"/>
                        <a:sym typeface="Arial"/>
                      </a:endParaRPr>
                    </a:p>
                  </a:txBody>
                  <a:tcPr marT="68600" marB="68600" marR="91450" marL="9145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Require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Progress</a:t>
                      </a:r>
                      <a:endParaRPr sz="1100"/>
                    </a:p>
                  </a:txBody>
                  <a:tcPr marT="68600" marB="68600" marR="91450" marL="91450">
                    <a:lnL cap="flat" cmpd="sng" w="9525">
                      <a:solidFill>
                        <a:srgbClr val="7F7F7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287925">
                <a:tc>
                  <a:txBody>
                    <a:bodyPr/>
                    <a:lstStyle/>
                    <a:p>
                      <a:pPr indent="0" lvl="0" marL="0" marR="0" rtl="0" algn="ctr">
                        <a:lnSpc>
                          <a:spcPct val="100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Use objective criteria </a:t>
                      </a:r>
                      <a:br>
                        <a:rPr lang="en" sz="900" u="none" cap="none" strike="noStrike">
                          <a:latin typeface="Arial"/>
                          <a:ea typeface="Arial"/>
                          <a:cs typeface="Arial"/>
                          <a:sym typeface="Arial"/>
                        </a:rPr>
                      </a:br>
                      <a:r>
                        <a:rPr lang="en" sz="900" u="none" cap="none" strike="noStrike">
                          <a:latin typeface="Arial"/>
                          <a:ea typeface="Arial"/>
                          <a:cs typeface="Arial"/>
                          <a:sym typeface="Arial"/>
                        </a:rPr>
                        <a:t>and integrated data to drive </a:t>
                      </a:r>
                      <a:br>
                        <a:rPr lang="en" sz="900" u="none" cap="none" strike="noStrike">
                          <a:latin typeface="Arial"/>
                          <a:ea typeface="Arial"/>
                          <a:cs typeface="Arial"/>
                          <a:sym typeface="Arial"/>
                        </a:rPr>
                      </a:br>
                      <a:r>
                        <a:rPr lang="en" sz="900" u="none" cap="none" strike="noStrike">
                          <a:latin typeface="Arial"/>
                          <a:ea typeface="Arial"/>
                          <a:cs typeface="Arial"/>
                          <a:sym typeface="Arial"/>
                        </a:rPr>
                        <a:t>equitable talent decisions.</a:t>
                      </a:r>
                      <a:endParaRPr sz="900" u="none" cap="none" strike="noStrike">
                        <a:solidFill>
                          <a:schemeClr val="dk1"/>
                        </a:solidFill>
                        <a:latin typeface="Arial"/>
                        <a:ea typeface="Arial"/>
                        <a:cs typeface="Arial"/>
                        <a:sym typeface="Arial"/>
                      </a:endParaRPr>
                    </a:p>
                  </a:txBody>
                  <a:tcPr marT="68600" marB="68600" marR="91450" marL="91450" anchor="ctr">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 sz="900" u="none" cap="none" strike="noStrike"/>
                        <a:t>Support customized </a:t>
                      </a:r>
                      <a:br>
                        <a:rPr lang="en" sz="900" u="none" cap="none" strike="noStrike"/>
                      </a:br>
                      <a:r>
                        <a:rPr lang="en" sz="900" u="none" cap="none" strike="noStrike"/>
                        <a:t>strategies to enable leader </a:t>
                      </a:r>
                      <a:br>
                        <a:rPr lang="en" sz="900" u="none" cap="none" strike="noStrike"/>
                      </a:br>
                      <a:r>
                        <a:rPr lang="en" sz="900" u="none" cap="none" strike="noStrike"/>
                        <a:t>execution of DEI goals.</a:t>
                      </a:r>
                      <a:endParaRPr sz="900" u="none" cap="none" strike="noStrike"/>
                    </a:p>
                  </a:txBody>
                  <a:tcPr marT="68600" marB="68600"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900"/>
                        <a:buFont typeface="Arial"/>
                        <a:buNone/>
                      </a:pPr>
                      <a:r>
                        <a:rPr b="0" i="0" lang="en" sz="900" u="none" cap="none" strike="noStrike">
                          <a:solidFill>
                            <a:schemeClr val="dk1"/>
                          </a:solidFill>
                          <a:latin typeface="Arial"/>
                          <a:ea typeface="Arial"/>
                          <a:cs typeface="Arial"/>
                          <a:sym typeface="Arial"/>
                        </a:rPr>
                        <a:t>Require DEI outcomes </a:t>
                      </a:r>
                      <a:br>
                        <a:rPr b="0" i="0" lang="en" sz="900" u="none" cap="none" strike="noStrike">
                          <a:solidFill>
                            <a:schemeClr val="dk1"/>
                          </a:solidFill>
                          <a:latin typeface="Arial"/>
                          <a:ea typeface="Arial"/>
                          <a:cs typeface="Arial"/>
                          <a:sym typeface="Arial"/>
                        </a:rPr>
                      </a:br>
                      <a:r>
                        <a:rPr b="0" i="0" lang="en" sz="900" u="none" cap="none" strike="noStrike">
                          <a:solidFill>
                            <a:schemeClr val="dk1"/>
                          </a:solidFill>
                          <a:latin typeface="Arial"/>
                          <a:ea typeface="Arial"/>
                          <a:cs typeface="Arial"/>
                          <a:sym typeface="Arial"/>
                        </a:rPr>
                        <a:t>for leader advancement.</a:t>
                      </a:r>
                      <a:r>
                        <a:rPr b="1" i="0" lang="en" sz="900" u="none" cap="none" strike="noStrike">
                          <a:solidFill>
                            <a:schemeClr val="dk1"/>
                          </a:solidFill>
                          <a:latin typeface="Arial"/>
                          <a:ea typeface="Arial"/>
                          <a:cs typeface="Arial"/>
                          <a:sym typeface="Arial"/>
                        </a:rPr>
                        <a:t>​</a:t>
                      </a:r>
                      <a:endParaRPr sz="900" u="none" cap="none" strike="noStrike">
                        <a:solidFill>
                          <a:schemeClr val="dk1"/>
                        </a:solidFill>
                        <a:latin typeface="Arial"/>
                        <a:ea typeface="Arial"/>
                        <a:cs typeface="Arial"/>
                        <a:sym typeface="Arial"/>
                      </a:endParaRPr>
                    </a:p>
                  </a:txBody>
                  <a:tcPr marT="68600" marB="68600" marR="91450" marL="91450" anchor="ctr">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357925">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5100">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Leadership Criteria Debiasing</a:t>
                      </a:r>
                      <a:endParaRPr sz="1100"/>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Contextualized DEI Strategies </a:t>
                      </a:r>
                      <a:endParaRPr sz="1100"/>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DEI Aiming Points</a:t>
                      </a:r>
                      <a:endParaRPr sz="1100"/>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4350">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Data-Integrated Talent Decisions</a:t>
                      </a:r>
                      <a:endParaRPr sz="1100"/>
                    </a:p>
                  </a:txBody>
                  <a:tcPr marT="34300" marB="6860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Localized DEI Goals</a:t>
                      </a:r>
                      <a:endParaRPr sz="1100"/>
                    </a:p>
                  </a:txBody>
                  <a:tcPr marT="34300" marB="686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Guide to Accountability </a:t>
                      </a:r>
                      <a:br>
                        <a:rPr lang="en" sz="900" u="none" cap="none" strike="noStrike">
                          <a:solidFill>
                            <a:schemeClr val="dk1"/>
                          </a:solidFill>
                          <a:latin typeface="Arial"/>
                          <a:ea typeface="Arial"/>
                          <a:cs typeface="Arial"/>
                          <a:sym typeface="Arial"/>
                        </a:rPr>
                      </a:br>
                      <a:r>
                        <a:rPr lang="en" sz="900" u="none" cap="none" strike="noStrike">
                          <a:solidFill>
                            <a:schemeClr val="dk1"/>
                          </a:solidFill>
                          <a:latin typeface="Arial"/>
                          <a:ea typeface="Arial"/>
                          <a:cs typeface="Arial"/>
                          <a:sym typeface="Arial"/>
                        </a:rPr>
                        <a:t>With Consequences</a:t>
                      </a:r>
                      <a:endParaRPr sz="1100"/>
                    </a:p>
                  </a:txBody>
                  <a:tcPr marT="34300" marB="6860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Logo&#10;&#10;Description automatically generated" id="934" name="Google Shape;934;p57"/>
          <p:cNvPicPr preferRelativeResize="0"/>
          <p:nvPr/>
        </p:nvPicPr>
        <p:blipFill rotWithShape="1">
          <a:blip r:embed="rId3">
            <a:alphaModFix/>
          </a:blip>
          <a:srcRect b="0" l="0" r="0" t="0"/>
          <a:stretch/>
        </p:blipFill>
        <p:spPr>
          <a:xfrm>
            <a:off x="1109884" y="2239294"/>
            <a:ext cx="1093423" cy="311699"/>
          </a:xfrm>
          <a:prstGeom prst="rect">
            <a:avLst/>
          </a:prstGeom>
          <a:noFill/>
          <a:ln>
            <a:noFill/>
          </a:ln>
        </p:spPr>
      </p:pic>
      <p:pic>
        <p:nvPicPr>
          <p:cNvPr descr="Logo, icon&#10;&#10;Description automatically generated" id="935" name="Google Shape;935;p57"/>
          <p:cNvPicPr preferRelativeResize="0"/>
          <p:nvPr/>
        </p:nvPicPr>
        <p:blipFill rotWithShape="1">
          <a:blip r:embed="rId4">
            <a:alphaModFix/>
          </a:blip>
          <a:srcRect b="0" l="0" r="0" t="0"/>
          <a:stretch/>
        </p:blipFill>
        <p:spPr>
          <a:xfrm>
            <a:off x="4103914" y="2295346"/>
            <a:ext cx="658803" cy="208703"/>
          </a:xfrm>
          <a:prstGeom prst="rect">
            <a:avLst/>
          </a:prstGeom>
          <a:noFill/>
          <a:ln>
            <a:noFill/>
          </a:ln>
        </p:spPr>
      </p:pic>
      <p:pic>
        <p:nvPicPr>
          <p:cNvPr id="936" name="Google Shape;936;p57"/>
          <p:cNvPicPr preferRelativeResize="0"/>
          <p:nvPr/>
        </p:nvPicPr>
        <p:blipFill rotWithShape="1">
          <a:blip r:embed="rId5">
            <a:alphaModFix/>
          </a:blip>
          <a:srcRect b="0" l="0" r="0" t="0"/>
          <a:stretch/>
        </p:blipFill>
        <p:spPr>
          <a:xfrm>
            <a:off x="4161683" y="2999800"/>
            <a:ext cx="615476" cy="295428"/>
          </a:xfrm>
          <a:prstGeom prst="rect">
            <a:avLst/>
          </a:prstGeom>
          <a:noFill/>
          <a:ln>
            <a:noFill/>
          </a:ln>
        </p:spPr>
      </p:pic>
      <p:pic>
        <p:nvPicPr>
          <p:cNvPr id="937" name="Google Shape;937;p57"/>
          <p:cNvPicPr preferRelativeResize="0"/>
          <p:nvPr/>
        </p:nvPicPr>
        <p:blipFill rotWithShape="1">
          <a:blip r:embed="rId6">
            <a:alphaModFix/>
          </a:blip>
          <a:srcRect b="0" l="0" r="0" t="0"/>
          <a:stretch/>
        </p:blipFill>
        <p:spPr>
          <a:xfrm>
            <a:off x="6882399" y="2265388"/>
            <a:ext cx="604519" cy="231517"/>
          </a:xfrm>
          <a:prstGeom prst="rect">
            <a:avLst/>
          </a:prstGeom>
          <a:noFill/>
          <a:ln>
            <a:noFill/>
          </a:ln>
        </p:spPr>
      </p:pic>
      <p:pic>
        <p:nvPicPr>
          <p:cNvPr id="938" name="Google Shape;938;p57"/>
          <p:cNvPicPr preferRelativeResize="0"/>
          <p:nvPr/>
        </p:nvPicPr>
        <p:blipFill rotWithShape="1">
          <a:blip r:embed="rId7">
            <a:alphaModFix/>
          </a:blip>
          <a:srcRect b="0" l="0" r="0" t="0"/>
          <a:stretch/>
        </p:blipFill>
        <p:spPr>
          <a:xfrm>
            <a:off x="6787634" y="3058795"/>
            <a:ext cx="776299" cy="177440"/>
          </a:xfrm>
          <a:prstGeom prst="rect">
            <a:avLst/>
          </a:prstGeom>
          <a:noFill/>
          <a:ln>
            <a:noFill/>
          </a:ln>
        </p:spPr>
      </p:pic>
      <p:pic>
        <p:nvPicPr>
          <p:cNvPr id="939" name="Google Shape;939;p57"/>
          <p:cNvPicPr preferRelativeResize="0"/>
          <p:nvPr/>
        </p:nvPicPr>
        <p:blipFill rotWithShape="1">
          <a:blip r:embed="rId7">
            <a:alphaModFix/>
          </a:blip>
          <a:srcRect b="0" l="0" r="0" t="0"/>
          <a:stretch/>
        </p:blipFill>
        <p:spPr>
          <a:xfrm>
            <a:off x="1321301" y="3058795"/>
            <a:ext cx="776299" cy="177440"/>
          </a:xfrm>
          <a:prstGeom prst="rect">
            <a:avLst/>
          </a:prstGeom>
          <a:noFill/>
          <a:ln>
            <a:noFill/>
          </a:ln>
        </p:spPr>
      </p:pic>
      <p:sp>
        <p:nvSpPr>
          <p:cNvPr id="940" name="Google Shape;940;p57"/>
          <p:cNvSpPr/>
          <p:nvPr/>
        </p:nvSpPr>
        <p:spPr>
          <a:xfrm>
            <a:off x="1693099"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1</a:t>
            </a:r>
            <a:endParaRPr/>
          </a:p>
        </p:txBody>
      </p:sp>
      <p:sp>
        <p:nvSpPr>
          <p:cNvPr id="941" name="Google Shape;941;p57"/>
          <p:cNvSpPr/>
          <p:nvPr/>
        </p:nvSpPr>
        <p:spPr>
          <a:xfrm>
            <a:off x="4422783"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2</a:t>
            </a:r>
            <a:endParaRPr/>
          </a:p>
        </p:txBody>
      </p:sp>
      <p:sp>
        <p:nvSpPr>
          <p:cNvPr id="942" name="Google Shape;942;p57"/>
          <p:cNvSpPr/>
          <p:nvPr/>
        </p:nvSpPr>
        <p:spPr>
          <a:xfrm>
            <a:off x="7161775"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3</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58"/>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Creating Consequential Accountability</a:t>
            </a:r>
            <a:endParaRPr/>
          </a:p>
        </p:txBody>
      </p:sp>
      <p:graphicFrame>
        <p:nvGraphicFramePr>
          <p:cNvPr id="948" name="Google Shape;948;p58"/>
          <p:cNvGraphicFramePr/>
          <p:nvPr/>
        </p:nvGraphicFramePr>
        <p:xfrm>
          <a:off x="457201" y="1159634"/>
          <a:ext cx="3000000" cy="3000000"/>
        </p:xfrm>
        <a:graphic>
          <a:graphicData uri="http://schemas.openxmlformats.org/drawingml/2006/table">
            <a:tbl>
              <a:tblPr bandRow="1" firstRow="1">
                <a:noFill/>
                <a:tableStyleId>{4D9A8607-1C7A-4FEF-80A3-68C6CF04E4B6}</a:tableStyleId>
              </a:tblPr>
              <a:tblGrid>
                <a:gridCol w="2746375"/>
                <a:gridCol w="2746375"/>
                <a:gridCol w="2746375"/>
              </a:tblGrid>
              <a:tr h="248775">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Inform Leader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Decision Making</a:t>
                      </a:r>
                      <a:endParaRPr sz="1100"/>
                    </a:p>
                  </a:txBody>
                  <a:tcPr marT="68600" marB="68600" marR="91450" marL="91450">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Customize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Strategies</a:t>
                      </a:r>
                      <a:endParaRPr b="1" i="0" sz="1100" u="none" cap="none" strike="noStrike">
                        <a:solidFill>
                          <a:schemeClr val="lt1"/>
                        </a:solidFill>
                        <a:latin typeface="Arial"/>
                        <a:ea typeface="Arial"/>
                        <a:cs typeface="Arial"/>
                        <a:sym typeface="Arial"/>
                      </a:endParaRPr>
                    </a:p>
                  </a:txBody>
                  <a:tcPr marT="68600" marB="68600" marR="91450" marL="9145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Require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Progress</a:t>
                      </a:r>
                      <a:endParaRPr sz="1100"/>
                    </a:p>
                  </a:txBody>
                  <a:tcPr marT="68600" marB="68600" marR="91450" marL="91450">
                    <a:lnL cap="flat" cmpd="sng" w="9525">
                      <a:solidFill>
                        <a:srgbClr val="7F7F7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287925">
                <a:tc>
                  <a:txBody>
                    <a:bodyPr/>
                    <a:lstStyle/>
                    <a:p>
                      <a:pPr indent="0" lvl="0" marL="0" marR="0" rtl="0" algn="ctr">
                        <a:lnSpc>
                          <a:spcPct val="100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Use objective criteria </a:t>
                      </a:r>
                      <a:br>
                        <a:rPr lang="en" sz="900" u="none" cap="none" strike="noStrike">
                          <a:latin typeface="Arial"/>
                          <a:ea typeface="Arial"/>
                          <a:cs typeface="Arial"/>
                          <a:sym typeface="Arial"/>
                        </a:rPr>
                      </a:br>
                      <a:r>
                        <a:rPr lang="en" sz="900" u="none" cap="none" strike="noStrike">
                          <a:latin typeface="Arial"/>
                          <a:ea typeface="Arial"/>
                          <a:cs typeface="Arial"/>
                          <a:sym typeface="Arial"/>
                        </a:rPr>
                        <a:t>and integrated data to drive </a:t>
                      </a:r>
                      <a:br>
                        <a:rPr lang="en" sz="900" u="none" cap="none" strike="noStrike">
                          <a:latin typeface="Arial"/>
                          <a:ea typeface="Arial"/>
                          <a:cs typeface="Arial"/>
                          <a:sym typeface="Arial"/>
                        </a:rPr>
                      </a:br>
                      <a:r>
                        <a:rPr lang="en" sz="900" u="none" cap="none" strike="noStrike">
                          <a:latin typeface="Arial"/>
                          <a:ea typeface="Arial"/>
                          <a:cs typeface="Arial"/>
                          <a:sym typeface="Arial"/>
                        </a:rPr>
                        <a:t>equitable talent decisions.</a:t>
                      </a:r>
                      <a:endParaRPr sz="900" u="none" cap="none" strike="noStrike">
                        <a:solidFill>
                          <a:schemeClr val="dk1"/>
                        </a:solidFill>
                        <a:latin typeface="Arial"/>
                        <a:ea typeface="Arial"/>
                        <a:cs typeface="Arial"/>
                        <a:sym typeface="Arial"/>
                      </a:endParaRPr>
                    </a:p>
                  </a:txBody>
                  <a:tcPr marT="68600" marB="68600" marR="91450" marL="91450" anchor="ctr">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900" u="none" cap="none" strike="noStrike"/>
                        <a:t>Support customized </a:t>
                      </a:r>
                      <a:br>
                        <a:rPr lang="en" sz="900" u="none" cap="none" strike="noStrike"/>
                      </a:br>
                      <a:r>
                        <a:rPr lang="en" sz="900" u="none" cap="none" strike="noStrike"/>
                        <a:t>strategies to enable leader </a:t>
                      </a:r>
                      <a:br>
                        <a:rPr lang="en" sz="900" u="none" cap="none" strike="noStrike"/>
                      </a:br>
                      <a:r>
                        <a:rPr lang="en" sz="900" u="none" cap="none" strike="noStrike"/>
                        <a:t>execution of DEI goals.</a:t>
                      </a:r>
                      <a:endParaRPr sz="900" u="none" cap="none" strike="noStrike"/>
                    </a:p>
                  </a:txBody>
                  <a:tcPr marT="68600" marB="68600"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900"/>
                        <a:buFont typeface="Arial"/>
                        <a:buNone/>
                      </a:pPr>
                      <a:r>
                        <a:rPr b="0" i="0" lang="en" sz="900" u="none" cap="none" strike="noStrike">
                          <a:solidFill>
                            <a:schemeClr val="dk1"/>
                          </a:solidFill>
                          <a:latin typeface="Arial"/>
                          <a:ea typeface="Arial"/>
                          <a:cs typeface="Arial"/>
                          <a:sym typeface="Arial"/>
                        </a:rPr>
                        <a:t>Require DEI outcomes </a:t>
                      </a:r>
                      <a:br>
                        <a:rPr b="0" i="0" lang="en" sz="900" u="none" cap="none" strike="noStrike">
                          <a:solidFill>
                            <a:schemeClr val="dk1"/>
                          </a:solidFill>
                          <a:latin typeface="Arial"/>
                          <a:ea typeface="Arial"/>
                          <a:cs typeface="Arial"/>
                          <a:sym typeface="Arial"/>
                        </a:rPr>
                      </a:br>
                      <a:r>
                        <a:rPr b="0" i="0" lang="en" sz="900" u="none" cap="none" strike="noStrike">
                          <a:solidFill>
                            <a:schemeClr val="dk1"/>
                          </a:solidFill>
                          <a:latin typeface="Arial"/>
                          <a:ea typeface="Arial"/>
                          <a:cs typeface="Arial"/>
                          <a:sym typeface="Arial"/>
                        </a:rPr>
                        <a:t>for leader advancement.</a:t>
                      </a:r>
                      <a:r>
                        <a:rPr b="1" i="0" lang="en" sz="900" u="none" cap="none" strike="noStrike">
                          <a:solidFill>
                            <a:schemeClr val="dk1"/>
                          </a:solidFill>
                          <a:latin typeface="Arial"/>
                          <a:ea typeface="Arial"/>
                          <a:cs typeface="Arial"/>
                          <a:sym typeface="Arial"/>
                        </a:rPr>
                        <a:t>​</a:t>
                      </a:r>
                      <a:endParaRPr sz="900" u="none" cap="none" strike="noStrike">
                        <a:solidFill>
                          <a:schemeClr val="dk1"/>
                        </a:solidFill>
                        <a:latin typeface="Arial"/>
                        <a:ea typeface="Arial"/>
                        <a:cs typeface="Arial"/>
                        <a:sym typeface="Arial"/>
                      </a:endParaRPr>
                    </a:p>
                  </a:txBody>
                  <a:tcPr marT="68600" marB="68600" marR="91450" marL="91450" anchor="ctr">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357925">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5100">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Leadership Criteria Debiasing</a:t>
                      </a:r>
                      <a:endParaRPr sz="1100"/>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Contextualized DEI Strategies </a:t>
                      </a:r>
                      <a:endParaRPr sz="1100"/>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DEI Aiming Points</a:t>
                      </a:r>
                      <a:endParaRPr sz="1100"/>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4350">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Data-Integrated Talent Decisions</a:t>
                      </a:r>
                      <a:endParaRPr sz="1100"/>
                    </a:p>
                  </a:txBody>
                  <a:tcPr marT="34300" marB="6860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Localized DEI Goals</a:t>
                      </a:r>
                      <a:endParaRPr sz="1100"/>
                    </a:p>
                  </a:txBody>
                  <a:tcPr marT="34300" marB="686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Guide to Accountability </a:t>
                      </a:r>
                      <a:br>
                        <a:rPr lang="en" sz="900" u="none" cap="none" strike="noStrike">
                          <a:solidFill>
                            <a:schemeClr val="dk1"/>
                          </a:solidFill>
                          <a:latin typeface="Arial"/>
                          <a:ea typeface="Arial"/>
                          <a:cs typeface="Arial"/>
                          <a:sym typeface="Arial"/>
                        </a:rPr>
                      </a:br>
                      <a:r>
                        <a:rPr lang="en" sz="900" u="none" cap="none" strike="noStrike">
                          <a:solidFill>
                            <a:schemeClr val="dk1"/>
                          </a:solidFill>
                          <a:latin typeface="Arial"/>
                          <a:ea typeface="Arial"/>
                          <a:cs typeface="Arial"/>
                          <a:sym typeface="Arial"/>
                        </a:rPr>
                        <a:t>With Consequences</a:t>
                      </a:r>
                      <a:endParaRPr sz="1100"/>
                    </a:p>
                  </a:txBody>
                  <a:tcPr marT="34300" marB="6860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Logo&#10;&#10;Description automatically generated" id="949" name="Google Shape;949;p58"/>
          <p:cNvPicPr preferRelativeResize="0"/>
          <p:nvPr/>
        </p:nvPicPr>
        <p:blipFill rotWithShape="1">
          <a:blip r:embed="rId3">
            <a:alphaModFix/>
          </a:blip>
          <a:srcRect b="0" l="0" r="0" t="0"/>
          <a:stretch/>
        </p:blipFill>
        <p:spPr>
          <a:xfrm>
            <a:off x="1109884" y="2239294"/>
            <a:ext cx="1093423" cy="311699"/>
          </a:xfrm>
          <a:prstGeom prst="rect">
            <a:avLst/>
          </a:prstGeom>
          <a:noFill/>
          <a:ln>
            <a:noFill/>
          </a:ln>
        </p:spPr>
      </p:pic>
      <p:pic>
        <p:nvPicPr>
          <p:cNvPr descr="Logo, icon&#10;&#10;Description automatically generated" id="950" name="Google Shape;950;p58"/>
          <p:cNvPicPr preferRelativeResize="0"/>
          <p:nvPr/>
        </p:nvPicPr>
        <p:blipFill rotWithShape="1">
          <a:blip r:embed="rId4">
            <a:alphaModFix/>
          </a:blip>
          <a:srcRect b="0" l="0" r="0" t="0"/>
          <a:stretch/>
        </p:blipFill>
        <p:spPr>
          <a:xfrm>
            <a:off x="4103914" y="2295346"/>
            <a:ext cx="658803" cy="208703"/>
          </a:xfrm>
          <a:prstGeom prst="rect">
            <a:avLst/>
          </a:prstGeom>
          <a:noFill/>
          <a:ln>
            <a:noFill/>
          </a:ln>
        </p:spPr>
      </p:pic>
      <p:pic>
        <p:nvPicPr>
          <p:cNvPr id="951" name="Google Shape;951;p58"/>
          <p:cNvPicPr preferRelativeResize="0"/>
          <p:nvPr/>
        </p:nvPicPr>
        <p:blipFill rotWithShape="1">
          <a:blip r:embed="rId5">
            <a:alphaModFix/>
          </a:blip>
          <a:srcRect b="0" l="0" r="0" t="0"/>
          <a:stretch/>
        </p:blipFill>
        <p:spPr>
          <a:xfrm>
            <a:off x="4161683" y="2999800"/>
            <a:ext cx="615476" cy="295428"/>
          </a:xfrm>
          <a:prstGeom prst="rect">
            <a:avLst/>
          </a:prstGeom>
          <a:noFill/>
          <a:ln>
            <a:noFill/>
          </a:ln>
        </p:spPr>
      </p:pic>
      <p:pic>
        <p:nvPicPr>
          <p:cNvPr id="952" name="Google Shape;952;p58"/>
          <p:cNvPicPr preferRelativeResize="0"/>
          <p:nvPr/>
        </p:nvPicPr>
        <p:blipFill rotWithShape="1">
          <a:blip r:embed="rId6">
            <a:alphaModFix/>
          </a:blip>
          <a:srcRect b="0" l="0" r="0" t="0"/>
          <a:stretch/>
        </p:blipFill>
        <p:spPr>
          <a:xfrm>
            <a:off x="6882399" y="2265388"/>
            <a:ext cx="604519" cy="231517"/>
          </a:xfrm>
          <a:prstGeom prst="rect">
            <a:avLst/>
          </a:prstGeom>
          <a:noFill/>
          <a:ln>
            <a:noFill/>
          </a:ln>
        </p:spPr>
      </p:pic>
      <p:pic>
        <p:nvPicPr>
          <p:cNvPr id="953" name="Google Shape;953;p58"/>
          <p:cNvPicPr preferRelativeResize="0"/>
          <p:nvPr/>
        </p:nvPicPr>
        <p:blipFill rotWithShape="1">
          <a:blip r:embed="rId7">
            <a:alphaModFix/>
          </a:blip>
          <a:srcRect b="0" l="0" r="0" t="0"/>
          <a:stretch/>
        </p:blipFill>
        <p:spPr>
          <a:xfrm>
            <a:off x="6787634" y="3058795"/>
            <a:ext cx="776299" cy="177440"/>
          </a:xfrm>
          <a:prstGeom prst="rect">
            <a:avLst/>
          </a:prstGeom>
          <a:noFill/>
          <a:ln>
            <a:noFill/>
          </a:ln>
        </p:spPr>
      </p:pic>
      <p:pic>
        <p:nvPicPr>
          <p:cNvPr id="954" name="Google Shape;954;p58"/>
          <p:cNvPicPr preferRelativeResize="0"/>
          <p:nvPr/>
        </p:nvPicPr>
        <p:blipFill rotWithShape="1">
          <a:blip r:embed="rId7">
            <a:alphaModFix/>
          </a:blip>
          <a:srcRect b="0" l="0" r="0" t="0"/>
          <a:stretch/>
        </p:blipFill>
        <p:spPr>
          <a:xfrm>
            <a:off x="1321301" y="3058795"/>
            <a:ext cx="776299" cy="177440"/>
          </a:xfrm>
          <a:prstGeom prst="rect">
            <a:avLst/>
          </a:prstGeom>
          <a:noFill/>
          <a:ln>
            <a:noFill/>
          </a:ln>
        </p:spPr>
      </p:pic>
      <p:sp>
        <p:nvSpPr>
          <p:cNvPr id="955" name="Google Shape;955;p58"/>
          <p:cNvSpPr/>
          <p:nvPr/>
        </p:nvSpPr>
        <p:spPr>
          <a:xfrm>
            <a:off x="1693099"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1</a:t>
            </a:r>
            <a:endParaRPr/>
          </a:p>
        </p:txBody>
      </p:sp>
      <p:sp>
        <p:nvSpPr>
          <p:cNvPr id="956" name="Google Shape;956;p58"/>
          <p:cNvSpPr/>
          <p:nvPr/>
        </p:nvSpPr>
        <p:spPr>
          <a:xfrm>
            <a:off x="4422783"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2</a:t>
            </a:r>
            <a:endParaRPr/>
          </a:p>
        </p:txBody>
      </p:sp>
      <p:sp>
        <p:nvSpPr>
          <p:cNvPr id="957" name="Google Shape;957;p58"/>
          <p:cNvSpPr/>
          <p:nvPr/>
        </p:nvSpPr>
        <p:spPr>
          <a:xfrm>
            <a:off x="7161775"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3</a:t>
            </a:r>
            <a:endParaRPr/>
          </a:p>
        </p:txBody>
      </p:sp>
      <p:sp>
        <p:nvSpPr>
          <p:cNvPr id="958" name="Google Shape;958;p58"/>
          <p:cNvSpPr txBox="1"/>
          <p:nvPr/>
        </p:nvSpPr>
        <p:spPr>
          <a:xfrm>
            <a:off x="9122735" y="4314161"/>
            <a:ext cx="65" cy="27699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2" name="Shape 962"/>
        <p:cNvGrpSpPr/>
        <p:nvPr/>
      </p:nvGrpSpPr>
      <p:grpSpPr>
        <a:xfrm>
          <a:off x="0" y="0"/>
          <a:ext cx="0" cy="0"/>
          <a:chOff x="0" y="0"/>
          <a:chExt cx="0" cy="0"/>
        </a:xfrm>
      </p:grpSpPr>
      <p:sp>
        <p:nvSpPr>
          <p:cNvPr id="963" name="Google Shape;963;p59"/>
          <p:cNvSpPr/>
          <p:nvPr/>
        </p:nvSpPr>
        <p:spPr>
          <a:xfrm>
            <a:off x="5282350" y="2598400"/>
            <a:ext cx="2763301" cy="1513421"/>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800">
                <a:solidFill>
                  <a:schemeClr val="lt1"/>
                </a:solidFill>
                <a:latin typeface="Arial"/>
                <a:ea typeface="Arial"/>
                <a:cs typeface="Arial"/>
                <a:sym typeface="Arial"/>
              </a:rPr>
              <a:t>B</a:t>
            </a:r>
            <a:endParaRPr/>
          </a:p>
        </p:txBody>
      </p:sp>
      <p:sp>
        <p:nvSpPr>
          <p:cNvPr id="964" name="Google Shape;964;p59"/>
          <p:cNvSpPr/>
          <p:nvPr/>
        </p:nvSpPr>
        <p:spPr>
          <a:xfrm>
            <a:off x="5282350" y="1144001"/>
            <a:ext cx="2763301" cy="1454427"/>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5" name="Google Shape;965;p59"/>
          <p:cNvSpPr/>
          <p:nvPr/>
        </p:nvSpPr>
        <p:spPr>
          <a:xfrm>
            <a:off x="1154925" y="1144000"/>
            <a:ext cx="2763301" cy="1427740"/>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6" name="Google Shape;966;p59"/>
          <p:cNvSpPr/>
          <p:nvPr/>
        </p:nvSpPr>
        <p:spPr>
          <a:xfrm>
            <a:off x="1154925" y="2598400"/>
            <a:ext cx="2763301" cy="1427740"/>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67" name="Google Shape;967;p5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 Focus on Shifting Leader Mindsets</a:t>
            </a:r>
            <a:endParaRPr/>
          </a:p>
        </p:txBody>
      </p:sp>
      <p:sp>
        <p:nvSpPr>
          <p:cNvPr id="968" name="Google Shape;968;p5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Sample Strategies for Shifting Leader Mindsets</a:t>
            </a:r>
            <a:endParaRPr/>
          </a:p>
        </p:txBody>
      </p:sp>
      <p:sp>
        <p:nvSpPr>
          <p:cNvPr id="969" name="Google Shape;969;p59"/>
          <p:cNvSpPr txBox="1"/>
          <p:nvPr/>
        </p:nvSpPr>
        <p:spPr>
          <a:xfrm>
            <a:off x="1436478" y="2879026"/>
            <a:ext cx="2201189" cy="750205"/>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Unconscious Bias Training </a:t>
            </a:r>
            <a:endParaRPr/>
          </a:p>
          <a:p>
            <a:pPr indent="0" lvl="0" marL="0" marR="0" rtl="0" algn="ctr">
              <a:spcBef>
                <a:spcPts val="600"/>
              </a:spcBef>
              <a:spcAft>
                <a:spcPts val="0"/>
              </a:spcAft>
              <a:buNone/>
            </a:pPr>
            <a:r>
              <a:rPr lang="en" sz="1200">
                <a:solidFill>
                  <a:schemeClr val="dk1"/>
                </a:solidFill>
                <a:latin typeface="Arial"/>
                <a:ea typeface="Arial"/>
                <a:cs typeface="Arial"/>
                <a:sym typeface="Arial"/>
              </a:rPr>
              <a:t>Spread</a:t>
            </a:r>
            <a:r>
              <a:rPr lang="en" sz="1200">
                <a:solidFill>
                  <a:srgbClr val="DE0A01"/>
                </a:solidFill>
                <a:latin typeface="Arial"/>
                <a:ea typeface="Arial"/>
                <a:cs typeface="Arial"/>
                <a:sym typeface="Arial"/>
              </a:rPr>
              <a:t> </a:t>
            </a:r>
            <a:r>
              <a:rPr lang="en" sz="1200">
                <a:solidFill>
                  <a:srgbClr val="000000"/>
                </a:solidFill>
                <a:latin typeface="Arial"/>
                <a:ea typeface="Arial"/>
                <a:cs typeface="Arial"/>
                <a:sym typeface="Arial"/>
              </a:rPr>
              <a:t>awareness of leaders’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biases and prevent biased decisions in the future</a:t>
            </a:r>
            <a:endParaRPr/>
          </a:p>
        </p:txBody>
      </p:sp>
      <p:sp>
        <p:nvSpPr>
          <p:cNvPr id="970" name="Google Shape;970;p59"/>
          <p:cNvSpPr txBox="1"/>
          <p:nvPr/>
        </p:nvSpPr>
        <p:spPr>
          <a:xfrm>
            <a:off x="1501580" y="1395179"/>
            <a:ext cx="2070984" cy="750205"/>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Internal DEI Messaging</a:t>
            </a:r>
            <a:endParaRPr/>
          </a:p>
          <a:p>
            <a:pPr indent="0" lvl="0" marL="0" marR="0" rtl="0" algn="ctr">
              <a:spcBef>
                <a:spcPts val="600"/>
              </a:spcBef>
              <a:spcAft>
                <a:spcPts val="0"/>
              </a:spcAft>
              <a:buNone/>
            </a:pPr>
            <a:r>
              <a:rPr lang="en" sz="1200">
                <a:solidFill>
                  <a:srgbClr val="000000"/>
                </a:solidFill>
                <a:latin typeface="Arial"/>
                <a:ea typeface="Arial"/>
                <a:cs typeface="Arial"/>
                <a:sym typeface="Arial"/>
              </a:rPr>
              <a:t>Communicate importance of DEI to leaders to inform leader behavior and actions</a:t>
            </a:r>
            <a:endParaRPr/>
          </a:p>
        </p:txBody>
      </p:sp>
      <p:sp>
        <p:nvSpPr>
          <p:cNvPr id="971" name="Google Shape;971;p59"/>
          <p:cNvSpPr txBox="1"/>
          <p:nvPr/>
        </p:nvSpPr>
        <p:spPr>
          <a:xfrm>
            <a:off x="5628789" y="1395179"/>
            <a:ext cx="2071424" cy="750205"/>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Inclusion Nudges</a:t>
            </a:r>
            <a:endParaRPr/>
          </a:p>
          <a:p>
            <a:pPr indent="0" lvl="0" marL="0" marR="0" rtl="0" algn="ctr">
              <a:spcBef>
                <a:spcPts val="600"/>
              </a:spcBef>
              <a:spcAft>
                <a:spcPts val="0"/>
              </a:spcAft>
              <a:buNone/>
            </a:pPr>
            <a:r>
              <a:rPr lang="en" sz="1200">
                <a:solidFill>
                  <a:srgbClr val="000000"/>
                </a:solidFill>
                <a:latin typeface="Arial"/>
                <a:ea typeface="Arial"/>
                <a:cs typeface="Arial"/>
                <a:sym typeface="Arial"/>
              </a:rPr>
              <a:t>Remind leaders to make more equitable decisions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in the moments that matter</a:t>
            </a:r>
            <a:endParaRPr/>
          </a:p>
        </p:txBody>
      </p:sp>
      <p:sp>
        <p:nvSpPr>
          <p:cNvPr id="972" name="Google Shape;972;p59"/>
          <p:cNvSpPr txBox="1"/>
          <p:nvPr/>
        </p:nvSpPr>
        <p:spPr>
          <a:xfrm>
            <a:off x="5701941" y="2717602"/>
            <a:ext cx="2219100" cy="1185300"/>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Bias Interrupters</a:t>
            </a:r>
            <a:endParaRPr/>
          </a:p>
          <a:p>
            <a:pPr indent="0" lvl="0" marL="0" marR="0" rtl="0" algn="ctr">
              <a:spcBef>
                <a:spcPts val="600"/>
              </a:spcBef>
              <a:spcAft>
                <a:spcPts val="0"/>
              </a:spcAft>
              <a:buNone/>
            </a:pPr>
            <a:r>
              <a:rPr lang="en" sz="1200">
                <a:solidFill>
                  <a:srgbClr val="000000"/>
                </a:solidFill>
                <a:latin typeface="Arial"/>
                <a:ea typeface="Arial"/>
                <a:cs typeface="Arial"/>
                <a:sym typeface="Arial"/>
              </a:rPr>
              <a:t>Call leaders out on biased decisions in talent conversations to prevent inequitable outcomes</a:t>
            </a:r>
            <a:endParaRPr/>
          </a:p>
        </p:txBody>
      </p:sp>
      <p:sp>
        <p:nvSpPr>
          <p:cNvPr id="973" name="Google Shape;973;p59"/>
          <p:cNvSpPr txBox="1"/>
          <p:nvPr/>
        </p:nvSpPr>
        <p:spPr>
          <a:xfrm>
            <a:off x="1154916" y="3969440"/>
            <a:ext cx="3791144"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t>
            </a:r>
            <a:r>
              <a:rPr lang="en" sz="1000">
                <a:solidFill>
                  <a:srgbClr val="000000"/>
                </a:solidFill>
                <a:latin typeface="Arial"/>
                <a:ea typeface="Arial"/>
                <a:cs typeface="Arial"/>
                <a:sym typeface="Arial"/>
              </a:rPr>
              <a:t>Gartner</a:t>
            </a:r>
            <a:endParaRPr sz="1000">
              <a:solidFill>
                <a:schemeClr val="dk1"/>
              </a:solidFill>
              <a:latin typeface="Arial"/>
              <a:ea typeface="Arial"/>
              <a:cs typeface="Arial"/>
              <a:sym typeface="Arial"/>
            </a:endParaRPr>
          </a:p>
        </p:txBody>
      </p:sp>
      <p:pic>
        <p:nvPicPr>
          <p:cNvPr id="974" name="Google Shape;974;p59"/>
          <p:cNvPicPr preferRelativeResize="0"/>
          <p:nvPr/>
        </p:nvPicPr>
        <p:blipFill rotWithShape="1">
          <a:blip r:embed="rId3">
            <a:alphaModFix/>
          </a:blip>
          <a:srcRect b="0" l="0" r="0" t="0"/>
          <a:stretch/>
        </p:blipFill>
        <p:spPr>
          <a:xfrm>
            <a:off x="4375484" y="2334811"/>
            <a:ext cx="297017" cy="1204569"/>
          </a:xfrm>
          <a:prstGeom prst="rect">
            <a:avLst/>
          </a:prstGeom>
          <a:noFill/>
          <a:ln>
            <a:noFill/>
          </a:ln>
        </p:spPr>
      </p:pic>
      <p:grpSp>
        <p:nvGrpSpPr>
          <p:cNvPr id="975" name="Google Shape;975;p59"/>
          <p:cNvGrpSpPr/>
          <p:nvPr/>
        </p:nvGrpSpPr>
        <p:grpSpPr>
          <a:xfrm>
            <a:off x="3842834" y="1985797"/>
            <a:ext cx="391379" cy="286756"/>
            <a:chOff x="3823440" y="2462547"/>
            <a:chExt cx="539379" cy="526924"/>
          </a:xfrm>
        </p:grpSpPr>
        <p:sp>
          <p:nvSpPr>
            <p:cNvPr id="976" name="Google Shape;976;p59"/>
            <p:cNvSpPr/>
            <p:nvPr/>
          </p:nvSpPr>
          <p:spPr>
            <a:xfrm>
              <a:off x="3823440" y="2462547"/>
              <a:ext cx="270341" cy="27034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7" name="Google Shape;977;p59"/>
            <p:cNvSpPr/>
            <p:nvPr/>
          </p:nvSpPr>
          <p:spPr>
            <a:xfrm>
              <a:off x="4072299" y="2703642"/>
              <a:ext cx="179105" cy="179105"/>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8" name="Google Shape;978;p59"/>
            <p:cNvSpPr/>
            <p:nvPr/>
          </p:nvSpPr>
          <p:spPr>
            <a:xfrm>
              <a:off x="4253728" y="2880380"/>
              <a:ext cx="109091" cy="10909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979" name="Google Shape;979;p59"/>
          <p:cNvGrpSpPr/>
          <p:nvPr/>
        </p:nvGrpSpPr>
        <p:grpSpPr>
          <a:xfrm flipH="1">
            <a:off x="4868283" y="1989540"/>
            <a:ext cx="391379" cy="286756"/>
            <a:chOff x="3823440" y="2462547"/>
            <a:chExt cx="539379" cy="526924"/>
          </a:xfrm>
        </p:grpSpPr>
        <p:sp>
          <p:nvSpPr>
            <p:cNvPr id="980" name="Google Shape;980;p59"/>
            <p:cNvSpPr/>
            <p:nvPr/>
          </p:nvSpPr>
          <p:spPr>
            <a:xfrm>
              <a:off x="3823440" y="2462547"/>
              <a:ext cx="270341" cy="27034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1" name="Google Shape;981;p59"/>
            <p:cNvSpPr/>
            <p:nvPr/>
          </p:nvSpPr>
          <p:spPr>
            <a:xfrm>
              <a:off x="4072299" y="2703642"/>
              <a:ext cx="179105" cy="179105"/>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2" name="Google Shape;982;p59"/>
            <p:cNvSpPr/>
            <p:nvPr/>
          </p:nvSpPr>
          <p:spPr>
            <a:xfrm>
              <a:off x="4253728" y="2880380"/>
              <a:ext cx="109091" cy="10909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983" name="Google Shape;983;p59"/>
          <p:cNvGrpSpPr/>
          <p:nvPr/>
        </p:nvGrpSpPr>
        <p:grpSpPr>
          <a:xfrm flipH="1" rot="10800000">
            <a:off x="3842834" y="2531138"/>
            <a:ext cx="391379" cy="286756"/>
            <a:chOff x="3823440" y="2462547"/>
            <a:chExt cx="539379" cy="526924"/>
          </a:xfrm>
        </p:grpSpPr>
        <p:sp>
          <p:nvSpPr>
            <p:cNvPr id="984" name="Google Shape;984;p59"/>
            <p:cNvSpPr/>
            <p:nvPr/>
          </p:nvSpPr>
          <p:spPr>
            <a:xfrm>
              <a:off x="3823440" y="2462547"/>
              <a:ext cx="270341" cy="27034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5" name="Google Shape;985;p59"/>
            <p:cNvSpPr/>
            <p:nvPr/>
          </p:nvSpPr>
          <p:spPr>
            <a:xfrm>
              <a:off x="4072299" y="2703642"/>
              <a:ext cx="179105" cy="179105"/>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6" name="Google Shape;986;p59"/>
            <p:cNvSpPr/>
            <p:nvPr/>
          </p:nvSpPr>
          <p:spPr>
            <a:xfrm>
              <a:off x="4253728" y="2880380"/>
              <a:ext cx="109091" cy="10909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987" name="Google Shape;987;p59"/>
          <p:cNvGrpSpPr/>
          <p:nvPr/>
        </p:nvGrpSpPr>
        <p:grpSpPr>
          <a:xfrm rot="10800000">
            <a:off x="4868283" y="2517529"/>
            <a:ext cx="391379" cy="286756"/>
            <a:chOff x="3823440" y="2462547"/>
            <a:chExt cx="539379" cy="526924"/>
          </a:xfrm>
        </p:grpSpPr>
        <p:sp>
          <p:nvSpPr>
            <p:cNvPr id="988" name="Google Shape;988;p59"/>
            <p:cNvSpPr/>
            <p:nvPr/>
          </p:nvSpPr>
          <p:spPr>
            <a:xfrm>
              <a:off x="3823440" y="2462547"/>
              <a:ext cx="270341" cy="27034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9" name="Google Shape;989;p59"/>
            <p:cNvSpPr/>
            <p:nvPr/>
          </p:nvSpPr>
          <p:spPr>
            <a:xfrm>
              <a:off x="4072299" y="2703642"/>
              <a:ext cx="179105" cy="179105"/>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0" name="Google Shape;990;p59"/>
            <p:cNvSpPr/>
            <p:nvPr/>
          </p:nvSpPr>
          <p:spPr>
            <a:xfrm>
              <a:off x="4253728" y="2880380"/>
              <a:ext cx="109091" cy="10909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p60"/>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Mindset Interventions Fail to Influence Decisions</a:t>
            </a:r>
            <a:endParaRPr/>
          </a:p>
        </p:txBody>
      </p:sp>
      <p:sp>
        <p:nvSpPr>
          <p:cNvPr id="996" name="Google Shape;996;p60"/>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Leader Making Talent Decisions</a:t>
            </a:r>
            <a:endParaRPr/>
          </a:p>
        </p:txBody>
      </p:sp>
      <p:sp>
        <p:nvSpPr>
          <p:cNvPr id="997" name="Google Shape;997;p60"/>
          <p:cNvSpPr txBox="1"/>
          <p:nvPr/>
        </p:nvSpPr>
        <p:spPr>
          <a:xfrm>
            <a:off x="466723" y="4375056"/>
            <a:ext cx="8219532" cy="352019"/>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3,523 employees​</a:t>
            </a:r>
            <a:endParaRPr sz="1200">
              <a:solidFill>
                <a:schemeClr val="dk1"/>
              </a:solidFill>
              <a:latin typeface="Arial"/>
              <a:ea typeface="Arial"/>
              <a:cs typeface="Arial"/>
              <a:sym typeface="Arial"/>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Leadership Progression and Diversity Survey</a:t>
            </a:r>
            <a:endParaRPr i="1" sz="1000">
              <a:solidFill>
                <a:schemeClr val="dk1"/>
              </a:solidFill>
              <a:latin typeface="Arial"/>
              <a:ea typeface="Arial"/>
              <a:cs typeface="Arial"/>
              <a:sym typeface="Arial"/>
            </a:endParaRPr>
          </a:p>
        </p:txBody>
      </p:sp>
      <p:sp>
        <p:nvSpPr>
          <p:cNvPr id="998" name="Google Shape;998;p60"/>
          <p:cNvSpPr/>
          <p:nvPr/>
        </p:nvSpPr>
        <p:spPr>
          <a:xfrm>
            <a:off x="466723" y="4050612"/>
            <a:ext cx="8219532" cy="302081"/>
          </a:xfrm>
          <a:prstGeom prst="rect">
            <a:avLst/>
          </a:prstGeom>
          <a:solidFill>
            <a:schemeClr val="lt1"/>
          </a:solidFill>
          <a:ln cap="flat" cmpd="sng" w="12700">
            <a:solidFill>
              <a:srgbClr val="E81159"/>
            </a:solidFill>
            <a:prstDash val="solid"/>
            <a:round/>
            <a:headEnd len="sm" w="sm" type="none"/>
            <a:tailEnd len="sm" w="sm" type="none"/>
          </a:ln>
        </p:spPr>
        <p:txBody>
          <a:bodyPr anchorCtr="0" anchor="t" bIns="108000" lIns="108000" spcFirstLastPara="1" rIns="108000" wrap="square" tIns="1080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42% of employees feel underrepresented talent are not equally considered for progression at their organization. </a:t>
            </a:r>
            <a:endParaRPr/>
          </a:p>
        </p:txBody>
      </p:sp>
      <p:pic>
        <p:nvPicPr>
          <p:cNvPr id="999" name="Google Shape;999;p60"/>
          <p:cNvPicPr preferRelativeResize="0"/>
          <p:nvPr/>
        </p:nvPicPr>
        <p:blipFill rotWithShape="1">
          <a:blip r:embed="rId3">
            <a:alphaModFix/>
          </a:blip>
          <a:srcRect b="0" l="0" r="0" t="0"/>
          <a:stretch/>
        </p:blipFill>
        <p:spPr>
          <a:xfrm>
            <a:off x="3727171" y="2615365"/>
            <a:ext cx="1282148" cy="1157494"/>
          </a:xfrm>
          <a:prstGeom prst="rect">
            <a:avLst/>
          </a:prstGeom>
          <a:noFill/>
          <a:ln>
            <a:noFill/>
          </a:ln>
        </p:spPr>
      </p:pic>
      <p:sp>
        <p:nvSpPr>
          <p:cNvPr id="1000" name="Google Shape;1000;p60"/>
          <p:cNvSpPr/>
          <p:nvPr/>
        </p:nvSpPr>
        <p:spPr>
          <a:xfrm>
            <a:off x="456655" y="1089560"/>
            <a:ext cx="4012154"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How Organizations Hope Leaders Make Decisions</a:t>
            </a:r>
            <a:endParaRPr/>
          </a:p>
        </p:txBody>
      </p:sp>
      <p:sp>
        <p:nvSpPr>
          <p:cNvPr id="1001" name="Google Shape;1001;p60"/>
          <p:cNvSpPr/>
          <p:nvPr/>
        </p:nvSpPr>
        <p:spPr>
          <a:xfrm>
            <a:off x="4670846" y="1089560"/>
            <a:ext cx="4015405"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How Leaders Make Decisions</a:t>
            </a:r>
            <a:endParaRPr/>
          </a:p>
        </p:txBody>
      </p:sp>
      <p:cxnSp>
        <p:nvCxnSpPr>
          <p:cNvPr id="1002" name="Google Shape;1002;p60"/>
          <p:cNvCxnSpPr/>
          <p:nvPr/>
        </p:nvCxnSpPr>
        <p:spPr>
          <a:xfrm>
            <a:off x="4572000" y="1143000"/>
            <a:ext cx="0" cy="1428750"/>
          </a:xfrm>
          <a:prstGeom prst="straightConnector1">
            <a:avLst/>
          </a:prstGeom>
          <a:noFill/>
          <a:ln cap="flat" cmpd="sng" w="12700">
            <a:solidFill>
              <a:schemeClr val="accent2"/>
            </a:solidFill>
            <a:prstDash val="dash"/>
            <a:miter lim="800000"/>
            <a:headEnd len="sm" w="sm" type="none"/>
            <a:tailEnd len="sm" w="sm" type="none"/>
          </a:ln>
        </p:spPr>
      </p:cxnSp>
      <p:sp>
        <p:nvSpPr>
          <p:cNvPr id="1003" name="Google Shape;1003;p60"/>
          <p:cNvSpPr txBox="1"/>
          <p:nvPr/>
        </p:nvSpPr>
        <p:spPr>
          <a:xfrm>
            <a:off x="5925251" y="1628036"/>
            <a:ext cx="1495013" cy="553998"/>
          </a:xfrm>
          <a:prstGeom prst="rect">
            <a:avLst/>
          </a:prstGeom>
          <a:no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 but I feel like I trust George more, so I’ll promote him. </a:t>
            </a:r>
            <a:endParaRPr/>
          </a:p>
        </p:txBody>
      </p:sp>
      <p:sp>
        <p:nvSpPr>
          <p:cNvPr id="1004" name="Google Shape;1004;p60"/>
          <p:cNvSpPr/>
          <p:nvPr/>
        </p:nvSpPr>
        <p:spPr>
          <a:xfrm>
            <a:off x="8029299" y="2792336"/>
            <a:ext cx="298720" cy="22404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5" name="Google Shape;1005;p60"/>
          <p:cNvSpPr txBox="1"/>
          <p:nvPr/>
        </p:nvSpPr>
        <p:spPr>
          <a:xfrm>
            <a:off x="5793324" y="2658226"/>
            <a:ext cx="1758867" cy="553998"/>
          </a:xfrm>
          <a:prstGeom prst="rect">
            <a:avLst/>
          </a:prstGeom>
          <a:no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 but I think I can make the right decision based on my instincts.</a:t>
            </a:r>
            <a:endParaRPr/>
          </a:p>
        </p:txBody>
      </p:sp>
      <p:sp>
        <p:nvSpPr>
          <p:cNvPr id="1006" name="Google Shape;1006;p60"/>
          <p:cNvSpPr txBox="1"/>
          <p:nvPr/>
        </p:nvSpPr>
        <p:spPr>
          <a:xfrm>
            <a:off x="1738294" y="1558786"/>
            <a:ext cx="1495013" cy="692497"/>
          </a:xfrm>
          <a:prstGeom prst="rect">
            <a:avLst/>
          </a:prstGeom>
          <a:no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I should make this decision based on their performance and potential … </a:t>
            </a:r>
            <a:endParaRPr/>
          </a:p>
        </p:txBody>
      </p:sp>
      <p:sp>
        <p:nvSpPr>
          <p:cNvPr id="1007" name="Google Shape;1007;p60"/>
          <p:cNvSpPr txBox="1"/>
          <p:nvPr/>
        </p:nvSpPr>
        <p:spPr>
          <a:xfrm>
            <a:off x="1694139" y="2588976"/>
            <a:ext cx="1539168" cy="692497"/>
          </a:xfrm>
          <a:prstGeom prst="rect">
            <a:avLst/>
          </a:prstGeom>
          <a:no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I know I have biases so I need to be careful making this decision …</a:t>
            </a:r>
            <a:endParaRPr/>
          </a:p>
        </p:txBody>
      </p:sp>
      <p:sp>
        <p:nvSpPr>
          <p:cNvPr id="1008" name="Google Shape;1008;p60"/>
          <p:cNvSpPr/>
          <p:nvPr/>
        </p:nvSpPr>
        <p:spPr>
          <a:xfrm>
            <a:off x="1384095" y="1436804"/>
            <a:ext cx="2156477" cy="95477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09" name="Google Shape;1009;p60"/>
          <p:cNvSpPr/>
          <p:nvPr/>
        </p:nvSpPr>
        <p:spPr>
          <a:xfrm>
            <a:off x="1384095" y="2475532"/>
            <a:ext cx="2156477" cy="95477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0" name="Google Shape;1010;p60"/>
          <p:cNvSpPr/>
          <p:nvPr/>
        </p:nvSpPr>
        <p:spPr>
          <a:xfrm>
            <a:off x="5599911" y="2475532"/>
            <a:ext cx="2156477" cy="95477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1" name="Google Shape;1011;p60"/>
          <p:cNvSpPr/>
          <p:nvPr/>
        </p:nvSpPr>
        <p:spPr>
          <a:xfrm>
            <a:off x="5599911" y="1436804"/>
            <a:ext cx="2156477" cy="954774"/>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012" name="Google Shape;1012;p60"/>
          <p:cNvGrpSpPr/>
          <p:nvPr/>
        </p:nvGrpSpPr>
        <p:grpSpPr>
          <a:xfrm>
            <a:off x="3585712" y="2036894"/>
            <a:ext cx="368370" cy="234186"/>
            <a:chOff x="3577092" y="2496200"/>
            <a:chExt cx="533244" cy="452003"/>
          </a:xfrm>
        </p:grpSpPr>
        <p:sp>
          <p:nvSpPr>
            <p:cNvPr id="1013" name="Google Shape;1013;p60"/>
            <p:cNvSpPr/>
            <p:nvPr/>
          </p:nvSpPr>
          <p:spPr>
            <a:xfrm>
              <a:off x="3577092" y="2496200"/>
              <a:ext cx="251818" cy="251818"/>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4" name="Google Shape;1014;p60"/>
            <p:cNvSpPr/>
            <p:nvPr/>
          </p:nvSpPr>
          <p:spPr>
            <a:xfrm>
              <a:off x="3813918" y="2696595"/>
              <a:ext cx="162479" cy="162479"/>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5" name="Google Shape;1015;p60"/>
            <p:cNvSpPr/>
            <p:nvPr/>
          </p:nvSpPr>
          <p:spPr>
            <a:xfrm>
              <a:off x="3998518" y="2836385"/>
              <a:ext cx="111818" cy="111818"/>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16" name="Google Shape;1016;p60"/>
          <p:cNvGrpSpPr/>
          <p:nvPr/>
        </p:nvGrpSpPr>
        <p:grpSpPr>
          <a:xfrm flipH="1" rot="10800000">
            <a:off x="3583878" y="2496621"/>
            <a:ext cx="368370" cy="234186"/>
            <a:chOff x="3577092" y="2496200"/>
            <a:chExt cx="533244" cy="452003"/>
          </a:xfrm>
        </p:grpSpPr>
        <p:sp>
          <p:nvSpPr>
            <p:cNvPr id="1017" name="Google Shape;1017;p60"/>
            <p:cNvSpPr/>
            <p:nvPr/>
          </p:nvSpPr>
          <p:spPr>
            <a:xfrm>
              <a:off x="3577092" y="2496200"/>
              <a:ext cx="251818" cy="251818"/>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8" name="Google Shape;1018;p60"/>
            <p:cNvSpPr/>
            <p:nvPr/>
          </p:nvSpPr>
          <p:spPr>
            <a:xfrm>
              <a:off x="3813918" y="2696595"/>
              <a:ext cx="162479" cy="162479"/>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9" name="Google Shape;1019;p60"/>
            <p:cNvSpPr/>
            <p:nvPr/>
          </p:nvSpPr>
          <p:spPr>
            <a:xfrm>
              <a:off x="3998518" y="2836385"/>
              <a:ext cx="111818" cy="111818"/>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20" name="Google Shape;1020;p60"/>
          <p:cNvGrpSpPr/>
          <p:nvPr/>
        </p:nvGrpSpPr>
        <p:grpSpPr>
          <a:xfrm flipH="1">
            <a:off x="5188301" y="2036894"/>
            <a:ext cx="368370" cy="234186"/>
            <a:chOff x="3577092" y="2496200"/>
            <a:chExt cx="533244" cy="452003"/>
          </a:xfrm>
        </p:grpSpPr>
        <p:sp>
          <p:nvSpPr>
            <p:cNvPr id="1021" name="Google Shape;1021;p60"/>
            <p:cNvSpPr/>
            <p:nvPr/>
          </p:nvSpPr>
          <p:spPr>
            <a:xfrm>
              <a:off x="3577092" y="2496200"/>
              <a:ext cx="251818" cy="251818"/>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2" name="Google Shape;1022;p60"/>
            <p:cNvSpPr/>
            <p:nvPr/>
          </p:nvSpPr>
          <p:spPr>
            <a:xfrm>
              <a:off x="3813918" y="2696595"/>
              <a:ext cx="162479" cy="162479"/>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3" name="Google Shape;1023;p60"/>
            <p:cNvSpPr/>
            <p:nvPr/>
          </p:nvSpPr>
          <p:spPr>
            <a:xfrm>
              <a:off x="3998518" y="2836385"/>
              <a:ext cx="111818" cy="111818"/>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24" name="Google Shape;1024;p60"/>
          <p:cNvGrpSpPr/>
          <p:nvPr/>
        </p:nvGrpSpPr>
        <p:grpSpPr>
          <a:xfrm rot="10800000">
            <a:off x="5231589" y="2493391"/>
            <a:ext cx="368370" cy="234186"/>
            <a:chOff x="3577092" y="2496200"/>
            <a:chExt cx="533244" cy="452003"/>
          </a:xfrm>
        </p:grpSpPr>
        <p:sp>
          <p:nvSpPr>
            <p:cNvPr id="1025" name="Google Shape;1025;p60"/>
            <p:cNvSpPr/>
            <p:nvPr/>
          </p:nvSpPr>
          <p:spPr>
            <a:xfrm>
              <a:off x="3577092" y="2496200"/>
              <a:ext cx="251818" cy="251818"/>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6" name="Google Shape;1026;p60"/>
            <p:cNvSpPr/>
            <p:nvPr/>
          </p:nvSpPr>
          <p:spPr>
            <a:xfrm>
              <a:off x="3813918" y="2696595"/>
              <a:ext cx="162479" cy="162479"/>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7" name="Google Shape;1027;p60"/>
            <p:cNvSpPr/>
            <p:nvPr/>
          </p:nvSpPr>
          <p:spPr>
            <a:xfrm>
              <a:off x="3998518" y="2836385"/>
              <a:ext cx="111818" cy="111818"/>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pic>
        <p:nvPicPr>
          <p:cNvPr id="1033" name="Google Shape;1033;p61"/>
          <p:cNvPicPr preferRelativeResize="0"/>
          <p:nvPr/>
        </p:nvPicPr>
        <p:blipFill rotWithShape="1">
          <a:blip r:embed="rId3">
            <a:alphaModFix/>
          </a:blip>
          <a:srcRect b="0" l="0" r="0" t="0"/>
          <a:stretch/>
        </p:blipFill>
        <p:spPr>
          <a:xfrm>
            <a:off x="2129583" y="1630827"/>
            <a:ext cx="642446" cy="829340"/>
          </a:xfrm>
          <a:prstGeom prst="rect">
            <a:avLst/>
          </a:prstGeom>
          <a:noFill/>
          <a:ln>
            <a:noFill/>
          </a:ln>
        </p:spPr>
      </p:pic>
      <p:sp>
        <p:nvSpPr>
          <p:cNvPr id="1034" name="Google Shape;1034;p61"/>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Where Leader Decision Making Breaks Down</a:t>
            </a:r>
            <a:endParaRPr/>
          </a:p>
        </p:txBody>
      </p:sp>
      <p:sp>
        <p:nvSpPr>
          <p:cNvPr id="1035" name="Google Shape;1035;p61"/>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Two Key Breakdowns in Equitable Leadership Decisions</a:t>
            </a:r>
            <a:endParaRPr/>
          </a:p>
        </p:txBody>
      </p:sp>
      <p:sp>
        <p:nvSpPr>
          <p:cNvPr id="1036" name="Google Shape;1036;p61"/>
          <p:cNvSpPr txBox="1"/>
          <p:nvPr/>
        </p:nvSpPr>
        <p:spPr>
          <a:xfrm>
            <a:off x="457198" y="3713328"/>
            <a:ext cx="3878400" cy="469500"/>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a:t>
            </a:r>
            <a:r>
              <a:rPr lang="en" sz="1200">
                <a:solidFill>
                  <a:srgbClr val="000000"/>
                </a:solidFill>
                <a:latin typeface="Arial"/>
                <a:ea typeface="Arial"/>
                <a:cs typeface="Arial"/>
                <a:sym typeface="Arial"/>
              </a:rPr>
              <a:t>3,523 employees​</a:t>
            </a:r>
            <a:endParaRPr sz="1200">
              <a:solidFill>
                <a:schemeClr val="dk1"/>
              </a:solidFill>
              <a:latin typeface="Arial"/>
              <a:ea typeface="Arial"/>
              <a:cs typeface="Arial"/>
              <a:sym typeface="Arial"/>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a:t>
            </a:r>
            <a:r>
              <a:rPr lang="en" sz="1000">
                <a:solidFill>
                  <a:srgbClr val="000000"/>
                </a:solidFill>
                <a:latin typeface="Arial"/>
                <a:ea typeface="Arial"/>
                <a:cs typeface="Arial"/>
                <a:sym typeface="Arial"/>
              </a:rPr>
              <a:t>2021 Gartner Leadership Progression and Diversity Survey</a:t>
            </a:r>
            <a:endParaRPr sz="1000">
              <a:solidFill>
                <a:schemeClr val="dk1"/>
              </a:solidFill>
              <a:latin typeface="Arial"/>
              <a:ea typeface="Arial"/>
              <a:cs typeface="Arial"/>
              <a:sym typeface="Arial"/>
            </a:endParaRPr>
          </a:p>
        </p:txBody>
      </p:sp>
      <p:sp>
        <p:nvSpPr>
          <p:cNvPr id="1037" name="Google Shape;1037;p61"/>
          <p:cNvSpPr txBox="1"/>
          <p:nvPr/>
        </p:nvSpPr>
        <p:spPr>
          <a:xfrm>
            <a:off x="465549" y="2943740"/>
            <a:ext cx="3970500" cy="683100"/>
          </a:xfrm>
          <a:prstGeom prst="rect">
            <a:avLst/>
          </a:prstGeom>
          <a:noFill/>
          <a:ln>
            <a:noFill/>
          </a:ln>
        </p:spPr>
        <p:txBody>
          <a:bodyPr anchorCtr="0" anchor="t" bIns="0" lIns="0" spcFirstLastPara="1" rIns="0" wrap="square" tIns="127825">
            <a:spAutoFit/>
          </a:bodyPr>
          <a:lstStyle/>
          <a:p>
            <a:pPr indent="0" lvl="0" marL="63498" marR="0" rtl="0" algn="ctr">
              <a:spcBef>
                <a:spcPts val="0"/>
              </a:spcBef>
              <a:spcAft>
                <a:spcPts val="0"/>
              </a:spcAft>
              <a:buNone/>
            </a:pPr>
            <a:r>
              <a:rPr lang="en" sz="1200">
                <a:solidFill>
                  <a:srgbClr val="000000"/>
                </a:solidFill>
                <a:latin typeface="Arial"/>
                <a:ea typeface="Arial"/>
                <a:cs typeface="Arial"/>
                <a:sym typeface="Arial"/>
              </a:rPr>
              <a:t>Only 30% of employees agree that the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criteria at their organization accurately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assess their skills and capabilities.  </a:t>
            </a:r>
            <a:endParaRPr/>
          </a:p>
        </p:txBody>
      </p:sp>
      <p:sp>
        <p:nvSpPr>
          <p:cNvPr id="1038" name="Google Shape;1038;p61"/>
          <p:cNvSpPr txBox="1"/>
          <p:nvPr/>
        </p:nvSpPr>
        <p:spPr>
          <a:xfrm>
            <a:off x="4702056" y="3029128"/>
            <a:ext cx="3960994" cy="512320"/>
          </a:xfrm>
          <a:prstGeom prst="rect">
            <a:avLst/>
          </a:prstGeom>
          <a:noFill/>
          <a:ln>
            <a:noFill/>
          </a:ln>
        </p:spPr>
        <p:txBody>
          <a:bodyPr anchorCtr="0" anchor="t" bIns="0" lIns="0" spcFirstLastPara="1" rIns="0" wrap="square" tIns="127825">
            <a:spAutoFit/>
          </a:bodyPr>
          <a:lstStyle/>
          <a:p>
            <a:pPr indent="0" lvl="0" marL="63498" marR="0" rtl="0" algn="ctr">
              <a:spcBef>
                <a:spcPts val="0"/>
              </a:spcBef>
              <a:spcAft>
                <a:spcPts val="0"/>
              </a:spcAft>
              <a:buNone/>
            </a:pPr>
            <a:r>
              <a:rPr lang="en" sz="1200">
                <a:solidFill>
                  <a:schemeClr val="dk1"/>
                </a:solidFill>
                <a:latin typeface="Arial"/>
                <a:ea typeface="Arial"/>
                <a:cs typeface="Arial"/>
                <a:sym typeface="Arial"/>
              </a:rPr>
              <a:t>Employees cite leadership decisions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being mostly political as the biggest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barrier to leadership progression.</a:t>
            </a:r>
            <a:endParaRPr/>
          </a:p>
        </p:txBody>
      </p:sp>
      <p:sp>
        <p:nvSpPr>
          <p:cNvPr id="1039" name="Google Shape;1039;p61"/>
          <p:cNvSpPr txBox="1"/>
          <p:nvPr/>
        </p:nvSpPr>
        <p:spPr>
          <a:xfrm>
            <a:off x="4725806" y="1149465"/>
            <a:ext cx="3970519" cy="276999"/>
          </a:xfrm>
          <a:prstGeom prst="rect">
            <a:avLst/>
          </a:prstGeom>
          <a:solidFill>
            <a:srgbClr val="D0DEEA"/>
          </a:solidFill>
          <a:ln>
            <a:noFill/>
          </a:ln>
        </p:spPr>
        <p:txBody>
          <a:bodyPr anchorCtr="0" anchor="t" bIns="91425" lIns="91425" spcFirstLastPara="1" rIns="91425" wrap="square" tIns="91425">
            <a:spAutoFit/>
          </a:bodyPr>
          <a:lstStyle/>
          <a:p>
            <a:pPr indent="0" lvl="0" marL="160863" marR="0" rtl="0" algn="ctr">
              <a:spcBef>
                <a:spcPts val="0"/>
              </a:spcBef>
              <a:spcAft>
                <a:spcPts val="0"/>
              </a:spcAft>
              <a:buNone/>
            </a:pPr>
            <a:r>
              <a:rPr b="1" lang="en" sz="1200">
                <a:solidFill>
                  <a:srgbClr val="000000"/>
                </a:solidFill>
                <a:latin typeface="Arial"/>
                <a:ea typeface="Arial"/>
                <a:cs typeface="Arial"/>
                <a:sym typeface="Arial"/>
              </a:rPr>
              <a:t>Instincts Over Data</a:t>
            </a:r>
            <a:endParaRPr sz="1200">
              <a:solidFill>
                <a:srgbClr val="000000"/>
              </a:solidFill>
              <a:latin typeface="Arial"/>
              <a:ea typeface="Arial"/>
              <a:cs typeface="Arial"/>
              <a:sym typeface="Arial"/>
            </a:endParaRPr>
          </a:p>
        </p:txBody>
      </p:sp>
      <p:sp>
        <p:nvSpPr>
          <p:cNvPr id="1040" name="Google Shape;1040;p61"/>
          <p:cNvSpPr txBox="1"/>
          <p:nvPr/>
        </p:nvSpPr>
        <p:spPr>
          <a:xfrm>
            <a:off x="467475" y="1149465"/>
            <a:ext cx="3970516" cy="276999"/>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Biased Leadership Criteria</a:t>
            </a:r>
            <a:endParaRPr/>
          </a:p>
        </p:txBody>
      </p:sp>
      <p:pic>
        <p:nvPicPr>
          <p:cNvPr id="1041" name="Google Shape;1041;p61"/>
          <p:cNvPicPr preferRelativeResize="0"/>
          <p:nvPr/>
        </p:nvPicPr>
        <p:blipFill rotWithShape="1">
          <a:blip r:embed="rId4">
            <a:alphaModFix/>
          </a:blip>
          <a:srcRect b="0" l="0" r="0" t="0"/>
          <a:stretch/>
        </p:blipFill>
        <p:spPr>
          <a:xfrm>
            <a:off x="5685894" y="2080645"/>
            <a:ext cx="279061" cy="922116"/>
          </a:xfrm>
          <a:prstGeom prst="rect">
            <a:avLst/>
          </a:prstGeom>
          <a:noFill/>
          <a:ln>
            <a:noFill/>
          </a:ln>
        </p:spPr>
      </p:pic>
      <p:pic>
        <p:nvPicPr>
          <p:cNvPr id="1042" name="Google Shape;1042;p61"/>
          <p:cNvPicPr preferRelativeResize="0"/>
          <p:nvPr/>
        </p:nvPicPr>
        <p:blipFill rotWithShape="1">
          <a:blip r:embed="rId5">
            <a:alphaModFix/>
          </a:blip>
          <a:srcRect b="0" l="0" r="0" t="0"/>
          <a:stretch/>
        </p:blipFill>
        <p:spPr>
          <a:xfrm flipH="1">
            <a:off x="7509067" y="2067100"/>
            <a:ext cx="279061" cy="958516"/>
          </a:xfrm>
          <a:prstGeom prst="rect">
            <a:avLst/>
          </a:prstGeom>
          <a:noFill/>
          <a:ln>
            <a:noFill/>
          </a:ln>
        </p:spPr>
      </p:pic>
      <p:sp>
        <p:nvSpPr>
          <p:cNvPr id="1043" name="Google Shape;1043;p61"/>
          <p:cNvSpPr/>
          <p:nvPr/>
        </p:nvSpPr>
        <p:spPr>
          <a:xfrm>
            <a:off x="5963946" y="1630827"/>
            <a:ext cx="685801" cy="341750"/>
          </a:xfrm>
          <a:prstGeom prst="wedgeRectCallout">
            <a:avLst>
              <a:gd fmla="val -33166" name="adj1"/>
              <a:gd fmla="val 87013"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44" name="Google Shape;1044;p61"/>
          <p:cNvPicPr preferRelativeResize="0"/>
          <p:nvPr/>
        </p:nvPicPr>
        <p:blipFill rotWithShape="1">
          <a:blip r:embed="rId6">
            <a:alphaModFix/>
          </a:blip>
          <a:srcRect b="0" l="0" r="0" t="0"/>
          <a:stretch/>
        </p:blipFill>
        <p:spPr>
          <a:xfrm>
            <a:off x="6057595" y="1677230"/>
            <a:ext cx="373876" cy="290793"/>
          </a:xfrm>
          <a:prstGeom prst="rect">
            <a:avLst/>
          </a:prstGeom>
          <a:noFill/>
          <a:ln>
            <a:noFill/>
          </a:ln>
        </p:spPr>
      </p:pic>
      <p:sp>
        <p:nvSpPr>
          <p:cNvPr id="1045" name="Google Shape;1045;p61"/>
          <p:cNvSpPr/>
          <p:nvPr/>
        </p:nvSpPr>
        <p:spPr>
          <a:xfrm flipH="1">
            <a:off x="6794766" y="1645495"/>
            <a:ext cx="685801" cy="341750"/>
          </a:xfrm>
          <a:prstGeom prst="wedgeRectCallout">
            <a:avLst>
              <a:gd fmla="val -34631" name="adj1"/>
              <a:gd fmla="val 86963"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46" name="Google Shape;1046;p61"/>
          <p:cNvPicPr preferRelativeResize="0"/>
          <p:nvPr/>
        </p:nvPicPr>
        <p:blipFill rotWithShape="1">
          <a:blip r:embed="rId7">
            <a:alphaModFix/>
          </a:blip>
          <a:srcRect b="0" l="0" r="0" t="0"/>
          <a:stretch/>
        </p:blipFill>
        <p:spPr>
          <a:xfrm>
            <a:off x="6914622" y="1684813"/>
            <a:ext cx="334566" cy="260218"/>
          </a:xfrm>
          <a:prstGeom prst="rect">
            <a:avLst/>
          </a:prstGeom>
          <a:noFill/>
          <a:ln>
            <a:noFill/>
          </a:ln>
        </p:spPr>
      </p:pic>
      <p:pic>
        <p:nvPicPr>
          <p:cNvPr id="1047" name="Google Shape;1047;p61"/>
          <p:cNvPicPr preferRelativeResize="0"/>
          <p:nvPr/>
        </p:nvPicPr>
        <p:blipFill rotWithShape="1">
          <a:blip r:embed="rId8">
            <a:alphaModFix/>
          </a:blip>
          <a:srcRect b="0" l="0" r="0" t="0"/>
          <a:stretch/>
        </p:blipFill>
        <p:spPr>
          <a:xfrm>
            <a:off x="1596990" y="2234790"/>
            <a:ext cx="1295666" cy="764443"/>
          </a:xfrm>
          <a:prstGeom prst="rect">
            <a:avLst/>
          </a:prstGeom>
          <a:noFill/>
          <a:ln>
            <a:noFill/>
          </a:ln>
        </p:spPr>
      </p:pic>
      <p:sp>
        <p:nvSpPr>
          <p:cNvPr id="1048" name="Google Shape;1048;p61"/>
          <p:cNvSpPr/>
          <p:nvPr/>
        </p:nvSpPr>
        <p:spPr>
          <a:xfrm>
            <a:off x="3410983" y="2024782"/>
            <a:ext cx="801742" cy="420016"/>
          </a:xfrm>
          <a:prstGeom prst="cloudCallout">
            <a:avLst>
              <a:gd fmla="val -85569" name="adj1"/>
              <a:gd fmla="val 15836"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1049" name="Google Shape;1049;p61"/>
          <p:cNvPicPr preferRelativeResize="0"/>
          <p:nvPr/>
        </p:nvPicPr>
        <p:blipFill rotWithShape="1">
          <a:blip r:embed="rId7">
            <a:alphaModFix/>
          </a:blip>
          <a:srcRect b="0" l="0" r="0" t="0"/>
          <a:stretch/>
        </p:blipFill>
        <p:spPr>
          <a:xfrm>
            <a:off x="3586776" y="2099494"/>
            <a:ext cx="334566" cy="260218"/>
          </a:xfrm>
          <a:prstGeom prst="rect">
            <a:avLst/>
          </a:prstGeom>
          <a:noFill/>
          <a:ln>
            <a:noFill/>
          </a:ln>
        </p:spPr>
      </p:pic>
      <p:sp>
        <p:nvSpPr>
          <p:cNvPr id="1050" name="Google Shape;1050;p61"/>
          <p:cNvSpPr/>
          <p:nvPr/>
        </p:nvSpPr>
        <p:spPr>
          <a:xfrm>
            <a:off x="705470" y="2063310"/>
            <a:ext cx="801742" cy="420016"/>
          </a:xfrm>
          <a:prstGeom prst="cloudCallout">
            <a:avLst>
              <a:gd fmla="val 91275" name="adj1"/>
              <a:gd fmla="val 6663"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1051" name="Google Shape;1051;p61"/>
          <p:cNvPicPr preferRelativeResize="0"/>
          <p:nvPr/>
        </p:nvPicPr>
        <p:blipFill rotWithShape="1">
          <a:blip r:embed="rId9">
            <a:alphaModFix/>
          </a:blip>
          <a:srcRect b="0" l="0" r="0" t="0"/>
          <a:stretch/>
        </p:blipFill>
        <p:spPr>
          <a:xfrm>
            <a:off x="857170" y="2138022"/>
            <a:ext cx="334566" cy="260218"/>
          </a:xfrm>
          <a:prstGeom prst="rect">
            <a:avLst/>
          </a:prstGeom>
          <a:noFill/>
          <a:ln>
            <a:noFill/>
          </a:ln>
        </p:spPr>
      </p:pic>
      <p:sp>
        <p:nvSpPr>
          <p:cNvPr id="1052" name="Google Shape;1052;p61"/>
          <p:cNvSpPr/>
          <p:nvPr/>
        </p:nvSpPr>
        <p:spPr>
          <a:xfrm>
            <a:off x="5701301" y="1187826"/>
            <a:ext cx="262645" cy="193368"/>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2</a:t>
            </a:r>
            <a:endParaRPr/>
          </a:p>
        </p:txBody>
      </p:sp>
      <p:sp>
        <p:nvSpPr>
          <p:cNvPr id="1053" name="Google Shape;1053;p61"/>
          <p:cNvSpPr/>
          <p:nvPr/>
        </p:nvSpPr>
        <p:spPr>
          <a:xfrm>
            <a:off x="1080214" y="1187945"/>
            <a:ext cx="262645" cy="193368"/>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5"/>
          <p:cNvPicPr preferRelativeResize="0"/>
          <p:nvPr/>
        </p:nvPicPr>
        <p:blipFill rotWithShape="1">
          <a:blip r:embed="rId3">
            <a:alphaModFix/>
          </a:blip>
          <a:srcRect b="0" l="0" r="0" t="0"/>
          <a:stretch/>
        </p:blipFill>
        <p:spPr>
          <a:xfrm>
            <a:off x="391157" y="1470885"/>
            <a:ext cx="4089085" cy="2127311"/>
          </a:xfrm>
          <a:prstGeom prst="rect">
            <a:avLst/>
          </a:prstGeom>
          <a:noFill/>
          <a:ln>
            <a:noFill/>
          </a:ln>
        </p:spPr>
      </p:pic>
      <p:sp>
        <p:nvSpPr>
          <p:cNvPr id="233" name="Google Shape;233;p35"/>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Little Progress to Show</a:t>
            </a:r>
            <a:endParaRPr/>
          </a:p>
        </p:txBody>
      </p:sp>
      <p:sp>
        <p:nvSpPr>
          <p:cNvPr id="234" name="Google Shape;234;p35"/>
          <p:cNvSpPr txBox="1"/>
          <p:nvPr>
            <p:ph idx="1" type="body"/>
          </p:nvPr>
        </p:nvSpPr>
        <p:spPr>
          <a:xfrm>
            <a:off x="457200" y="685801"/>
            <a:ext cx="4011613"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Share of Female CEOs of Large Enterprises, United States and European Union</a:t>
            </a:r>
            <a:endParaRPr/>
          </a:p>
        </p:txBody>
      </p:sp>
      <p:sp>
        <p:nvSpPr>
          <p:cNvPr id="235" name="Google Shape;235;p35"/>
          <p:cNvSpPr txBox="1"/>
          <p:nvPr>
            <p:ph idx="3" type="body"/>
          </p:nvPr>
        </p:nvSpPr>
        <p:spPr>
          <a:xfrm>
            <a:off x="4684359" y="685801"/>
            <a:ext cx="4014216"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Share of Racially/Ethnically Diverse CEOs, Fortune 500 and S&amp;P 500</a:t>
            </a:r>
            <a:endParaRPr/>
          </a:p>
        </p:txBody>
      </p:sp>
      <p:sp>
        <p:nvSpPr>
          <p:cNvPr id="236" name="Google Shape;236;p35"/>
          <p:cNvSpPr txBox="1"/>
          <p:nvPr/>
        </p:nvSpPr>
        <p:spPr>
          <a:xfrm>
            <a:off x="457201" y="4069684"/>
            <a:ext cx="4002442" cy="711733"/>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1,400 companies in the European Union;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674 companies in the Fortune 500 and S&amp;P 500</a:t>
            </a:r>
            <a:endParaRPr sz="1200">
              <a:solidFill>
                <a:schemeClr val="dk1"/>
              </a:solidFill>
              <a:latin typeface="Arial"/>
              <a:ea typeface="Arial"/>
              <a:cs typeface="Arial"/>
              <a:sym typeface="Arial"/>
            </a:endParaRPr>
          </a:p>
          <a:p>
            <a:pPr indent="0" lvl="0" marL="0" marR="0" rtl="0" algn="l">
              <a:spcBef>
                <a:spcPts val="200"/>
              </a:spcBef>
              <a:spcAft>
                <a:spcPts val="0"/>
              </a:spcAft>
              <a:buNone/>
            </a:pPr>
            <a:r>
              <a:rPr lang="en" sz="1000">
                <a:solidFill>
                  <a:schemeClr val="dk1"/>
                </a:solidFill>
                <a:latin typeface="Arial"/>
                <a:ea typeface="Arial"/>
                <a:cs typeface="Arial"/>
                <a:sym typeface="Arial"/>
              </a:rPr>
              <a:t>Source: European Institute for Gender Equality, </a:t>
            </a:r>
            <a:r>
              <a:rPr i="1" lang="en" sz="1000">
                <a:solidFill>
                  <a:schemeClr val="dk1"/>
                </a:solidFill>
                <a:latin typeface="Arial"/>
                <a:ea typeface="Arial"/>
                <a:cs typeface="Arial"/>
                <a:sym typeface="Arial"/>
              </a:rPr>
              <a:t>Gender Statistics Database. </a:t>
            </a:r>
            <a:r>
              <a:rPr lang="en" sz="1000">
                <a:solidFill>
                  <a:schemeClr val="dk1"/>
                </a:solidFill>
                <a:latin typeface="Arial"/>
                <a:ea typeface="Arial"/>
                <a:cs typeface="Arial"/>
                <a:sym typeface="Arial"/>
              </a:rPr>
              <a:t>Crist Kolder Associates, </a:t>
            </a:r>
            <a:r>
              <a:rPr i="1" lang="en" sz="1000">
                <a:solidFill>
                  <a:schemeClr val="dk1"/>
                </a:solidFill>
                <a:latin typeface="Arial"/>
                <a:ea typeface="Arial"/>
                <a:cs typeface="Arial"/>
                <a:sym typeface="Arial"/>
              </a:rPr>
              <a:t>Volatility Report of America’s Leading Companies</a:t>
            </a:r>
            <a:r>
              <a:rPr lang="en" sz="1000">
                <a:solidFill>
                  <a:schemeClr val="dk1"/>
                </a:solidFill>
                <a:latin typeface="Arial"/>
                <a:ea typeface="Arial"/>
                <a:cs typeface="Arial"/>
                <a:sym typeface="Arial"/>
              </a:rPr>
              <a:t>. (2020). </a:t>
            </a:r>
            <a:endParaRPr i="1" sz="1000">
              <a:solidFill>
                <a:schemeClr val="dk1"/>
              </a:solidFill>
              <a:latin typeface="Arial"/>
              <a:ea typeface="Arial"/>
              <a:cs typeface="Arial"/>
              <a:sym typeface="Arial"/>
            </a:endParaRPr>
          </a:p>
        </p:txBody>
      </p:sp>
      <p:sp>
        <p:nvSpPr>
          <p:cNvPr id="237" name="Google Shape;237;p35"/>
          <p:cNvSpPr txBox="1"/>
          <p:nvPr/>
        </p:nvSpPr>
        <p:spPr>
          <a:xfrm>
            <a:off x="4695511" y="4069684"/>
            <a:ext cx="4002440" cy="457818"/>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674 companies in the Fortune 500 and S&amp;P 500</a:t>
            </a:r>
            <a:endParaRPr sz="1200">
              <a:solidFill>
                <a:schemeClr val="dk1"/>
              </a:solidFill>
              <a:latin typeface="Arial"/>
              <a:ea typeface="Arial"/>
              <a:cs typeface="Arial"/>
              <a:sym typeface="Arial"/>
            </a:endParaRPr>
          </a:p>
          <a:p>
            <a:pPr indent="0" lvl="0" marL="0" marR="0" rtl="0" algn="l">
              <a:spcBef>
                <a:spcPts val="200"/>
              </a:spcBef>
              <a:spcAft>
                <a:spcPts val="0"/>
              </a:spcAft>
              <a:buNone/>
            </a:pPr>
            <a:r>
              <a:rPr lang="en" sz="1000">
                <a:solidFill>
                  <a:schemeClr val="dk1"/>
                </a:solidFill>
                <a:latin typeface="Arial"/>
                <a:ea typeface="Arial"/>
                <a:cs typeface="Arial"/>
                <a:sym typeface="Arial"/>
              </a:rPr>
              <a:t>Source: Crist Kolder Associates, </a:t>
            </a:r>
            <a:r>
              <a:rPr i="1" lang="en" sz="1000">
                <a:solidFill>
                  <a:schemeClr val="dk1"/>
                </a:solidFill>
                <a:latin typeface="Arial"/>
                <a:ea typeface="Arial"/>
                <a:cs typeface="Arial"/>
                <a:sym typeface="Arial"/>
              </a:rPr>
              <a:t>Volatility Report of America’s Leading Companies</a:t>
            </a:r>
            <a:r>
              <a:rPr lang="en" sz="1000">
                <a:solidFill>
                  <a:schemeClr val="dk1"/>
                </a:solidFill>
                <a:latin typeface="Arial"/>
                <a:ea typeface="Arial"/>
                <a:cs typeface="Arial"/>
                <a:sym typeface="Arial"/>
              </a:rPr>
              <a:t>. (2020).</a:t>
            </a:r>
            <a:endParaRPr i="1" sz="1000">
              <a:solidFill>
                <a:schemeClr val="dk1"/>
              </a:solidFill>
              <a:latin typeface="Arial"/>
              <a:ea typeface="Arial"/>
              <a:cs typeface="Arial"/>
              <a:sym typeface="Arial"/>
            </a:endParaRPr>
          </a:p>
        </p:txBody>
      </p:sp>
      <p:sp>
        <p:nvSpPr>
          <p:cNvPr id="238" name="Google Shape;238;p35"/>
          <p:cNvSpPr txBox="1"/>
          <p:nvPr/>
        </p:nvSpPr>
        <p:spPr>
          <a:xfrm>
            <a:off x="457199" y="3649462"/>
            <a:ext cx="4023043"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In large enterprises in 2020, women occupied 7% of CEO roles in the EU and 6% of CEO roles in the US.</a:t>
            </a:r>
            <a:endParaRPr/>
          </a:p>
        </p:txBody>
      </p:sp>
      <p:sp>
        <p:nvSpPr>
          <p:cNvPr id="239" name="Google Shape;239;p35"/>
          <p:cNvSpPr txBox="1"/>
          <p:nvPr/>
        </p:nvSpPr>
        <p:spPr>
          <a:xfrm>
            <a:off x="4693249" y="3649462"/>
            <a:ext cx="4014215"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In 2020, racial/ethnic minorities comprised 10% of CEO roles in the Fortune 500 and S&amp;P 500.</a:t>
            </a:r>
            <a:endParaRPr/>
          </a:p>
        </p:txBody>
      </p:sp>
      <p:sp>
        <p:nvSpPr>
          <p:cNvPr id="240" name="Google Shape;240;p35"/>
          <p:cNvSpPr txBox="1"/>
          <p:nvPr/>
        </p:nvSpPr>
        <p:spPr>
          <a:xfrm>
            <a:off x="3026214" y="1246428"/>
            <a:ext cx="1458123"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Female CEOs in the EU</a:t>
            </a:r>
            <a:endParaRPr/>
          </a:p>
        </p:txBody>
      </p:sp>
      <p:sp>
        <p:nvSpPr>
          <p:cNvPr id="241" name="Google Shape;241;p35"/>
          <p:cNvSpPr txBox="1"/>
          <p:nvPr/>
        </p:nvSpPr>
        <p:spPr>
          <a:xfrm>
            <a:off x="3026214" y="1117282"/>
            <a:ext cx="1454029"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Female CEOs in the US</a:t>
            </a:r>
            <a:endParaRPr/>
          </a:p>
        </p:txBody>
      </p:sp>
      <p:grpSp>
        <p:nvGrpSpPr>
          <p:cNvPr id="242" name="Google Shape;242;p35"/>
          <p:cNvGrpSpPr/>
          <p:nvPr/>
        </p:nvGrpSpPr>
        <p:grpSpPr>
          <a:xfrm>
            <a:off x="2822379" y="1183563"/>
            <a:ext cx="148590" cy="122873"/>
            <a:chOff x="2822379" y="1578084"/>
            <a:chExt cx="148590" cy="163830"/>
          </a:xfrm>
        </p:grpSpPr>
        <p:cxnSp>
          <p:nvCxnSpPr>
            <p:cNvPr id="243" name="Google Shape;243;p35"/>
            <p:cNvCxnSpPr/>
            <p:nvPr/>
          </p:nvCxnSpPr>
          <p:spPr>
            <a:xfrm>
              <a:off x="2822379" y="1578084"/>
              <a:ext cx="148590" cy="0"/>
            </a:xfrm>
            <a:prstGeom prst="straightConnector1">
              <a:avLst/>
            </a:prstGeom>
            <a:noFill/>
            <a:ln cap="flat" cmpd="sng" w="25400">
              <a:solidFill>
                <a:srgbClr val="002856"/>
              </a:solidFill>
              <a:prstDash val="solid"/>
              <a:miter lim="800000"/>
              <a:headEnd len="sm" w="sm" type="none"/>
              <a:tailEnd len="sm" w="sm" type="none"/>
            </a:ln>
          </p:spPr>
        </p:cxnSp>
        <p:cxnSp>
          <p:nvCxnSpPr>
            <p:cNvPr id="244" name="Google Shape;244;p35"/>
            <p:cNvCxnSpPr/>
            <p:nvPr/>
          </p:nvCxnSpPr>
          <p:spPr>
            <a:xfrm>
              <a:off x="2822379" y="1741914"/>
              <a:ext cx="148590" cy="0"/>
            </a:xfrm>
            <a:prstGeom prst="straightConnector1">
              <a:avLst/>
            </a:prstGeom>
            <a:noFill/>
            <a:ln cap="flat" cmpd="sng" w="25400">
              <a:solidFill>
                <a:srgbClr val="FF540A"/>
              </a:solidFill>
              <a:prstDash val="solid"/>
              <a:miter lim="800000"/>
              <a:headEnd len="sm" w="sm" type="none"/>
              <a:tailEnd len="sm" w="sm" type="none"/>
            </a:ln>
          </p:spPr>
        </p:cxnSp>
      </p:grpSp>
      <p:pic>
        <p:nvPicPr>
          <p:cNvPr id="245" name="Google Shape;245;p35"/>
          <p:cNvPicPr preferRelativeResize="0"/>
          <p:nvPr/>
        </p:nvPicPr>
        <p:blipFill rotWithShape="1">
          <a:blip r:embed="rId4">
            <a:alphaModFix/>
          </a:blip>
          <a:srcRect b="0" l="0" r="0" t="0"/>
          <a:stretch/>
        </p:blipFill>
        <p:spPr>
          <a:xfrm>
            <a:off x="4608866" y="1470885"/>
            <a:ext cx="4089085" cy="2127311"/>
          </a:xfrm>
          <a:prstGeom prst="rect">
            <a:avLst/>
          </a:prstGeom>
          <a:noFill/>
          <a:ln>
            <a:noFill/>
          </a:ln>
        </p:spPr>
      </p:pic>
      <p:sp>
        <p:nvSpPr>
          <p:cNvPr id="246" name="Google Shape;246;p35"/>
          <p:cNvSpPr txBox="1"/>
          <p:nvPr/>
        </p:nvSpPr>
        <p:spPr>
          <a:xfrm>
            <a:off x="7745641" y="1242917"/>
            <a:ext cx="952589" cy="11541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Hispanic/Latino</a:t>
            </a:r>
            <a:endParaRPr/>
          </a:p>
        </p:txBody>
      </p:sp>
      <p:sp>
        <p:nvSpPr>
          <p:cNvPr id="247" name="Google Shape;247;p35"/>
          <p:cNvSpPr txBox="1"/>
          <p:nvPr/>
        </p:nvSpPr>
        <p:spPr>
          <a:xfrm>
            <a:off x="7745641" y="1119582"/>
            <a:ext cx="1454029"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White</a:t>
            </a:r>
            <a:endParaRPr/>
          </a:p>
        </p:txBody>
      </p:sp>
      <p:sp>
        <p:nvSpPr>
          <p:cNvPr id="248" name="Google Shape;248;p35"/>
          <p:cNvSpPr txBox="1"/>
          <p:nvPr/>
        </p:nvSpPr>
        <p:spPr>
          <a:xfrm>
            <a:off x="7745641" y="1366250"/>
            <a:ext cx="1112609" cy="115416"/>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African American</a:t>
            </a:r>
            <a:endParaRPr/>
          </a:p>
        </p:txBody>
      </p:sp>
      <p:sp>
        <p:nvSpPr>
          <p:cNvPr id="249" name="Google Shape;249;p35"/>
          <p:cNvSpPr txBox="1"/>
          <p:nvPr/>
        </p:nvSpPr>
        <p:spPr>
          <a:xfrm>
            <a:off x="7745641" y="1489585"/>
            <a:ext cx="952589" cy="11541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Asian/Indian</a:t>
            </a:r>
            <a:endParaRPr/>
          </a:p>
        </p:txBody>
      </p:sp>
      <p:cxnSp>
        <p:nvCxnSpPr>
          <p:cNvPr id="250" name="Google Shape;250;p35"/>
          <p:cNvCxnSpPr/>
          <p:nvPr/>
        </p:nvCxnSpPr>
        <p:spPr>
          <a:xfrm>
            <a:off x="7503710" y="1183563"/>
            <a:ext cx="148590" cy="0"/>
          </a:xfrm>
          <a:prstGeom prst="straightConnector1">
            <a:avLst/>
          </a:prstGeom>
          <a:noFill/>
          <a:ln cap="flat" cmpd="sng" w="25400">
            <a:solidFill>
              <a:srgbClr val="002856"/>
            </a:solidFill>
            <a:prstDash val="solid"/>
            <a:miter lim="800000"/>
            <a:headEnd len="sm" w="sm" type="none"/>
            <a:tailEnd len="sm" w="sm" type="none"/>
          </a:ln>
        </p:spPr>
      </p:cxnSp>
      <p:cxnSp>
        <p:nvCxnSpPr>
          <p:cNvPr id="251" name="Google Shape;251;p35"/>
          <p:cNvCxnSpPr/>
          <p:nvPr/>
        </p:nvCxnSpPr>
        <p:spPr>
          <a:xfrm>
            <a:off x="7503710" y="1301549"/>
            <a:ext cx="148590" cy="0"/>
          </a:xfrm>
          <a:prstGeom prst="straightConnector1">
            <a:avLst/>
          </a:prstGeom>
          <a:noFill/>
          <a:ln cap="flat" cmpd="sng" w="25400">
            <a:solidFill>
              <a:srgbClr val="FF540A"/>
            </a:solidFill>
            <a:prstDash val="solid"/>
            <a:miter lim="800000"/>
            <a:headEnd len="sm" w="sm" type="none"/>
            <a:tailEnd len="sm" w="sm" type="none"/>
          </a:ln>
        </p:spPr>
      </p:cxnSp>
      <p:cxnSp>
        <p:nvCxnSpPr>
          <p:cNvPr id="252" name="Google Shape;252;p35"/>
          <p:cNvCxnSpPr/>
          <p:nvPr/>
        </p:nvCxnSpPr>
        <p:spPr>
          <a:xfrm>
            <a:off x="7503710" y="1427509"/>
            <a:ext cx="148590" cy="0"/>
          </a:xfrm>
          <a:prstGeom prst="straightConnector1">
            <a:avLst/>
          </a:prstGeom>
          <a:noFill/>
          <a:ln cap="flat" cmpd="sng" w="25400">
            <a:solidFill>
              <a:srgbClr val="009AD7"/>
            </a:solidFill>
            <a:prstDash val="solid"/>
            <a:miter lim="800000"/>
            <a:headEnd len="sm" w="sm" type="none"/>
            <a:tailEnd len="sm" w="sm" type="none"/>
          </a:ln>
        </p:spPr>
      </p:cxnSp>
      <p:cxnSp>
        <p:nvCxnSpPr>
          <p:cNvPr id="253" name="Google Shape;253;p35"/>
          <p:cNvCxnSpPr/>
          <p:nvPr/>
        </p:nvCxnSpPr>
        <p:spPr>
          <a:xfrm>
            <a:off x="7503710" y="1537520"/>
            <a:ext cx="148590" cy="0"/>
          </a:xfrm>
          <a:prstGeom prst="straightConnector1">
            <a:avLst/>
          </a:prstGeom>
          <a:noFill/>
          <a:ln cap="flat" cmpd="sng" w="25400">
            <a:solidFill>
              <a:srgbClr val="FEC10D"/>
            </a:solidFill>
            <a:prstDash val="solid"/>
            <a:miter lim="800000"/>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62"/>
          <p:cNvSpPr txBox="1"/>
          <p:nvPr>
            <p:ph type="title"/>
          </p:nvPr>
        </p:nvSpPr>
        <p:spPr>
          <a:xfrm>
            <a:off x="457201" y="342899"/>
            <a:ext cx="8448674" cy="26431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Inform Leader Decision Making </a:t>
            </a:r>
            <a:endParaRPr/>
          </a:p>
        </p:txBody>
      </p:sp>
      <p:sp>
        <p:nvSpPr>
          <p:cNvPr id="1059" name="Google Shape;1059;p62"/>
          <p:cNvSpPr/>
          <p:nvPr/>
        </p:nvSpPr>
        <p:spPr>
          <a:xfrm>
            <a:off x="857080" y="2707558"/>
            <a:ext cx="3220880" cy="415498"/>
          </a:xfrm>
          <a:prstGeom prst="rect">
            <a:avLst/>
          </a:prstGeom>
          <a:solidFill>
            <a:srgbClr val="D0DEEA"/>
          </a:solidFill>
          <a:ln cap="flat" cmpd="sng" w="12700">
            <a:solidFill>
              <a:srgbClr val="D0D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200">
                <a:solidFill>
                  <a:schemeClr val="dk1"/>
                </a:solidFill>
                <a:latin typeface="Arial"/>
                <a:ea typeface="Arial"/>
                <a:cs typeface="Arial"/>
                <a:sym typeface="Arial"/>
              </a:rPr>
              <a:t>Use objective criteria </a:t>
            </a:r>
            <a:r>
              <a:rPr lang="en" sz="1200">
                <a:solidFill>
                  <a:schemeClr val="dk1"/>
                </a:solidFill>
                <a:latin typeface="Arial"/>
                <a:ea typeface="Arial"/>
                <a:cs typeface="Arial"/>
                <a:sym typeface="Arial"/>
              </a:rPr>
              <a:t>to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drive equitable talent decisions.</a:t>
            </a:r>
            <a:endParaRPr/>
          </a:p>
        </p:txBody>
      </p:sp>
      <p:grpSp>
        <p:nvGrpSpPr>
          <p:cNvPr id="1060" name="Google Shape;1060;p62"/>
          <p:cNvGrpSpPr/>
          <p:nvPr/>
        </p:nvGrpSpPr>
        <p:grpSpPr>
          <a:xfrm>
            <a:off x="2466761" y="1912443"/>
            <a:ext cx="4231750" cy="786900"/>
            <a:chOff x="3295804" y="2217991"/>
            <a:chExt cx="2228581" cy="1627448"/>
          </a:xfrm>
        </p:grpSpPr>
        <p:sp>
          <p:nvSpPr>
            <p:cNvPr id="1061" name="Google Shape;1061;p62"/>
            <p:cNvSpPr/>
            <p:nvPr/>
          </p:nvSpPr>
          <p:spPr>
            <a:xfrm>
              <a:off x="3295804" y="3031715"/>
              <a:ext cx="2228581" cy="813724"/>
            </a:xfrm>
            <a:custGeom>
              <a:rect b="b" l="l" r="r" t="t"/>
              <a:pathLst>
                <a:path extrusionOk="0" h="1107306" w="2971588">
                  <a:moveTo>
                    <a:pt x="0" y="1107306"/>
                  </a:moveTo>
                  <a:lnTo>
                    <a:pt x="0" y="0"/>
                  </a:lnTo>
                  <a:lnTo>
                    <a:pt x="2971588" y="0"/>
                  </a:lnTo>
                  <a:lnTo>
                    <a:pt x="2971588" y="1107306"/>
                  </a:lnTo>
                </a:path>
              </a:pathLst>
            </a:custGeom>
            <a:noFill/>
            <a:ln cap="flat" cmpd="sng" w="12700">
              <a:solidFill>
                <a:srgbClr val="6F7878"/>
              </a:solidFill>
              <a:prstDash val="solid"/>
              <a:miter lim="800000"/>
              <a:headEnd len="med" w="med" type="triangle"/>
              <a:tailEnd len="med" w="med" type="triangl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200">
                <a:solidFill>
                  <a:srgbClr val="000000"/>
                </a:solidFill>
                <a:latin typeface="Arial"/>
                <a:ea typeface="Arial"/>
                <a:cs typeface="Arial"/>
                <a:sym typeface="Arial"/>
              </a:endParaRPr>
            </a:p>
          </p:txBody>
        </p:sp>
        <p:cxnSp>
          <p:nvCxnSpPr>
            <p:cNvPr id="1062" name="Google Shape;1062;p62"/>
            <p:cNvCxnSpPr/>
            <p:nvPr/>
          </p:nvCxnSpPr>
          <p:spPr>
            <a:xfrm flipH="1">
              <a:off x="4412180" y="2217991"/>
              <a:ext cx="1" cy="813726"/>
            </a:xfrm>
            <a:prstGeom prst="straightConnector1">
              <a:avLst/>
            </a:prstGeom>
            <a:noFill/>
            <a:ln cap="flat" cmpd="sng" w="12700">
              <a:solidFill>
                <a:srgbClr val="6F7878"/>
              </a:solidFill>
              <a:prstDash val="solid"/>
              <a:miter lim="800000"/>
              <a:headEnd len="sm" w="sm" type="none"/>
              <a:tailEnd len="sm" w="sm" type="none"/>
            </a:ln>
          </p:spPr>
        </p:cxnSp>
      </p:grpSp>
      <p:sp>
        <p:nvSpPr>
          <p:cNvPr id="1063" name="Google Shape;1063;p62"/>
          <p:cNvSpPr/>
          <p:nvPr/>
        </p:nvSpPr>
        <p:spPr>
          <a:xfrm>
            <a:off x="5072507" y="2707558"/>
            <a:ext cx="3220876" cy="415498"/>
          </a:xfrm>
          <a:prstGeom prst="rect">
            <a:avLst/>
          </a:prstGeom>
          <a:solidFill>
            <a:schemeClr val="lt1"/>
          </a:solidFill>
          <a:ln cap="flat" cmpd="sng" w="12700">
            <a:solidFill>
              <a:srgbClr val="D3D3D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rgbClr val="D3D3D3"/>
                </a:solidFill>
                <a:latin typeface="Arial"/>
                <a:ea typeface="Arial"/>
                <a:cs typeface="Arial"/>
                <a:sym typeface="Arial"/>
              </a:rPr>
              <a:t>Integrate data into existing decision-making processes </a:t>
            </a:r>
            <a:r>
              <a:rPr lang="en" sz="1200">
                <a:solidFill>
                  <a:srgbClr val="D3D3D3"/>
                </a:solidFill>
                <a:latin typeface="Arial"/>
                <a:ea typeface="Arial"/>
                <a:cs typeface="Arial"/>
                <a:sym typeface="Arial"/>
              </a:rPr>
              <a:t>to maximize objectivity.</a:t>
            </a:r>
            <a:endParaRPr/>
          </a:p>
        </p:txBody>
      </p:sp>
      <p:sp>
        <p:nvSpPr>
          <p:cNvPr id="1064" name="Google Shape;1064;p62"/>
          <p:cNvSpPr/>
          <p:nvPr/>
        </p:nvSpPr>
        <p:spPr>
          <a:xfrm>
            <a:off x="2956625" y="1620663"/>
            <a:ext cx="3220879" cy="300082"/>
          </a:xfrm>
          <a:prstGeom prst="rect">
            <a:avLst/>
          </a:prstGeom>
          <a:solidFill>
            <a:srgbClr val="6A80A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Inform Leader Decision Making</a:t>
            </a:r>
            <a:endParaRPr/>
          </a:p>
        </p:txBody>
      </p:sp>
      <p:pic>
        <p:nvPicPr>
          <p:cNvPr id="1065" name="Google Shape;1065;p62"/>
          <p:cNvPicPr preferRelativeResize="0"/>
          <p:nvPr/>
        </p:nvPicPr>
        <p:blipFill rotWithShape="1">
          <a:blip r:embed="rId3">
            <a:alphaModFix/>
          </a:blip>
          <a:srcRect b="0" l="0" r="0" t="14029"/>
          <a:stretch/>
        </p:blipFill>
        <p:spPr>
          <a:xfrm>
            <a:off x="2061623" y="3264451"/>
            <a:ext cx="811795" cy="489888"/>
          </a:xfrm>
          <a:prstGeom prst="rect">
            <a:avLst/>
          </a:prstGeom>
          <a:noFill/>
          <a:ln>
            <a:noFill/>
          </a:ln>
        </p:spPr>
      </p:pic>
      <p:pic>
        <p:nvPicPr>
          <p:cNvPr id="1066" name="Google Shape;1066;p62"/>
          <p:cNvPicPr preferRelativeResize="0"/>
          <p:nvPr/>
        </p:nvPicPr>
        <p:blipFill rotWithShape="1">
          <a:blip r:embed="rId4">
            <a:alphaModFix/>
          </a:blip>
          <a:srcRect b="0" l="0" r="0" t="0"/>
          <a:stretch/>
        </p:blipFill>
        <p:spPr>
          <a:xfrm>
            <a:off x="6136919" y="3415790"/>
            <a:ext cx="819040" cy="187209"/>
          </a:xfrm>
          <a:prstGeom prst="rect">
            <a:avLst/>
          </a:prstGeom>
          <a:noFill/>
          <a:ln>
            <a:noFill/>
          </a:ln>
        </p:spPr>
      </p:pic>
      <p:sp>
        <p:nvSpPr>
          <p:cNvPr id="1067" name="Google Shape;1067;p62"/>
          <p:cNvSpPr/>
          <p:nvPr/>
        </p:nvSpPr>
        <p:spPr>
          <a:xfrm>
            <a:off x="857080" y="3722934"/>
            <a:ext cx="3220880" cy="207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200">
                <a:solidFill>
                  <a:schemeClr val="dk1"/>
                </a:solidFill>
                <a:latin typeface="Arial"/>
                <a:ea typeface="Arial"/>
                <a:cs typeface="Arial"/>
                <a:sym typeface="Arial"/>
              </a:rPr>
              <a:t>Leadership Criteria Debiasing</a:t>
            </a:r>
            <a:endParaRPr/>
          </a:p>
        </p:txBody>
      </p:sp>
      <p:sp>
        <p:nvSpPr>
          <p:cNvPr id="1068" name="Google Shape;1068;p62"/>
          <p:cNvSpPr/>
          <p:nvPr/>
        </p:nvSpPr>
        <p:spPr>
          <a:xfrm>
            <a:off x="5072507" y="3722934"/>
            <a:ext cx="3220876" cy="207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200">
                <a:solidFill>
                  <a:srgbClr val="D3D3D3"/>
                </a:solidFill>
                <a:latin typeface="Arial"/>
                <a:ea typeface="Arial"/>
                <a:cs typeface="Arial"/>
                <a:sym typeface="Arial"/>
              </a:rPr>
              <a:t>Data-Integrated Talent Decisions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63"/>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Leadership Criteria Present Hidden Biases</a:t>
            </a:r>
            <a:endParaRPr/>
          </a:p>
        </p:txBody>
      </p:sp>
      <p:sp>
        <p:nvSpPr>
          <p:cNvPr id="1075" name="Google Shape;1075;p63"/>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Sample Leadership Criteria and Hidden Biases They Present</a:t>
            </a:r>
            <a:endParaRPr/>
          </a:p>
        </p:txBody>
      </p:sp>
      <p:sp>
        <p:nvSpPr>
          <p:cNvPr id="1076" name="Google Shape;1076;p63"/>
          <p:cNvSpPr txBox="1"/>
          <p:nvPr/>
        </p:nvSpPr>
        <p:spPr>
          <a:xfrm>
            <a:off x="457200" y="4462254"/>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1077" name="Google Shape;1077;p63"/>
          <p:cNvSpPr/>
          <p:nvPr/>
        </p:nvSpPr>
        <p:spPr>
          <a:xfrm>
            <a:off x="457198" y="1332366"/>
            <a:ext cx="3155952" cy="650716"/>
          </a:xfrm>
          <a:prstGeom prst="roundRect">
            <a:avLst>
              <a:gd fmla="val 0" name="adj"/>
            </a:avLst>
          </a:prstGeom>
          <a:solidFill>
            <a:srgbClr val="6A80A3"/>
          </a:solidFill>
          <a:ln>
            <a:noFill/>
          </a:ln>
        </p:spPr>
        <p:txBody>
          <a:bodyPr anchorCtr="0" anchor="ctr" bIns="45700" lIns="18287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Aggressively pursues client needs</a:t>
            </a:r>
            <a:endParaRPr/>
          </a:p>
        </p:txBody>
      </p:sp>
      <p:sp>
        <p:nvSpPr>
          <p:cNvPr id="1078" name="Google Shape;1078;p63"/>
          <p:cNvSpPr/>
          <p:nvPr/>
        </p:nvSpPr>
        <p:spPr>
          <a:xfrm>
            <a:off x="3613150" y="1332366"/>
            <a:ext cx="5084045" cy="650716"/>
          </a:xfrm>
          <a:prstGeom prst="roundRect">
            <a:avLst>
              <a:gd fmla="val 0" name="adj"/>
            </a:avLst>
          </a:prstGeom>
          <a:solidFill>
            <a:srgbClr val="D0DEEA"/>
          </a:solidFill>
          <a:ln>
            <a:noFill/>
          </a:ln>
        </p:spPr>
        <p:txBody>
          <a:bodyPr anchorCtr="0" anchor="ctr" bIns="45700" lIns="274300" spcFirstLastPara="1" rIns="91425"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Aggressiveness is traditionally a quality associated with masculine behavior and often portrayed as a negative attribute in women. </a:t>
            </a:r>
            <a:endParaRPr/>
          </a:p>
        </p:txBody>
      </p:sp>
      <p:sp>
        <p:nvSpPr>
          <p:cNvPr id="1079" name="Google Shape;1079;p63"/>
          <p:cNvSpPr txBox="1"/>
          <p:nvPr/>
        </p:nvSpPr>
        <p:spPr>
          <a:xfrm>
            <a:off x="457199" y="1079497"/>
            <a:ext cx="2854193" cy="230833"/>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Illustrative Leadership Criteria</a:t>
            </a:r>
            <a:endParaRPr/>
          </a:p>
        </p:txBody>
      </p:sp>
      <p:sp>
        <p:nvSpPr>
          <p:cNvPr id="1080" name="Google Shape;1080;p63"/>
          <p:cNvSpPr txBox="1"/>
          <p:nvPr/>
        </p:nvSpPr>
        <p:spPr>
          <a:xfrm>
            <a:off x="3890369" y="1077088"/>
            <a:ext cx="2277964" cy="2077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Hidden Biases</a:t>
            </a:r>
            <a:endParaRPr/>
          </a:p>
        </p:txBody>
      </p:sp>
      <p:sp>
        <p:nvSpPr>
          <p:cNvPr id="1081" name="Google Shape;1081;p63"/>
          <p:cNvSpPr/>
          <p:nvPr/>
        </p:nvSpPr>
        <p:spPr>
          <a:xfrm>
            <a:off x="456327" y="2191784"/>
            <a:ext cx="3155952" cy="650716"/>
          </a:xfrm>
          <a:prstGeom prst="roundRect">
            <a:avLst>
              <a:gd fmla="val 0" name="adj"/>
            </a:avLst>
          </a:prstGeom>
          <a:solidFill>
            <a:srgbClr val="6A80A3"/>
          </a:solidFill>
          <a:ln>
            <a:noFill/>
          </a:ln>
        </p:spPr>
        <p:txBody>
          <a:bodyPr anchorCtr="0" anchor="ctr" bIns="45700" lIns="18287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Demonstrates assertive leadership</a:t>
            </a:r>
            <a:endParaRPr/>
          </a:p>
        </p:txBody>
      </p:sp>
      <p:sp>
        <p:nvSpPr>
          <p:cNvPr id="1082" name="Google Shape;1082;p63"/>
          <p:cNvSpPr/>
          <p:nvPr/>
        </p:nvSpPr>
        <p:spPr>
          <a:xfrm>
            <a:off x="3611407" y="2191784"/>
            <a:ext cx="5084917" cy="650716"/>
          </a:xfrm>
          <a:prstGeom prst="roundRect">
            <a:avLst>
              <a:gd fmla="val 0" name="adj"/>
            </a:avLst>
          </a:prstGeom>
          <a:solidFill>
            <a:srgbClr val="D0DEEA"/>
          </a:solidFill>
          <a:ln>
            <a:noFill/>
          </a:ln>
        </p:spPr>
        <p:txBody>
          <a:bodyPr anchorCtr="0" anchor="ctr" bIns="45700" lIns="274300" spcFirstLastPara="1" rIns="91425"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Men and women can be perceived differently when exhibiting assertive behaviors in the workplace.</a:t>
            </a:r>
            <a:endParaRPr/>
          </a:p>
        </p:txBody>
      </p:sp>
      <p:sp>
        <p:nvSpPr>
          <p:cNvPr id="1083" name="Google Shape;1083;p63"/>
          <p:cNvSpPr/>
          <p:nvPr/>
        </p:nvSpPr>
        <p:spPr>
          <a:xfrm>
            <a:off x="455455" y="3042003"/>
            <a:ext cx="3155952" cy="650716"/>
          </a:xfrm>
          <a:prstGeom prst="roundRect">
            <a:avLst>
              <a:gd fmla="val 0" name="adj"/>
            </a:avLst>
          </a:prstGeom>
          <a:solidFill>
            <a:srgbClr val="6A80A3"/>
          </a:solidFill>
          <a:ln>
            <a:noFill/>
          </a:ln>
        </p:spPr>
        <p:txBody>
          <a:bodyPr anchorCtr="0" anchor="ctr" bIns="45700" lIns="18287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Exhibits executive presence</a:t>
            </a:r>
            <a:endParaRPr/>
          </a:p>
        </p:txBody>
      </p:sp>
      <p:sp>
        <p:nvSpPr>
          <p:cNvPr id="1084" name="Google Shape;1084;p63"/>
          <p:cNvSpPr/>
          <p:nvPr/>
        </p:nvSpPr>
        <p:spPr>
          <a:xfrm>
            <a:off x="3610535" y="3042003"/>
            <a:ext cx="5084917" cy="650716"/>
          </a:xfrm>
          <a:prstGeom prst="roundRect">
            <a:avLst>
              <a:gd fmla="val 0" name="adj"/>
            </a:avLst>
          </a:prstGeom>
          <a:solidFill>
            <a:srgbClr val="D0DEEA"/>
          </a:solidFill>
          <a:ln>
            <a:noFill/>
          </a:ln>
        </p:spPr>
        <p:txBody>
          <a:bodyPr anchorCtr="0" anchor="ctr" bIns="45700" lIns="274300" spcFirstLastPara="1" rIns="274300"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Executive presence is often defined based on traditional conceptions of male leadership.</a:t>
            </a:r>
            <a:endParaRPr/>
          </a:p>
        </p:txBody>
      </p:sp>
      <p:grpSp>
        <p:nvGrpSpPr>
          <p:cNvPr id="1085" name="Google Shape;1085;p63"/>
          <p:cNvGrpSpPr/>
          <p:nvPr/>
        </p:nvGrpSpPr>
        <p:grpSpPr>
          <a:xfrm>
            <a:off x="3402240" y="2938002"/>
            <a:ext cx="350610" cy="794472"/>
            <a:chOff x="3402240" y="3917336"/>
            <a:chExt cx="350610" cy="1059296"/>
          </a:xfrm>
        </p:grpSpPr>
        <p:sp>
          <p:nvSpPr>
            <p:cNvPr id="1086" name="Google Shape;1086;p63"/>
            <p:cNvSpPr/>
            <p:nvPr/>
          </p:nvSpPr>
          <p:spPr>
            <a:xfrm>
              <a:off x="3508577" y="3917336"/>
              <a:ext cx="203916" cy="1008152"/>
            </a:xfrm>
            <a:prstGeom prst="roundRect">
              <a:avLst>
                <a:gd fmla="val 50000"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87" name="Google Shape;1087;p63"/>
            <p:cNvPicPr preferRelativeResize="0"/>
            <p:nvPr/>
          </p:nvPicPr>
          <p:blipFill rotWithShape="1">
            <a:blip r:embed="rId3">
              <a:alphaModFix/>
            </a:blip>
            <a:srcRect b="0" l="0" r="0" t="0"/>
            <a:stretch/>
          </p:blipFill>
          <p:spPr>
            <a:xfrm>
              <a:off x="3402240" y="4671755"/>
              <a:ext cx="350610" cy="304877"/>
            </a:xfrm>
            <a:prstGeom prst="rect">
              <a:avLst/>
            </a:prstGeom>
            <a:noFill/>
            <a:ln>
              <a:noFill/>
            </a:ln>
          </p:spPr>
        </p:pic>
      </p:grpSp>
      <p:grpSp>
        <p:nvGrpSpPr>
          <p:cNvPr id="1088" name="Google Shape;1088;p63"/>
          <p:cNvGrpSpPr/>
          <p:nvPr/>
        </p:nvGrpSpPr>
        <p:grpSpPr>
          <a:xfrm>
            <a:off x="3402240" y="2086386"/>
            <a:ext cx="350610" cy="796438"/>
            <a:chOff x="3402240" y="2781848"/>
            <a:chExt cx="350610" cy="1061917"/>
          </a:xfrm>
        </p:grpSpPr>
        <p:sp>
          <p:nvSpPr>
            <p:cNvPr id="1089" name="Google Shape;1089;p63"/>
            <p:cNvSpPr/>
            <p:nvPr/>
          </p:nvSpPr>
          <p:spPr>
            <a:xfrm>
              <a:off x="3508577" y="2781848"/>
              <a:ext cx="203916" cy="1008152"/>
            </a:xfrm>
            <a:prstGeom prst="roundRect">
              <a:avLst>
                <a:gd fmla="val 50000"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90" name="Google Shape;1090;p63"/>
            <p:cNvPicPr preferRelativeResize="0"/>
            <p:nvPr/>
          </p:nvPicPr>
          <p:blipFill rotWithShape="1">
            <a:blip r:embed="rId3">
              <a:alphaModFix/>
            </a:blip>
            <a:srcRect b="0" l="0" r="0" t="0"/>
            <a:stretch/>
          </p:blipFill>
          <p:spPr>
            <a:xfrm>
              <a:off x="3402240" y="3538888"/>
              <a:ext cx="350610" cy="304877"/>
            </a:xfrm>
            <a:prstGeom prst="rect">
              <a:avLst/>
            </a:prstGeom>
            <a:noFill/>
            <a:ln>
              <a:noFill/>
            </a:ln>
          </p:spPr>
        </p:pic>
      </p:grpSp>
      <p:grpSp>
        <p:nvGrpSpPr>
          <p:cNvPr id="1091" name="Google Shape;1091;p63"/>
          <p:cNvGrpSpPr/>
          <p:nvPr/>
        </p:nvGrpSpPr>
        <p:grpSpPr>
          <a:xfrm>
            <a:off x="3402240" y="1226968"/>
            <a:ext cx="350610" cy="796418"/>
            <a:chOff x="3402240" y="1635957"/>
            <a:chExt cx="350610" cy="1061891"/>
          </a:xfrm>
        </p:grpSpPr>
        <p:sp>
          <p:nvSpPr>
            <p:cNvPr id="1092" name="Google Shape;1092;p63"/>
            <p:cNvSpPr/>
            <p:nvPr/>
          </p:nvSpPr>
          <p:spPr>
            <a:xfrm>
              <a:off x="3509711" y="1635957"/>
              <a:ext cx="203916" cy="1008152"/>
            </a:xfrm>
            <a:prstGeom prst="roundRect">
              <a:avLst>
                <a:gd fmla="val 50000"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93" name="Google Shape;1093;p63"/>
            <p:cNvPicPr preferRelativeResize="0"/>
            <p:nvPr/>
          </p:nvPicPr>
          <p:blipFill rotWithShape="1">
            <a:blip r:embed="rId3">
              <a:alphaModFix/>
            </a:blip>
            <a:srcRect b="0" l="0" r="0" t="0"/>
            <a:stretch/>
          </p:blipFill>
          <p:spPr>
            <a:xfrm>
              <a:off x="3402240" y="2392971"/>
              <a:ext cx="350610" cy="304877"/>
            </a:xfrm>
            <a:prstGeom prst="rect">
              <a:avLst/>
            </a:prstGeom>
            <a:noFill/>
            <a:ln>
              <a:noFill/>
            </a:ln>
          </p:spPr>
        </p:pic>
      </p:grpSp>
      <p:sp>
        <p:nvSpPr>
          <p:cNvPr id="1094" name="Google Shape;1094;p63"/>
          <p:cNvSpPr txBox="1"/>
          <p:nvPr/>
        </p:nvSpPr>
        <p:spPr>
          <a:xfrm>
            <a:off x="460829" y="3876746"/>
            <a:ext cx="8235496" cy="582852"/>
          </a:xfrm>
          <a:prstGeom prst="rect">
            <a:avLst/>
          </a:prstGeom>
          <a:solidFill>
            <a:schemeClr val="lt1"/>
          </a:solidFill>
          <a:ln cap="flat" cmpd="sng" w="12700">
            <a:solidFill>
              <a:srgbClr val="E81159"/>
            </a:solidFill>
            <a:prstDash val="solid"/>
            <a:round/>
            <a:headEnd len="sm" w="sm" type="none"/>
            <a:tailEnd len="sm" w="sm" type="none"/>
          </a:ln>
        </p:spPr>
        <p:txBody>
          <a:bodyPr anchorCtr="0" anchor="t" bIns="91425" lIns="594350" spcFirstLastPara="1" rIns="91425" wrap="square" tIns="91425">
            <a:spAutoFit/>
          </a:bodyPr>
          <a:lstStyle/>
          <a:p>
            <a:pPr indent="-45720" lvl="0" marL="45720" marR="0" rtl="0" algn="l">
              <a:spcBef>
                <a:spcPts val="0"/>
              </a:spcBef>
              <a:spcAft>
                <a:spcPts val="0"/>
              </a:spcAft>
              <a:buNone/>
            </a:pPr>
            <a:r>
              <a:rPr b="1" lang="en" sz="1200">
                <a:solidFill>
                  <a:schemeClr val="dk1"/>
                </a:solidFill>
                <a:latin typeface="Arial"/>
                <a:ea typeface="Arial"/>
                <a:cs typeface="Arial"/>
                <a:sym typeface="Arial"/>
              </a:rPr>
              <a:t>Realization</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When Höganäs’ leadership team created new leadership behaviors for their performance management process, they realized that their newly created behavior definitions had hidden biases that favored masculine behaviors.</a:t>
            </a:r>
            <a:endParaRPr sz="1200" strike="sngStrike">
              <a:solidFill>
                <a:schemeClr val="dk1"/>
              </a:solidFill>
              <a:latin typeface="Arial"/>
              <a:ea typeface="Arial"/>
              <a:cs typeface="Arial"/>
              <a:sym typeface="Arial"/>
            </a:endParaRPr>
          </a:p>
        </p:txBody>
      </p:sp>
      <p:pic>
        <p:nvPicPr>
          <p:cNvPr id="1095" name="Google Shape;1095;p63"/>
          <p:cNvPicPr preferRelativeResize="0"/>
          <p:nvPr/>
        </p:nvPicPr>
        <p:blipFill rotWithShape="1">
          <a:blip r:embed="rId4">
            <a:alphaModFix/>
          </a:blip>
          <a:srcRect b="0" l="0" r="0" t="0"/>
          <a:stretch/>
        </p:blipFill>
        <p:spPr>
          <a:xfrm>
            <a:off x="527740" y="3959447"/>
            <a:ext cx="360045" cy="280035"/>
          </a:xfrm>
          <a:prstGeom prst="rect">
            <a:avLst/>
          </a:prstGeom>
          <a:noFill/>
          <a:ln>
            <a:noFill/>
          </a:ln>
        </p:spPr>
      </p:pic>
      <p:pic>
        <p:nvPicPr>
          <p:cNvPr descr="Blue text on a white background&#10;&#10;Description automatically generated with medium confidence" id="1096" name="Google Shape;1096;p63"/>
          <p:cNvPicPr preferRelativeResize="0"/>
          <p:nvPr/>
        </p:nvPicPr>
        <p:blipFill rotWithShape="1">
          <a:blip r:embed="rId5">
            <a:alphaModFix/>
          </a:blip>
          <a:srcRect b="0" l="0" r="0" t="0"/>
          <a:stretch/>
        </p:blipFill>
        <p:spPr>
          <a:xfrm>
            <a:off x="7416598" y="4634255"/>
            <a:ext cx="989575" cy="2299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6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Redefine Gendered Leadership </a:t>
            </a:r>
            <a:r>
              <a:rPr lang="en">
                <a:solidFill>
                  <a:schemeClr val="dk2"/>
                </a:solidFill>
              </a:rPr>
              <a:t>Criteria</a:t>
            </a:r>
            <a:endParaRPr/>
          </a:p>
        </p:txBody>
      </p:sp>
      <p:sp>
        <p:nvSpPr>
          <p:cNvPr id="1103" name="Google Shape;1103;p6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Höganäs’ Approach to Debiasing Leadership Behaviors</a:t>
            </a:r>
            <a:endParaRPr/>
          </a:p>
        </p:txBody>
      </p:sp>
      <p:sp>
        <p:nvSpPr>
          <p:cNvPr id="1104" name="Google Shape;1104;p64"/>
          <p:cNvSpPr txBox="1"/>
          <p:nvPr/>
        </p:nvSpPr>
        <p:spPr>
          <a:xfrm>
            <a:off x="599938" y="4536217"/>
            <a:ext cx="3474600" cy="246300"/>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1105" name="Google Shape;1105;p64"/>
          <p:cNvSpPr txBox="1"/>
          <p:nvPr/>
        </p:nvSpPr>
        <p:spPr>
          <a:xfrm>
            <a:off x="1418763" y="3292071"/>
            <a:ext cx="6413100" cy="1108200"/>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Create the Environment for Discussing Diversity: </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To ensure diverse talent feels comfortable contributing to organizational efforts, focus on building trusting partnerships between HR, senior leaders, and employee resource groups. Höganäs built relationships with employee networks by recognizing these groups’ work and regularly seeking their input.</a:t>
            </a:r>
            <a:endParaRPr b="1" sz="1200">
              <a:solidFill>
                <a:schemeClr val="dk1"/>
              </a:solidFill>
              <a:latin typeface="Arial"/>
              <a:ea typeface="Arial"/>
              <a:cs typeface="Arial"/>
              <a:sym typeface="Arial"/>
            </a:endParaRPr>
          </a:p>
        </p:txBody>
      </p:sp>
      <p:sp>
        <p:nvSpPr>
          <p:cNvPr id="1106" name="Google Shape;1106;p64"/>
          <p:cNvSpPr/>
          <p:nvPr/>
        </p:nvSpPr>
        <p:spPr>
          <a:xfrm>
            <a:off x="1380463" y="1143001"/>
            <a:ext cx="3006636" cy="1248727"/>
          </a:xfrm>
          <a:prstGeom prst="rect">
            <a:avLst/>
          </a:prstGeom>
          <a:solidFill>
            <a:srgbClr val="D0DEEA"/>
          </a:solidFill>
          <a:ln>
            <a:noFill/>
          </a:ln>
        </p:spPr>
        <p:txBody>
          <a:bodyPr anchorCtr="0" anchor="t" bIns="45700" lIns="182875" spcFirstLastPara="1" rIns="182875" wrap="square" tIns="10058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Seek Diverse Perspectives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to Pressure-Test Behaviors</a:t>
            </a:r>
            <a:endParaRPr/>
          </a:p>
        </p:txBody>
      </p:sp>
      <p:sp>
        <p:nvSpPr>
          <p:cNvPr id="1107" name="Google Shape;1107;p64"/>
          <p:cNvSpPr/>
          <p:nvPr/>
        </p:nvSpPr>
        <p:spPr>
          <a:xfrm>
            <a:off x="4787032" y="1143001"/>
            <a:ext cx="3006600" cy="1248600"/>
          </a:xfrm>
          <a:prstGeom prst="rect">
            <a:avLst/>
          </a:prstGeom>
          <a:solidFill>
            <a:srgbClr val="D0DEEA"/>
          </a:solidFill>
          <a:ln>
            <a:noFill/>
          </a:ln>
        </p:spPr>
        <p:txBody>
          <a:bodyPr anchorCtr="0" anchor="t" bIns="45700" lIns="182875" spcFirstLastPara="1" rIns="182875" wrap="square" tIns="10058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Integrate Behaviors Into the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Performance Management Process</a:t>
            </a:r>
            <a:endParaRPr/>
          </a:p>
        </p:txBody>
      </p:sp>
      <p:sp>
        <p:nvSpPr>
          <p:cNvPr id="1108" name="Google Shape;1108;p64"/>
          <p:cNvSpPr/>
          <p:nvPr/>
        </p:nvSpPr>
        <p:spPr>
          <a:xfrm>
            <a:off x="2612319" y="1396888"/>
            <a:ext cx="542925" cy="292894"/>
          </a:xfrm>
          <a:custGeom>
            <a:rect b="b" l="l" r="r" t="t"/>
            <a:pathLst>
              <a:path extrusionOk="0" h="390525" w="542925">
                <a:moveTo>
                  <a:pt x="539924" y="188928"/>
                </a:moveTo>
                <a:cubicBezTo>
                  <a:pt x="537543" y="173879"/>
                  <a:pt x="529447" y="160639"/>
                  <a:pt x="517064" y="151590"/>
                </a:cubicBezTo>
                <a:cubicBezTo>
                  <a:pt x="504682" y="142637"/>
                  <a:pt x="489632" y="139017"/>
                  <a:pt x="474583" y="141398"/>
                </a:cubicBezTo>
                <a:cubicBezTo>
                  <a:pt x="459533" y="143780"/>
                  <a:pt x="446294" y="151876"/>
                  <a:pt x="437245" y="164258"/>
                </a:cubicBezTo>
                <a:cubicBezTo>
                  <a:pt x="433911" y="168735"/>
                  <a:pt x="431435" y="173688"/>
                  <a:pt x="429625" y="178832"/>
                </a:cubicBezTo>
                <a:lnTo>
                  <a:pt x="396192" y="178832"/>
                </a:lnTo>
                <a:cubicBezTo>
                  <a:pt x="394287" y="166449"/>
                  <a:pt x="390572" y="154733"/>
                  <a:pt x="385238" y="143875"/>
                </a:cubicBezTo>
                <a:lnTo>
                  <a:pt x="418861" y="115014"/>
                </a:lnTo>
                <a:cubicBezTo>
                  <a:pt x="427053" y="119300"/>
                  <a:pt x="436006" y="121586"/>
                  <a:pt x="445246" y="121586"/>
                </a:cubicBezTo>
                <a:cubicBezTo>
                  <a:pt x="448294" y="121586"/>
                  <a:pt x="451247" y="121396"/>
                  <a:pt x="454294" y="120824"/>
                </a:cubicBezTo>
                <a:cubicBezTo>
                  <a:pt x="469344" y="118443"/>
                  <a:pt x="482584" y="110347"/>
                  <a:pt x="491632" y="97964"/>
                </a:cubicBezTo>
                <a:cubicBezTo>
                  <a:pt x="500586" y="85582"/>
                  <a:pt x="504206" y="70532"/>
                  <a:pt x="501824" y="55388"/>
                </a:cubicBezTo>
                <a:cubicBezTo>
                  <a:pt x="499443" y="40243"/>
                  <a:pt x="491347" y="27098"/>
                  <a:pt x="478964" y="18049"/>
                </a:cubicBezTo>
                <a:cubicBezTo>
                  <a:pt x="466582" y="9096"/>
                  <a:pt x="451532" y="5477"/>
                  <a:pt x="436483" y="7858"/>
                </a:cubicBezTo>
                <a:cubicBezTo>
                  <a:pt x="421433" y="10239"/>
                  <a:pt x="408194" y="18335"/>
                  <a:pt x="399145" y="30718"/>
                </a:cubicBezTo>
                <a:cubicBezTo>
                  <a:pt x="390096" y="43100"/>
                  <a:pt x="386572" y="58150"/>
                  <a:pt x="388953" y="73295"/>
                </a:cubicBezTo>
                <a:cubicBezTo>
                  <a:pt x="389715" y="78057"/>
                  <a:pt x="391239" y="82534"/>
                  <a:pt x="393049" y="86820"/>
                </a:cubicBezTo>
                <a:lnTo>
                  <a:pt x="363331" y="112252"/>
                </a:lnTo>
                <a:cubicBezTo>
                  <a:pt x="340756" y="88630"/>
                  <a:pt x="309038" y="73866"/>
                  <a:pt x="273891" y="73866"/>
                </a:cubicBezTo>
                <a:cubicBezTo>
                  <a:pt x="238744" y="73866"/>
                  <a:pt x="207026" y="88630"/>
                  <a:pt x="184451" y="112252"/>
                </a:cubicBezTo>
                <a:lnTo>
                  <a:pt x="154733" y="86820"/>
                </a:lnTo>
                <a:cubicBezTo>
                  <a:pt x="156543" y="82534"/>
                  <a:pt x="158067" y="78057"/>
                  <a:pt x="158829" y="73295"/>
                </a:cubicBezTo>
                <a:cubicBezTo>
                  <a:pt x="161210" y="58245"/>
                  <a:pt x="157591" y="43100"/>
                  <a:pt x="148637" y="30718"/>
                </a:cubicBezTo>
                <a:cubicBezTo>
                  <a:pt x="139684" y="18335"/>
                  <a:pt x="126444" y="10239"/>
                  <a:pt x="111299" y="7858"/>
                </a:cubicBezTo>
                <a:cubicBezTo>
                  <a:pt x="96250" y="5477"/>
                  <a:pt x="81105" y="9096"/>
                  <a:pt x="68818" y="18049"/>
                </a:cubicBezTo>
                <a:cubicBezTo>
                  <a:pt x="56435" y="27003"/>
                  <a:pt x="48339" y="40243"/>
                  <a:pt x="45958" y="55388"/>
                </a:cubicBezTo>
                <a:cubicBezTo>
                  <a:pt x="43577" y="70437"/>
                  <a:pt x="47196" y="85582"/>
                  <a:pt x="56149" y="97869"/>
                </a:cubicBezTo>
                <a:cubicBezTo>
                  <a:pt x="65103" y="110251"/>
                  <a:pt x="78343" y="118348"/>
                  <a:pt x="93487" y="120729"/>
                </a:cubicBezTo>
                <a:cubicBezTo>
                  <a:pt x="96535" y="121205"/>
                  <a:pt x="99583" y="121491"/>
                  <a:pt x="102536" y="121491"/>
                </a:cubicBezTo>
                <a:cubicBezTo>
                  <a:pt x="111776" y="121491"/>
                  <a:pt x="120824" y="119205"/>
                  <a:pt x="128920" y="114919"/>
                </a:cubicBezTo>
                <a:lnTo>
                  <a:pt x="162544" y="143780"/>
                </a:lnTo>
                <a:cubicBezTo>
                  <a:pt x="157210" y="154638"/>
                  <a:pt x="153495" y="166354"/>
                  <a:pt x="151590" y="178736"/>
                </a:cubicBezTo>
                <a:lnTo>
                  <a:pt x="118157" y="178736"/>
                </a:lnTo>
                <a:cubicBezTo>
                  <a:pt x="116348" y="173593"/>
                  <a:pt x="113776" y="168735"/>
                  <a:pt x="110537" y="164163"/>
                </a:cubicBezTo>
                <a:cubicBezTo>
                  <a:pt x="101584" y="151781"/>
                  <a:pt x="88344" y="143684"/>
                  <a:pt x="73199" y="141303"/>
                </a:cubicBezTo>
                <a:cubicBezTo>
                  <a:pt x="58150" y="138922"/>
                  <a:pt x="43005" y="142541"/>
                  <a:pt x="30718" y="151495"/>
                </a:cubicBezTo>
                <a:cubicBezTo>
                  <a:pt x="18335" y="160448"/>
                  <a:pt x="10239" y="173688"/>
                  <a:pt x="7858" y="188833"/>
                </a:cubicBezTo>
                <a:cubicBezTo>
                  <a:pt x="5477" y="203882"/>
                  <a:pt x="9096" y="219027"/>
                  <a:pt x="18049" y="231410"/>
                </a:cubicBezTo>
                <a:cubicBezTo>
                  <a:pt x="29194" y="246745"/>
                  <a:pt x="46624" y="254936"/>
                  <a:pt x="64341" y="254936"/>
                </a:cubicBezTo>
                <a:cubicBezTo>
                  <a:pt x="75961" y="254936"/>
                  <a:pt x="87773" y="251412"/>
                  <a:pt x="97869" y="244078"/>
                </a:cubicBezTo>
                <a:cubicBezTo>
                  <a:pt x="107394" y="237220"/>
                  <a:pt x="114252" y="227695"/>
                  <a:pt x="118062" y="216932"/>
                </a:cubicBezTo>
                <a:lnTo>
                  <a:pt x="151590" y="216932"/>
                </a:lnTo>
                <a:cubicBezTo>
                  <a:pt x="153495" y="229314"/>
                  <a:pt x="157210" y="241030"/>
                  <a:pt x="162544" y="251888"/>
                </a:cubicBezTo>
                <a:lnTo>
                  <a:pt x="128920" y="280749"/>
                </a:lnTo>
                <a:cubicBezTo>
                  <a:pt x="110252" y="271034"/>
                  <a:pt x="86915" y="271891"/>
                  <a:pt x="68818" y="285035"/>
                </a:cubicBezTo>
                <a:cubicBezTo>
                  <a:pt x="43291" y="303609"/>
                  <a:pt x="37671" y="339423"/>
                  <a:pt x="56149" y="364855"/>
                </a:cubicBezTo>
                <a:cubicBezTo>
                  <a:pt x="67294" y="380190"/>
                  <a:pt x="84724" y="388382"/>
                  <a:pt x="102441" y="388382"/>
                </a:cubicBezTo>
                <a:cubicBezTo>
                  <a:pt x="114061" y="388382"/>
                  <a:pt x="125873" y="384857"/>
                  <a:pt x="135969" y="377523"/>
                </a:cubicBezTo>
                <a:cubicBezTo>
                  <a:pt x="157972" y="361521"/>
                  <a:pt x="165115" y="332660"/>
                  <a:pt x="154828" y="308657"/>
                </a:cubicBezTo>
                <a:lnTo>
                  <a:pt x="184356" y="283321"/>
                </a:lnTo>
                <a:cubicBezTo>
                  <a:pt x="206930" y="306943"/>
                  <a:pt x="238648" y="321707"/>
                  <a:pt x="273796" y="321707"/>
                </a:cubicBezTo>
                <a:cubicBezTo>
                  <a:pt x="308943" y="321707"/>
                  <a:pt x="340661" y="306943"/>
                  <a:pt x="363236" y="283321"/>
                </a:cubicBezTo>
                <a:lnTo>
                  <a:pt x="392763" y="308657"/>
                </a:lnTo>
                <a:cubicBezTo>
                  <a:pt x="382476" y="332660"/>
                  <a:pt x="389620" y="361521"/>
                  <a:pt x="411623" y="377523"/>
                </a:cubicBezTo>
                <a:cubicBezTo>
                  <a:pt x="421719" y="384857"/>
                  <a:pt x="433530" y="388382"/>
                  <a:pt x="445151" y="388382"/>
                </a:cubicBezTo>
                <a:cubicBezTo>
                  <a:pt x="462867" y="388382"/>
                  <a:pt x="480298" y="380190"/>
                  <a:pt x="491442" y="364855"/>
                </a:cubicBezTo>
                <a:cubicBezTo>
                  <a:pt x="509920" y="339328"/>
                  <a:pt x="504301" y="303514"/>
                  <a:pt x="478774" y="285035"/>
                </a:cubicBezTo>
                <a:cubicBezTo>
                  <a:pt x="460676" y="271891"/>
                  <a:pt x="437340" y="271034"/>
                  <a:pt x="418671" y="280749"/>
                </a:cubicBezTo>
                <a:lnTo>
                  <a:pt x="385048" y="251888"/>
                </a:lnTo>
                <a:cubicBezTo>
                  <a:pt x="390382" y="241030"/>
                  <a:pt x="394097" y="229314"/>
                  <a:pt x="396002" y="217027"/>
                </a:cubicBezTo>
                <a:lnTo>
                  <a:pt x="429530" y="217027"/>
                </a:lnTo>
                <a:cubicBezTo>
                  <a:pt x="433340" y="227885"/>
                  <a:pt x="440293" y="237315"/>
                  <a:pt x="449723" y="244173"/>
                </a:cubicBezTo>
                <a:cubicBezTo>
                  <a:pt x="459819" y="251507"/>
                  <a:pt x="471630" y="255032"/>
                  <a:pt x="483251" y="255032"/>
                </a:cubicBezTo>
                <a:cubicBezTo>
                  <a:pt x="500967" y="255032"/>
                  <a:pt x="518398" y="246840"/>
                  <a:pt x="529542" y="231505"/>
                </a:cubicBezTo>
                <a:cubicBezTo>
                  <a:pt x="538686" y="219122"/>
                  <a:pt x="542306" y="204073"/>
                  <a:pt x="539924" y="188928"/>
                </a:cubicBezTo>
                <a:close/>
                <a:moveTo>
                  <a:pt x="429911" y="53387"/>
                </a:moveTo>
                <a:cubicBezTo>
                  <a:pt x="433625" y="48244"/>
                  <a:pt x="439436" y="45577"/>
                  <a:pt x="445341" y="45577"/>
                </a:cubicBezTo>
                <a:cubicBezTo>
                  <a:pt x="449246" y="45577"/>
                  <a:pt x="453152" y="46720"/>
                  <a:pt x="456485" y="49196"/>
                </a:cubicBezTo>
                <a:cubicBezTo>
                  <a:pt x="460581" y="52149"/>
                  <a:pt x="463343" y="56626"/>
                  <a:pt x="464105" y="61579"/>
                </a:cubicBezTo>
                <a:cubicBezTo>
                  <a:pt x="464867" y="66627"/>
                  <a:pt x="463724" y="71675"/>
                  <a:pt x="460676" y="75771"/>
                </a:cubicBezTo>
                <a:cubicBezTo>
                  <a:pt x="457723" y="79867"/>
                  <a:pt x="453247" y="82629"/>
                  <a:pt x="448294" y="83391"/>
                </a:cubicBezTo>
                <a:cubicBezTo>
                  <a:pt x="443245" y="84153"/>
                  <a:pt x="438197" y="83010"/>
                  <a:pt x="434102" y="79962"/>
                </a:cubicBezTo>
                <a:cubicBezTo>
                  <a:pt x="430006" y="76914"/>
                  <a:pt x="427244" y="72533"/>
                  <a:pt x="426481" y="67580"/>
                </a:cubicBezTo>
                <a:cubicBezTo>
                  <a:pt x="425719" y="62531"/>
                  <a:pt x="426958" y="57483"/>
                  <a:pt x="429911" y="53387"/>
                </a:cubicBezTo>
                <a:close/>
                <a:moveTo>
                  <a:pt x="99488" y="83391"/>
                </a:moveTo>
                <a:cubicBezTo>
                  <a:pt x="94440" y="82629"/>
                  <a:pt x="90058" y="79867"/>
                  <a:pt x="87010" y="75771"/>
                </a:cubicBezTo>
                <a:cubicBezTo>
                  <a:pt x="84058" y="71675"/>
                  <a:pt x="82819" y="66627"/>
                  <a:pt x="83581" y="61579"/>
                </a:cubicBezTo>
                <a:cubicBezTo>
                  <a:pt x="84344" y="56531"/>
                  <a:pt x="87106" y="52149"/>
                  <a:pt x="91202" y="49101"/>
                </a:cubicBezTo>
                <a:cubicBezTo>
                  <a:pt x="94535" y="46720"/>
                  <a:pt x="98345" y="45482"/>
                  <a:pt x="102346" y="45482"/>
                </a:cubicBezTo>
                <a:cubicBezTo>
                  <a:pt x="103394" y="45482"/>
                  <a:pt x="104346" y="45577"/>
                  <a:pt x="105394" y="45767"/>
                </a:cubicBezTo>
                <a:cubicBezTo>
                  <a:pt x="110442" y="46529"/>
                  <a:pt x="114823" y="49291"/>
                  <a:pt x="117776" y="53387"/>
                </a:cubicBezTo>
                <a:lnTo>
                  <a:pt x="117776" y="53387"/>
                </a:lnTo>
                <a:cubicBezTo>
                  <a:pt x="120729" y="57483"/>
                  <a:pt x="121967" y="62531"/>
                  <a:pt x="121205" y="67580"/>
                </a:cubicBezTo>
                <a:cubicBezTo>
                  <a:pt x="120443" y="72628"/>
                  <a:pt x="117681" y="77009"/>
                  <a:pt x="113585" y="80057"/>
                </a:cubicBezTo>
                <a:cubicBezTo>
                  <a:pt x="109489" y="82915"/>
                  <a:pt x="104441" y="84153"/>
                  <a:pt x="99488" y="83391"/>
                </a:cubicBezTo>
                <a:close/>
                <a:moveTo>
                  <a:pt x="113681" y="346662"/>
                </a:moveTo>
                <a:cubicBezTo>
                  <a:pt x="105203" y="352853"/>
                  <a:pt x="93202" y="350948"/>
                  <a:pt x="87106" y="342471"/>
                </a:cubicBezTo>
                <a:cubicBezTo>
                  <a:pt x="80914" y="333994"/>
                  <a:pt x="82819" y="321992"/>
                  <a:pt x="91297" y="315896"/>
                </a:cubicBezTo>
                <a:cubicBezTo>
                  <a:pt x="94631" y="313420"/>
                  <a:pt x="98631" y="312277"/>
                  <a:pt x="102441" y="312277"/>
                </a:cubicBezTo>
                <a:cubicBezTo>
                  <a:pt x="108347" y="312277"/>
                  <a:pt x="114157" y="315039"/>
                  <a:pt x="117872" y="320087"/>
                </a:cubicBezTo>
                <a:cubicBezTo>
                  <a:pt x="124063" y="328565"/>
                  <a:pt x="122158" y="340471"/>
                  <a:pt x="113681" y="346662"/>
                </a:cubicBezTo>
                <a:close/>
                <a:moveTo>
                  <a:pt x="456485" y="315801"/>
                </a:moveTo>
                <a:cubicBezTo>
                  <a:pt x="464962" y="321992"/>
                  <a:pt x="466868" y="333899"/>
                  <a:pt x="460676" y="342376"/>
                </a:cubicBezTo>
                <a:cubicBezTo>
                  <a:pt x="457723" y="346472"/>
                  <a:pt x="453247" y="349139"/>
                  <a:pt x="448294" y="349996"/>
                </a:cubicBezTo>
                <a:cubicBezTo>
                  <a:pt x="443341" y="350758"/>
                  <a:pt x="438197" y="349615"/>
                  <a:pt x="434102" y="346567"/>
                </a:cubicBezTo>
                <a:cubicBezTo>
                  <a:pt x="425624" y="340376"/>
                  <a:pt x="423719" y="328469"/>
                  <a:pt x="429911" y="319992"/>
                </a:cubicBezTo>
                <a:cubicBezTo>
                  <a:pt x="436102" y="311515"/>
                  <a:pt x="448103" y="309610"/>
                  <a:pt x="456485" y="315801"/>
                </a:cubicBezTo>
                <a:close/>
                <a:moveTo>
                  <a:pt x="273891" y="112157"/>
                </a:moveTo>
                <a:cubicBezTo>
                  <a:pt x="321135" y="112157"/>
                  <a:pt x="359616" y="150638"/>
                  <a:pt x="359616" y="197882"/>
                </a:cubicBezTo>
                <a:cubicBezTo>
                  <a:pt x="359616" y="218265"/>
                  <a:pt x="352472" y="236934"/>
                  <a:pt x="340566" y="251603"/>
                </a:cubicBezTo>
                <a:lnTo>
                  <a:pt x="340566" y="226457"/>
                </a:lnTo>
                <a:lnTo>
                  <a:pt x="323326" y="226457"/>
                </a:lnTo>
                <a:cubicBezTo>
                  <a:pt x="334280" y="207502"/>
                  <a:pt x="333803" y="183118"/>
                  <a:pt x="320087" y="164258"/>
                </a:cubicBezTo>
                <a:lnTo>
                  <a:pt x="320087" y="164258"/>
                </a:lnTo>
                <a:cubicBezTo>
                  <a:pt x="311134" y="151876"/>
                  <a:pt x="297894" y="143780"/>
                  <a:pt x="282749" y="141398"/>
                </a:cubicBezTo>
                <a:cubicBezTo>
                  <a:pt x="267700" y="139017"/>
                  <a:pt x="252555" y="142637"/>
                  <a:pt x="240268" y="151590"/>
                </a:cubicBezTo>
                <a:cubicBezTo>
                  <a:pt x="227885" y="160544"/>
                  <a:pt x="219789" y="173783"/>
                  <a:pt x="217408" y="188928"/>
                </a:cubicBezTo>
                <a:cubicBezTo>
                  <a:pt x="215312" y="201977"/>
                  <a:pt x="217789" y="215122"/>
                  <a:pt x="224361" y="226457"/>
                </a:cubicBezTo>
                <a:lnTo>
                  <a:pt x="207216" y="226457"/>
                </a:lnTo>
                <a:lnTo>
                  <a:pt x="207216" y="251603"/>
                </a:lnTo>
                <a:cubicBezTo>
                  <a:pt x="195310" y="236839"/>
                  <a:pt x="188166" y="218170"/>
                  <a:pt x="188166" y="197882"/>
                </a:cubicBezTo>
                <a:cubicBezTo>
                  <a:pt x="188166" y="150638"/>
                  <a:pt x="226647" y="112157"/>
                  <a:pt x="273891" y="112157"/>
                </a:cubicBezTo>
                <a:close/>
                <a:moveTo>
                  <a:pt x="255031" y="194929"/>
                </a:moveTo>
                <a:cubicBezTo>
                  <a:pt x="255794" y="189881"/>
                  <a:pt x="258556" y="185499"/>
                  <a:pt x="262652" y="182451"/>
                </a:cubicBezTo>
                <a:cubicBezTo>
                  <a:pt x="265985" y="180070"/>
                  <a:pt x="269795" y="178832"/>
                  <a:pt x="273796" y="178832"/>
                </a:cubicBezTo>
                <a:cubicBezTo>
                  <a:pt x="274844" y="178832"/>
                  <a:pt x="275796" y="178927"/>
                  <a:pt x="276844" y="179117"/>
                </a:cubicBezTo>
                <a:cubicBezTo>
                  <a:pt x="281892" y="179879"/>
                  <a:pt x="286273" y="182642"/>
                  <a:pt x="289322" y="186737"/>
                </a:cubicBezTo>
                <a:cubicBezTo>
                  <a:pt x="295513" y="195215"/>
                  <a:pt x="293608" y="207216"/>
                  <a:pt x="285131" y="213312"/>
                </a:cubicBezTo>
                <a:cubicBezTo>
                  <a:pt x="276653" y="219503"/>
                  <a:pt x="264652" y="217598"/>
                  <a:pt x="258556" y="209121"/>
                </a:cubicBezTo>
                <a:cubicBezTo>
                  <a:pt x="255508" y="205025"/>
                  <a:pt x="254269" y="199977"/>
                  <a:pt x="255031" y="194929"/>
                </a:cubicBezTo>
                <a:close/>
                <a:moveTo>
                  <a:pt x="83105" y="200834"/>
                </a:moveTo>
                <a:cubicBezTo>
                  <a:pt x="82343" y="205883"/>
                  <a:pt x="79581" y="210264"/>
                  <a:pt x="75485" y="213312"/>
                </a:cubicBezTo>
                <a:cubicBezTo>
                  <a:pt x="67008" y="219503"/>
                  <a:pt x="55006" y="217598"/>
                  <a:pt x="48910" y="209121"/>
                </a:cubicBezTo>
                <a:cubicBezTo>
                  <a:pt x="45958" y="205025"/>
                  <a:pt x="44719" y="199977"/>
                  <a:pt x="45481" y="194929"/>
                </a:cubicBezTo>
                <a:cubicBezTo>
                  <a:pt x="46244" y="189881"/>
                  <a:pt x="49006" y="185499"/>
                  <a:pt x="53102" y="182451"/>
                </a:cubicBezTo>
                <a:cubicBezTo>
                  <a:pt x="56435" y="180070"/>
                  <a:pt x="60245" y="178832"/>
                  <a:pt x="64246" y="178832"/>
                </a:cubicBezTo>
                <a:cubicBezTo>
                  <a:pt x="65294" y="178832"/>
                  <a:pt x="66246" y="178927"/>
                  <a:pt x="67294" y="179117"/>
                </a:cubicBezTo>
                <a:cubicBezTo>
                  <a:pt x="72342" y="179879"/>
                  <a:pt x="76723" y="182642"/>
                  <a:pt x="79676" y="186737"/>
                </a:cubicBezTo>
                <a:lnTo>
                  <a:pt x="79676" y="186737"/>
                </a:lnTo>
                <a:cubicBezTo>
                  <a:pt x="82724" y="190833"/>
                  <a:pt x="83962" y="195881"/>
                  <a:pt x="83105" y="200834"/>
                </a:cubicBezTo>
                <a:close/>
                <a:moveTo>
                  <a:pt x="245316" y="278654"/>
                </a:moveTo>
                <a:lnTo>
                  <a:pt x="245316" y="264557"/>
                </a:lnTo>
                <a:lnTo>
                  <a:pt x="302466" y="264557"/>
                </a:lnTo>
                <a:lnTo>
                  <a:pt x="302466" y="278558"/>
                </a:lnTo>
                <a:cubicBezTo>
                  <a:pt x="293512" y="281702"/>
                  <a:pt x="283892" y="283607"/>
                  <a:pt x="273891" y="283607"/>
                </a:cubicBezTo>
                <a:cubicBezTo>
                  <a:pt x="263890" y="283607"/>
                  <a:pt x="254269" y="281797"/>
                  <a:pt x="245316" y="278654"/>
                </a:cubicBezTo>
                <a:close/>
                <a:moveTo>
                  <a:pt x="498872" y="209121"/>
                </a:moveTo>
                <a:cubicBezTo>
                  <a:pt x="495919" y="213217"/>
                  <a:pt x="491442" y="215884"/>
                  <a:pt x="486489" y="216741"/>
                </a:cubicBezTo>
                <a:cubicBezTo>
                  <a:pt x="481441" y="217503"/>
                  <a:pt x="476393" y="216360"/>
                  <a:pt x="472297" y="213312"/>
                </a:cubicBezTo>
                <a:cubicBezTo>
                  <a:pt x="463819" y="207121"/>
                  <a:pt x="461915" y="195215"/>
                  <a:pt x="468106" y="186737"/>
                </a:cubicBezTo>
                <a:cubicBezTo>
                  <a:pt x="471820" y="181594"/>
                  <a:pt x="477631" y="178927"/>
                  <a:pt x="483536" y="178927"/>
                </a:cubicBezTo>
                <a:cubicBezTo>
                  <a:pt x="487441" y="178927"/>
                  <a:pt x="491347" y="180070"/>
                  <a:pt x="494681" y="182546"/>
                </a:cubicBezTo>
                <a:cubicBezTo>
                  <a:pt x="498776" y="185499"/>
                  <a:pt x="501539" y="189976"/>
                  <a:pt x="502301" y="195024"/>
                </a:cubicBezTo>
                <a:cubicBezTo>
                  <a:pt x="503062" y="199977"/>
                  <a:pt x="501824" y="205025"/>
                  <a:pt x="498872" y="209121"/>
                </a:cubicBezTo>
                <a:close/>
              </a:path>
            </a:pathLst>
          </a:custGeom>
          <a:solidFill>
            <a:srgbClr val="3555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9" name="Google Shape;1109;p64"/>
          <p:cNvSpPr/>
          <p:nvPr/>
        </p:nvSpPr>
        <p:spPr>
          <a:xfrm>
            <a:off x="6042699" y="1364740"/>
            <a:ext cx="495300" cy="357187"/>
          </a:xfrm>
          <a:custGeom>
            <a:rect b="b" l="l" r="r" t="t"/>
            <a:pathLst>
              <a:path extrusionOk="0" h="476250" w="495300">
                <a:moveTo>
                  <a:pt x="254698" y="477869"/>
                </a:moveTo>
                <a:lnTo>
                  <a:pt x="445198" y="477869"/>
                </a:lnTo>
                <a:lnTo>
                  <a:pt x="445198" y="287369"/>
                </a:lnTo>
                <a:lnTo>
                  <a:pt x="254698" y="287369"/>
                </a:lnTo>
                <a:lnTo>
                  <a:pt x="254698" y="477869"/>
                </a:lnTo>
                <a:close/>
                <a:moveTo>
                  <a:pt x="292798" y="325469"/>
                </a:moveTo>
                <a:lnTo>
                  <a:pt x="407098" y="325469"/>
                </a:lnTo>
                <a:lnTo>
                  <a:pt x="407098" y="439769"/>
                </a:lnTo>
                <a:lnTo>
                  <a:pt x="292798" y="439769"/>
                </a:lnTo>
                <a:lnTo>
                  <a:pt x="292798" y="325469"/>
                </a:lnTo>
                <a:close/>
                <a:moveTo>
                  <a:pt x="496824" y="34100"/>
                </a:moveTo>
                <a:lnTo>
                  <a:pt x="469868" y="7144"/>
                </a:lnTo>
                <a:lnTo>
                  <a:pt x="437388" y="39624"/>
                </a:lnTo>
                <a:lnTo>
                  <a:pt x="254794" y="39624"/>
                </a:lnTo>
                <a:lnTo>
                  <a:pt x="254794" y="230124"/>
                </a:lnTo>
                <a:lnTo>
                  <a:pt x="445294" y="230124"/>
                </a:lnTo>
                <a:lnTo>
                  <a:pt x="445294" y="85725"/>
                </a:lnTo>
                <a:lnTo>
                  <a:pt x="496824" y="34100"/>
                </a:lnTo>
                <a:close/>
                <a:moveTo>
                  <a:pt x="407098" y="192119"/>
                </a:moveTo>
                <a:lnTo>
                  <a:pt x="292798" y="192119"/>
                </a:lnTo>
                <a:lnTo>
                  <a:pt x="292798" y="77819"/>
                </a:lnTo>
                <a:lnTo>
                  <a:pt x="399193" y="77819"/>
                </a:lnTo>
                <a:lnTo>
                  <a:pt x="349948" y="127064"/>
                </a:lnTo>
                <a:lnTo>
                  <a:pt x="325278" y="102394"/>
                </a:lnTo>
                <a:lnTo>
                  <a:pt x="298323" y="129350"/>
                </a:lnTo>
                <a:lnTo>
                  <a:pt x="349853" y="180880"/>
                </a:lnTo>
                <a:lnTo>
                  <a:pt x="407003" y="123730"/>
                </a:lnTo>
                <a:lnTo>
                  <a:pt x="407003" y="192119"/>
                </a:lnTo>
                <a:close/>
                <a:moveTo>
                  <a:pt x="222218" y="254794"/>
                </a:moveTo>
                <a:lnTo>
                  <a:pt x="189738" y="287274"/>
                </a:lnTo>
                <a:lnTo>
                  <a:pt x="7144" y="287274"/>
                </a:lnTo>
                <a:lnTo>
                  <a:pt x="7144" y="477774"/>
                </a:lnTo>
                <a:lnTo>
                  <a:pt x="197644" y="477774"/>
                </a:lnTo>
                <a:lnTo>
                  <a:pt x="197644" y="333375"/>
                </a:lnTo>
                <a:lnTo>
                  <a:pt x="249174" y="281845"/>
                </a:lnTo>
                <a:lnTo>
                  <a:pt x="222218" y="254794"/>
                </a:lnTo>
                <a:close/>
                <a:moveTo>
                  <a:pt x="159448" y="439769"/>
                </a:moveTo>
                <a:lnTo>
                  <a:pt x="45148" y="439769"/>
                </a:lnTo>
                <a:lnTo>
                  <a:pt x="45148" y="325469"/>
                </a:lnTo>
                <a:lnTo>
                  <a:pt x="151543" y="325469"/>
                </a:lnTo>
                <a:lnTo>
                  <a:pt x="102298" y="374714"/>
                </a:lnTo>
                <a:lnTo>
                  <a:pt x="77628" y="350044"/>
                </a:lnTo>
                <a:lnTo>
                  <a:pt x="50673" y="377000"/>
                </a:lnTo>
                <a:lnTo>
                  <a:pt x="102203" y="428530"/>
                </a:lnTo>
                <a:lnTo>
                  <a:pt x="159353" y="371380"/>
                </a:lnTo>
                <a:lnTo>
                  <a:pt x="159353" y="439769"/>
                </a:lnTo>
                <a:close/>
                <a:moveTo>
                  <a:pt x="189738" y="39719"/>
                </a:moveTo>
                <a:lnTo>
                  <a:pt x="7144" y="39719"/>
                </a:lnTo>
                <a:lnTo>
                  <a:pt x="7144" y="230219"/>
                </a:lnTo>
                <a:lnTo>
                  <a:pt x="197644" y="230219"/>
                </a:lnTo>
                <a:lnTo>
                  <a:pt x="197644" y="85725"/>
                </a:lnTo>
                <a:lnTo>
                  <a:pt x="249174" y="34195"/>
                </a:lnTo>
                <a:lnTo>
                  <a:pt x="222218" y="7239"/>
                </a:lnTo>
                <a:lnTo>
                  <a:pt x="189738" y="39719"/>
                </a:lnTo>
                <a:close/>
                <a:moveTo>
                  <a:pt x="159448" y="192119"/>
                </a:moveTo>
                <a:lnTo>
                  <a:pt x="45148" y="192119"/>
                </a:lnTo>
                <a:lnTo>
                  <a:pt x="45148" y="77819"/>
                </a:lnTo>
                <a:lnTo>
                  <a:pt x="151543" y="77819"/>
                </a:lnTo>
                <a:lnTo>
                  <a:pt x="102298" y="127064"/>
                </a:lnTo>
                <a:lnTo>
                  <a:pt x="77628" y="102394"/>
                </a:lnTo>
                <a:lnTo>
                  <a:pt x="50673" y="129350"/>
                </a:lnTo>
                <a:lnTo>
                  <a:pt x="102203" y="180880"/>
                </a:lnTo>
                <a:lnTo>
                  <a:pt x="159353" y="123730"/>
                </a:lnTo>
                <a:lnTo>
                  <a:pt x="159353" y="192119"/>
                </a:lnTo>
                <a:close/>
              </a:path>
            </a:pathLst>
          </a:custGeom>
          <a:solidFill>
            <a:srgbClr val="3555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10" name="Google Shape;1110;p64"/>
          <p:cNvSpPr txBox="1"/>
          <p:nvPr/>
        </p:nvSpPr>
        <p:spPr>
          <a:xfrm>
            <a:off x="457198" y="3018958"/>
            <a:ext cx="8229601" cy="13716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400"/>
              <a:buFont typeface="Arial"/>
              <a:buNone/>
            </a:pPr>
            <a:r>
              <a:rPr lang="en" sz="1400">
                <a:solidFill>
                  <a:schemeClr val="dk1"/>
                </a:solidFill>
                <a:latin typeface="Arial"/>
                <a:ea typeface="Arial"/>
                <a:cs typeface="Arial"/>
                <a:sym typeface="Arial"/>
              </a:rPr>
              <a:t>Critical First Step to Establish Organizational Readiness</a:t>
            </a:r>
            <a:endParaRPr/>
          </a:p>
        </p:txBody>
      </p:sp>
      <p:sp>
        <p:nvSpPr>
          <p:cNvPr id="1111" name="Google Shape;1111;p64"/>
          <p:cNvSpPr txBox="1"/>
          <p:nvPr/>
        </p:nvSpPr>
        <p:spPr>
          <a:xfrm>
            <a:off x="1380472" y="2572327"/>
            <a:ext cx="3474600" cy="246300"/>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pic>
        <p:nvPicPr>
          <p:cNvPr descr="Blue text on a white background&#10;&#10;Description automatically generated with medium confidence" id="1112" name="Google Shape;1112;p64"/>
          <p:cNvPicPr preferRelativeResize="0"/>
          <p:nvPr/>
        </p:nvPicPr>
        <p:blipFill rotWithShape="1">
          <a:blip r:embed="rId3">
            <a:alphaModFix/>
          </a:blip>
          <a:srcRect b="0" l="0" r="0" t="0"/>
          <a:stretch/>
        </p:blipFill>
        <p:spPr>
          <a:xfrm>
            <a:off x="7416598" y="4634255"/>
            <a:ext cx="989575" cy="2299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65"/>
          <p:cNvSpPr/>
          <p:nvPr/>
        </p:nvSpPr>
        <p:spPr>
          <a:xfrm>
            <a:off x="457198" y="3182294"/>
            <a:ext cx="4917989" cy="1475796"/>
          </a:xfrm>
          <a:custGeom>
            <a:rect b="b" l="l" r="r" t="t"/>
            <a:pathLst>
              <a:path extrusionOk="0" h="1967728" w="4510442">
                <a:moveTo>
                  <a:pt x="0" y="0"/>
                </a:moveTo>
                <a:lnTo>
                  <a:pt x="4510442" y="0"/>
                </a:lnTo>
                <a:lnTo>
                  <a:pt x="4510442" y="1757785"/>
                </a:lnTo>
                <a:lnTo>
                  <a:pt x="4182601" y="1967728"/>
                </a:lnTo>
                <a:lnTo>
                  <a:pt x="3860807" y="1757785"/>
                </a:lnTo>
                <a:lnTo>
                  <a:pt x="3539011" y="1967728"/>
                </a:lnTo>
                <a:lnTo>
                  <a:pt x="3218823" y="1757785"/>
                </a:lnTo>
                <a:lnTo>
                  <a:pt x="2895422" y="1967728"/>
                </a:lnTo>
                <a:lnTo>
                  <a:pt x="2575234" y="1757785"/>
                </a:lnTo>
                <a:lnTo>
                  <a:pt x="2253440" y="1967728"/>
                </a:lnTo>
                <a:lnTo>
                  <a:pt x="1932270" y="1757785"/>
                </a:lnTo>
                <a:lnTo>
                  <a:pt x="1609850" y="1967728"/>
                </a:lnTo>
                <a:lnTo>
                  <a:pt x="1289327" y="1757785"/>
                </a:lnTo>
                <a:lnTo>
                  <a:pt x="968283" y="1967728"/>
                </a:lnTo>
                <a:lnTo>
                  <a:pt x="647010" y="1757785"/>
                </a:lnTo>
                <a:lnTo>
                  <a:pt x="327134" y="1967728"/>
                </a:lnTo>
                <a:lnTo>
                  <a:pt x="0" y="1757785"/>
                </a:lnTo>
                <a:close/>
              </a:path>
            </a:pathLst>
          </a:custGeom>
          <a:solidFill>
            <a:srgbClr val="FEFFFE"/>
          </a:solidFill>
          <a:ln cap="flat" cmpd="sng" w="12700">
            <a:solidFill>
              <a:srgbClr val="6F7878"/>
            </a:solidFill>
            <a:prstDash val="solid"/>
            <a:round/>
            <a:headEnd len="sm" w="sm" type="none"/>
            <a:tailEnd len="sm" w="sm" type="none"/>
          </a:ln>
        </p:spPr>
      </p:sp>
      <p:sp>
        <p:nvSpPr>
          <p:cNvPr id="1119" name="Google Shape;1119;p65"/>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Seek Diverse Perspectives to Pressure-Test Behaviors</a:t>
            </a:r>
            <a:endParaRPr/>
          </a:p>
        </p:txBody>
      </p:sp>
      <p:sp>
        <p:nvSpPr>
          <p:cNvPr id="1120" name="Google Shape;1120;p65"/>
          <p:cNvSpPr txBox="1"/>
          <p:nvPr>
            <p:ph idx="1" type="body"/>
          </p:nvPr>
        </p:nvSpPr>
        <p:spPr>
          <a:xfrm>
            <a:off x="457199" y="685801"/>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Perspectives to Consult to Test Behaviors</a:t>
            </a:r>
            <a:endParaRPr/>
          </a:p>
        </p:txBody>
      </p:sp>
      <p:sp>
        <p:nvSpPr>
          <p:cNvPr id="1121" name="Google Shape;1121;p65"/>
          <p:cNvSpPr txBox="1"/>
          <p:nvPr>
            <p:ph idx="2" type="body"/>
          </p:nvPr>
        </p:nvSpPr>
        <p:spPr>
          <a:xfrm>
            <a:off x="457199" y="858774"/>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Illustrative</a:t>
            </a:r>
            <a:endParaRPr/>
          </a:p>
        </p:txBody>
      </p:sp>
      <p:sp>
        <p:nvSpPr>
          <p:cNvPr id="1122" name="Google Shape;1122;p65"/>
          <p:cNvSpPr txBox="1"/>
          <p:nvPr>
            <p:ph idx="3" type="body"/>
          </p:nvPr>
        </p:nvSpPr>
        <p:spPr>
          <a:xfrm>
            <a:off x="457200" y="2760345"/>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Höganäs’ Guiding Assumptions for Discussion in Workshops</a:t>
            </a:r>
            <a:endParaRPr/>
          </a:p>
        </p:txBody>
      </p:sp>
      <p:sp>
        <p:nvSpPr>
          <p:cNvPr id="1123" name="Google Shape;1123;p65"/>
          <p:cNvSpPr txBox="1"/>
          <p:nvPr>
            <p:ph idx="4" type="body"/>
          </p:nvPr>
        </p:nvSpPr>
        <p:spPr>
          <a:xfrm>
            <a:off x="457200" y="2933319"/>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Illustrative</a:t>
            </a:r>
            <a:endParaRPr/>
          </a:p>
        </p:txBody>
      </p:sp>
      <p:sp>
        <p:nvSpPr>
          <p:cNvPr id="1124" name="Google Shape;1124;p65"/>
          <p:cNvSpPr txBox="1"/>
          <p:nvPr/>
        </p:nvSpPr>
        <p:spPr>
          <a:xfrm>
            <a:off x="3846175" y="4903666"/>
            <a:ext cx="3474600" cy="246300"/>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1125" name="Google Shape;1125;p65"/>
          <p:cNvSpPr/>
          <p:nvPr/>
        </p:nvSpPr>
        <p:spPr>
          <a:xfrm>
            <a:off x="5927725" y="1413828"/>
            <a:ext cx="2771210" cy="968320"/>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Leverage Diverse Perspectives</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Consult diverse perspectives across the organization to highlight potential bias in leader behavior definitions.</a:t>
            </a:r>
            <a:endParaRPr/>
          </a:p>
        </p:txBody>
      </p:sp>
      <p:sp>
        <p:nvSpPr>
          <p:cNvPr id="1126" name="Google Shape;1126;p65"/>
          <p:cNvSpPr/>
          <p:nvPr/>
        </p:nvSpPr>
        <p:spPr>
          <a:xfrm>
            <a:off x="5927725" y="3502323"/>
            <a:ext cx="2771210" cy="1272291"/>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Test Behaviors for Relevance</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Ask questions to assess the relevance of new criteria and confirm that diverse talent can see themselves reflected in the new behavior definitions.</a:t>
            </a:r>
            <a:endParaRPr/>
          </a:p>
        </p:txBody>
      </p:sp>
      <p:pic>
        <p:nvPicPr>
          <p:cNvPr id="1127" name="Google Shape;1127;p65"/>
          <p:cNvPicPr preferRelativeResize="0"/>
          <p:nvPr/>
        </p:nvPicPr>
        <p:blipFill rotWithShape="1">
          <a:blip r:embed="rId3">
            <a:alphaModFix/>
          </a:blip>
          <a:srcRect b="0" l="-14866" r="-10900" t="0"/>
          <a:stretch/>
        </p:blipFill>
        <p:spPr>
          <a:xfrm>
            <a:off x="2119779" y="1150806"/>
            <a:ext cx="1611926" cy="1117867"/>
          </a:xfrm>
          <a:prstGeom prst="rect">
            <a:avLst/>
          </a:prstGeom>
          <a:noFill/>
          <a:ln cap="flat" cmpd="sng" w="9525">
            <a:solidFill>
              <a:schemeClr val="dk1"/>
            </a:solidFill>
            <a:prstDash val="solid"/>
            <a:round/>
            <a:headEnd len="sm" w="sm" type="none"/>
            <a:tailEnd len="sm" w="sm" type="none"/>
          </a:ln>
        </p:spPr>
      </p:pic>
      <p:sp>
        <p:nvSpPr>
          <p:cNvPr id="1128" name="Google Shape;1128;p65"/>
          <p:cNvSpPr txBox="1"/>
          <p:nvPr/>
        </p:nvSpPr>
        <p:spPr>
          <a:xfrm>
            <a:off x="2087834" y="2281577"/>
            <a:ext cx="1683773"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Leadership Behaviors</a:t>
            </a:r>
            <a:endParaRPr/>
          </a:p>
        </p:txBody>
      </p:sp>
      <p:sp>
        <p:nvSpPr>
          <p:cNvPr id="1129" name="Google Shape;1129;p65"/>
          <p:cNvSpPr/>
          <p:nvPr/>
        </p:nvSpPr>
        <p:spPr>
          <a:xfrm rot="796116">
            <a:off x="522952" y="1152668"/>
            <a:ext cx="1488181" cy="492965"/>
          </a:xfrm>
          <a:prstGeom prst="rightArrow">
            <a:avLst>
              <a:gd fmla="val 50000" name="adj1"/>
              <a:gd fmla="val 50000" name="adj2"/>
            </a:avLst>
          </a:prstGeom>
          <a:solidFill>
            <a:srgbClr val="A1B3CA"/>
          </a:solidFill>
          <a:ln>
            <a:noFill/>
          </a:ln>
        </p:spPr>
        <p:txBody>
          <a:bodyPr anchorCtr="0" anchor="ctr" bIns="0" lIns="0" spcFirstLastPara="1" rIns="0" wrap="square" tIns="182875">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ERG Leaders</a:t>
            </a:r>
            <a:endParaRPr/>
          </a:p>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1130" name="Google Shape;1130;p65"/>
          <p:cNvSpPr/>
          <p:nvPr/>
        </p:nvSpPr>
        <p:spPr>
          <a:xfrm rot="-637607">
            <a:off x="514395" y="1908836"/>
            <a:ext cx="1498671" cy="487367"/>
          </a:xfrm>
          <a:prstGeom prst="rightArrow">
            <a:avLst>
              <a:gd fmla="val 50000" name="adj1"/>
              <a:gd fmla="val 50000" name="adj2"/>
            </a:avLst>
          </a:prstGeom>
          <a:solidFill>
            <a:srgbClr val="A1B3CA"/>
          </a:solidFill>
          <a:ln>
            <a:noFill/>
          </a:ln>
        </p:spPr>
        <p:txBody>
          <a:bodyPr anchorCtr="0" anchor="ctr" bIns="0" lIns="0" spcFirstLastPara="1" rIns="0" wrap="square" tIns="182875">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ERG Members</a:t>
            </a:r>
            <a:endParaRPr/>
          </a:p>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1131" name="Google Shape;1131;p65"/>
          <p:cNvSpPr/>
          <p:nvPr/>
        </p:nvSpPr>
        <p:spPr>
          <a:xfrm rot="767858">
            <a:off x="3859420" y="1889210"/>
            <a:ext cx="1490195" cy="544304"/>
          </a:xfrm>
          <a:prstGeom prst="lef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Employee Focus Groups</a:t>
            </a:r>
            <a:endParaRPr/>
          </a:p>
        </p:txBody>
      </p:sp>
      <p:sp>
        <p:nvSpPr>
          <p:cNvPr id="1132" name="Google Shape;1132;p65"/>
          <p:cNvSpPr/>
          <p:nvPr/>
        </p:nvSpPr>
        <p:spPr>
          <a:xfrm rot="-740219">
            <a:off x="3869097" y="1144076"/>
            <a:ext cx="1492104" cy="481950"/>
          </a:xfrm>
          <a:prstGeom prst="lef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Leadership Team</a:t>
            </a:r>
            <a:endParaRPr/>
          </a:p>
        </p:txBody>
      </p:sp>
      <p:sp>
        <p:nvSpPr>
          <p:cNvPr id="1133" name="Google Shape;1133;p65"/>
          <p:cNvSpPr txBox="1"/>
          <p:nvPr/>
        </p:nvSpPr>
        <p:spPr>
          <a:xfrm>
            <a:off x="457200" y="3197252"/>
            <a:ext cx="4905631" cy="131574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 could these behaviors be interpreted in other ways beyond their stated meaning?</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 could other interpretations of these behaviors advantage people on the basis of gender?</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 do we ensure frequent calibration/feedback between the manager and co-worker throughout the year?</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How do we ensure managers and co-workers have a dialogue around Höganäs’ strategies, directions, the function contribution, and “must wins” to drive success?</a:t>
            </a:r>
            <a:endParaRPr/>
          </a:p>
        </p:txBody>
      </p:sp>
      <p:grpSp>
        <p:nvGrpSpPr>
          <p:cNvPr id="1134" name="Google Shape;1134;p65"/>
          <p:cNvGrpSpPr/>
          <p:nvPr/>
        </p:nvGrpSpPr>
        <p:grpSpPr>
          <a:xfrm>
            <a:off x="5551759" y="1031747"/>
            <a:ext cx="375968" cy="1488434"/>
            <a:chOff x="3074748" y="1500989"/>
            <a:chExt cx="297534" cy="1058075"/>
          </a:xfrm>
        </p:grpSpPr>
        <p:cxnSp>
          <p:nvCxnSpPr>
            <p:cNvPr id="1135" name="Google Shape;1135;p65"/>
            <p:cNvCxnSpPr/>
            <p:nvPr/>
          </p:nvCxnSpPr>
          <p:spPr>
            <a:xfrm rot="10800000">
              <a:off x="3074749" y="2030026"/>
              <a:ext cx="297533" cy="0"/>
            </a:xfrm>
            <a:prstGeom prst="straightConnector1">
              <a:avLst/>
            </a:prstGeom>
            <a:noFill/>
            <a:ln cap="flat" cmpd="sng" w="12700">
              <a:solidFill>
                <a:srgbClr val="E81159"/>
              </a:solidFill>
              <a:prstDash val="solid"/>
              <a:miter lim="800000"/>
              <a:headEnd len="sm" w="sm" type="none"/>
              <a:tailEnd len="sm" w="sm" type="none"/>
            </a:ln>
          </p:spPr>
        </p:cxnSp>
        <p:cxnSp>
          <p:nvCxnSpPr>
            <p:cNvPr id="1136" name="Google Shape;1136;p65"/>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grpSp>
        <p:nvGrpSpPr>
          <p:cNvPr id="1137" name="Google Shape;1137;p65"/>
          <p:cNvGrpSpPr/>
          <p:nvPr/>
        </p:nvGrpSpPr>
        <p:grpSpPr>
          <a:xfrm>
            <a:off x="5551759" y="3182293"/>
            <a:ext cx="375968" cy="1475795"/>
            <a:chOff x="3074748" y="1500989"/>
            <a:chExt cx="297534" cy="1058075"/>
          </a:xfrm>
        </p:grpSpPr>
        <p:cxnSp>
          <p:nvCxnSpPr>
            <p:cNvPr id="1138" name="Google Shape;1138;p65"/>
            <p:cNvCxnSpPr/>
            <p:nvPr/>
          </p:nvCxnSpPr>
          <p:spPr>
            <a:xfrm rot="10800000">
              <a:off x="3074749" y="2030026"/>
              <a:ext cx="297533" cy="0"/>
            </a:xfrm>
            <a:prstGeom prst="straightConnector1">
              <a:avLst/>
            </a:prstGeom>
            <a:noFill/>
            <a:ln cap="flat" cmpd="sng" w="12700">
              <a:solidFill>
                <a:srgbClr val="E81159"/>
              </a:solidFill>
              <a:prstDash val="solid"/>
              <a:miter lim="800000"/>
              <a:headEnd len="sm" w="sm" type="none"/>
              <a:tailEnd len="sm" w="sm" type="none"/>
            </a:ln>
          </p:spPr>
        </p:cxnSp>
        <p:cxnSp>
          <p:nvCxnSpPr>
            <p:cNvPr id="1139" name="Google Shape;1139;p65"/>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pic>
        <p:nvPicPr>
          <p:cNvPr descr="Blue text on a white background&#10;&#10;Description automatically generated with medium confidence" id="1140" name="Google Shape;1140;p65"/>
          <p:cNvPicPr preferRelativeResize="0"/>
          <p:nvPr/>
        </p:nvPicPr>
        <p:blipFill rotWithShape="1">
          <a:blip r:embed="rId4">
            <a:alphaModFix/>
          </a:blip>
          <a:srcRect b="0" l="0" r="0" t="0"/>
          <a:stretch/>
        </p:blipFill>
        <p:spPr>
          <a:xfrm>
            <a:off x="7476623" y="4834905"/>
            <a:ext cx="989575" cy="229999"/>
          </a:xfrm>
          <a:prstGeom prst="rect">
            <a:avLst/>
          </a:prstGeom>
          <a:noFill/>
          <a:ln>
            <a:noFill/>
          </a:ln>
        </p:spPr>
      </p:pic>
      <p:sp>
        <p:nvSpPr>
          <p:cNvPr id="1141" name="Google Shape;1141;p65"/>
          <p:cNvSpPr txBox="1"/>
          <p:nvPr/>
        </p:nvSpPr>
        <p:spPr>
          <a:xfrm>
            <a:off x="457200" y="2437943"/>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6" name="Shape 1146"/>
        <p:cNvGrpSpPr/>
        <p:nvPr/>
      </p:nvGrpSpPr>
      <p:grpSpPr>
        <a:xfrm>
          <a:off x="0" y="0"/>
          <a:ext cx="0" cy="0"/>
          <a:chOff x="0" y="0"/>
          <a:chExt cx="0" cy="0"/>
        </a:xfrm>
      </p:grpSpPr>
      <p:sp>
        <p:nvSpPr>
          <p:cNvPr id="1147" name="Google Shape;1147;p66"/>
          <p:cNvSpPr txBox="1"/>
          <p:nvPr>
            <p:ph type="title"/>
          </p:nvPr>
        </p:nvSpPr>
        <p:spPr>
          <a:xfrm>
            <a:off x="457200" y="342899"/>
            <a:ext cx="8686800" cy="186481"/>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Seek Diverse Perspectives to Pressure-Test Behaviors (Cont.)</a:t>
            </a:r>
            <a:endParaRPr/>
          </a:p>
        </p:txBody>
      </p:sp>
      <p:sp>
        <p:nvSpPr>
          <p:cNvPr id="1148" name="Google Shape;1148;p6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sz="1400"/>
              <a:t>Höganäs’ Workshops</a:t>
            </a:r>
            <a:endParaRPr>
              <a:solidFill>
                <a:srgbClr val="FF0000"/>
              </a:solidFill>
            </a:endParaRPr>
          </a:p>
        </p:txBody>
      </p:sp>
      <p:sp>
        <p:nvSpPr>
          <p:cNvPr id="1149" name="Google Shape;1149;p66"/>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sp>
        <p:nvSpPr>
          <p:cNvPr id="1150" name="Google Shape;1150;p66"/>
          <p:cNvSpPr txBox="1"/>
          <p:nvPr/>
        </p:nvSpPr>
        <p:spPr>
          <a:xfrm>
            <a:off x="457200" y="4517739"/>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1151" name="Google Shape;1151;p66"/>
          <p:cNvSpPr txBox="1"/>
          <p:nvPr/>
        </p:nvSpPr>
        <p:spPr>
          <a:xfrm>
            <a:off x="470647" y="1891643"/>
            <a:ext cx="2532511"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Behavior Definitions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Before Workshop</a:t>
            </a:r>
            <a:endParaRPr/>
          </a:p>
        </p:txBody>
      </p:sp>
      <p:sp>
        <p:nvSpPr>
          <p:cNvPr id="1152" name="Google Shape;1152;p66"/>
          <p:cNvSpPr txBox="1"/>
          <p:nvPr/>
        </p:nvSpPr>
        <p:spPr>
          <a:xfrm>
            <a:off x="3373119" y="1891642"/>
            <a:ext cx="2536001"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Sample Feedback from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the More Women Network</a:t>
            </a:r>
            <a:endParaRPr/>
          </a:p>
        </p:txBody>
      </p:sp>
      <p:sp>
        <p:nvSpPr>
          <p:cNvPr id="1153" name="Google Shape;1153;p66"/>
          <p:cNvSpPr txBox="1"/>
          <p:nvPr/>
        </p:nvSpPr>
        <p:spPr>
          <a:xfrm>
            <a:off x="6279080" y="1891642"/>
            <a:ext cx="2428854" cy="415498"/>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Behavior Definitions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After Workshop</a:t>
            </a:r>
            <a:endParaRPr/>
          </a:p>
        </p:txBody>
      </p:sp>
      <p:sp>
        <p:nvSpPr>
          <p:cNvPr id="1154" name="Google Shape;1154;p66"/>
          <p:cNvSpPr/>
          <p:nvPr/>
        </p:nvSpPr>
        <p:spPr>
          <a:xfrm>
            <a:off x="3162814" y="2548843"/>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155" name="Google Shape;1155;p66"/>
          <p:cNvSpPr/>
          <p:nvPr/>
        </p:nvSpPr>
        <p:spPr>
          <a:xfrm>
            <a:off x="3629891" y="2410832"/>
            <a:ext cx="2279229" cy="553998"/>
          </a:xfrm>
          <a:prstGeom prst="wedgeRectCallout">
            <a:avLst>
              <a:gd fmla="val -57898" name="adj1"/>
              <a:gd fmla="val 8996"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“This behavior focuses on performance at the expense of individual wellbeing.”</a:t>
            </a:r>
            <a:endParaRPr/>
          </a:p>
        </p:txBody>
      </p:sp>
      <p:sp>
        <p:nvSpPr>
          <p:cNvPr id="1156" name="Google Shape;1156;p66"/>
          <p:cNvSpPr/>
          <p:nvPr/>
        </p:nvSpPr>
        <p:spPr>
          <a:xfrm>
            <a:off x="6530143" y="2410832"/>
            <a:ext cx="2177791" cy="553998"/>
          </a:xfrm>
          <a:prstGeom prst="wedgeRectCallout">
            <a:avLst>
              <a:gd fmla="val -57418" name="adj1"/>
              <a:gd fmla="val 8583"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show perseverance in reaching results and when faced with challenges.”</a:t>
            </a:r>
            <a:endParaRPr/>
          </a:p>
        </p:txBody>
      </p:sp>
      <p:sp>
        <p:nvSpPr>
          <p:cNvPr id="1157" name="Google Shape;1157;p66"/>
          <p:cNvSpPr/>
          <p:nvPr/>
        </p:nvSpPr>
        <p:spPr>
          <a:xfrm>
            <a:off x="6064164" y="2548843"/>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158" name="Google Shape;1158;p66"/>
          <p:cNvSpPr/>
          <p:nvPr/>
        </p:nvSpPr>
        <p:spPr>
          <a:xfrm>
            <a:off x="3162814" y="3301721"/>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159" name="Google Shape;1159;p66"/>
          <p:cNvSpPr/>
          <p:nvPr/>
        </p:nvSpPr>
        <p:spPr>
          <a:xfrm>
            <a:off x="3629891" y="3067468"/>
            <a:ext cx="2279229" cy="737674"/>
          </a:xfrm>
          <a:prstGeom prst="wedgeRectCallout">
            <a:avLst>
              <a:gd fmla="val -57898" name="adj1"/>
              <a:gd fmla="val 8616"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“This language is explicitly gendered the way it is worded.”</a:t>
            </a:r>
            <a:endParaRPr/>
          </a:p>
        </p:txBody>
      </p:sp>
      <p:sp>
        <p:nvSpPr>
          <p:cNvPr id="1160" name="Google Shape;1160;p66"/>
          <p:cNvSpPr/>
          <p:nvPr/>
        </p:nvSpPr>
        <p:spPr>
          <a:xfrm>
            <a:off x="6530143" y="3067468"/>
            <a:ext cx="2177791" cy="746483"/>
          </a:xfrm>
          <a:prstGeom prst="wedgeRectCallout">
            <a:avLst>
              <a:gd fmla="val -57943" name="adj1"/>
              <a:gd fmla="val 7736"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contribute to the team to con­stantly meet (and exceed) expectations. It is not a one-person show.”</a:t>
            </a:r>
            <a:endParaRPr/>
          </a:p>
        </p:txBody>
      </p:sp>
      <p:sp>
        <p:nvSpPr>
          <p:cNvPr id="1161" name="Google Shape;1161;p66"/>
          <p:cNvSpPr/>
          <p:nvPr/>
        </p:nvSpPr>
        <p:spPr>
          <a:xfrm>
            <a:off x="6064164" y="3301721"/>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162" name="Google Shape;1162;p66"/>
          <p:cNvSpPr/>
          <p:nvPr/>
        </p:nvSpPr>
        <p:spPr>
          <a:xfrm>
            <a:off x="3162814" y="4123850"/>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163" name="Google Shape;1163;p66"/>
          <p:cNvSpPr/>
          <p:nvPr/>
        </p:nvSpPr>
        <p:spPr>
          <a:xfrm>
            <a:off x="3629891" y="3916589"/>
            <a:ext cx="2279229" cy="553998"/>
          </a:xfrm>
          <a:prstGeom prst="wedgeRectCallout">
            <a:avLst>
              <a:gd fmla="val -57397" name="adj1"/>
              <a:gd fmla="val 8995"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“There are gender differences in how men and women are perceived when taking risks.”</a:t>
            </a:r>
            <a:endParaRPr/>
          </a:p>
        </p:txBody>
      </p:sp>
      <p:sp>
        <p:nvSpPr>
          <p:cNvPr id="1164" name="Google Shape;1164;p66"/>
          <p:cNvSpPr/>
          <p:nvPr/>
        </p:nvSpPr>
        <p:spPr>
          <a:xfrm>
            <a:off x="6530143" y="3916589"/>
            <a:ext cx="2177791" cy="553997"/>
          </a:xfrm>
          <a:prstGeom prst="wedgeRectCallout">
            <a:avLst>
              <a:gd fmla="val -57943" name="adj1"/>
              <a:gd fmla="val 8583"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Behavior eliminated</a:t>
            </a:r>
            <a:endParaRPr/>
          </a:p>
        </p:txBody>
      </p:sp>
      <p:sp>
        <p:nvSpPr>
          <p:cNvPr id="1165" name="Google Shape;1165;p66"/>
          <p:cNvSpPr/>
          <p:nvPr/>
        </p:nvSpPr>
        <p:spPr>
          <a:xfrm>
            <a:off x="6064164" y="4123850"/>
            <a:ext cx="185318" cy="277977"/>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166" name="Google Shape;1166;p66"/>
          <p:cNvSpPr/>
          <p:nvPr/>
        </p:nvSpPr>
        <p:spPr>
          <a:xfrm>
            <a:off x="1352588" y="2410832"/>
            <a:ext cx="1650570" cy="553998"/>
          </a:xfrm>
          <a:prstGeom prst="wedgeRectCallout">
            <a:avLst>
              <a:gd fmla="val -61642" name="adj1"/>
              <a:gd fmla="val 7838"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“Works hard and puts in long hours when necessary.”</a:t>
            </a:r>
            <a:endParaRPr/>
          </a:p>
        </p:txBody>
      </p:sp>
      <p:sp>
        <p:nvSpPr>
          <p:cNvPr id="1167" name="Google Shape;1167;p66"/>
          <p:cNvSpPr/>
          <p:nvPr/>
        </p:nvSpPr>
        <p:spPr>
          <a:xfrm>
            <a:off x="1352588" y="3067468"/>
            <a:ext cx="1650570" cy="746484"/>
          </a:xfrm>
          <a:prstGeom prst="wedgeRectCallout">
            <a:avLst>
              <a:gd fmla="val -60500" name="adj1"/>
              <a:gd fmla="val 8397"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contribute to the team to con­stantly meet (and exceed) expectations. It is not a one-man show.”</a:t>
            </a:r>
            <a:endParaRPr/>
          </a:p>
        </p:txBody>
      </p:sp>
      <p:sp>
        <p:nvSpPr>
          <p:cNvPr id="1168" name="Google Shape;1168;p66"/>
          <p:cNvSpPr/>
          <p:nvPr/>
        </p:nvSpPr>
        <p:spPr>
          <a:xfrm>
            <a:off x="1352588" y="3916590"/>
            <a:ext cx="1650570" cy="553997"/>
          </a:xfrm>
          <a:prstGeom prst="wedgeRectCallout">
            <a:avLst>
              <a:gd fmla="val -60741" name="adj1"/>
              <a:gd fmla="val 7763" name="adj2"/>
            </a:avLst>
          </a:prstGeom>
          <a:solidFill>
            <a:schemeClr val="lt1"/>
          </a:solidFill>
          <a:ln cap="flat" cmpd="sng" w="12700">
            <a:solidFill>
              <a:srgbClr val="6F7878"/>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“I avoid taking risks.”</a:t>
            </a:r>
            <a:endParaRPr/>
          </a:p>
        </p:txBody>
      </p:sp>
      <p:grpSp>
        <p:nvGrpSpPr>
          <p:cNvPr id="1169" name="Google Shape;1169;p66"/>
          <p:cNvGrpSpPr/>
          <p:nvPr/>
        </p:nvGrpSpPr>
        <p:grpSpPr>
          <a:xfrm>
            <a:off x="474603" y="2460870"/>
            <a:ext cx="601280" cy="450961"/>
            <a:chOff x="407584" y="2979627"/>
            <a:chExt cx="347472" cy="347473"/>
          </a:xfrm>
        </p:grpSpPr>
        <p:pic>
          <p:nvPicPr>
            <p:cNvPr id="1170" name="Google Shape;1170;p66"/>
            <p:cNvPicPr preferRelativeResize="0"/>
            <p:nvPr/>
          </p:nvPicPr>
          <p:blipFill rotWithShape="1">
            <a:blip r:embed="rId3">
              <a:alphaModFix/>
            </a:blip>
            <a:srcRect b="64754" l="1143" r="1143" t="0"/>
            <a:stretch/>
          </p:blipFill>
          <p:spPr>
            <a:xfrm>
              <a:off x="407584" y="2982437"/>
              <a:ext cx="347472" cy="344663"/>
            </a:xfrm>
            <a:custGeom>
              <a:rect b="b" l="l" r="r" t="t"/>
              <a:pathLst>
                <a:path extrusionOk="0" h="344663" w="347472">
                  <a:moveTo>
                    <a:pt x="159822" y="0"/>
                  </a:moveTo>
                  <a:lnTo>
                    <a:pt x="187650" y="0"/>
                  </a:lnTo>
                  <a:lnTo>
                    <a:pt x="241362" y="10844"/>
                  </a:lnTo>
                  <a:cubicBezTo>
                    <a:pt x="303719" y="37219"/>
                    <a:pt x="347472" y="98963"/>
                    <a:pt x="347472" y="170927"/>
                  </a:cubicBezTo>
                  <a:cubicBezTo>
                    <a:pt x="347472" y="266879"/>
                    <a:pt x="269688" y="344663"/>
                    <a:pt x="173736" y="344663"/>
                  </a:cubicBezTo>
                  <a:cubicBezTo>
                    <a:pt x="77784" y="344663"/>
                    <a:pt x="0" y="266879"/>
                    <a:pt x="0" y="170927"/>
                  </a:cubicBezTo>
                  <a:cubicBezTo>
                    <a:pt x="0" y="98963"/>
                    <a:pt x="43754" y="37219"/>
                    <a:pt x="106110" y="10844"/>
                  </a:cubicBezTo>
                  <a:close/>
                </a:path>
              </a:pathLst>
            </a:custGeom>
            <a:noFill/>
            <a:ln>
              <a:noFill/>
            </a:ln>
          </p:spPr>
        </p:pic>
        <p:sp>
          <p:nvSpPr>
            <p:cNvPr id="1171" name="Google Shape;1171;p66"/>
            <p:cNvSpPr/>
            <p:nvPr/>
          </p:nvSpPr>
          <p:spPr>
            <a:xfrm>
              <a:off x="407584" y="2979627"/>
              <a:ext cx="347472" cy="347472"/>
            </a:xfrm>
            <a:prstGeom prst="ellipse">
              <a:avLst/>
            </a:prstGeom>
            <a:no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172" name="Google Shape;1172;p66"/>
          <p:cNvGrpSpPr/>
          <p:nvPr/>
        </p:nvGrpSpPr>
        <p:grpSpPr>
          <a:xfrm>
            <a:off x="474603" y="4035011"/>
            <a:ext cx="601280" cy="450960"/>
            <a:chOff x="538506" y="3529637"/>
            <a:chExt cx="347472" cy="347472"/>
          </a:xfrm>
        </p:grpSpPr>
        <p:pic>
          <p:nvPicPr>
            <p:cNvPr id="1173" name="Google Shape;1173;p66"/>
            <p:cNvPicPr preferRelativeResize="0"/>
            <p:nvPr/>
          </p:nvPicPr>
          <p:blipFill rotWithShape="1">
            <a:blip r:embed="rId4">
              <a:alphaModFix/>
            </a:blip>
            <a:srcRect b="65983" l="0" r="0" t="239"/>
            <a:stretch/>
          </p:blipFill>
          <p:spPr>
            <a:xfrm>
              <a:off x="540792" y="3529637"/>
              <a:ext cx="342900" cy="347472"/>
            </a:xfrm>
            <a:custGeom>
              <a:rect b="b" l="l" r="r" t="t"/>
              <a:pathLst>
                <a:path extrusionOk="0" h="347472" w="342900">
                  <a:moveTo>
                    <a:pt x="171450" y="0"/>
                  </a:moveTo>
                  <a:cubicBezTo>
                    <a:pt x="243414" y="0"/>
                    <a:pt x="305159" y="43754"/>
                    <a:pt x="331533" y="106110"/>
                  </a:cubicBezTo>
                  <a:lnTo>
                    <a:pt x="342900" y="162413"/>
                  </a:lnTo>
                  <a:lnTo>
                    <a:pt x="342900" y="185059"/>
                  </a:lnTo>
                  <a:lnTo>
                    <a:pt x="331533" y="241362"/>
                  </a:lnTo>
                  <a:cubicBezTo>
                    <a:pt x="305159" y="303719"/>
                    <a:pt x="243414" y="347472"/>
                    <a:pt x="171450" y="347472"/>
                  </a:cubicBezTo>
                  <a:cubicBezTo>
                    <a:pt x="99486" y="347472"/>
                    <a:pt x="37742" y="303719"/>
                    <a:pt x="11367" y="241362"/>
                  </a:cubicBezTo>
                  <a:lnTo>
                    <a:pt x="0" y="185059"/>
                  </a:lnTo>
                  <a:lnTo>
                    <a:pt x="0" y="162413"/>
                  </a:lnTo>
                  <a:lnTo>
                    <a:pt x="11367" y="106110"/>
                  </a:lnTo>
                  <a:cubicBezTo>
                    <a:pt x="37742" y="43754"/>
                    <a:pt x="99486" y="0"/>
                    <a:pt x="171450" y="0"/>
                  </a:cubicBezTo>
                  <a:close/>
                </a:path>
              </a:pathLst>
            </a:custGeom>
            <a:noFill/>
            <a:ln>
              <a:noFill/>
            </a:ln>
          </p:spPr>
        </p:pic>
        <p:sp>
          <p:nvSpPr>
            <p:cNvPr id="1174" name="Google Shape;1174;p66"/>
            <p:cNvSpPr/>
            <p:nvPr/>
          </p:nvSpPr>
          <p:spPr>
            <a:xfrm>
              <a:off x="538506" y="3529637"/>
              <a:ext cx="347472" cy="347472"/>
            </a:xfrm>
            <a:prstGeom prst="ellipse">
              <a:avLst/>
            </a:prstGeom>
            <a:no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175" name="Google Shape;1175;p66"/>
          <p:cNvGrpSpPr/>
          <p:nvPr/>
        </p:nvGrpSpPr>
        <p:grpSpPr>
          <a:xfrm>
            <a:off x="474603" y="3247941"/>
            <a:ext cx="601280" cy="450961"/>
            <a:chOff x="528550" y="4077357"/>
            <a:chExt cx="347472" cy="347473"/>
          </a:xfrm>
        </p:grpSpPr>
        <p:pic>
          <p:nvPicPr>
            <p:cNvPr id="1176" name="Google Shape;1176;p66"/>
            <p:cNvPicPr preferRelativeResize="0"/>
            <p:nvPr/>
          </p:nvPicPr>
          <p:blipFill rotWithShape="1">
            <a:blip r:embed="rId5">
              <a:alphaModFix/>
            </a:blip>
            <a:srcRect b="67253" l="1143" r="1143" t="0"/>
            <a:stretch/>
          </p:blipFill>
          <p:spPr>
            <a:xfrm>
              <a:off x="528550" y="4079647"/>
              <a:ext cx="347472" cy="345183"/>
            </a:xfrm>
            <a:custGeom>
              <a:rect b="b" l="l" r="r" t="t"/>
              <a:pathLst>
                <a:path extrusionOk="0" h="345183" w="347472">
                  <a:moveTo>
                    <a:pt x="162398" y="0"/>
                  </a:moveTo>
                  <a:lnTo>
                    <a:pt x="185074" y="0"/>
                  </a:lnTo>
                  <a:lnTo>
                    <a:pt x="241362" y="11364"/>
                  </a:lnTo>
                  <a:cubicBezTo>
                    <a:pt x="303719" y="37739"/>
                    <a:pt x="347472" y="99483"/>
                    <a:pt x="347472" y="171447"/>
                  </a:cubicBezTo>
                  <a:cubicBezTo>
                    <a:pt x="347472" y="267399"/>
                    <a:pt x="269688" y="345183"/>
                    <a:pt x="173736" y="345183"/>
                  </a:cubicBezTo>
                  <a:cubicBezTo>
                    <a:pt x="77784" y="345183"/>
                    <a:pt x="0" y="267399"/>
                    <a:pt x="0" y="171447"/>
                  </a:cubicBezTo>
                  <a:cubicBezTo>
                    <a:pt x="0" y="99483"/>
                    <a:pt x="43754" y="37739"/>
                    <a:pt x="106110" y="11364"/>
                  </a:cubicBezTo>
                  <a:close/>
                </a:path>
              </a:pathLst>
            </a:custGeom>
            <a:noFill/>
            <a:ln>
              <a:noFill/>
            </a:ln>
          </p:spPr>
        </p:pic>
        <p:sp>
          <p:nvSpPr>
            <p:cNvPr id="1177" name="Google Shape;1177;p66"/>
            <p:cNvSpPr/>
            <p:nvPr/>
          </p:nvSpPr>
          <p:spPr>
            <a:xfrm>
              <a:off x="528550" y="4077357"/>
              <a:ext cx="347472" cy="347472"/>
            </a:xfrm>
            <a:prstGeom prst="ellipse">
              <a:avLst/>
            </a:prstGeom>
            <a:no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178" name="Google Shape;1178;p66"/>
          <p:cNvPicPr preferRelativeResize="0"/>
          <p:nvPr/>
        </p:nvPicPr>
        <p:blipFill rotWithShape="1">
          <a:blip r:embed="rId6">
            <a:alphaModFix/>
          </a:blip>
          <a:srcRect b="0" l="0" r="0" t="0"/>
          <a:stretch/>
        </p:blipFill>
        <p:spPr>
          <a:xfrm>
            <a:off x="3381818" y="1072855"/>
            <a:ext cx="1902001" cy="693437"/>
          </a:xfrm>
          <a:prstGeom prst="rect">
            <a:avLst/>
          </a:prstGeom>
          <a:noFill/>
          <a:ln>
            <a:noFill/>
          </a:ln>
        </p:spPr>
      </p:pic>
      <p:pic>
        <p:nvPicPr>
          <p:cNvPr descr="Blue text on a white background&#10;&#10;Description automatically generated with medium confidence" id="1179" name="Google Shape;1179;p66"/>
          <p:cNvPicPr preferRelativeResize="0"/>
          <p:nvPr/>
        </p:nvPicPr>
        <p:blipFill rotWithShape="1">
          <a:blip r:embed="rId7">
            <a:alphaModFix/>
          </a:blip>
          <a:srcRect b="0" l="0" r="0" t="0"/>
          <a:stretch/>
        </p:blipFill>
        <p:spPr>
          <a:xfrm>
            <a:off x="7416598" y="4634255"/>
            <a:ext cx="989575" cy="2299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67"/>
          <p:cNvSpPr txBox="1"/>
          <p:nvPr>
            <p:ph type="title"/>
          </p:nvPr>
        </p:nvSpPr>
        <p:spPr>
          <a:xfrm>
            <a:off x="457200" y="342900"/>
            <a:ext cx="9516139" cy="26315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Inform Leader Decision Making</a:t>
            </a:r>
            <a:endParaRPr/>
          </a:p>
        </p:txBody>
      </p:sp>
      <p:sp>
        <p:nvSpPr>
          <p:cNvPr id="1185" name="Google Shape;1185;p67"/>
          <p:cNvSpPr/>
          <p:nvPr/>
        </p:nvSpPr>
        <p:spPr>
          <a:xfrm>
            <a:off x="857080" y="2707558"/>
            <a:ext cx="3220880" cy="415498"/>
          </a:xfrm>
          <a:prstGeom prst="rect">
            <a:avLst/>
          </a:prstGeom>
          <a:solidFill>
            <a:schemeClr val="lt1"/>
          </a:solidFill>
          <a:ln cap="flat" cmpd="sng" w="12700">
            <a:solidFill>
              <a:srgbClr val="D3D3D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rgbClr val="D3D3D3"/>
                </a:solidFill>
                <a:latin typeface="Arial"/>
                <a:ea typeface="Arial"/>
                <a:cs typeface="Arial"/>
                <a:sym typeface="Arial"/>
              </a:rPr>
              <a:t>Use objective criteria </a:t>
            </a:r>
            <a:r>
              <a:rPr lang="en" sz="1200">
                <a:solidFill>
                  <a:srgbClr val="D3D3D3"/>
                </a:solidFill>
                <a:latin typeface="Arial"/>
                <a:ea typeface="Arial"/>
                <a:cs typeface="Arial"/>
                <a:sym typeface="Arial"/>
              </a:rPr>
              <a:t>to </a:t>
            </a:r>
            <a:br>
              <a:rPr lang="en" sz="1200">
                <a:solidFill>
                  <a:srgbClr val="D3D3D3"/>
                </a:solidFill>
                <a:latin typeface="Arial"/>
                <a:ea typeface="Arial"/>
                <a:cs typeface="Arial"/>
                <a:sym typeface="Arial"/>
              </a:rPr>
            </a:br>
            <a:r>
              <a:rPr lang="en" sz="1200">
                <a:solidFill>
                  <a:srgbClr val="D3D3D3"/>
                </a:solidFill>
                <a:latin typeface="Arial"/>
                <a:ea typeface="Arial"/>
                <a:cs typeface="Arial"/>
                <a:sym typeface="Arial"/>
              </a:rPr>
              <a:t>drive equitable talent decisions.</a:t>
            </a:r>
            <a:endParaRPr sz="1200">
              <a:solidFill>
                <a:srgbClr val="D3D3D3"/>
              </a:solidFill>
              <a:latin typeface="Arial"/>
              <a:ea typeface="Arial"/>
              <a:cs typeface="Arial"/>
              <a:sym typeface="Arial"/>
            </a:endParaRPr>
          </a:p>
        </p:txBody>
      </p:sp>
      <p:grpSp>
        <p:nvGrpSpPr>
          <p:cNvPr id="1186" name="Google Shape;1186;p67"/>
          <p:cNvGrpSpPr/>
          <p:nvPr/>
        </p:nvGrpSpPr>
        <p:grpSpPr>
          <a:xfrm>
            <a:off x="2466761" y="1912443"/>
            <a:ext cx="4231750" cy="786900"/>
            <a:chOff x="3295804" y="2217991"/>
            <a:chExt cx="2228581" cy="1627448"/>
          </a:xfrm>
        </p:grpSpPr>
        <p:sp>
          <p:nvSpPr>
            <p:cNvPr id="1187" name="Google Shape;1187;p67"/>
            <p:cNvSpPr/>
            <p:nvPr/>
          </p:nvSpPr>
          <p:spPr>
            <a:xfrm>
              <a:off x="3295804" y="3031715"/>
              <a:ext cx="2228581" cy="813724"/>
            </a:xfrm>
            <a:custGeom>
              <a:rect b="b" l="l" r="r" t="t"/>
              <a:pathLst>
                <a:path extrusionOk="0" h="1107306" w="2971588">
                  <a:moveTo>
                    <a:pt x="0" y="1107306"/>
                  </a:moveTo>
                  <a:lnTo>
                    <a:pt x="0" y="0"/>
                  </a:lnTo>
                  <a:lnTo>
                    <a:pt x="2971588" y="0"/>
                  </a:lnTo>
                  <a:lnTo>
                    <a:pt x="2971588" y="1107306"/>
                  </a:lnTo>
                </a:path>
              </a:pathLst>
            </a:custGeom>
            <a:noFill/>
            <a:ln cap="flat" cmpd="sng" w="12700">
              <a:solidFill>
                <a:srgbClr val="6F7878"/>
              </a:solidFill>
              <a:prstDash val="solid"/>
              <a:miter lim="800000"/>
              <a:headEnd len="med" w="med" type="triangle"/>
              <a:tailEnd len="med" w="med" type="triangl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200">
                <a:solidFill>
                  <a:srgbClr val="000000"/>
                </a:solidFill>
                <a:latin typeface="Arial"/>
                <a:ea typeface="Arial"/>
                <a:cs typeface="Arial"/>
                <a:sym typeface="Arial"/>
              </a:endParaRPr>
            </a:p>
          </p:txBody>
        </p:sp>
        <p:cxnSp>
          <p:nvCxnSpPr>
            <p:cNvPr id="1188" name="Google Shape;1188;p67"/>
            <p:cNvCxnSpPr/>
            <p:nvPr/>
          </p:nvCxnSpPr>
          <p:spPr>
            <a:xfrm flipH="1">
              <a:off x="4412180" y="2217991"/>
              <a:ext cx="1" cy="813726"/>
            </a:xfrm>
            <a:prstGeom prst="straightConnector1">
              <a:avLst/>
            </a:prstGeom>
            <a:noFill/>
            <a:ln cap="flat" cmpd="sng" w="12700">
              <a:solidFill>
                <a:srgbClr val="6F7878"/>
              </a:solidFill>
              <a:prstDash val="solid"/>
              <a:miter lim="800000"/>
              <a:headEnd len="sm" w="sm" type="none"/>
              <a:tailEnd len="sm" w="sm" type="none"/>
            </a:ln>
          </p:spPr>
        </p:cxnSp>
      </p:grpSp>
      <p:sp>
        <p:nvSpPr>
          <p:cNvPr id="1189" name="Google Shape;1189;p67"/>
          <p:cNvSpPr/>
          <p:nvPr/>
        </p:nvSpPr>
        <p:spPr>
          <a:xfrm>
            <a:off x="5072507" y="2707558"/>
            <a:ext cx="3220876" cy="415498"/>
          </a:xfrm>
          <a:prstGeom prst="rect">
            <a:avLst/>
          </a:prstGeom>
          <a:solidFill>
            <a:srgbClr val="D0DEEA"/>
          </a:solidFill>
          <a:ln cap="flat" cmpd="sng" w="12700">
            <a:solidFill>
              <a:srgbClr val="D0D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Integrate data into existing decision-making processes </a:t>
            </a:r>
            <a:r>
              <a:rPr lang="en" sz="1200">
                <a:solidFill>
                  <a:schemeClr val="dk1"/>
                </a:solidFill>
                <a:latin typeface="Arial"/>
                <a:ea typeface="Arial"/>
                <a:cs typeface="Arial"/>
                <a:sym typeface="Arial"/>
              </a:rPr>
              <a:t>to maximize objectivity.</a:t>
            </a:r>
            <a:endParaRPr/>
          </a:p>
        </p:txBody>
      </p:sp>
      <p:pic>
        <p:nvPicPr>
          <p:cNvPr id="1190" name="Google Shape;1190;p67"/>
          <p:cNvPicPr preferRelativeResize="0"/>
          <p:nvPr/>
        </p:nvPicPr>
        <p:blipFill rotWithShape="1">
          <a:blip r:embed="rId3">
            <a:alphaModFix/>
          </a:blip>
          <a:srcRect b="0" l="0" r="0" t="14029"/>
          <a:stretch/>
        </p:blipFill>
        <p:spPr>
          <a:xfrm>
            <a:off x="2061623" y="3264451"/>
            <a:ext cx="811795" cy="489888"/>
          </a:xfrm>
          <a:prstGeom prst="rect">
            <a:avLst/>
          </a:prstGeom>
          <a:noFill/>
          <a:ln>
            <a:noFill/>
          </a:ln>
        </p:spPr>
      </p:pic>
      <p:pic>
        <p:nvPicPr>
          <p:cNvPr id="1191" name="Google Shape;1191;p67"/>
          <p:cNvPicPr preferRelativeResize="0"/>
          <p:nvPr/>
        </p:nvPicPr>
        <p:blipFill rotWithShape="1">
          <a:blip r:embed="rId4">
            <a:alphaModFix/>
          </a:blip>
          <a:srcRect b="0" l="0" r="0" t="0"/>
          <a:stretch/>
        </p:blipFill>
        <p:spPr>
          <a:xfrm>
            <a:off x="6136919" y="3415790"/>
            <a:ext cx="819040" cy="187209"/>
          </a:xfrm>
          <a:prstGeom prst="rect">
            <a:avLst/>
          </a:prstGeom>
          <a:noFill/>
          <a:ln>
            <a:noFill/>
          </a:ln>
        </p:spPr>
      </p:pic>
      <p:sp>
        <p:nvSpPr>
          <p:cNvPr id="1192" name="Google Shape;1192;p67"/>
          <p:cNvSpPr/>
          <p:nvPr/>
        </p:nvSpPr>
        <p:spPr>
          <a:xfrm>
            <a:off x="857080" y="3722934"/>
            <a:ext cx="3220880" cy="207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200">
                <a:solidFill>
                  <a:srgbClr val="D3D3D3"/>
                </a:solidFill>
                <a:latin typeface="Arial"/>
                <a:ea typeface="Arial"/>
                <a:cs typeface="Arial"/>
                <a:sym typeface="Arial"/>
              </a:rPr>
              <a:t>Leadership Criteria Debiasing</a:t>
            </a:r>
            <a:endParaRPr/>
          </a:p>
        </p:txBody>
      </p:sp>
      <p:sp>
        <p:nvSpPr>
          <p:cNvPr id="1193" name="Google Shape;1193;p67"/>
          <p:cNvSpPr/>
          <p:nvPr/>
        </p:nvSpPr>
        <p:spPr>
          <a:xfrm>
            <a:off x="5072507" y="3722934"/>
            <a:ext cx="3220876" cy="207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200">
                <a:solidFill>
                  <a:schemeClr val="dk1"/>
                </a:solidFill>
                <a:latin typeface="Arial"/>
                <a:ea typeface="Arial"/>
                <a:cs typeface="Arial"/>
                <a:sym typeface="Arial"/>
              </a:rPr>
              <a:t>Data-Integrated Talent Decisions</a:t>
            </a:r>
            <a:endParaRPr/>
          </a:p>
        </p:txBody>
      </p:sp>
      <p:sp>
        <p:nvSpPr>
          <p:cNvPr id="1194" name="Google Shape;1194;p67"/>
          <p:cNvSpPr/>
          <p:nvPr/>
        </p:nvSpPr>
        <p:spPr>
          <a:xfrm>
            <a:off x="2956625" y="1620663"/>
            <a:ext cx="3220879" cy="300082"/>
          </a:xfrm>
          <a:prstGeom prst="rect">
            <a:avLst/>
          </a:prstGeom>
          <a:solidFill>
            <a:srgbClr val="6A80A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Inform Leader Decision Making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68"/>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Integrate Data to Influence Leaders’ Decisions</a:t>
            </a:r>
            <a:endParaRPr/>
          </a:p>
        </p:txBody>
      </p:sp>
      <p:sp>
        <p:nvSpPr>
          <p:cNvPr id="1200" name="Google Shape;1200;p6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Key Shifts to a Data-Driven Approach </a:t>
            </a:r>
            <a:endParaRPr/>
          </a:p>
        </p:txBody>
      </p:sp>
      <p:sp>
        <p:nvSpPr>
          <p:cNvPr id="1201" name="Google Shape;1201;p68"/>
          <p:cNvSpPr/>
          <p:nvPr/>
        </p:nvSpPr>
        <p:spPr>
          <a:xfrm>
            <a:off x="457200" y="1391056"/>
            <a:ext cx="2514684" cy="13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Data-Aware Decision Making</a:t>
            </a:r>
            <a:endParaRPr/>
          </a:p>
        </p:txBody>
      </p:sp>
      <p:sp>
        <p:nvSpPr>
          <p:cNvPr id="1202" name="Google Shape;1202;p68"/>
          <p:cNvSpPr/>
          <p:nvPr/>
        </p:nvSpPr>
        <p:spPr>
          <a:xfrm>
            <a:off x="4891995" y="1391056"/>
            <a:ext cx="2705918" cy="13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Arial"/>
                <a:ea typeface="Arial"/>
                <a:cs typeface="Arial"/>
                <a:sym typeface="Arial"/>
              </a:rPr>
              <a:t>Data-Informed Decision Making</a:t>
            </a:r>
            <a:endParaRPr/>
          </a:p>
        </p:txBody>
      </p:sp>
      <p:sp>
        <p:nvSpPr>
          <p:cNvPr id="1203" name="Google Shape;1203;p68"/>
          <p:cNvSpPr txBox="1"/>
          <p:nvPr/>
        </p:nvSpPr>
        <p:spPr>
          <a:xfrm>
            <a:off x="457199" y="1652626"/>
            <a:ext cx="3698645" cy="609580"/>
          </a:xfrm>
          <a:prstGeom prst="rect">
            <a:avLst/>
          </a:prstGeom>
          <a:solidFill>
            <a:srgbClr val="D0DEEA"/>
          </a:solidFill>
          <a:ln>
            <a:noFill/>
          </a:ln>
        </p:spPr>
        <p:txBody>
          <a:bodyPr anchorCtr="0" anchor="ctr" bIns="68575" lIns="6400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Overreliance on leader judgment</a:t>
            </a:r>
            <a:endParaRPr/>
          </a:p>
        </p:txBody>
      </p:sp>
      <p:sp>
        <p:nvSpPr>
          <p:cNvPr id="1204" name="Google Shape;1204;p68"/>
          <p:cNvSpPr/>
          <p:nvPr/>
        </p:nvSpPr>
        <p:spPr>
          <a:xfrm>
            <a:off x="4440899" y="1797183"/>
            <a:ext cx="213646" cy="320468"/>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205" name="Google Shape;1205;p68"/>
          <p:cNvSpPr txBox="1"/>
          <p:nvPr/>
        </p:nvSpPr>
        <p:spPr>
          <a:xfrm>
            <a:off x="4891995" y="1634078"/>
            <a:ext cx="3794804" cy="646678"/>
          </a:xfrm>
          <a:prstGeom prst="rect">
            <a:avLst/>
          </a:prstGeom>
          <a:noFill/>
          <a:ln cap="flat" cmpd="sng" w="12700">
            <a:solidFill>
              <a:srgbClr val="E81159"/>
            </a:solidFill>
            <a:prstDash val="solid"/>
            <a:round/>
            <a:headEnd len="sm" w="sm" type="none"/>
            <a:tailEnd len="sm" w="sm" type="none"/>
          </a:ln>
        </p:spPr>
        <p:txBody>
          <a:bodyPr anchorCtr="0" anchor="ctr" bIns="68575" lIns="6400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Strengthen partnership between leaders, </a:t>
            </a:r>
            <a:br>
              <a:rPr b="0" i="0" lang="en" sz="1200" u="none" cap="none" strike="noStrike">
                <a:solidFill>
                  <a:srgbClr val="000000"/>
                </a:solidFill>
                <a:latin typeface="Arial"/>
                <a:ea typeface="Arial"/>
                <a:cs typeface="Arial"/>
                <a:sym typeface="Arial"/>
              </a:rPr>
            </a:br>
            <a:r>
              <a:rPr b="0" i="0" lang="en" sz="1200" u="none" cap="none" strike="noStrike">
                <a:solidFill>
                  <a:srgbClr val="000000"/>
                </a:solidFill>
                <a:latin typeface="Arial"/>
                <a:ea typeface="Arial"/>
                <a:cs typeface="Arial"/>
                <a:sym typeface="Arial"/>
              </a:rPr>
              <a:t>HR and talent analytics team.</a:t>
            </a:r>
            <a:endParaRPr b="0" i="0" sz="1200" u="none" cap="none" strike="noStrike">
              <a:solidFill>
                <a:srgbClr val="000000"/>
              </a:solidFill>
              <a:latin typeface="Arial"/>
              <a:ea typeface="Arial"/>
              <a:cs typeface="Arial"/>
              <a:sym typeface="Arial"/>
            </a:endParaRPr>
          </a:p>
        </p:txBody>
      </p:sp>
      <p:pic>
        <p:nvPicPr>
          <p:cNvPr id="1206" name="Google Shape;1206;p68"/>
          <p:cNvPicPr preferRelativeResize="0"/>
          <p:nvPr/>
        </p:nvPicPr>
        <p:blipFill rotWithShape="1">
          <a:blip r:embed="rId3">
            <a:alphaModFix/>
          </a:blip>
          <a:srcRect b="0" l="0" r="0" t="0"/>
          <a:stretch/>
        </p:blipFill>
        <p:spPr>
          <a:xfrm>
            <a:off x="572615" y="1821688"/>
            <a:ext cx="349018" cy="271459"/>
          </a:xfrm>
          <a:prstGeom prst="rect">
            <a:avLst/>
          </a:prstGeom>
          <a:noFill/>
          <a:ln>
            <a:noFill/>
          </a:ln>
        </p:spPr>
      </p:pic>
      <p:pic>
        <p:nvPicPr>
          <p:cNvPr id="1207" name="Google Shape;1207;p68"/>
          <p:cNvPicPr preferRelativeResize="0"/>
          <p:nvPr/>
        </p:nvPicPr>
        <p:blipFill rotWithShape="1">
          <a:blip r:embed="rId4">
            <a:alphaModFix/>
          </a:blip>
          <a:srcRect b="0" l="0" r="0" t="0"/>
          <a:stretch/>
        </p:blipFill>
        <p:spPr>
          <a:xfrm>
            <a:off x="4958255" y="1805623"/>
            <a:ext cx="390327" cy="303588"/>
          </a:xfrm>
          <a:prstGeom prst="rect">
            <a:avLst/>
          </a:prstGeom>
          <a:noFill/>
          <a:ln>
            <a:noFill/>
          </a:ln>
        </p:spPr>
      </p:pic>
      <p:sp>
        <p:nvSpPr>
          <p:cNvPr id="1208" name="Google Shape;1208;p68"/>
          <p:cNvSpPr txBox="1"/>
          <p:nvPr/>
        </p:nvSpPr>
        <p:spPr>
          <a:xfrm>
            <a:off x="457199" y="2452656"/>
            <a:ext cx="3698645" cy="646088"/>
          </a:xfrm>
          <a:prstGeom prst="rect">
            <a:avLst/>
          </a:prstGeom>
          <a:solidFill>
            <a:srgbClr val="D0DEEA"/>
          </a:solidFill>
          <a:ln>
            <a:noFill/>
          </a:ln>
        </p:spPr>
        <p:txBody>
          <a:bodyPr anchorCtr="0" anchor="ctr" bIns="68575" lIns="6400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High volume of descriptive data </a:t>
            </a:r>
            <a:endParaRPr/>
          </a:p>
        </p:txBody>
      </p:sp>
      <p:sp>
        <p:nvSpPr>
          <p:cNvPr id="1209" name="Google Shape;1209;p68"/>
          <p:cNvSpPr txBox="1"/>
          <p:nvPr/>
        </p:nvSpPr>
        <p:spPr>
          <a:xfrm>
            <a:off x="4891995" y="2452656"/>
            <a:ext cx="3794804" cy="646088"/>
          </a:xfrm>
          <a:prstGeom prst="rect">
            <a:avLst/>
          </a:prstGeom>
          <a:noFill/>
          <a:ln cap="flat" cmpd="sng" w="12700">
            <a:solidFill>
              <a:srgbClr val="E81159"/>
            </a:solidFill>
            <a:prstDash val="solid"/>
            <a:round/>
            <a:headEnd len="sm" w="sm" type="none"/>
            <a:tailEnd len="sm" w="sm" type="none"/>
          </a:ln>
        </p:spPr>
        <p:txBody>
          <a:bodyPr anchorCtr="0" anchor="ctr" bIns="68575" lIns="640075" spcFirstLastPara="1" rIns="20572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Create curated and contextualized insights that highlight leaders’ DEI hotspots.</a:t>
            </a:r>
            <a:endParaRPr b="0" i="0" sz="1200" u="none" cap="none" strike="noStrike">
              <a:solidFill>
                <a:srgbClr val="000000"/>
              </a:solidFill>
              <a:latin typeface="Arial"/>
              <a:ea typeface="Arial"/>
              <a:cs typeface="Arial"/>
              <a:sym typeface="Arial"/>
            </a:endParaRPr>
          </a:p>
        </p:txBody>
      </p:sp>
      <p:sp>
        <p:nvSpPr>
          <p:cNvPr id="1210" name="Google Shape;1210;p68"/>
          <p:cNvSpPr/>
          <p:nvPr/>
        </p:nvSpPr>
        <p:spPr>
          <a:xfrm>
            <a:off x="4443887" y="2615466"/>
            <a:ext cx="213646" cy="320468"/>
          </a:xfrm>
          <a:custGeom>
            <a:rect b="b" l="l" r="r" t="t"/>
            <a:pathLst>
              <a:path extrusionOk="0" h="608076" w="304038">
                <a:moveTo>
                  <a:pt x="304038" y="304038"/>
                </a:moveTo>
                <a:lnTo>
                  <a:pt x="0" y="0"/>
                </a:lnTo>
                <a:lnTo>
                  <a:pt x="0" y="608076"/>
                </a:lnTo>
                <a:close/>
              </a:path>
            </a:pathLst>
          </a:custGeom>
          <a:solidFill>
            <a:srgbClr val="D0DEEA"/>
          </a:solidFill>
          <a:ln>
            <a:noFill/>
          </a:ln>
        </p:spPr>
      </p:sp>
      <p:pic>
        <p:nvPicPr>
          <p:cNvPr id="1211" name="Google Shape;1211;p68"/>
          <p:cNvPicPr preferRelativeResize="0"/>
          <p:nvPr/>
        </p:nvPicPr>
        <p:blipFill rotWithShape="1">
          <a:blip r:embed="rId3">
            <a:alphaModFix/>
          </a:blip>
          <a:srcRect b="0" l="0" r="0" t="0"/>
          <a:stretch/>
        </p:blipFill>
        <p:spPr>
          <a:xfrm>
            <a:off x="572615" y="2639971"/>
            <a:ext cx="349018" cy="271459"/>
          </a:xfrm>
          <a:prstGeom prst="rect">
            <a:avLst/>
          </a:prstGeom>
          <a:noFill/>
          <a:ln>
            <a:noFill/>
          </a:ln>
        </p:spPr>
      </p:pic>
      <p:pic>
        <p:nvPicPr>
          <p:cNvPr id="1212" name="Google Shape;1212;p68"/>
          <p:cNvPicPr preferRelativeResize="0"/>
          <p:nvPr/>
        </p:nvPicPr>
        <p:blipFill rotWithShape="1">
          <a:blip r:embed="rId4">
            <a:alphaModFix/>
          </a:blip>
          <a:srcRect b="0" l="0" r="0" t="0"/>
          <a:stretch/>
        </p:blipFill>
        <p:spPr>
          <a:xfrm>
            <a:off x="4958255" y="2623906"/>
            <a:ext cx="390327" cy="303588"/>
          </a:xfrm>
          <a:prstGeom prst="rect">
            <a:avLst/>
          </a:prstGeom>
          <a:noFill/>
          <a:ln>
            <a:noFill/>
          </a:ln>
        </p:spPr>
      </p:pic>
      <p:sp>
        <p:nvSpPr>
          <p:cNvPr id="1213" name="Google Shape;1213;p68"/>
          <p:cNvSpPr txBox="1"/>
          <p:nvPr/>
        </p:nvSpPr>
        <p:spPr>
          <a:xfrm>
            <a:off x="457199" y="3270644"/>
            <a:ext cx="3698645" cy="646088"/>
          </a:xfrm>
          <a:prstGeom prst="rect">
            <a:avLst/>
          </a:prstGeom>
          <a:solidFill>
            <a:srgbClr val="D0DEEA"/>
          </a:solidFill>
          <a:ln>
            <a:noFill/>
          </a:ln>
        </p:spPr>
        <p:txBody>
          <a:bodyPr anchorCtr="0" anchor="ctr" bIns="68575" lIns="6400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Episodic use of data, often disconnected from decision points</a:t>
            </a:r>
            <a:endParaRPr b="0" i="0" sz="1200" u="none" cap="none" strike="noStrike">
              <a:solidFill>
                <a:srgbClr val="000000"/>
              </a:solidFill>
              <a:latin typeface="Arial"/>
              <a:ea typeface="Arial"/>
              <a:cs typeface="Arial"/>
              <a:sym typeface="Arial"/>
            </a:endParaRPr>
          </a:p>
        </p:txBody>
      </p:sp>
      <p:sp>
        <p:nvSpPr>
          <p:cNvPr id="1214" name="Google Shape;1214;p68"/>
          <p:cNvSpPr txBox="1"/>
          <p:nvPr/>
        </p:nvSpPr>
        <p:spPr>
          <a:xfrm>
            <a:off x="4891995" y="3270644"/>
            <a:ext cx="3794803" cy="646088"/>
          </a:xfrm>
          <a:prstGeom prst="rect">
            <a:avLst/>
          </a:prstGeom>
          <a:noFill/>
          <a:ln cap="flat" cmpd="sng" w="12700">
            <a:solidFill>
              <a:srgbClr val="E81159"/>
            </a:solidFill>
            <a:prstDash val="solid"/>
            <a:round/>
            <a:headEnd len="sm" w="sm" type="none"/>
            <a:tailEnd len="sm" w="sm" type="none"/>
          </a:ln>
        </p:spPr>
        <p:txBody>
          <a:bodyPr anchorCtr="0" anchor="ctr" bIns="68575" lIns="640075" spcFirstLastPara="1" rIns="68575" wrap="square" tIns="6857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Arial"/>
                <a:ea typeface="Arial"/>
                <a:cs typeface="Arial"/>
                <a:sym typeface="Arial"/>
              </a:rPr>
              <a:t>Integrate relevant data across all key </a:t>
            </a:r>
            <a:br>
              <a:rPr b="0" i="0" lang="en" sz="1200" u="none" cap="none" strike="noStrike">
                <a:solidFill>
                  <a:srgbClr val="000000"/>
                </a:solidFill>
                <a:latin typeface="Arial"/>
                <a:ea typeface="Arial"/>
                <a:cs typeface="Arial"/>
                <a:sym typeface="Arial"/>
              </a:rPr>
            </a:br>
            <a:r>
              <a:rPr b="0" i="0" lang="en" sz="1200" u="none" cap="none" strike="noStrike">
                <a:solidFill>
                  <a:srgbClr val="000000"/>
                </a:solidFill>
                <a:latin typeface="Arial"/>
                <a:ea typeface="Arial"/>
                <a:cs typeface="Arial"/>
                <a:sym typeface="Arial"/>
              </a:rPr>
              <a:t>decision-making moments.</a:t>
            </a:r>
            <a:endParaRPr b="0" i="0" sz="1200" u="none" cap="none" strike="noStrike">
              <a:solidFill>
                <a:srgbClr val="000000"/>
              </a:solidFill>
              <a:latin typeface="Arial"/>
              <a:ea typeface="Arial"/>
              <a:cs typeface="Arial"/>
              <a:sym typeface="Arial"/>
            </a:endParaRPr>
          </a:p>
        </p:txBody>
      </p:sp>
      <p:sp>
        <p:nvSpPr>
          <p:cNvPr id="1215" name="Google Shape;1215;p68"/>
          <p:cNvSpPr/>
          <p:nvPr/>
        </p:nvSpPr>
        <p:spPr>
          <a:xfrm>
            <a:off x="4440899" y="3433454"/>
            <a:ext cx="213646" cy="320468"/>
          </a:xfrm>
          <a:custGeom>
            <a:rect b="b" l="l" r="r" t="t"/>
            <a:pathLst>
              <a:path extrusionOk="0" h="608076" w="304038">
                <a:moveTo>
                  <a:pt x="304038" y="304038"/>
                </a:moveTo>
                <a:lnTo>
                  <a:pt x="0" y="0"/>
                </a:lnTo>
                <a:lnTo>
                  <a:pt x="0" y="608076"/>
                </a:lnTo>
                <a:close/>
              </a:path>
            </a:pathLst>
          </a:custGeom>
          <a:solidFill>
            <a:srgbClr val="D0DEEA"/>
          </a:solidFill>
          <a:ln>
            <a:noFill/>
          </a:ln>
        </p:spPr>
      </p:sp>
      <p:pic>
        <p:nvPicPr>
          <p:cNvPr id="1216" name="Google Shape;1216;p68"/>
          <p:cNvPicPr preferRelativeResize="0"/>
          <p:nvPr/>
        </p:nvPicPr>
        <p:blipFill rotWithShape="1">
          <a:blip r:embed="rId3">
            <a:alphaModFix/>
          </a:blip>
          <a:srcRect b="0" l="0" r="0" t="0"/>
          <a:stretch/>
        </p:blipFill>
        <p:spPr>
          <a:xfrm>
            <a:off x="572615" y="3457959"/>
            <a:ext cx="349018" cy="271459"/>
          </a:xfrm>
          <a:prstGeom prst="rect">
            <a:avLst/>
          </a:prstGeom>
          <a:noFill/>
          <a:ln>
            <a:noFill/>
          </a:ln>
        </p:spPr>
      </p:pic>
      <p:pic>
        <p:nvPicPr>
          <p:cNvPr id="1217" name="Google Shape;1217;p68"/>
          <p:cNvPicPr preferRelativeResize="0"/>
          <p:nvPr/>
        </p:nvPicPr>
        <p:blipFill rotWithShape="1">
          <a:blip r:embed="rId4">
            <a:alphaModFix/>
          </a:blip>
          <a:srcRect b="0" l="0" r="0" t="0"/>
          <a:stretch/>
        </p:blipFill>
        <p:spPr>
          <a:xfrm>
            <a:off x="4958255" y="3441894"/>
            <a:ext cx="390327" cy="303588"/>
          </a:xfrm>
          <a:prstGeom prst="rect">
            <a:avLst/>
          </a:prstGeom>
          <a:noFill/>
          <a:ln>
            <a:noFill/>
          </a:ln>
        </p:spPr>
      </p:pic>
      <p:sp>
        <p:nvSpPr>
          <p:cNvPr id="1218" name="Google Shape;1218;p68"/>
          <p:cNvSpPr txBox="1"/>
          <p:nvPr/>
        </p:nvSpPr>
        <p:spPr>
          <a:xfrm>
            <a:off x="457200" y="3942710"/>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2" name="Shape 1222"/>
        <p:cNvGrpSpPr/>
        <p:nvPr/>
      </p:nvGrpSpPr>
      <p:grpSpPr>
        <a:xfrm>
          <a:off x="0" y="0"/>
          <a:ext cx="0" cy="0"/>
          <a:chOff x="0" y="0"/>
          <a:chExt cx="0" cy="0"/>
        </a:xfrm>
      </p:grpSpPr>
      <p:sp>
        <p:nvSpPr>
          <p:cNvPr id="1223" name="Google Shape;1223;p6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Data-Informed Leader Decision Making</a:t>
            </a:r>
            <a:endParaRPr/>
          </a:p>
        </p:txBody>
      </p:sp>
      <p:sp>
        <p:nvSpPr>
          <p:cNvPr id="1224" name="Google Shape;1224;p6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Data Integration Across Talent Decision-Making Moments</a:t>
            </a:r>
            <a:endParaRPr/>
          </a:p>
        </p:txBody>
      </p:sp>
      <p:sp>
        <p:nvSpPr>
          <p:cNvPr id="1225" name="Google Shape;1225;p69"/>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Sample Data Inputs</a:t>
            </a:r>
            <a:endParaRPr/>
          </a:p>
        </p:txBody>
      </p:sp>
      <p:sp>
        <p:nvSpPr>
          <p:cNvPr id="1226" name="Google Shape;1226;p69"/>
          <p:cNvSpPr/>
          <p:nvPr/>
        </p:nvSpPr>
        <p:spPr>
          <a:xfrm>
            <a:off x="477942" y="1741022"/>
            <a:ext cx="2777254" cy="558034"/>
          </a:xfrm>
          <a:prstGeom prst="chevron">
            <a:avLst>
              <a:gd fmla="val 38426" name="adj"/>
            </a:avLst>
          </a:prstGeom>
          <a:solidFill>
            <a:srgbClr val="A1B3CA"/>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Before the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Talent Decision</a:t>
            </a:r>
            <a:endParaRPr b="1" sz="1200">
              <a:solidFill>
                <a:schemeClr val="dk1"/>
              </a:solidFill>
              <a:latin typeface="Arial"/>
              <a:ea typeface="Arial"/>
              <a:cs typeface="Arial"/>
              <a:sym typeface="Arial"/>
            </a:endParaRPr>
          </a:p>
        </p:txBody>
      </p:sp>
      <p:sp>
        <p:nvSpPr>
          <p:cNvPr id="1227" name="Google Shape;1227;p69"/>
          <p:cNvSpPr/>
          <p:nvPr/>
        </p:nvSpPr>
        <p:spPr>
          <a:xfrm>
            <a:off x="5919071" y="1741022"/>
            <a:ext cx="2777254" cy="558034"/>
          </a:xfrm>
          <a:prstGeom prst="chevron">
            <a:avLst>
              <a:gd fmla="val 38426" name="adj"/>
            </a:avLst>
          </a:prstGeom>
          <a:solidFill>
            <a:srgbClr val="A1B3CA"/>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After the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Talent Decision</a:t>
            </a:r>
            <a:endParaRPr b="1" sz="1200">
              <a:solidFill>
                <a:schemeClr val="dk1"/>
              </a:solidFill>
              <a:latin typeface="Arial"/>
              <a:ea typeface="Arial"/>
              <a:cs typeface="Arial"/>
              <a:sym typeface="Arial"/>
            </a:endParaRPr>
          </a:p>
        </p:txBody>
      </p:sp>
      <p:sp>
        <p:nvSpPr>
          <p:cNvPr id="1228" name="Google Shape;1228;p69"/>
          <p:cNvSpPr/>
          <p:nvPr/>
        </p:nvSpPr>
        <p:spPr>
          <a:xfrm>
            <a:off x="3177445" y="1741022"/>
            <a:ext cx="2819377" cy="558034"/>
          </a:xfrm>
          <a:prstGeom prst="chevron">
            <a:avLst>
              <a:gd fmla="val 38426" name="adj"/>
            </a:avLst>
          </a:prstGeom>
          <a:solidFill>
            <a:srgbClr val="A1B3CA"/>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During the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Talent Decision</a:t>
            </a:r>
            <a:endParaRPr b="1" sz="1200">
              <a:solidFill>
                <a:schemeClr val="dk1"/>
              </a:solidFill>
              <a:latin typeface="Arial"/>
              <a:ea typeface="Arial"/>
              <a:cs typeface="Arial"/>
              <a:sym typeface="Arial"/>
            </a:endParaRPr>
          </a:p>
        </p:txBody>
      </p:sp>
      <p:sp>
        <p:nvSpPr>
          <p:cNvPr id="1229" name="Google Shape;1229;p69"/>
          <p:cNvSpPr/>
          <p:nvPr/>
        </p:nvSpPr>
        <p:spPr>
          <a:xfrm>
            <a:off x="451243" y="2440379"/>
            <a:ext cx="2312505" cy="1177245"/>
          </a:xfrm>
          <a:prstGeom prst="rect">
            <a:avLst/>
          </a:prstGeom>
          <a:noFill/>
          <a:ln>
            <a:noFill/>
          </a:ln>
        </p:spPr>
        <p:txBody>
          <a:bodyPr anchorCtr="0" anchor="t" bIns="0" lIns="68575" spcFirstLastPara="1" rIns="0" wrap="square" tIns="0">
            <a:noAutofit/>
          </a:bodyPr>
          <a:lstStyle/>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Objective and explicit criteria</a:t>
            </a:r>
            <a:endParaRPr/>
          </a:p>
          <a:p>
            <a:pPr indent="-171450" lvl="0" marL="171450" marR="0" rtl="0" algn="l">
              <a:spcBef>
                <a:spcPts val="1200"/>
              </a:spcBef>
              <a:spcAft>
                <a:spcPts val="0"/>
              </a:spcAft>
              <a:buClr>
                <a:schemeClr val="dk1"/>
              </a:buClr>
              <a:buSzPts val="1200"/>
              <a:buFont typeface="Arial"/>
              <a:buChar char="•"/>
            </a:pPr>
            <a:r>
              <a:rPr lang="en" sz="1200">
                <a:solidFill>
                  <a:schemeClr val="dk1"/>
                </a:solidFill>
                <a:latin typeface="Arial"/>
                <a:ea typeface="Arial"/>
                <a:cs typeface="Arial"/>
                <a:sym typeface="Arial"/>
              </a:rPr>
              <a:t>DEI hot spots (urgent and pressing pain points, specific to the leader’s business unit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or function)</a:t>
            </a:r>
            <a:endParaRPr/>
          </a:p>
          <a:p>
            <a:pPr indent="-171450" lvl="0" marL="171450" marR="0" rtl="0" algn="l">
              <a:spcBef>
                <a:spcPts val="1200"/>
              </a:spcBef>
              <a:spcAft>
                <a:spcPts val="1200"/>
              </a:spcAft>
              <a:buClr>
                <a:schemeClr val="dk1"/>
              </a:buClr>
              <a:buSzPts val="1200"/>
              <a:buFont typeface="Arial"/>
              <a:buChar char="•"/>
            </a:pPr>
            <a:r>
              <a:rPr lang="en" sz="1200">
                <a:solidFill>
                  <a:schemeClr val="dk1"/>
                </a:solidFill>
                <a:latin typeface="Arial"/>
                <a:ea typeface="Arial"/>
                <a:cs typeface="Arial"/>
                <a:sym typeface="Arial"/>
              </a:rPr>
              <a:t>DEI goals and priorities</a:t>
            </a:r>
            <a:endParaRPr sz="1200">
              <a:solidFill>
                <a:schemeClr val="dk1"/>
              </a:solidFill>
              <a:latin typeface="Arial"/>
              <a:ea typeface="Arial"/>
              <a:cs typeface="Arial"/>
              <a:sym typeface="Arial"/>
            </a:endParaRPr>
          </a:p>
        </p:txBody>
      </p:sp>
      <p:sp>
        <p:nvSpPr>
          <p:cNvPr id="1230" name="Google Shape;1230;p69"/>
          <p:cNvSpPr/>
          <p:nvPr/>
        </p:nvSpPr>
        <p:spPr>
          <a:xfrm>
            <a:off x="3177445" y="2440379"/>
            <a:ext cx="2434685" cy="1315744"/>
          </a:xfrm>
          <a:prstGeom prst="rect">
            <a:avLst/>
          </a:prstGeom>
          <a:noFill/>
          <a:ln>
            <a:noFill/>
          </a:ln>
        </p:spPr>
        <p:txBody>
          <a:bodyPr anchorCtr="0" anchor="t" bIns="0" lIns="68575" spcFirstLastPara="1" rIns="0" wrap="square" tIns="0">
            <a:noAutofit/>
          </a:bodyPr>
          <a:lstStyle/>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List of underrepresented HIPO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and promotion-eligible talent</a:t>
            </a:r>
            <a:endParaRPr/>
          </a:p>
          <a:p>
            <a:pPr indent="-171450" lvl="0" marL="171450" marR="0" rtl="0" algn="l">
              <a:spcBef>
                <a:spcPts val="1200"/>
              </a:spcBef>
              <a:spcAft>
                <a:spcPts val="0"/>
              </a:spcAft>
              <a:buClr>
                <a:schemeClr val="dk1"/>
              </a:buClr>
              <a:buSzPts val="1200"/>
              <a:buFont typeface="Arial"/>
              <a:buChar char="•"/>
            </a:pPr>
            <a:r>
              <a:rPr lang="en" sz="1200">
                <a:solidFill>
                  <a:schemeClr val="dk1"/>
                </a:solidFill>
                <a:latin typeface="Arial"/>
                <a:ea typeface="Arial"/>
                <a:cs typeface="Arial"/>
                <a:sym typeface="Arial"/>
              </a:rPr>
              <a:t>List of talent outside the leader’s business unit or function</a:t>
            </a:r>
            <a:endParaRPr/>
          </a:p>
          <a:p>
            <a:pPr indent="-171450" lvl="0" marL="171450" marR="0" rtl="0" algn="l">
              <a:spcBef>
                <a:spcPts val="1200"/>
              </a:spcBef>
              <a:spcAft>
                <a:spcPts val="1200"/>
              </a:spcAft>
              <a:buClr>
                <a:schemeClr val="dk1"/>
              </a:buClr>
              <a:buSzPts val="1200"/>
              <a:buFont typeface="Arial"/>
              <a:buChar char="•"/>
            </a:pPr>
            <a:r>
              <a:rPr lang="en" sz="1200">
                <a:solidFill>
                  <a:schemeClr val="dk1"/>
                </a:solidFill>
                <a:latin typeface="Arial"/>
                <a:ea typeface="Arial"/>
                <a:cs typeface="Arial"/>
                <a:sym typeface="Arial"/>
              </a:rPr>
              <a:t>Aggregate demographic data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for relevant level of talent being discussed </a:t>
            </a:r>
            <a:endParaRPr/>
          </a:p>
        </p:txBody>
      </p:sp>
      <p:sp>
        <p:nvSpPr>
          <p:cNvPr id="1231" name="Google Shape;1231;p69"/>
          <p:cNvSpPr/>
          <p:nvPr/>
        </p:nvSpPr>
        <p:spPr>
          <a:xfrm>
            <a:off x="5907641" y="2440379"/>
            <a:ext cx="2556516" cy="1038746"/>
          </a:xfrm>
          <a:prstGeom prst="rect">
            <a:avLst/>
          </a:prstGeom>
          <a:noFill/>
          <a:ln>
            <a:noFill/>
          </a:ln>
        </p:spPr>
        <p:txBody>
          <a:bodyPr anchorCtr="0" anchor="t" bIns="0" lIns="68575" spcFirstLastPara="1" rIns="0" wrap="square" tIns="0">
            <a:noAutofit/>
          </a:bodyPr>
          <a:lstStyle/>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DEI goals and priorities</a:t>
            </a:r>
            <a:endParaRPr/>
          </a:p>
          <a:p>
            <a:pPr indent="-171450" lvl="0" marL="171450" marR="0" rtl="0" algn="l">
              <a:spcBef>
                <a:spcPts val="1200"/>
              </a:spcBef>
              <a:spcAft>
                <a:spcPts val="0"/>
              </a:spcAft>
              <a:buClr>
                <a:schemeClr val="dk1"/>
              </a:buClr>
              <a:buSzPts val="1200"/>
              <a:buFont typeface="Arial"/>
              <a:buChar char="•"/>
            </a:pPr>
            <a:r>
              <a:rPr lang="en" sz="1200">
                <a:solidFill>
                  <a:schemeClr val="dk1"/>
                </a:solidFill>
                <a:latin typeface="Arial"/>
                <a:ea typeface="Arial"/>
                <a:cs typeface="Arial"/>
                <a:sym typeface="Arial"/>
              </a:rPr>
              <a:t>DEI implications of finalized talent plans</a:t>
            </a:r>
            <a:endParaRPr/>
          </a:p>
          <a:p>
            <a:pPr indent="-171450" lvl="0" marL="171450" marR="0" rtl="0" algn="l">
              <a:spcBef>
                <a:spcPts val="1200"/>
              </a:spcBef>
              <a:spcAft>
                <a:spcPts val="1200"/>
              </a:spcAft>
              <a:buClr>
                <a:schemeClr val="dk1"/>
              </a:buClr>
              <a:buSzPts val="1200"/>
              <a:buFont typeface="Arial"/>
              <a:buChar char="•"/>
            </a:pPr>
            <a:r>
              <a:rPr lang="en" sz="1200">
                <a:solidFill>
                  <a:schemeClr val="dk1"/>
                </a:solidFill>
                <a:latin typeface="Arial"/>
                <a:ea typeface="Arial"/>
                <a:cs typeface="Arial"/>
                <a:sym typeface="Arial"/>
              </a:rPr>
              <a:t>Progress against DEI goals and objectives</a:t>
            </a:r>
            <a:endParaRPr/>
          </a:p>
        </p:txBody>
      </p:sp>
      <p:sp>
        <p:nvSpPr>
          <p:cNvPr id="1232" name="Google Shape;1232;p69"/>
          <p:cNvSpPr/>
          <p:nvPr/>
        </p:nvSpPr>
        <p:spPr>
          <a:xfrm>
            <a:off x="7064216" y="1391078"/>
            <a:ext cx="486965" cy="247352"/>
          </a:xfrm>
          <a:custGeom>
            <a:rect b="b" l="l" r="r" t="t"/>
            <a:pathLst>
              <a:path extrusionOk="0" h="176" w="260">
                <a:moveTo>
                  <a:pt x="132" y="108"/>
                </a:moveTo>
                <a:cubicBezTo>
                  <a:pt x="124" y="125"/>
                  <a:pt x="108" y="136"/>
                  <a:pt x="88" y="136"/>
                </a:cubicBezTo>
                <a:cubicBezTo>
                  <a:pt x="61" y="136"/>
                  <a:pt x="40" y="115"/>
                  <a:pt x="40" y="88"/>
                </a:cubicBezTo>
                <a:cubicBezTo>
                  <a:pt x="40" y="61"/>
                  <a:pt x="61" y="40"/>
                  <a:pt x="88" y="40"/>
                </a:cubicBezTo>
                <a:cubicBezTo>
                  <a:pt x="108" y="40"/>
                  <a:pt x="124" y="51"/>
                  <a:pt x="132" y="68"/>
                </a:cubicBezTo>
                <a:cubicBezTo>
                  <a:pt x="113" y="68"/>
                  <a:pt x="113" y="68"/>
                  <a:pt x="113" y="68"/>
                </a:cubicBezTo>
                <a:cubicBezTo>
                  <a:pt x="108" y="60"/>
                  <a:pt x="98" y="56"/>
                  <a:pt x="88" y="56"/>
                </a:cubicBezTo>
                <a:cubicBezTo>
                  <a:pt x="70" y="56"/>
                  <a:pt x="56" y="70"/>
                  <a:pt x="56" y="88"/>
                </a:cubicBezTo>
                <a:cubicBezTo>
                  <a:pt x="56" y="106"/>
                  <a:pt x="70" y="120"/>
                  <a:pt x="88" y="120"/>
                </a:cubicBezTo>
                <a:cubicBezTo>
                  <a:pt x="98" y="120"/>
                  <a:pt x="108" y="116"/>
                  <a:pt x="113" y="108"/>
                </a:cubicBezTo>
                <a:lnTo>
                  <a:pt x="132" y="108"/>
                </a:lnTo>
                <a:close/>
                <a:moveTo>
                  <a:pt x="260" y="108"/>
                </a:moveTo>
                <a:cubicBezTo>
                  <a:pt x="239" y="88"/>
                  <a:pt x="239" y="88"/>
                  <a:pt x="239" y="88"/>
                </a:cubicBezTo>
                <a:cubicBezTo>
                  <a:pt x="260" y="68"/>
                  <a:pt x="260" y="68"/>
                  <a:pt x="260" y="68"/>
                </a:cubicBezTo>
                <a:cubicBezTo>
                  <a:pt x="248" y="56"/>
                  <a:pt x="248" y="56"/>
                  <a:pt x="248" y="56"/>
                </a:cubicBezTo>
                <a:cubicBezTo>
                  <a:pt x="217" y="88"/>
                  <a:pt x="217" y="88"/>
                  <a:pt x="217" y="88"/>
                </a:cubicBezTo>
                <a:cubicBezTo>
                  <a:pt x="248" y="120"/>
                  <a:pt x="248" y="120"/>
                  <a:pt x="248" y="120"/>
                </a:cubicBezTo>
                <a:lnTo>
                  <a:pt x="260" y="108"/>
                </a:lnTo>
                <a:close/>
                <a:moveTo>
                  <a:pt x="220" y="68"/>
                </a:moveTo>
                <a:cubicBezTo>
                  <a:pt x="208" y="56"/>
                  <a:pt x="208" y="56"/>
                  <a:pt x="208" y="56"/>
                </a:cubicBezTo>
                <a:cubicBezTo>
                  <a:pt x="185" y="80"/>
                  <a:pt x="185" y="80"/>
                  <a:pt x="185" y="80"/>
                </a:cubicBezTo>
                <a:cubicBezTo>
                  <a:pt x="88" y="80"/>
                  <a:pt x="88" y="80"/>
                  <a:pt x="88" y="80"/>
                </a:cubicBezTo>
                <a:cubicBezTo>
                  <a:pt x="88" y="96"/>
                  <a:pt x="88" y="96"/>
                  <a:pt x="88" y="96"/>
                </a:cubicBezTo>
                <a:cubicBezTo>
                  <a:pt x="185" y="96"/>
                  <a:pt x="185" y="96"/>
                  <a:pt x="185" y="96"/>
                </a:cubicBezTo>
                <a:cubicBezTo>
                  <a:pt x="208" y="120"/>
                  <a:pt x="208" y="120"/>
                  <a:pt x="208" y="120"/>
                </a:cubicBezTo>
                <a:cubicBezTo>
                  <a:pt x="220" y="108"/>
                  <a:pt x="220" y="108"/>
                  <a:pt x="220" y="108"/>
                </a:cubicBezTo>
                <a:cubicBezTo>
                  <a:pt x="199" y="88"/>
                  <a:pt x="199" y="88"/>
                  <a:pt x="199" y="88"/>
                </a:cubicBezTo>
                <a:lnTo>
                  <a:pt x="220" y="68"/>
                </a:lnTo>
                <a:close/>
                <a:moveTo>
                  <a:pt x="157" y="108"/>
                </a:moveTo>
                <a:cubicBezTo>
                  <a:pt x="148" y="138"/>
                  <a:pt x="121" y="160"/>
                  <a:pt x="88" y="160"/>
                </a:cubicBezTo>
                <a:cubicBezTo>
                  <a:pt x="48" y="160"/>
                  <a:pt x="16" y="128"/>
                  <a:pt x="16" y="88"/>
                </a:cubicBezTo>
                <a:cubicBezTo>
                  <a:pt x="16" y="48"/>
                  <a:pt x="48" y="16"/>
                  <a:pt x="88" y="16"/>
                </a:cubicBezTo>
                <a:cubicBezTo>
                  <a:pt x="121" y="16"/>
                  <a:pt x="148" y="38"/>
                  <a:pt x="157" y="68"/>
                </a:cubicBezTo>
                <a:cubicBezTo>
                  <a:pt x="174" y="68"/>
                  <a:pt x="174" y="68"/>
                  <a:pt x="174" y="68"/>
                </a:cubicBezTo>
                <a:cubicBezTo>
                  <a:pt x="165" y="29"/>
                  <a:pt x="130" y="0"/>
                  <a:pt x="88" y="0"/>
                </a:cubicBezTo>
                <a:cubicBezTo>
                  <a:pt x="39" y="0"/>
                  <a:pt x="0" y="39"/>
                  <a:pt x="0" y="88"/>
                </a:cubicBezTo>
                <a:cubicBezTo>
                  <a:pt x="0" y="137"/>
                  <a:pt x="39" y="176"/>
                  <a:pt x="88" y="176"/>
                </a:cubicBezTo>
                <a:cubicBezTo>
                  <a:pt x="130" y="176"/>
                  <a:pt x="165" y="147"/>
                  <a:pt x="174" y="108"/>
                </a:cubicBezTo>
                <a:lnTo>
                  <a:pt x="157" y="108"/>
                </a:lnTo>
                <a:close/>
              </a:path>
            </a:pathLst>
          </a:custGeom>
          <a:solidFill>
            <a:srgbClr val="A1B3C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3" name="Google Shape;1233;p69"/>
          <p:cNvSpPr/>
          <p:nvPr/>
        </p:nvSpPr>
        <p:spPr>
          <a:xfrm>
            <a:off x="4373941" y="1396659"/>
            <a:ext cx="409895" cy="236190"/>
          </a:xfrm>
          <a:custGeom>
            <a:rect b="b" l="l" r="r" t="t"/>
            <a:pathLst>
              <a:path extrusionOk="0" h="252" w="328">
                <a:moveTo>
                  <a:pt x="76" y="75"/>
                </a:moveTo>
                <a:lnTo>
                  <a:pt x="25" y="75"/>
                </a:lnTo>
                <a:lnTo>
                  <a:pt x="25" y="25"/>
                </a:lnTo>
                <a:lnTo>
                  <a:pt x="76" y="25"/>
                </a:lnTo>
                <a:lnTo>
                  <a:pt x="76" y="75"/>
                </a:lnTo>
                <a:close/>
                <a:moveTo>
                  <a:pt x="101" y="0"/>
                </a:moveTo>
                <a:lnTo>
                  <a:pt x="0" y="0"/>
                </a:lnTo>
                <a:lnTo>
                  <a:pt x="0" y="100"/>
                </a:lnTo>
                <a:lnTo>
                  <a:pt x="101" y="100"/>
                </a:lnTo>
                <a:lnTo>
                  <a:pt x="101" y="0"/>
                </a:lnTo>
                <a:close/>
                <a:moveTo>
                  <a:pt x="76" y="226"/>
                </a:moveTo>
                <a:lnTo>
                  <a:pt x="25" y="226"/>
                </a:lnTo>
                <a:lnTo>
                  <a:pt x="25" y="176"/>
                </a:lnTo>
                <a:lnTo>
                  <a:pt x="76" y="176"/>
                </a:lnTo>
                <a:lnTo>
                  <a:pt x="76" y="226"/>
                </a:lnTo>
                <a:close/>
                <a:moveTo>
                  <a:pt x="101" y="151"/>
                </a:moveTo>
                <a:lnTo>
                  <a:pt x="0" y="151"/>
                </a:lnTo>
                <a:lnTo>
                  <a:pt x="0" y="252"/>
                </a:lnTo>
                <a:lnTo>
                  <a:pt x="101" y="252"/>
                </a:lnTo>
                <a:lnTo>
                  <a:pt x="101" y="151"/>
                </a:lnTo>
                <a:close/>
                <a:moveTo>
                  <a:pt x="328" y="12"/>
                </a:moveTo>
                <a:lnTo>
                  <a:pt x="126" y="12"/>
                </a:lnTo>
                <a:lnTo>
                  <a:pt x="126" y="37"/>
                </a:lnTo>
                <a:lnTo>
                  <a:pt x="328" y="37"/>
                </a:lnTo>
                <a:lnTo>
                  <a:pt x="328" y="12"/>
                </a:lnTo>
                <a:close/>
                <a:moveTo>
                  <a:pt x="277" y="63"/>
                </a:moveTo>
                <a:lnTo>
                  <a:pt x="126" y="63"/>
                </a:lnTo>
                <a:lnTo>
                  <a:pt x="126" y="88"/>
                </a:lnTo>
                <a:lnTo>
                  <a:pt x="277" y="88"/>
                </a:lnTo>
                <a:lnTo>
                  <a:pt x="277" y="63"/>
                </a:lnTo>
                <a:close/>
                <a:moveTo>
                  <a:pt x="328" y="163"/>
                </a:moveTo>
                <a:lnTo>
                  <a:pt x="126" y="163"/>
                </a:lnTo>
                <a:lnTo>
                  <a:pt x="126" y="189"/>
                </a:lnTo>
                <a:lnTo>
                  <a:pt x="328" y="189"/>
                </a:lnTo>
                <a:lnTo>
                  <a:pt x="328" y="163"/>
                </a:lnTo>
                <a:close/>
                <a:moveTo>
                  <a:pt x="277" y="214"/>
                </a:moveTo>
                <a:lnTo>
                  <a:pt x="126" y="214"/>
                </a:lnTo>
                <a:lnTo>
                  <a:pt x="126" y="239"/>
                </a:lnTo>
                <a:lnTo>
                  <a:pt x="277" y="239"/>
                </a:lnTo>
                <a:lnTo>
                  <a:pt x="277" y="214"/>
                </a:lnTo>
                <a:close/>
              </a:path>
            </a:pathLst>
          </a:custGeom>
          <a:solidFill>
            <a:srgbClr val="A1B3C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4" name="Google Shape;1234;p69"/>
          <p:cNvSpPr/>
          <p:nvPr/>
        </p:nvSpPr>
        <p:spPr>
          <a:xfrm>
            <a:off x="1680832" y="1375451"/>
            <a:ext cx="371475" cy="278606"/>
          </a:xfrm>
          <a:custGeom>
            <a:rect b="b" l="l" r="r" t="t"/>
            <a:pathLst>
              <a:path extrusionOk="0" h="198" w="198">
                <a:moveTo>
                  <a:pt x="160" y="80"/>
                </a:moveTo>
                <a:cubicBezTo>
                  <a:pt x="160" y="36"/>
                  <a:pt x="124" y="0"/>
                  <a:pt x="80" y="0"/>
                </a:cubicBezTo>
                <a:cubicBezTo>
                  <a:pt x="36" y="0"/>
                  <a:pt x="0" y="36"/>
                  <a:pt x="0" y="80"/>
                </a:cubicBezTo>
                <a:cubicBezTo>
                  <a:pt x="0" y="124"/>
                  <a:pt x="36" y="160"/>
                  <a:pt x="80" y="160"/>
                </a:cubicBezTo>
                <a:cubicBezTo>
                  <a:pt x="99" y="160"/>
                  <a:pt x="117" y="153"/>
                  <a:pt x="131" y="142"/>
                </a:cubicBezTo>
                <a:cubicBezTo>
                  <a:pt x="186" y="198"/>
                  <a:pt x="186" y="198"/>
                  <a:pt x="186" y="198"/>
                </a:cubicBezTo>
                <a:cubicBezTo>
                  <a:pt x="198" y="186"/>
                  <a:pt x="198" y="186"/>
                  <a:pt x="198" y="186"/>
                </a:cubicBezTo>
                <a:cubicBezTo>
                  <a:pt x="142" y="131"/>
                  <a:pt x="142" y="131"/>
                  <a:pt x="142" y="131"/>
                </a:cubicBezTo>
                <a:cubicBezTo>
                  <a:pt x="153" y="117"/>
                  <a:pt x="160" y="99"/>
                  <a:pt x="160" y="80"/>
                </a:cubicBezTo>
                <a:moveTo>
                  <a:pt x="16" y="80"/>
                </a:moveTo>
                <a:cubicBezTo>
                  <a:pt x="16" y="45"/>
                  <a:pt x="45" y="16"/>
                  <a:pt x="80" y="16"/>
                </a:cubicBezTo>
                <a:cubicBezTo>
                  <a:pt x="115" y="16"/>
                  <a:pt x="144" y="45"/>
                  <a:pt x="144" y="80"/>
                </a:cubicBezTo>
                <a:cubicBezTo>
                  <a:pt x="144" y="115"/>
                  <a:pt x="115" y="144"/>
                  <a:pt x="80" y="144"/>
                </a:cubicBezTo>
                <a:cubicBezTo>
                  <a:pt x="45" y="144"/>
                  <a:pt x="16" y="115"/>
                  <a:pt x="16" y="80"/>
                </a:cubicBezTo>
              </a:path>
            </a:pathLst>
          </a:custGeom>
          <a:solidFill>
            <a:srgbClr val="A1B3CA"/>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35" name="Google Shape;1235;p69"/>
          <p:cNvSpPr txBox="1"/>
          <p:nvPr/>
        </p:nvSpPr>
        <p:spPr>
          <a:xfrm>
            <a:off x="410500" y="4187401"/>
            <a:ext cx="3474600" cy="246300"/>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p70"/>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Data-Informed Leader Decision Making (Cont.)</a:t>
            </a:r>
            <a:endParaRPr/>
          </a:p>
        </p:txBody>
      </p:sp>
      <p:sp>
        <p:nvSpPr>
          <p:cNvPr id="1241" name="Google Shape;1241;p70"/>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Sample Leader Decision-Making Points in Talent Reviews</a:t>
            </a:r>
            <a:endParaRPr/>
          </a:p>
        </p:txBody>
      </p:sp>
      <p:sp>
        <p:nvSpPr>
          <p:cNvPr id="1242" name="Google Shape;1242;p70"/>
          <p:cNvSpPr txBox="1"/>
          <p:nvPr/>
        </p:nvSpPr>
        <p:spPr>
          <a:xfrm>
            <a:off x="469725" y="1052665"/>
            <a:ext cx="2556934" cy="380873"/>
          </a:xfrm>
          <a:prstGeom prst="rect">
            <a:avLst/>
          </a:prstGeom>
          <a:solidFill>
            <a:srgbClr val="6A80A3"/>
          </a:solidFill>
          <a:ln>
            <a:noFill/>
          </a:ln>
        </p:spPr>
        <p:txBody>
          <a:bodyPr anchorCtr="0" anchor="ctr" bIns="68575" lIns="68575" spcFirstLastPara="1" rIns="68575" wrap="square" tIns="68575">
            <a:sp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Decision 1: Create Shortlist </a:t>
            </a:r>
            <a:br>
              <a:rPr b="1" lang="en" sz="1200">
                <a:solidFill>
                  <a:schemeClr val="lt1"/>
                </a:solidFill>
                <a:latin typeface="Arial"/>
                <a:ea typeface="Arial"/>
                <a:cs typeface="Arial"/>
                <a:sym typeface="Arial"/>
              </a:rPr>
            </a:br>
            <a:r>
              <a:rPr b="1" lang="en" sz="1200">
                <a:solidFill>
                  <a:schemeClr val="lt1"/>
                </a:solidFill>
                <a:latin typeface="Arial"/>
                <a:ea typeface="Arial"/>
                <a:cs typeface="Arial"/>
                <a:sym typeface="Arial"/>
              </a:rPr>
              <a:t>of Promotion Candidates</a:t>
            </a:r>
            <a:endParaRPr/>
          </a:p>
        </p:txBody>
      </p:sp>
      <p:sp>
        <p:nvSpPr>
          <p:cNvPr id="1243" name="Google Shape;1243;p70"/>
          <p:cNvSpPr txBox="1"/>
          <p:nvPr/>
        </p:nvSpPr>
        <p:spPr>
          <a:xfrm>
            <a:off x="3304035" y="1052664"/>
            <a:ext cx="2556932" cy="380873"/>
          </a:xfrm>
          <a:prstGeom prst="rect">
            <a:avLst/>
          </a:prstGeom>
          <a:solidFill>
            <a:srgbClr val="6A80A3"/>
          </a:solidFill>
          <a:ln>
            <a:noFill/>
          </a:ln>
        </p:spPr>
        <p:txBody>
          <a:bodyPr anchorCtr="0" anchor="t" bIns="68575" lIns="68575" spcFirstLastPara="1" rIns="68575" wrap="square" tIns="68575">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Decision 2: Calibrate Talent</a:t>
            </a:r>
            <a:endParaRPr/>
          </a:p>
        </p:txBody>
      </p:sp>
      <p:sp>
        <p:nvSpPr>
          <p:cNvPr id="1244" name="Google Shape;1244;p70"/>
          <p:cNvSpPr txBox="1"/>
          <p:nvPr/>
        </p:nvSpPr>
        <p:spPr>
          <a:xfrm>
            <a:off x="6138342" y="1052665"/>
            <a:ext cx="2556934" cy="380873"/>
          </a:xfrm>
          <a:prstGeom prst="rect">
            <a:avLst/>
          </a:prstGeom>
          <a:solidFill>
            <a:srgbClr val="6A80A3"/>
          </a:solidFill>
          <a:ln>
            <a:noFill/>
          </a:ln>
        </p:spPr>
        <p:txBody>
          <a:bodyPr anchorCtr="0" anchor="ctr" bIns="68575" lIns="68575" spcFirstLastPara="1" rIns="68575" wrap="square" tIns="68575">
            <a:sp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Decision 3: Approve </a:t>
            </a:r>
            <a:br>
              <a:rPr b="1" lang="en" sz="1200">
                <a:solidFill>
                  <a:schemeClr val="lt1"/>
                </a:solidFill>
                <a:latin typeface="Arial"/>
                <a:ea typeface="Arial"/>
                <a:cs typeface="Arial"/>
                <a:sym typeface="Arial"/>
              </a:rPr>
            </a:br>
            <a:r>
              <a:rPr b="1" lang="en" sz="1200">
                <a:solidFill>
                  <a:schemeClr val="lt1"/>
                </a:solidFill>
                <a:latin typeface="Arial"/>
                <a:ea typeface="Arial"/>
                <a:cs typeface="Arial"/>
                <a:sym typeface="Arial"/>
              </a:rPr>
              <a:t>Individual Talent Outcomes </a:t>
            </a:r>
            <a:endParaRPr/>
          </a:p>
        </p:txBody>
      </p:sp>
      <p:sp>
        <p:nvSpPr>
          <p:cNvPr id="1245" name="Google Shape;1245;p70"/>
          <p:cNvSpPr/>
          <p:nvPr/>
        </p:nvSpPr>
        <p:spPr>
          <a:xfrm>
            <a:off x="469725" y="1505263"/>
            <a:ext cx="2547713" cy="796370"/>
          </a:xfrm>
          <a:prstGeom prst="wedgeRectCallout">
            <a:avLst>
              <a:gd fmla="val -6803" name="adj1"/>
              <a:gd fmla="val 70501"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Arial"/>
              <a:ea typeface="Arial"/>
              <a:cs typeface="Arial"/>
              <a:sym typeface="Arial"/>
            </a:endParaRPr>
          </a:p>
        </p:txBody>
      </p:sp>
      <p:sp>
        <p:nvSpPr>
          <p:cNvPr id="1246" name="Google Shape;1246;p70"/>
          <p:cNvSpPr txBox="1"/>
          <p:nvPr/>
        </p:nvSpPr>
        <p:spPr>
          <a:xfrm>
            <a:off x="469725" y="1505263"/>
            <a:ext cx="2547714" cy="796372"/>
          </a:xfrm>
          <a:prstGeom prst="rect">
            <a:avLst/>
          </a:prstGeom>
          <a:noFill/>
          <a:ln>
            <a:noFill/>
          </a:ln>
        </p:spPr>
        <p:txBody>
          <a:bodyPr anchorCtr="0" anchor="ctr" bIns="68575" lIns="68575" spcFirstLastPara="1" rIns="91425" wrap="square" tIns="68575">
            <a:spAutoFit/>
          </a:bodyPr>
          <a:lstStyle/>
          <a:p>
            <a:pPr indent="0" lvl="0" marL="0" marR="0" rtl="0" algn="l">
              <a:spcBef>
                <a:spcPts val="0"/>
              </a:spcBef>
              <a:spcAft>
                <a:spcPts val="0"/>
              </a:spcAft>
              <a:buNone/>
            </a:pPr>
            <a:r>
              <a:rPr b="1" lang="en" sz="1200">
                <a:solidFill>
                  <a:srgbClr val="E81159"/>
                </a:solidFill>
                <a:latin typeface="Arial"/>
                <a:ea typeface="Arial"/>
                <a:cs typeface="Arial"/>
                <a:sym typeface="Arial"/>
              </a:rPr>
              <a:t>“I’ve known and worked with him for years</a:t>
            </a:r>
            <a:r>
              <a:rPr lang="en" sz="1200">
                <a:solidFill>
                  <a:schemeClr val="dk1"/>
                </a:solidFill>
                <a:latin typeface="Arial"/>
                <a:ea typeface="Arial"/>
                <a:cs typeface="Arial"/>
                <a:sym typeface="Arial"/>
              </a:rPr>
              <a:t>. And he just did such a great job on the big product launch. I’m confident he’s ready for the </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next role.” </a:t>
            </a:r>
            <a:endParaRPr sz="1200">
              <a:solidFill>
                <a:srgbClr val="E81159"/>
              </a:solidFill>
              <a:latin typeface="Arial"/>
              <a:ea typeface="Arial"/>
              <a:cs typeface="Arial"/>
              <a:sym typeface="Arial"/>
            </a:endParaRPr>
          </a:p>
        </p:txBody>
      </p:sp>
      <p:sp>
        <p:nvSpPr>
          <p:cNvPr id="1247" name="Google Shape;1247;p70"/>
          <p:cNvSpPr/>
          <p:nvPr/>
        </p:nvSpPr>
        <p:spPr>
          <a:xfrm>
            <a:off x="3304035" y="1505263"/>
            <a:ext cx="2556932" cy="796371"/>
          </a:xfrm>
          <a:prstGeom prst="wedgeRectCallout">
            <a:avLst>
              <a:gd fmla="val -6825" name="adj1"/>
              <a:gd fmla="val 69078"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Arial"/>
              <a:ea typeface="Arial"/>
              <a:cs typeface="Arial"/>
              <a:sym typeface="Arial"/>
            </a:endParaRPr>
          </a:p>
        </p:txBody>
      </p:sp>
      <p:sp>
        <p:nvSpPr>
          <p:cNvPr id="1248" name="Google Shape;1248;p70"/>
          <p:cNvSpPr txBox="1"/>
          <p:nvPr/>
        </p:nvSpPr>
        <p:spPr>
          <a:xfrm>
            <a:off x="3313258" y="1505263"/>
            <a:ext cx="2547709" cy="796372"/>
          </a:xfrm>
          <a:prstGeom prst="rect">
            <a:avLst/>
          </a:prstGeom>
          <a:noFill/>
          <a:ln>
            <a:noFill/>
          </a:ln>
        </p:spPr>
        <p:txBody>
          <a:bodyPr anchorCtr="0" anchor="ctr" bIns="68575" lIns="68575" spcFirstLastPara="1" rIns="91425" wrap="square" tIns="6857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“He has a finance background and </a:t>
            </a:r>
            <a:r>
              <a:rPr b="1" lang="en" sz="1200">
                <a:solidFill>
                  <a:srgbClr val="E81159"/>
                </a:solidFill>
                <a:latin typeface="Arial"/>
                <a:ea typeface="Arial"/>
                <a:cs typeface="Arial"/>
                <a:sym typeface="Arial"/>
              </a:rPr>
              <a:t>based on my own experiences</a:t>
            </a:r>
            <a:r>
              <a:rPr lang="en" sz="1200">
                <a:solidFill>
                  <a:srgbClr val="E81159"/>
                </a:solidFill>
                <a:latin typeface="Arial"/>
                <a:ea typeface="Arial"/>
                <a:cs typeface="Arial"/>
                <a:sym typeface="Arial"/>
              </a:rPr>
              <a:t> </a:t>
            </a:r>
            <a:r>
              <a:rPr lang="en" sz="1200">
                <a:solidFill>
                  <a:schemeClr val="dk1"/>
                </a:solidFill>
                <a:latin typeface="Arial"/>
                <a:ea typeface="Arial"/>
                <a:cs typeface="Arial"/>
                <a:sym typeface="Arial"/>
              </a:rPr>
              <a:t>there, the function grooms high quality talent — I’d prefer a successor with that skillset.”</a:t>
            </a:r>
            <a:endParaRPr/>
          </a:p>
        </p:txBody>
      </p:sp>
      <p:sp>
        <p:nvSpPr>
          <p:cNvPr id="1249" name="Google Shape;1249;p70"/>
          <p:cNvSpPr/>
          <p:nvPr/>
        </p:nvSpPr>
        <p:spPr>
          <a:xfrm>
            <a:off x="6138342" y="1505263"/>
            <a:ext cx="2556932" cy="796370"/>
          </a:xfrm>
          <a:prstGeom prst="wedgeRectCallout">
            <a:avLst>
              <a:gd fmla="val -6372" name="adj1"/>
              <a:gd fmla="val 71115" name="adj2"/>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50">
              <a:solidFill>
                <a:schemeClr val="lt1"/>
              </a:solidFill>
              <a:latin typeface="Arial"/>
              <a:ea typeface="Arial"/>
              <a:cs typeface="Arial"/>
              <a:sym typeface="Arial"/>
            </a:endParaRPr>
          </a:p>
        </p:txBody>
      </p:sp>
      <p:sp>
        <p:nvSpPr>
          <p:cNvPr id="1250" name="Google Shape;1250;p70"/>
          <p:cNvSpPr txBox="1"/>
          <p:nvPr/>
        </p:nvSpPr>
        <p:spPr>
          <a:xfrm>
            <a:off x="6147564" y="1585421"/>
            <a:ext cx="2547709" cy="657872"/>
          </a:xfrm>
          <a:prstGeom prst="rect">
            <a:avLst/>
          </a:prstGeom>
          <a:noFill/>
          <a:ln>
            <a:noFill/>
          </a:ln>
        </p:spPr>
        <p:txBody>
          <a:bodyPr anchorCtr="0" anchor="ctr" bIns="68575" lIns="68575" spcFirstLastPara="1" rIns="91425" wrap="square" tIns="6857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“Robert’s </a:t>
            </a:r>
            <a:r>
              <a:rPr b="1" lang="en" sz="1200">
                <a:solidFill>
                  <a:srgbClr val="E81159"/>
                </a:solidFill>
                <a:latin typeface="Arial"/>
                <a:ea typeface="Arial"/>
                <a:cs typeface="Arial"/>
                <a:sym typeface="Arial"/>
              </a:rPr>
              <a:t>persuasion skills strike again </a:t>
            </a:r>
            <a:r>
              <a:rPr lang="en" sz="1200">
                <a:solidFill>
                  <a:schemeClr val="dk1"/>
                </a:solidFill>
                <a:latin typeface="Arial"/>
                <a:ea typeface="Arial"/>
                <a:cs typeface="Arial"/>
                <a:sym typeface="Arial"/>
              </a:rPr>
              <a:t>— his direct reports always seem to be selected for promotions.”</a:t>
            </a:r>
            <a:endParaRPr sz="1200">
              <a:solidFill>
                <a:srgbClr val="E81159"/>
              </a:solidFill>
              <a:latin typeface="Arial"/>
              <a:ea typeface="Arial"/>
              <a:cs typeface="Arial"/>
              <a:sym typeface="Arial"/>
            </a:endParaRPr>
          </a:p>
        </p:txBody>
      </p:sp>
      <p:sp>
        <p:nvSpPr>
          <p:cNvPr id="1251" name="Google Shape;1251;p70"/>
          <p:cNvSpPr/>
          <p:nvPr/>
        </p:nvSpPr>
        <p:spPr>
          <a:xfrm>
            <a:off x="469725" y="3448704"/>
            <a:ext cx="2556934" cy="692498"/>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Use data to objectively assess candidates and reveal potential blind spots in leader's selection. </a:t>
            </a:r>
            <a:endParaRPr/>
          </a:p>
        </p:txBody>
      </p:sp>
      <p:sp>
        <p:nvSpPr>
          <p:cNvPr id="1252" name="Google Shape;1252;p70"/>
          <p:cNvSpPr/>
          <p:nvPr/>
        </p:nvSpPr>
        <p:spPr>
          <a:xfrm>
            <a:off x="3304035" y="3448704"/>
            <a:ext cx="2556932" cy="692498"/>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Use data to analyze the health of succession pools, guarding against subjective preferences based on profiles of existing leaders.</a:t>
            </a:r>
            <a:endParaRPr sz="1200">
              <a:solidFill>
                <a:schemeClr val="dk1"/>
              </a:solidFill>
              <a:latin typeface="Arial"/>
              <a:ea typeface="Arial"/>
              <a:cs typeface="Arial"/>
              <a:sym typeface="Arial"/>
            </a:endParaRPr>
          </a:p>
        </p:txBody>
      </p:sp>
      <p:sp>
        <p:nvSpPr>
          <p:cNvPr id="1253" name="Google Shape;1253;p70"/>
          <p:cNvSpPr/>
          <p:nvPr/>
        </p:nvSpPr>
        <p:spPr>
          <a:xfrm>
            <a:off x="6138344" y="3448704"/>
            <a:ext cx="2556933" cy="692498"/>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Use data to conduct equity checks, reviewing leaders’ talent decision outcomes.</a:t>
            </a:r>
            <a:endParaRPr/>
          </a:p>
        </p:txBody>
      </p:sp>
      <p:pic>
        <p:nvPicPr>
          <p:cNvPr id="1254" name="Google Shape;1254;p70"/>
          <p:cNvPicPr preferRelativeResize="0"/>
          <p:nvPr/>
        </p:nvPicPr>
        <p:blipFill rotWithShape="1">
          <a:blip r:embed="rId3">
            <a:alphaModFix/>
          </a:blip>
          <a:srcRect b="0" l="0" r="0" t="0"/>
          <a:stretch/>
        </p:blipFill>
        <p:spPr>
          <a:xfrm>
            <a:off x="7042801" y="2461774"/>
            <a:ext cx="447851" cy="817327"/>
          </a:xfrm>
          <a:prstGeom prst="rect">
            <a:avLst/>
          </a:prstGeom>
          <a:noFill/>
          <a:ln>
            <a:noFill/>
          </a:ln>
        </p:spPr>
      </p:pic>
      <p:pic>
        <p:nvPicPr>
          <p:cNvPr id="1255" name="Google Shape;1255;p70"/>
          <p:cNvPicPr preferRelativeResize="0"/>
          <p:nvPr/>
        </p:nvPicPr>
        <p:blipFill rotWithShape="1">
          <a:blip r:embed="rId4">
            <a:alphaModFix/>
          </a:blip>
          <a:srcRect b="0" l="0" r="0" t="0"/>
          <a:stretch/>
        </p:blipFill>
        <p:spPr>
          <a:xfrm>
            <a:off x="1146004" y="2607325"/>
            <a:ext cx="906897" cy="671776"/>
          </a:xfrm>
          <a:prstGeom prst="rect">
            <a:avLst/>
          </a:prstGeom>
          <a:noFill/>
          <a:ln>
            <a:noFill/>
          </a:ln>
        </p:spPr>
      </p:pic>
      <p:pic>
        <p:nvPicPr>
          <p:cNvPr id="1256" name="Google Shape;1256;p70"/>
          <p:cNvPicPr preferRelativeResize="0"/>
          <p:nvPr/>
        </p:nvPicPr>
        <p:blipFill rotWithShape="1">
          <a:blip r:embed="rId5">
            <a:alphaModFix/>
          </a:blip>
          <a:srcRect b="0" l="0" r="0" t="0"/>
          <a:stretch/>
        </p:blipFill>
        <p:spPr>
          <a:xfrm>
            <a:off x="3373304" y="2584933"/>
            <a:ext cx="1813795" cy="694168"/>
          </a:xfrm>
          <a:prstGeom prst="rect">
            <a:avLst/>
          </a:prstGeom>
          <a:noFill/>
          <a:ln>
            <a:noFill/>
          </a:ln>
        </p:spPr>
      </p:pic>
      <p:sp>
        <p:nvSpPr>
          <p:cNvPr id="1257" name="Google Shape;1257;p70"/>
          <p:cNvSpPr txBox="1"/>
          <p:nvPr/>
        </p:nvSpPr>
        <p:spPr>
          <a:xfrm>
            <a:off x="469725" y="4156125"/>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71"/>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Key Take-Aways for Informing Leader Decision Making</a:t>
            </a:r>
            <a:endParaRPr/>
          </a:p>
        </p:txBody>
      </p:sp>
      <p:grpSp>
        <p:nvGrpSpPr>
          <p:cNvPr id="1263" name="Google Shape;1263;p71"/>
          <p:cNvGrpSpPr/>
          <p:nvPr/>
        </p:nvGrpSpPr>
        <p:grpSpPr>
          <a:xfrm>
            <a:off x="952976" y="1597558"/>
            <a:ext cx="7390924" cy="253916"/>
            <a:chOff x="952976" y="2052959"/>
            <a:chExt cx="7390924" cy="338554"/>
          </a:xfrm>
        </p:grpSpPr>
        <p:sp>
          <p:nvSpPr>
            <p:cNvPr id="1264" name="Google Shape;1264;p71"/>
            <p:cNvSpPr/>
            <p:nvPr/>
          </p:nvSpPr>
          <p:spPr>
            <a:xfrm>
              <a:off x="952976" y="2087989"/>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1</a:t>
              </a:r>
              <a:endParaRPr/>
            </a:p>
          </p:txBody>
        </p:sp>
        <p:sp>
          <p:nvSpPr>
            <p:cNvPr id="1265" name="Google Shape;1265;p71"/>
            <p:cNvSpPr txBox="1"/>
            <p:nvPr/>
          </p:nvSpPr>
          <p:spPr>
            <a:xfrm>
              <a:off x="1406366" y="2052959"/>
              <a:ext cx="6937534" cy="338554"/>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chemeClr val="dk1"/>
                  </a:solidFill>
                  <a:latin typeface="Arial"/>
                  <a:ea typeface="Arial"/>
                  <a:cs typeface="Arial"/>
                  <a:sym typeface="Arial"/>
                </a:rPr>
                <a:t>Work with diverse groups of employees to identify bias in leadership criteria.</a:t>
              </a:r>
              <a:endParaRPr/>
            </a:p>
          </p:txBody>
        </p:sp>
      </p:grpSp>
      <p:grpSp>
        <p:nvGrpSpPr>
          <p:cNvPr id="1266" name="Google Shape;1266;p71"/>
          <p:cNvGrpSpPr/>
          <p:nvPr/>
        </p:nvGrpSpPr>
        <p:grpSpPr>
          <a:xfrm>
            <a:off x="952976" y="2258806"/>
            <a:ext cx="7390924" cy="438581"/>
            <a:chOff x="952976" y="3204877"/>
            <a:chExt cx="7390924" cy="584775"/>
          </a:xfrm>
        </p:grpSpPr>
        <p:sp>
          <p:nvSpPr>
            <p:cNvPr id="1267" name="Google Shape;1267;p71"/>
            <p:cNvSpPr/>
            <p:nvPr/>
          </p:nvSpPr>
          <p:spPr>
            <a:xfrm>
              <a:off x="952976" y="3274197"/>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2</a:t>
              </a:r>
              <a:endParaRPr/>
            </a:p>
          </p:txBody>
        </p:sp>
        <p:sp>
          <p:nvSpPr>
            <p:cNvPr id="1268" name="Google Shape;1268;p71"/>
            <p:cNvSpPr txBox="1"/>
            <p:nvPr/>
          </p:nvSpPr>
          <p:spPr>
            <a:xfrm>
              <a:off x="1406366" y="3204877"/>
              <a:ext cx="6937534" cy="584775"/>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chemeClr val="dk1"/>
                  </a:solidFill>
                  <a:latin typeface="Arial"/>
                  <a:ea typeface="Arial"/>
                  <a:cs typeface="Arial"/>
                  <a:sym typeface="Arial"/>
                </a:rPr>
                <a:t>Redefine the criteria leaders use to make talent decisions with a focus on eliminating bias.</a:t>
              </a:r>
              <a:endParaRPr/>
            </a:p>
          </p:txBody>
        </p:sp>
      </p:grpSp>
      <p:grpSp>
        <p:nvGrpSpPr>
          <p:cNvPr id="1269" name="Google Shape;1269;p71"/>
          <p:cNvGrpSpPr/>
          <p:nvPr/>
        </p:nvGrpSpPr>
        <p:grpSpPr>
          <a:xfrm>
            <a:off x="952976" y="3104719"/>
            <a:ext cx="7482363" cy="438581"/>
            <a:chOff x="952976" y="4356795"/>
            <a:chExt cx="7482363" cy="584775"/>
          </a:xfrm>
        </p:grpSpPr>
        <p:sp>
          <p:nvSpPr>
            <p:cNvPr id="1270" name="Google Shape;1270;p71"/>
            <p:cNvSpPr/>
            <p:nvPr/>
          </p:nvSpPr>
          <p:spPr>
            <a:xfrm>
              <a:off x="952976" y="4403255"/>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3</a:t>
              </a:r>
              <a:endParaRPr/>
            </a:p>
          </p:txBody>
        </p:sp>
        <p:sp>
          <p:nvSpPr>
            <p:cNvPr id="1271" name="Google Shape;1271;p71"/>
            <p:cNvSpPr txBox="1"/>
            <p:nvPr/>
          </p:nvSpPr>
          <p:spPr>
            <a:xfrm>
              <a:off x="1406366" y="4356795"/>
              <a:ext cx="7028973" cy="584775"/>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chemeClr val="dk1"/>
                  </a:solidFill>
                  <a:latin typeface="Arial"/>
                  <a:ea typeface="Arial"/>
                  <a:cs typeface="Arial"/>
                  <a:sym typeface="Arial"/>
                </a:rPr>
                <a:t>Integrate objective data into talent processes around leaders’ key decision-making moments.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6"/>
          <p:cNvSpPr/>
          <p:nvPr/>
        </p:nvSpPr>
        <p:spPr>
          <a:xfrm>
            <a:off x="467757" y="971535"/>
            <a:ext cx="8229604" cy="3532527"/>
          </a:xfrm>
          <a:custGeom>
            <a:rect b="b" l="l" r="r" t="t"/>
            <a:pathLst>
              <a:path extrusionOk="0" h="1089802" w="3037896">
                <a:moveTo>
                  <a:pt x="2979473" y="780676"/>
                </a:moveTo>
                <a:cubicBezTo>
                  <a:pt x="2950369" y="672230"/>
                  <a:pt x="2951315" y="633362"/>
                  <a:pt x="2875185" y="574408"/>
                </a:cubicBezTo>
                <a:cubicBezTo>
                  <a:pt x="2814782" y="527632"/>
                  <a:pt x="2828947" y="426104"/>
                  <a:pt x="2784787" y="365694"/>
                </a:cubicBezTo>
                <a:cubicBezTo>
                  <a:pt x="2740627" y="305284"/>
                  <a:pt x="2656941" y="373755"/>
                  <a:pt x="2610222" y="211947"/>
                </a:cubicBezTo>
                <a:cubicBezTo>
                  <a:pt x="2444938" y="129267"/>
                  <a:pt x="2332988" y="96078"/>
                  <a:pt x="2142774" y="79997"/>
                </a:cubicBezTo>
                <a:cubicBezTo>
                  <a:pt x="1952560" y="63916"/>
                  <a:pt x="1728609" y="25152"/>
                  <a:pt x="1570197" y="4380"/>
                </a:cubicBezTo>
                <a:cubicBezTo>
                  <a:pt x="1411785" y="-16392"/>
                  <a:pt x="1335986" y="42138"/>
                  <a:pt x="1217615" y="66440"/>
                </a:cubicBezTo>
                <a:cubicBezTo>
                  <a:pt x="1099244" y="90742"/>
                  <a:pt x="1075320" y="35455"/>
                  <a:pt x="859973" y="150195"/>
                </a:cubicBezTo>
                <a:cubicBezTo>
                  <a:pt x="771702" y="170489"/>
                  <a:pt x="727493" y="163383"/>
                  <a:pt x="668130" y="195862"/>
                </a:cubicBezTo>
                <a:cubicBezTo>
                  <a:pt x="608767" y="228341"/>
                  <a:pt x="512782" y="286908"/>
                  <a:pt x="503797" y="345070"/>
                </a:cubicBezTo>
                <a:cubicBezTo>
                  <a:pt x="490833" y="428990"/>
                  <a:pt x="423729" y="577126"/>
                  <a:pt x="328303" y="575462"/>
                </a:cubicBezTo>
                <a:cubicBezTo>
                  <a:pt x="193165" y="566346"/>
                  <a:pt x="0" y="1089798"/>
                  <a:pt x="0" y="1089798"/>
                </a:cubicBezTo>
                <a:lnTo>
                  <a:pt x="3037896" y="1089798"/>
                </a:lnTo>
                <a:cubicBezTo>
                  <a:pt x="3037896" y="1090937"/>
                  <a:pt x="3033599" y="854173"/>
                  <a:pt x="2979473" y="780676"/>
                </a:cubicBezTo>
                <a:close/>
              </a:path>
            </a:pathLst>
          </a:custGeom>
          <a:solidFill>
            <a:srgbClr val="6A80A3"/>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sp>
        <p:nvSpPr>
          <p:cNvPr id="259" name="Google Shape;259;p36"/>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Mounting Pressure</a:t>
            </a:r>
            <a:endParaRPr/>
          </a:p>
        </p:txBody>
      </p:sp>
      <p:sp>
        <p:nvSpPr>
          <p:cNvPr id="260" name="Google Shape;260;p3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The Rise of Pressure for Organizations to Make Progress on DEI</a:t>
            </a:r>
            <a:endParaRPr/>
          </a:p>
        </p:txBody>
      </p:sp>
      <p:sp>
        <p:nvSpPr>
          <p:cNvPr id="261" name="Google Shape;261;p36"/>
          <p:cNvSpPr txBox="1"/>
          <p:nvPr/>
        </p:nvSpPr>
        <p:spPr>
          <a:xfrm>
            <a:off x="4772801" y="3652230"/>
            <a:ext cx="3406249" cy="859828"/>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150">
                <a:solidFill>
                  <a:schemeClr val="lt1"/>
                </a:solidFill>
                <a:latin typeface="Arial"/>
                <a:ea typeface="Arial"/>
                <a:cs typeface="Arial"/>
                <a:sym typeface="Arial"/>
              </a:rPr>
              <a:t>“Our partners are prioritizing DEI more than ever. They are saying </a:t>
            </a:r>
            <a:r>
              <a:rPr b="1" lang="en" sz="1150">
                <a:solidFill>
                  <a:schemeClr val="lt1"/>
                </a:solidFill>
                <a:latin typeface="Arial"/>
                <a:ea typeface="Arial"/>
                <a:cs typeface="Arial"/>
                <a:sym typeface="Arial"/>
              </a:rPr>
              <a:t>if you don’t make changes, we’ll make changes to how we fund you</a:t>
            </a:r>
            <a:r>
              <a:rPr lang="en" sz="1150">
                <a:solidFill>
                  <a:schemeClr val="lt1"/>
                </a:solidFill>
                <a:latin typeface="Arial"/>
                <a:ea typeface="Arial"/>
                <a:cs typeface="Arial"/>
                <a:sym typeface="Arial"/>
              </a:rPr>
              <a:t>.” </a:t>
            </a:r>
            <a:endParaRPr/>
          </a:p>
          <a:p>
            <a:pPr indent="0" lvl="0" marL="365760" marR="0" rtl="0" algn="l">
              <a:lnSpc>
                <a:spcPct val="100000"/>
              </a:lnSpc>
              <a:spcBef>
                <a:spcPts val="600"/>
              </a:spcBef>
              <a:spcAft>
                <a:spcPts val="0"/>
              </a:spcAft>
              <a:buClr>
                <a:schemeClr val="dk1"/>
              </a:buClr>
              <a:buSzPts val="1100"/>
              <a:buFont typeface="Arial"/>
              <a:buNone/>
            </a:pPr>
            <a:r>
              <a:rPr lang="en" sz="1150">
                <a:solidFill>
                  <a:schemeClr val="lt1"/>
                </a:solidFill>
                <a:latin typeface="Arial"/>
                <a:ea typeface="Arial"/>
                <a:cs typeface="Arial"/>
                <a:sym typeface="Arial"/>
              </a:rPr>
              <a:t>Chief Diversity Officer, Nonprofit Organization</a:t>
            </a:r>
            <a:endParaRPr sz="1150">
              <a:solidFill>
                <a:schemeClr val="lt1"/>
              </a:solidFill>
              <a:latin typeface="Arial"/>
              <a:ea typeface="Arial"/>
              <a:cs typeface="Arial"/>
              <a:sym typeface="Arial"/>
            </a:endParaRPr>
          </a:p>
        </p:txBody>
      </p:sp>
      <p:sp>
        <p:nvSpPr>
          <p:cNvPr id="262" name="Google Shape;262;p36"/>
          <p:cNvSpPr txBox="1"/>
          <p:nvPr/>
        </p:nvSpPr>
        <p:spPr>
          <a:xfrm>
            <a:off x="3240870" y="3446853"/>
            <a:ext cx="2679040" cy="300059"/>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lt1"/>
              </a:buClr>
              <a:buSzPts val="1400"/>
              <a:buFont typeface="Arial"/>
              <a:buNone/>
            </a:pPr>
            <a:r>
              <a:rPr b="1" lang="en" sz="1400">
                <a:solidFill>
                  <a:schemeClr val="lt1"/>
                </a:solidFill>
                <a:latin typeface="Arial"/>
                <a:ea typeface="Arial"/>
                <a:cs typeface="Arial"/>
                <a:sym typeface="Arial"/>
              </a:rPr>
              <a:t>Customers, Communities</a:t>
            </a:r>
            <a:endParaRPr b="1" sz="1400">
              <a:solidFill>
                <a:schemeClr val="lt1"/>
              </a:solidFill>
              <a:latin typeface="Arial"/>
              <a:ea typeface="Arial"/>
              <a:cs typeface="Arial"/>
              <a:sym typeface="Arial"/>
            </a:endParaRPr>
          </a:p>
        </p:txBody>
      </p:sp>
      <p:sp>
        <p:nvSpPr>
          <p:cNvPr id="263" name="Google Shape;263;p36"/>
          <p:cNvSpPr txBox="1"/>
          <p:nvPr/>
        </p:nvSpPr>
        <p:spPr>
          <a:xfrm>
            <a:off x="1308279" y="3820479"/>
            <a:ext cx="3169870" cy="553975"/>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150">
                <a:solidFill>
                  <a:schemeClr val="lt1"/>
                </a:solidFill>
                <a:latin typeface="Arial"/>
                <a:ea typeface="Arial"/>
                <a:cs typeface="Arial"/>
                <a:sym typeface="Arial"/>
              </a:rPr>
              <a:t>Twitter saw </a:t>
            </a:r>
            <a:r>
              <a:rPr b="1" lang="en" sz="1150">
                <a:solidFill>
                  <a:schemeClr val="lt1"/>
                </a:solidFill>
                <a:latin typeface="Arial"/>
                <a:ea typeface="Arial"/>
                <a:cs typeface="Arial"/>
                <a:sym typeface="Arial"/>
              </a:rPr>
              <a:t>85% more mentions of inclusive talent processes </a:t>
            </a:r>
            <a:r>
              <a:rPr lang="en" sz="1150">
                <a:solidFill>
                  <a:schemeClr val="lt1"/>
                </a:solidFill>
                <a:latin typeface="Arial"/>
                <a:ea typeface="Arial"/>
                <a:cs typeface="Arial"/>
                <a:sym typeface="Arial"/>
              </a:rPr>
              <a:t>in 2020 compared to 2016.</a:t>
            </a:r>
            <a:endParaRPr/>
          </a:p>
        </p:txBody>
      </p:sp>
      <p:cxnSp>
        <p:nvCxnSpPr>
          <p:cNvPr id="264" name="Google Shape;264;p36"/>
          <p:cNvCxnSpPr/>
          <p:nvPr/>
        </p:nvCxnSpPr>
        <p:spPr>
          <a:xfrm flipH="1" rot="10800000">
            <a:off x="804450" y="3438785"/>
            <a:ext cx="7795668" cy="1326"/>
          </a:xfrm>
          <a:prstGeom prst="straightConnector1">
            <a:avLst/>
          </a:prstGeom>
          <a:noFill/>
          <a:ln cap="flat" cmpd="sng" w="25400">
            <a:solidFill>
              <a:schemeClr val="lt1"/>
            </a:solidFill>
            <a:prstDash val="solid"/>
            <a:miter lim="800000"/>
            <a:headEnd len="sm" w="sm" type="none"/>
            <a:tailEnd len="sm" w="sm" type="none"/>
          </a:ln>
        </p:spPr>
      </p:cxnSp>
      <p:sp>
        <p:nvSpPr>
          <p:cNvPr id="265" name="Google Shape;265;p36"/>
          <p:cNvSpPr txBox="1"/>
          <p:nvPr/>
        </p:nvSpPr>
        <p:spPr>
          <a:xfrm>
            <a:off x="468509" y="4478707"/>
            <a:ext cx="8228852" cy="30008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CEO Action for Diversity and Inclusion; Glassdoor Diversity &amp; Inclusion Workplace Survey (September 2020);  Office of the New York City Comptroller; Gartner Analysis of Twitter Data (2016-2020)</a:t>
            </a:r>
            <a:endParaRPr/>
          </a:p>
        </p:txBody>
      </p:sp>
      <p:cxnSp>
        <p:nvCxnSpPr>
          <p:cNvPr id="266" name="Google Shape;266;p36"/>
          <p:cNvCxnSpPr/>
          <p:nvPr/>
        </p:nvCxnSpPr>
        <p:spPr>
          <a:xfrm>
            <a:off x="1558680" y="2261474"/>
            <a:ext cx="6627896" cy="0"/>
          </a:xfrm>
          <a:prstGeom prst="straightConnector1">
            <a:avLst/>
          </a:prstGeom>
          <a:noFill/>
          <a:ln cap="flat" cmpd="sng" w="25400">
            <a:solidFill>
              <a:schemeClr val="lt1"/>
            </a:solidFill>
            <a:prstDash val="solid"/>
            <a:miter lim="800000"/>
            <a:headEnd len="sm" w="sm" type="none"/>
            <a:tailEnd len="sm" w="sm" type="none"/>
          </a:ln>
        </p:spPr>
      </p:cxnSp>
      <p:cxnSp>
        <p:nvCxnSpPr>
          <p:cNvPr id="267" name="Google Shape;267;p36"/>
          <p:cNvCxnSpPr/>
          <p:nvPr/>
        </p:nvCxnSpPr>
        <p:spPr>
          <a:xfrm>
            <a:off x="1163242" y="3437247"/>
            <a:ext cx="317540" cy="315889"/>
          </a:xfrm>
          <a:prstGeom prst="straightConnector1">
            <a:avLst/>
          </a:prstGeom>
          <a:noFill/>
          <a:ln cap="flat" cmpd="sng" w="25400">
            <a:solidFill>
              <a:schemeClr val="lt1"/>
            </a:solidFill>
            <a:prstDash val="solid"/>
            <a:miter lim="800000"/>
            <a:headEnd len="sm" w="sm" type="none"/>
            <a:tailEnd len="sm" w="sm" type="none"/>
          </a:ln>
        </p:spPr>
      </p:cxnSp>
      <p:cxnSp>
        <p:nvCxnSpPr>
          <p:cNvPr id="268" name="Google Shape;268;p36"/>
          <p:cNvCxnSpPr/>
          <p:nvPr/>
        </p:nvCxnSpPr>
        <p:spPr>
          <a:xfrm flipH="1">
            <a:off x="1093747" y="3554168"/>
            <a:ext cx="184810" cy="166802"/>
          </a:xfrm>
          <a:prstGeom prst="straightConnector1">
            <a:avLst/>
          </a:prstGeom>
          <a:noFill/>
          <a:ln cap="flat" cmpd="sng" w="25400">
            <a:solidFill>
              <a:schemeClr val="lt1"/>
            </a:solidFill>
            <a:prstDash val="solid"/>
            <a:miter lim="800000"/>
            <a:headEnd len="sm" w="sm" type="none"/>
            <a:tailEnd len="sm" w="sm" type="none"/>
          </a:ln>
        </p:spPr>
      </p:cxnSp>
      <p:cxnSp>
        <p:nvCxnSpPr>
          <p:cNvPr id="269" name="Google Shape;269;p36"/>
          <p:cNvCxnSpPr/>
          <p:nvPr/>
        </p:nvCxnSpPr>
        <p:spPr>
          <a:xfrm>
            <a:off x="1183558" y="3641470"/>
            <a:ext cx="94999" cy="87040"/>
          </a:xfrm>
          <a:prstGeom prst="straightConnector1">
            <a:avLst/>
          </a:prstGeom>
          <a:noFill/>
          <a:ln cap="flat" cmpd="sng" w="25400">
            <a:solidFill>
              <a:schemeClr val="lt1"/>
            </a:solidFill>
            <a:prstDash val="solid"/>
            <a:miter lim="800000"/>
            <a:headEnd len="sm" w="sm" type="none"/>
            <a:tailEnd len="sm" w="sm" type="none"/>
          </a:ln>
        </p:spPr>
      </p:cxnSp>
      <p:cxnSp>
        <p:nvCxnSpPr>
          <p:cNvPr id="270" name="Google Shape;270;p36"/>
          <p:cNvCxnSpPr/>
          <p:nvPr/>
        </p:nvCxnSpPr>
        <p:spPr>
          <a:xfrm flipH="1">
            <a:off x="1207956" y="3684990"/>
            <a:ext cx="14358" cy="96713"/>
          </a:xfrm>
          <a:prstGeom prst="straightConnector1">
            <a:avLst/>
          </a:prstGeom>
          <a:noFill/>
          <a:ln cap="flat" cmpd="sng" w="25400">
            <a:solidFill>
              <a:schemeClr val="lt1"/>
            </a:solidFill>
            <a:prstDash val="solid"/>
            <a:miter lim="800000"/>
            <a:headEnd len="sm" w="sm" type="none"/>
            <a:tailEnd len="sm" w="sm" type="none"/>
          </a:ln>
        </p:spPr>
      </p:cxnSp>
      <p:cxnSp>
        <p:nvCxnSpPr>
          <p:cNvPr id="271" name="Google Shape;271;p36"/>
          <p:cNvCxnSpPr/>
          <p:nvPr/>
        </p:nvCxnSpPr>
        <p:spPr>
          <a:xfrm flipH="1">
            <a:off x="1134309" y="3487216"/>
            <a:ext cx="93604" cy="80750"/>
          </a:xfrm>
          <a:prstGeom prst="straightConnector1">
            <a:avLst/>
          </a:prstGeom>
          <a:noFill/>
          <a:ln cap="flat" cmpd="sng" w="25400">
            <a:solidFill>
              <a:schemeClr val="lt1"/>
            </a:solidFill>
            <a:prstDash val="solid"/>
            <a:miter lim="800000"/>
            <a:headEnd len="sm" w="sm" type="none"/>
            <a:tailEnd len="sm" w="sm" type="none"/>
          </a:ln>
        </p:spPr>
      </p:cxnSp>
      <p:grpSp>
        <p:nvGrpSpPr>
          <p:cNvPr id="272" name="Google Shape;272;p36"/>
          <p:cNvGrpSpPr/>
          <p:nvPr/>
        </p:nvGrpSpPr>
        <p:grpSpPr>
          <a:xfrm>
            <a:off x="2907273" y="3439478"/>
            <a:ext cx="375119" cy="344456"/>
            <a:chOff x="3145809" y="4585971"/>
            <a:chExt cx="375119" cy="459275"/>
          </a:xfrm>
        </p:grpSpPr>
        <p:grpSp>
          <p:nvGrpSpPr>
            <p:cNvPr id="273" name="Google Shape;273;p36"/>
            <p:cNvGrpSpPr/>
            <p:nvPr/>
          </p:nvGrpSpPr>
          <p:grpSpPr>
            <a:xfrm flipH="1">
              <a:off x="3145809" y="4585971"/>
              <a:ext cx="375119" cy="459275"/>
              <a:chOff x="1246147" y="4735396"/>
              <a:chExt cx="375119" cy="459275"/>
            </a:xfrm>
          </p:grpSpPr>
          <p:cxnSp>
            <p:nvCxnSpPr>
              <p:cNvPr id="274" name="Google Shape;274;p36"/>
              <p:cNvCxnSpPr/>
              <p:nvPr/>
            </p:nvCxnSpPr>
            <p:spPr>
              <a:xfrm>
                <a:off x="1315641" y="4735396"/>
                <a:ext cx="305625" cy="418210"/>
              </a:xfrm>
              <a:prstGeom prst="straightConnector1">
                <a:avLst/>
              </a:prstGeom>
              <a:noFill/>
              <a:ln cap="flat" cmpd="sng" w="25400">
                <a:solidFill>
                  <a:schemeClr val="lt1"/>
                </a:solidFill>
                <a:prstDash val="solid"/>
                <a:miter lim="800000"/>
                <a:headEnd len="sm" w="sm" type="none"/>
                <a:tailEnd len="sm" w="sm" type="none"/>
              </a:ln>
            </p:spPr>
          </p:cxnSp>
          <p:cxnSp>
            <p:nvCxnSpPr>
              <p:cNvPr id="275" name="Google Shape;275;p36"/>
              <p:cNvCxnSpPr/>
              <p:nvPr/>
            </p:nvCxnSpPr>
            <p:spPr>
              <a:xfrm flipH="1">
                <a:off x="1246147" y="4891291"/>
                <a:ext cx="184810" cy="222403"/>
              </a:xfrm>
              <a:prstGeom prst="straightConnector1">
                <a:avLst/>
              </a:prstGeom>
              <a:noFill/>
              <a:ln cap="flat" cmpd="sng" w="25400">
                <a:solidFill>
                  <a:schemeClr val="lt1"/>
                </a:solidFill>
                <a:prstDash val="solid"/>
                <a:miter lim="800000"/>
                <a:headEnd len="sm" w="sm" type="none"/>
                <a:tailEnd len="sm" w="sm" type="none"/>
              </a:ln>
            </p:spPr>
          </p:cxnSp>
          <p:cxnSp>
            <p:nvCxnSpPr>
              <p:cNvPr id="276" name="Google Shape;276;p36"/>
              <p:cNvCxnSpPr/>
              <p:nvPr/>
            </p:nvCxnSpPr>
            <p:spPr>
              <a:xfrm>
                <a:off x="1335958" y="5007693"/>
                <a:ext cx="94999" cy="116054"/>
              </a:xfrm>
              <a:prstGeom prst="straightConnector1">
                <a:avLst/>
              </a:prstGeom>
              <a:noFill/>
              <a:ln cap="flat" cmpd="sng" w="25400">
                <a:solidFill>
                  <a:schemeClr val="lt1"/>
                </a:solidFill>
                <a:prstDash val="solid"/>
                <a:miter lim="800000"/>
                <a:headEnd len="sm" w="sm" type="none"/>
                <a:tailEnd len="sm" w="sm" type="none"/>
              </a:ln>
            </p:spPr>
          </p:cxnSp>
          <p:cxnSp>
            <p:nvCxnSpPr>
              <p:cNvPr id="277" name="Google Shape;277;p36"/>
              <p:cNvCxnSpPr/>
              <p:nvPr/>
            </p:nvCxnSpPr>
            <p:spPr>
              <a:xfrm flipH="1">
                <a:off x="1360356" y="5065720"/>
                <a:ext cx="14358" cy="128951"/>
              </a:xfrm>
              <a:prstGeom prst="straightConnector1">
                <a:avLst/>
              </a:prstGeom>
              <a:noFill/>
              <a:ln cap="flat" cmpd="sng" w="25400">
                <a:solidFill>
                  <a:schemeClr val="lt1"/>
                </a:solidFill>
                <a:prstDash val="solid"/>
                <a:miter lim="800000"/>
                <a:headEnd len="sm" w="sm" type="none"/>
                <a:tailEnd len="sm" w="sm" type="none"/>
              </a:ln>
            </p:spPr>
          </p:cxnSp>
          <p:cxnSp>
            <p:nvCxnSpPr>
              <p:cNvPr id="278" name="Google Shape;278;p36"/>
              <p:cNvCxnSpPr/>
              <p:nvPr/>
            </p:nvCxnSpPr>
            <p:spPr>
              <a:xfrm flipH="1">
                <a:off x="1286709" y="4802022"/>
                <a:ext cx="93604" cy="107667"/>
              </a:xfrm>
              <a:prstGeom prst="straightConnector1">
                <a:avLst/>
              </a:prstGeom>
              <a:noFill/>
              <a:ln cap="flat" cmpd="sng" w="25400">
                <a:solidFill>
                  <a:schemeClr val="lt1"/>
                </a:solidFill>
                <a:prstDash val="solid"/>
                <a:miter lim="800000"/>
                <a:headEnd len="sm" w="sm" type="none"/>
                <a:tailEnd len="sm" w="sm" type="none"/>
              </a:ln>
            </p:spPr>
          </p:cxnSp>
        </p:grpSp>
        <p:cxnSp>
          <p:nvCxnSpPr>
            <p:cNvPr id="279" name="Google Shape;279;p36"/>
            <p:cNvCxnSpPr/>
            <p:nvPr/>
          </p:nvCxnSpPr>
          <p:spPr>
            <a:xfrm>
              <a:off x="3223296" y="4897539"/>
              <a:ext cx="14358" cy="128951"/>
            </a:xfrm>
            <a:prstGeom prst="straightConnector1">
              <a:avLst/>
            </a:prstGeom>
            <a:noFill/>
            <a:ln cap="flat" cmpd="sng" w="25400">
              <a:solidFill>
                <a:schemeClr val="lt1"/>
              </a:solidFill>
              <a:prstDash val="solid"/>
              <a:miter lim="800000"/>
              <a:headEnd len="sm" w="sm" type="none"/>
              <a:tailEnd len="sm" w="sm" type="none"/>
            </a:ln>
          </p:spPr>
        </p:cxnSp>
        <p:cxnSp>
          <p:nvCxnSpPr>
            <p:cNvPr id="280" name="Google Shape;280;p36"/>
            <p:cNvCxnSpPr/>
            <p:nvPr/>
          </p:nvCxnSpPr>
          <p:spPr>
            <a:xfrm flipH="1">
              <a:off x="3154323" y="4780455"/>
              <a:ext cx="147963" cy="53511"/>
            </a:xfrm>
            <a:prstGeom prst="straightConnector1">
              <a:avLst/>
            </a:prstGeom>
            <a:noFill/>
            <a:ln cap="flat" cmpd="sng" w="25400">
              <a:solidFill>
                <a:schemeClr val="lt1"/>
              </a:solidFill>
              <a:prstDash val="solid"/>
              <a:miter lim="800000"/>
              <a:headEnd len="sm" w="sm" type="none"/>
              <a:tailEnd len="sm" w="sm" type="none"/>
            </a:ln>
          </p:spPr>
        </p:cxnSp>
      </p:grpSp>
      <p:grpSp>
        <p:nvGrpSpPr>
          <p:cNvPr id="281" name="Google Shape;281;p36"/>
          <p:cNvGrpSpPr/>
          <p:nvPr/>
        </p:nvGrpSpPr>
        <p:grpSpPr>
          <a:xfrm>
            <a:off x="1931158" y="3442037"/>
            <a:ext cx="398532" cy="247850"/>
            <a:chOff x="1931158" y="4589382"/>
            <a:chExt cx="398532" cy="330466"/>
          </a:xfrm>
        </p:grpSpPr>
        <p:cxnSp>
          <p:nvCxnSpPr>
            <p:cNvPr id="282" name="Google Shape;282;p36"/>
            <p:cNvCxnSpPr/>
            <p:nvPr/>
          </p:nvCxnSpPr>
          <p:spPr>
            <a:xfrm flipH="1">
              <a:off x="2131499" y="4589382"/>
              <a:ext cx="164795" cy="314258"/>
            </a:xfrm>
            <a:prstGeom prst="straightConnector1">
              <a:avLst/>
            </a:prstGeom>
            <a:noFill/>
            <a:ln cap="flat" cmpd="sng" w="25400">
              <a:solidFill>
                <a:schemeClr val="lt1"/>
              </a:solidFill>
              <a:prstDash val="solid"/>
              <a:miter lim="800000"/>
              <a:headEnd len="sm" w="sm" type="none"/>
              <a:tailEnd len="sm" w="sm" type="none"/>
            </a:ln>
          </p:spPr>
        </p:cxnSp>
        <p:cxnSp>
          <p:nvCxnSpPr>
            <p:cNvPr id="283" name="Google Shape;283;p36"/>
            <p:cNvCxnSpPr/>
            <p:nvPr/>
          </p:nvCxnSpPr>
          <p:spPr>
            <a:xfrm>
              <a:off x="2184057" y="4808864"/>
              <a:ext cx="58572" cy="94775"/>
            </a:xfrm>
            <a:prstGeom prst="straightConnector1">
              <a:avLst/>
            </a:prstGeom>
            <a:noFill/>
            <a:ln cap="flat" cmpd="sng" w="25400">
              <a:solidFill>
                <a:schemeClr val="lt1"/>
              </a:solidFill>
              <a:prstDash val="solid"/>
              <a:miter lim="800000"/>
              <a:headEnd len="sm" w="sm" type="none"/>
              <a:tailEnd len="sm" w="sm" type="none"/>
            </a:ln>
          </p:spPr>
        </p:cxnSp>
        <p:cxnSp>
          <p:nvCxnSpPr>
            <p:cNvPr id="284" name="Google Shape;284;p36"/>
            <p:cNvCxnSpPr/>
            <p:nvPr/>
          </p:nvCxnSpPr>
          <p:spPr>
            <a:xfrm flipH="1" rot="10800000">
              <a:off x="1931158" y="4689262"/>
              <a:ext cx="306337" cy="175193"/>
            </a:xfrm>
            <a:prstGeom prst="straightConnector1">
              <a:avLst/>
            </a:prstGeom>
            <a:noFill/>
            <a:ln cap="flat" cmpd="sng" w="25400">
              <a:solidFill>
                <a:schemeClr val="lt1"/>
              </a:solidFill>
              <a:prstDash val="solid"/>
              <a:miter lim="800000"/>
              <a:headEnd len="sm" w="sm" type="none"/>
              <a:tailEnd len="sm" w="sm" type="none"/>
            </a:ln>
          </p:spPr>
        </p:cxnSp>
        <p:cxnSp>
          <p:nvCxnSpPr>
            <p:cNvPr id="285" name="Google Shape;285;p36"/>
            <p:cNvCxnSpPr/>
            <p:nvPr/>
          </p:nvCxnSpPr>
          <p:spPr>
            <a:xfrm>
              <a:off x="2021216" y="4825073"/>
              <a:ext cx="58572" cy="94775"/>
            </a:xfrm>
            <a:prstGeom prst="straightConnector1">
              <a:avLst/>
            </a:prstGeom>
            <a:noFill/>
            <a:ln cap="flat" cmpd="sng" w="25400">
              <a:solidFill>
                <a:schemeClr val="lt1"/>
              </a:solidFill>
              <a:prstDash val="solid"/>
              <a:miter lim="800000"/>
              <a:headEnd len="sm" w="sm" type="none"/>
              <a:tailEnd len="sm" w="sm" type="none"/>
            </a:ln>
          </p:spPr>
        </p:cxnSp>
        <p:cxnSp>
          <p:nvCxnSpPr>
            <p:cNvPr id="286" name="Google Shape;286;p36"/>
            <p:cNvCxnSpPr/>
            <p:nvPr/>
          </p:nvCxnSpPr>
          <p:spPr>
            <a:xfrm>
              <a:off x="2236086" y="4687095"/>
              <a:ext cx="93604" cy="107667"/>
            </a:xfrm>
            <a:prstGeom prst="straightConnector1">
              <a:avLst/>
            </a:prstGeom>
            <a:noFill/>
            <a:ln cap="flat" cmpd="sng" w="25400">
              <a:solidFill>
                <a:schemeClr val="lt1"/>
              </a:solidFill>
              <a:prstDash val="solid"/>
              <a:miter lim="800000"/>
              <a:headEnd len="sm" w="sm" type="none"/>
              <a:tailEnd len="sm" w="sm" type="none"/>
            </a:ln>
          </p:spPr>
        </p:cxnSp>
      </p:grpSp>
      <p:cxnSp>
        <p:nvCxnSpPr>
          <p:cNvPr id="287" name="Google Shape;287;p36"/>
          <p:cNvCxnSpPr/>
          <p:nvPr/>
        </p:nvCxnSpPr>
        <p:spPr>
          <a:xfrm flipH="1">
            <a:off x="1348865" y="3643221"/>
            <a:ext cx="14358" cy="96713"/>
          </a:xfrm>
          <a:prstGeom prst="straightConnector1">
            <a:avLst/>
          </a:prstGeom>
          <a:noFill/>
          <a:ln cap="flat" cmpd="sng" w="25400">
            <a:solidFill>
              <a:schemeClr val="lt1"/>
            </a:solidFill>
            <a:prstDash val="solid"/>
            <a:miter lim="800000"/>
            <a:headEnd len="sm" w="sm" type="none"/>
            <a:tailEnd len="sm" w="sm" type="none"/>
          </a:ln>
        </p:spPr>
      </p:cxnSp>
      <p:cxnSp>
        <p:nvCxnSpPr>
          <p:cNvPr id="288" name="Google Shape;288;p36"/>
          <p:cNvCxnSpPr/>
          <p:nvPr/>
        </p:nvCxnSpPr>
        <p:spPr>
          <a:xfrm>
            <a:off x="1368708" y="3630395"/>
            <a:ext cx="154877" cy="22528"/>
          </a:xfrm>
          <a:prstGeom prst="straightConnector1">
            <a:avLst/>
          </a:prstGeom>
          <a:noFill/>
          <a:ln cap="flat" cmpd="sng" w="25400">
            <a:solidFill>
              <a:schemeClr val="lt1"/>
            </a:solidFill>
            <a:prstDash val="solid"/>
            <a:miter lim="800000"/>
            <a:headEnd len="sm" w="sm" type="none"/>
            <a:tailEnd len="sm" w="sm" type="none"/>
          </a:ln>
        </p:spPr>
      </p:cxnSp>
      <p:grpSp>
        <p:nvGrpSpPr>
          <p:cNvPr id="289" name="Google Shape;289;p36"/>
          <p:cNvGrpSpPr/>
          <p:nvPr/>
        </p:nvGrpSpPr>
        <p:grpSpPr>
          <a:xfrm>
            <a:off x="6297164" y="3442613"/>
            <a:ext cx="254753" cy="202669"/>
            <a:chOff x="1286708" y="4735396"/>
            <a:chExt cx="254753" cy="339046"/>
          </a:xfrm>
        </p:grpSpPr>
        <p:cxnSp>
          <p:nvCxnSpPr>
            <p:cNvPr id="290" name="Google Shape;290;p36"/>
            <p:cNvCxnSpPr/>
            <p:nvPr/>
          </p:nvCxnSpPr>
          <p:spPr>
            <a:xfrm>
              <a:off x="1315641" y="4735396"/>
              <a:ext cx="225820" cy="291658"/>
            </a:xfrm>
            <a:prstGeom prst="straightConnector1">
              <a:avLst/>
            </a:prstGeom>
            <a:noFill/>
            <a:ln cap="flat" cmpd="sng" w="25400">
              <a:solidFill>
                <a:schemeClr val="lt1"/>
              </a:solidFill>
              <a:prstDash val="solid"/>
              <a:miter lim="800000"/>
              <a:headEnd len="sm" w="sm" type="none"/>
              <a:tailEnd len="sm" w="sm" type="none"/>
            </a:ln>
          </p:spPr>
        </p:cxnSp>
        <p:cxnSp>
          <p:nvCxnSpPr>
            <p:cNvPr id="291" name="Google Shape;291;p36"/>
            <p:cNvCxnSpPr/>
            <p:nvPr/>
          </p:nvCxnSpPr>
          <p:spPr>
            <a:xfrm flipH="1">
              <a:off x="1286708" y="4891291"/>
              <a:ext cx="144249" cy="183151"/>
            </a:xfrm>
            <a:prstGeom prst="straightConnector1">
              <a:avLst/>
            </a:prstGeom>
            <a:noFill/>
            <a:ln cap="flat" cmpd="sng" w="25400">
              <a:solidFill>
                <a:schemeClr val="lt1"/>
              </a:solidFill>
              <a:prstDash val="solid"/>
              <a:miter lim="800000"/>
              <a:headEnd len="sm" w="sm" type="none"/>
              <a:tailEnd len="sm" w="sm" type="none"/>
            </a:ln>
          </p:spPr>
        </p:cxnSp>
        <p:cxnSp>
          <p:nvCxnSpPr>
            <p:cNvPr id="292" name="Google Shape;292;p36"/>
            <p:cNvCxnSpPr/>
            <p:nvPr/>
          </p:nvCxnSpPr>
          <p:spPr>
            <a:xfrm>
              <a:off x="1379661" y="4964383"/>
              <a:ext cx="66482" cy="79585"/>
            </a:xfrm>
            <a:prstGeom prst="straightConnector1">
              <a:avLst/>
            </a:prstGeom>
            <a:noFill/>
            <a:ln cap="flat" cmpd="sng" w="25400">
              <a:solidFill>
                <a:schemeClr val="lt1"/>
              </a:solidFill>
              <a:prstDash val="solid"/>
              <a:miter lim="800000"/>
              <a:headEnd len="sm" w="sm" type="none"/>
              <a:tailEnd len="sm" w="sm" type="none"/>
            </a:ln>
          </p:spPr>
        </p:cxnSp>
        <p:cxnSp>
          <p:nvCxnSpPr>
            <p:cNvPr id="293" name="Google Shape;293;p36"/>
            <p:cNvCxnSpPr/>
            <p:nvPr/>
          </p:nvCxnSpPr>
          <p:spPr>
            <a:xfrm flipH="1">
              <a:off x="1286709" y="4802022"/>
              <a:ext cx="93604" cy="107667"/>
            </a:xfrm>
            <a:prstGeom prst="straightConnector1">
              <a:avLst/>
            </a:prstGeom>
            <a:noFill/>
            <a:ln cap="flat" cmpd="sng" w="25400">
              <a:solidFill>
                <a:schemeClr val="lt1"/>
              </a:solidFill>
              <a:prstDash val="solid"/>
              <a:miter lim="800000"/>
              <a:headEnd len="sm" w="sm" type="none"/>
              <a:tailEnd len="sm" w="sm" type="none"/>
            </a:ln>
          </p:spPr>
        </p:cxnSp>
      </p:grpSp>
      <p:grpSp>
        <p:nvGrpSpPr>
          <p:cNvPr id="294" name="Google Shape;294;p36"/>
          <p:cNvGrpSpPr/>
          <p:nvPr/>
        </p:nvGrpSpPr>
        <p:grpSpPr>
          <a:xfrm>
            <a:off x="7615650" y="3441648"/>
            <a:ext cx="221280" cy="177560"/>
            <a:chOff x="7615650" y="4588864"/>
            <a:chExt cx="221280" cy="236746"/>
          </a:xfrm>
        </p:grpSpPr>
        <p:cxnSp>
          <p:nvCxnSpPr>
            <p:cNvPr id="295" name="Google Shape;295;p36"/>
            <p:cNvCxnSpPr/>
            <p:nvPr/>
          </p:nvCxnSpPr>
          <p:spPr>
            <a:xfrm flipH="1">
              <a:off x="7707057" y="4588864"/>
              <a:ext cx="85526" cy="236746"/>
            </a:xfrm>
            <a:prstGeom prst="straightConnector1">
              <a:avLst/>
            </a:prstGeom>
            <a:noFill/>
            <a:ln cap="flat" cmpd="sng" w="25400">
              <a:solidFill>
                <a:schemeClr val="lt1"/>
              </a:solidFill>
              <a:prstDash val="solid"/>
              <a:miter lim="800000"/>
              <a:headEnd len="sm" w="sm" type="none"/>
              <a:tailEnd len="sm" w="sm" type="none"/>
            </a:ln>
          </p:spPr>
        </p:cxnSp>
        <p:cxnSp>
          <p:nvCxnSpPr>
            <p:cNvPr id="296" name="Google Shape;296;p36"/>
            <p:cNvCxnSpPr/>
            <p:nvPr/>
          </p:nvCxnSpPr>
          <p:spPr>
            <a:xfrm>
              <a:off x="7743326" y="4713107"/>
              <a:ext cx="93604" cy="107667"/>
            </a:xfrm>
            <a:prstGeom prst="straightConnector1">
              <a:avLst/>
            </a:prstGeom>
            <a:noFill/>
            <a:ln cap="flat" cmpd="sng" w="25400">
              <a:solidFill>
                <a:schemeClr val="lt1"/>
              </a:solidFill>
              <a:prstDash val="solid"/>
              <a:miter lim="800000"/>
              <a:headEnd len="sm" w="sm" type="none"/>
              <a:tailEnd len="sm" w="sm" type="none"/>
            </a:ln>
          </p:spPr>
        </p:cxnSp>
        <p:cxnSp>
          <p:nvCxnSpPr>
            <p:cNvPr id="297" name="Google Shape;297;p36"/>
            <p:cNvCxnSpPr/>
            <p:nvPr/>
          </p:nvCxnSpPr>
          <p:spPr>
            <a:xfrm flipH="1">
              <a:off x="7615650" y="4653403"/>
              <a:ext cx="145962" cy="75662"/>
            </a:xfrm>
            <a:prstGeom prst="straightConnector1">
              <a:avLst/>
            </a:prstGeom>
            <a:noFill/>
            <a:ln cap="flat" cmpd="sng" w="25400">
              <a:solidFill>
                <a:schemeClr val="lt1"/>
              </a:solidFill>
              <a:prstDash val="solid"/>
              <a:miter lim="800000"/>
              <a:headEnd len="sm" w="sm" type="none"/>
              <a:tailEnd len="sm" w="sm" type="none"/>
            </a:ln>
          </p:spPr>
        </p:cxnSp>
      </p:grpSp>
      <p:grpSp>
        <p:nvGrpSpPr>
          <p:cNvPr id="298" name="Google Shape;298;p36"/>
          <p:cNvGrpSpPr/>
          <p:nvPr/>
        </p:nvGrpSpPr>
        <p:grpSpPr>
          <a:xfrm flipH="1">
            <a:off x="6964411" y="3434676"/>
            <a:ext cx="221280" cy="177560"/>
            <a:chOff x="7615650" y="4588864"/>
            <a:chExt cx="221280" cy="236746"/>
          </a:xfrm>
        </p:grpSpPr>
        <p:cxnSp>
          <p:nvCxnSpPr>
            <p:cNvPr id="299" name="Google Shape;299;p36"/>
            <p:cNvCxnSpPr/>
            <p:nvPr/>
          </p:nvCxnSpPr>
          <p:spPr>
            <a:xfrm flipH="1">
              <a:off x="7707057" y="4588864"/>
              <a:ext cx="85526" cy="236746"/>
            </a:xfrm>
            <a:prstGeom prst="straightConnector1">
              <a:avLst/>
            </a:prstGeom>
            <a:noFill/>
            <a:ln cap="flat" cmpd="sng" w="25400">
              <a:solidFill>
                <a:schemeClr val="lt1"/>
              </a:solidFill>
              <a:prstDash val="solid"/>
              <a:miter lim="800000"/>
              <a:headEnd len="sm" w="sm" type="none"/>
              <a:tailEnd len="sm" w="sm" type="none"/>
            </a:ln>
          </p:spPr>
        </p:cxnSp>
        <p:cxnSp>
          <p:nvCxnSpPr>
            <p:cNvPr id="300" name="Google Shape;300;p36"/>
            <p:cNvCxnSpPr/>
            <p:nvPr/>
          </p:nvCxnSpPr>
          <p:spPr>
            <a:xfrm>
              <a:off x="7743326" y="4713107"/>
              <a:ext cx="93604" cy="107667"/>
            </a:xfrm>
            <a:prstGeom prst="straightConnector1">
              <a:avLst/>
            </a:prstGeom>
            <a:noFill/>
            <a:ln cap="flat" cmpd="sng" w="25400">
              <a:solidFill>
                <a:schemeClr val="lt1"/>
              </a:solidFill>
              <a:prstDash val="solid"/>
              <a:miter lim="800000"/>
              <a:headEnd len="sm" w="sm" type="none"/>
              <a:tailEnd len="sm" w="sm" type="none"/>
            </a:ln>
          </p:spPr>
        </p:cxnSp>
        <p:cxnSp>
          <p:nvCxnSpPr>
            <p:cNvPr id="301" name="Google Shape;301;p36"/>
            <p:cNvCxnSpPr/>
            <p:nvPr/>
          </p:nvCxnSpPr>
          <p:spPr>
            <a:xfrm flipH="1">
              <a:off x="7615650" y="4653403"/>
              <a:ext cx="145962" cy="75662"/>
            </a:xfrm>
            <a:prstGeom prst="straightConnector1">
              <a:avLst/>
            </a:prstGeom>
            <a:noFill/>
            <a:ln cap="flat" cmpd="sng" w="25400">
              <a:solidFill>
                <a:schemeClr val="lt1"/>
              </a:solidFill>
              <a:prstDash val="solid"/>
              <a:miter lim="800000"/>
              <a:headEnd len="sm" w="sm" type="none"/>
              <a:tailEnd len="sm" w="sm" type="none"/>
            </a:ln>
          </p:spPr>
        </p:cxnSp>
      </p:grpSp>
      <p:grpSp>
        <p:nvGrpSpPr>
          <p:cNvPr id="302" name="Google Shape;302;p36"/>
          <p:cNvGrpSpPr/>
          <p:nvPr/>
        </p:nvGrpSpPr>
        <p:grpSpPr>
          <a:xfrm>
            <a:off x="8156668" y="3444118"/>
            <a:ext cx="296787" cy="685808"/>
            <a:chOff x="8156668" y="4592158"/>
            <a:chExt cx="296787" cy="914410"/>
          </a:xfrm>
        </p:grpSpPr>
        <p:cxnSp>
          <p:nvCxnSpPr>
            <p:cNvPr id="303" name="Google Shape;303;p36"/>
            <p:cNvCxnSpPr/>
            <p:nvPr/>
          </p:nvCxnSpPr>
          <p:spPr>
            <a:xfrm flipH="1">
              <a:off x="8156668" y="4592158"/>
              <a:ext cx="162939" cy="217180"/>
            </a:xfrm>
            <a:prstGeom prst="straightConnector1">
              <a:avLst/>
            </a:prstGeom>
            <a:noFill/>
            <a:ln cap="flat" cmpd="sng" w="25400">
              <a:solidFill>
                <a:schemeClr val="lt1"/>
              </a:solidFill>
              <a:prstDash val="solid"/>
              <a:miter lim="800000"/>
              <a:headEnd len="sm" w="sm" type="none"/>
              <a:tailEnd len="sm" w="sm" type="none"/>
            </a:ln>
          </p:spPr>
        </p:cxnSp>
        <p:cxnSp>
          <p:nvCxnSpPr>
            <p:cNvPr id="304" name="Google Shape;304;p36"/>
            <p:cNvCxnSpPr/>
            <p:nvPr/>
          </p:nvCxnSpPr>
          <p:spPr>
            <a:xfrm>
              <a:off x="8204292" y="4748053"/>
              <a:ext cx="211039" cy="213241"/>
            </a:xfrm>
            <a:prstGeom prst="straightConnector1">
              <a:avLst/>
            </a:prstGeom>
            <a:noFill/>
            <a:ln cap="flat" cmpd="sng" w="25400">
              <a:solidFill>
                <a:schemeClr val="lt1"/>
              </a:solidFill>
              <a:prstDash val="solid"/>
              <a:miter lim="800000"/>
              <a:headEnd len="sm" w="sm" type="none"/>
              <a:tailEnd len="sm" w="sm" type="none"/>
            </a:ln>
          </p:spPr>
        </p:cxnSp>
        <p:cxnSp>
          <p:nvCxnSpPr>
            <p:cNvPr id="305" name="Google Shape;305;p36"/>
            <p:cNvCxnSpPr/>
            <p:nvPr/>
          </p:nvCxnSpPr>
          <p:spPr>
            <a:xfrm>
              <a:off x="8254936" y="4664800"/>
              <a:ext cx="93604" cy="107667"/>
            </a:xfrm>
            <a:prstGeom prst="straightConnector1">
              <a:avLst/>
            </a:prstGeom>
            <a:noFill/>
            <a:ln cap="flat" cmpd="sng" w="25400">
              <a:solidFill>
                <a:schemeClr val="lt1"/>
              </a:solidFill>
              <a:prstDash val="solid"/>
              <a:miter lim="800000"/>
              <a:headEnd len="sm" w="sm" type="none"/>
              <a:tailEnd len="sm" w="sm" type="none"/>
            </a:ln>
          </p:spPr>
        </p:cxnSp>
        <p:grpSp>
          <p:nvGrpSpPr>
            <p:cNvPr id="306" name="Google Shape;306;p36"/>
            <p:cNvGrpSpPr/>
            <p:nvPr/>
          </p:nvGrpSpPr>
          <p:grpSpPr>
            <a:xfrm>
              <a:off x="8232175" y="4948228"/>
              <a:ext cx="221280" cy="397756"/>
              <a:chOff x="7615650" y="4588864"/>
              <a:chExt cx="221280" cy="397756"/>
            </a:xfrm>
          </p:grpSpPr>
          <p:cxnSp>
            <p:nvCxnSpPr>
              <p:cNvPr id="307" name="Google Shape;307;p36"/>
              <p:cNvCxnSpPr/>
              <p:nvPr/>
            </p:nvCxnSpPr>
            <p:spPr>
              <a:xfrm flipH="1">
                <a:off x="7655587" y="4588864"/>
                <a:ext cx="136996" cy="397756"/>
              </a:xfrm>
              <a:prstGeom prst="straightConnector1">
                <a:avLst/>
              </a:prstGeom>
              <a:noFill/>
              <a:ln cap="flat" cmpd="sng" w="25400">
                <a:solidFill>
                  <a:schemeClr val="lt1"/>
                </a:solidFill>
                <a:prstDash val="solid"/>
                <a:miter lim="800000"/>
                <a:headEnd len="sm" w="sm" type="none"/>
                <a:tailEnd len="sm" w="sm" type="none"/>
              </a:ln>
            </p:spPr>
          </p:cxnSp>
          <p:cxnSp>
            <p:nvCxnSpPr>
              <p:cNvPr id="308" name="Google Shape;308;p36"/>
              <p:cNvCxnSpPr/>
              <p:nvPr/>
            </p:nvCxnSpPr>
            <p:spPr>
              <a:xfrm>
                <a:off x="7743326" y="4713107"/>
                <a:ext cx="93604" cy="107667"/>
              </a:xfrm>
              <a:prstGeom prst="straightConnector1">
                <a:avLst/>
              </a:prstGeom>
              <a:noFill/>
              <a:ln cap="flat" cmpd="sng" w="25400">
                <a:solidFill>
                  <a:schemeClr val="lt1"/>
                </a:solidFill>
                <a:prstDash val="solid"/>
                <a:miter lim="800000"/>
                <a:headEnd len="sm" w="sm" type="none"/>
                <a:tailEnd len="sm" w="sm" type="none"/>
              </a:ln>
            </p:spPr>
          </p:cxnSp>
          <p:cxnSp>
            <p:nvCxnSpPr>
              <p:cNvPr id="309" name="Google Shape;309;p36"/>
              <p:cNvCxnSpPr/>
              <p:nvPr/>
            </p:nvCxnSpPr>
            <p:spPr>
              <a:xfrm flipH="1">
                <a:off x="7615650" y="4653403"/>
                <a:ext cx="145962" cy="75662"/>
              </a:xfrm>
              <a:prstGeom prst="straightConnector1">
                <a:avLst/>
              </a:prstGeom>
              <a:noFill/>
              <a:ln cap="flat" cmpd="sng" w="25400">
                <a:solidFill>
                  <a:schemeClr val="lt1"/>
                </a:solidFill>
                <a:prstDash val="solid"/>
                <a:miter lim="800000"/>
                <a:headEnd len="sm" w="sm" type="none"/>
                <a:tailEnd len="sm" w="sm" type="none"/>
              </a:ln>
            </p:spPr>
          </p:cxnSp>
        </p:grpSp>
        <p:cxnSp>
          <p:nvCxnSpPr>
            <p:cNvPr id="310" name="Google Shape;310;p36"/>
            <p:cNvCxnSpPr/>
            <p:nvPr/>
          </p:nvCxnSpPr>
          <p:spPr>
            <a:xfrm>
              <a:off x="8273119" y="5342449"/>
              <a:ext cx="142212" cy="113205"/>
            </a:xfrm>
            <a:prstGeom prst="straightConnector1">
              <a:avLst/>
            </a:prstGeom>
            <a:noFill/>
            <a:ln cap="flat" cmpd="sng" w="25400">
              <a:solidFill>
                <a:schemeClr val="lt1"/>
              </a:solidFill>
              <a:prstDash val="solid"/>
              <a:miter lim="800000"/>
              <a:headEnd len="sm" w="sm" type="none"/>
              <a:tailEnd len="sm" w="sm" type="none"/>
            </a:ln>
          </p:spPr>
        </p:cxnSp>
        <p:cxnSp>
          <p:nvCxnSpPr>
            <p:cNvPr id="311" name="Google Shape;311;p36"/>
            <p:cNvCxnSpPr/>
            <p:nvPr/>
          </p:nvCxnSpPr>
          <p:spPr>
            <a:xfrm flipH="1">
              <a:off x="8165221" y="5350673"/>
              <a:ext cx="102085" cy="155895"/>
            </a:xfrm>
            <a:prstGeom prst="straightConnector1">
              <a:avLst/>
            </a:prstGeom>
            <a:noFill/>
            <a:ln cap="flat" cmpd="sng" w="25400">
              <a:solidFill>
                <a:schemeClr val="lt1"/>
              </a:solidFill>
              <a:prstDash val="solid"/>
              <a:miter lim="800000"/>
              <a:headEnd len="sm" w="sm" type="none"/>
              <a:tailEnd len="sm" w="sm" type="none"/>
            </a:ln>
          </p:spPr>
        </p:cxnSp>
        <p:cxnSp>
          <p:nvCxnSpPr>
            <p:cNvPr id="312" name="Google Shape;312;p36"/>
            <p:cNvCxnSpPr/>
            <p:nvPr/>
          </p:nvCxnSpPr>
          <p:spPr>
            <a:xfrm rot="10800000">
              <a:off x="8317727" y="5203942"/>
              <a:ext cx="116623" cy="59177"/>
            </a:xfrm>
            <a:prstGeom prst="straightConnector1">
              <a:avLst/>
            </a:prstGeom>
            <a:noFill/>
            <a:ln cap="flat" cmpd="sng" w="25400">
              <a:solidFill>
                <a:schemeClr val="lt1"/>
              </a:solidFill>
              <a:prstDash val="solid"/>
              <a:miter lim="800000"/>
              <a:headEnd len="sm" w="sm" type="none"/>
              <a:tailEnd len="sm" w="sm" type="none"/>
            </a:ln>
          </p:spPr>
        </p:cxnSp>
      </p:grpSp>
      <p:grpSp>
        <p:nvGrpSpPr>
          <p:cNvPr id="313" name="Google Shape;313;p36"/>
          <p:cNvGrpSpPr/>
          <p:nvPr/>
        </p:nvGrpSpPr>
        <p:grpSpPr>
          <a:xfrm>
            <a:off x="7682700" y="2289021"/>
            <a:ext cx="221280" cy="273033"/>
            <a:chOff x="7621666" y="4588864"/>
            <a:chExt cx="221280" cy="364044"/>
          </a:xfrm>
        </p:grpSpPr>
        <p:cxnSp>
          <p:nvCxnSpPr>
            <p:cNvPr id="314" name="Google Shape;314;p36"/>
            <p:cNvCxnSpPr/>
            <p:nvPr/>
          </p:nvCxnSpPr>
          <p:spPr>
            <a:xfrm flipH="1">
              <a:off x="7688786" y="4588864"/>
              <a:ext cx="103797" cy="364044"/>
            </a:xfrm>
            <a:prstGeom prst="straightConnector1">
              <a:avLst/>
            </a:prstGeom>
            <a:noFill/>
            <a:ln cap="flat" cmpd="sng" w="25400">
              <a:solidFill>
                <a:schemeClr val="lt1"/>
              </a:solidFill>
              <a:prstDash val="solid"/>
              <a:miter lim="800000"/>
              <a:headEnd len="sm" w="sm" type="none"/>
              <a:tailEnd len="sm" w="sm" type="none"/>
            </a:ln>
          </p:spPr>
        </p:cxnSp>
        <p:cxnSp>
          <p:nvCxnSpPr>
            <p:cNvPr id="315" name="Google Shape;315;p36"/>
            <p:cNvCxnSpPr/>
            <p:nvPr/>
          </p:nvCxnSpPr>
          <p:spPr>
            <a:xfrm>
              <a:off x="7749342" y="4713107"/>
              <a:ext cx="93604" cy="107667"/>
            </a:xfrm>
            <a:prstGeom prst="straightConnector1">
              <a:avLst/>
            </a:prstGeom>
            <a:noFill/>
            <a:ln cap="flat" cmpd="sng" w="25400">
              <a:solidFill>
                <a:schemeClr val="lt1"/>
              </a:solidFill>
              <a:prstDash val="solid"/>
              <a:miter lim="800000"/>
              <a:headEnd len="sm" w="sm" type="none"/>
              <a:tailEnd len="sm" w="sm" type="none"/>
            </a:ln>
          </p:spPr>
        </p:cxnSp>
        <p:cxnSp>
          <p:nvCxnSpPr>
            <p:cNvPr id="316" name="Google Shape;316;p36"/>
            <p:cNvCxnSpPr/>
            <p:nvPr/>
          </p:nvCxnSpPr>
          <p:spPr>
            <a:xfrm flipH="1">
              <a:off x="7621666" y="4653403"/>
              <a:ext cx="145962" cy="75662"/>
            </a:xfrm>
            <a:prstGeom prst="straightConnector1">
              <a:avLst/>
            </a:prstGeom>
            <a:noFill/>
            <a:ln cap="flat" cmpd="sng" w="25400">
              <a:solidFill>
                <a:schemeClr val="lt1"/>
              </a:solidFill>
              <a:prstDash val="solid"/>
              <a:miter lim="800000"/>
              <a:headEnd len="sm" w="sm" type="none"/>
              <a:tailEnd len="sm" w="sm" type="none"/>
            </a:ln>
          </p:spPr>
        </p:cxnSp>
      </p:grpSp>
      <p:cxnSp>
        <p:nvCxnSpPr>
          <p:cNvPr id="317" name="Google Shape;317;p36"/>
          <p:cNvCxnSpPr/>
          <p:nvPr/>
        </p:nvCxnSpPr>
        <p:spPr>
          <a:xfrm flipH="1">
            <a:off x="7634255" y="2553712"/>
            <a:ext cx="115783" cy="90833"/>
          </a:xfrm>
          <a:prstGeom prst="straightConnector1">
            <a:avLst/>
          </a:prstGeom>
          <a:noFill/>
          <a:ln cap="flat" cmpd="sng" w="25400">
            <a:solidFill>
              <a:schemeClr val="lt1"/>
            </a:solidFill>
            <a:prstDash val="solid"/>
            <a:miter lim="800000"/>
            <a:headEnd len="sm" w="sm" type="none"/>
            <a:tailEnd len="sm" w="sm" type="none"/>
          </a:ln>
        </p:spPr>
      </p:cxnSp>
      <p:cxnSp>
        <p:nvCxnSpPr>
          <p:cNvPr id="318" name="Google Shape;318;p36"/>
          <p:cNvCxnSpPr/>
          <p:nvPr/>
        </p:nvCxnSpPr>
        <p:spPr>
          <a:xfrm>
            <a:off x="7749665" y="2541608"/>
            <a:ext cx="93604" cy="80750"/>
          </a:xfrm>
          <a:prstGeom prst="straightConnector1">
            <a:avLst/>
          </a:prstGeom>
          <a:noFill/>
          <a:ln cap="flat" cmpd="sng" w="25400">
            <a:solidFill>
              <a:schemeClr val="lt1"/>
            </a:solidFill>
            <a:prstDash val="solid"/>
            <a:miter lim="800000"/>
            <a:headEnd len="sm" w="sm" type="none"/>
            <a:tailEnd len="sm" w="sm" type="none"/>
          </a:ln>
        </p:spPr>
      </p:cxnSp>
      <p:grpSp>
        <p:nvGrpSpPr>
          <p:cNvPr id="319" name="Google Shape;319;p36"/>
          <p:cNvGrpSpPr/>
          <p:nvPr/>
        </p:nvGrpSpPr>
        <p:grpSpPr>
          <a:xfrm flipH="1">
            <a:off x="5953062" y="2303029"/>
            <a:ext cx="227397" cy="291263"/>
            <a:chOff x="1246147" y="4735396"/>
            <a:chExt cx="227397" cy="388351"/>
          </a:xfrm>
        </p:grpSpPr>
        <p:cxnSp>
          <p:nvCxnSpPr>
            <p:cNvPr id="320" name="Google Shape;320;p36"/>
            <p:cNvCxnSpPr/>
            <p:nvPr/>
          </p:nvCxnSpPr>
          <p:spPr>
            <a:xfrm>
              <a:off x="1315640" y="4735396"/>
              <a:ext cx="157904" cy="235443"/>
            </a:xfrm>
            <a:prstGeom prst="straightConnector1">
              <a:avLst/>
            </a:prstGeom>
            <a:noFill/>
            <a:ln cap="flat" cmpd="sng" w="25400">
              <a:solidFill>
                <a:schemeClr val="lt1"/>
              </a:solidFill>
              <a:prstDash val="solid"/>
              <a:miter lim="800000"/>
              <a:headEnd len="sm" w="sm" type="none"/>
              <a:tailEnd len="sm" w="sm" type="none"/>
            </a:ln>
          </p:spPr>
        </p:cxnSp>
        <p:cxnSp>
          <p:nvCxnSpPr>
            <p:cNvPr id="321" name="Google Shape;321;p36"/>
            <p:cNvCxnSpPr/>
            <p:nvPr/>
          </p:nvCxnSpPr>
          <p:spPr>
            <a:xfrm flipH="1">
              <a:off x="1246147" y="4891291"/>
              <a:ext cx="184810" cy="222403"/>
            </a:xfrm>
            <a:prstGeom prst="straightConnector1">
              <a:avLst/>
            </a:prstGeom>
            <a:noFill/>
            <a:ln cap="flat" cmpd="sng" w="25400">
              <a:solidFill>
                <a:schemeClr val="lt1"/>
              </a:solidFill>
              <a:prstDash val="solid"/>
              <a:miter lim="800000"/>
              <a:headEnd len="sm" w="sm" type="none"/>
              <a:tailEnd len="sm" w="sm" type="none"/>
            </a:ln>
          </p:spPr>
        </p:cxnSp>
        <p:cxnSp>
          <p:nvCxnSpPr>
            <p:cNvPr id="322" name="Google Shape;322;p36"/>
            <p:cNvCxnSpPr/>
            <p:nvPr/>
          </p:nvCxnSpPr>
          <p:spPr>
            <a:xfrm>
              <a:off x="1335958" y="5007693"/>
              <a:ext cx="94999" cy="116054"/>
            </a:xfrm>
            <a:prstGeom prst="straightConnector1">
              <a:avLst/>
            </a:prstGeom>
            <a:noFill/>
            <a:ln cap="flat" cmpd="sng" w="25400">
              <a:solidFill>
                <a:schemeClr val="lt1"/>
              </a:solidFill>
              <a:prstDash val="solid"/>
              <a:miter lim="800000"/>
              <a:headEnd len="sm" w="sm" type="none"/>
              <a:tailEnd len="sm" w="sm" type="none"/>
            </a:ln>
          </p:spPr>
        </p:cxnSp>
        <p:cxnSp>
          <p:nvCxnSpPr>
            <p:cNvPr id="323" name="Google Shape;323;p36"/>
            <p:cNvCxnSpPr/>
            <p:nvPr/>
          </p:nvCxnSpPr>
          <p:spPr>
            <a:xfrm flipH="1">
              <a:off x="1286709" y="4808038"/>
              <a:ext cx="93604" cy="107667"/>
            </a:xfrm>
            <a:prstGeom prst="straightConnector1">
              <a:avLst/>
            </a:prstGeom>
            <a:noFill/>
            <a:ln cap="flat" cmpd="sng" w="25400">
              <a:solidFill>
                <a:schemeClr val="lt1"/>
              </a:solidFill>
              <a:prstDash val="solid"/>
              <a:miter lim="800000"/>
              <a:headEnd len="sm" w="sm" type="none"/>
              <a:tailEnd len="sm" w="sm" type="none"/>
            </a:ln>
          </p:spPr>
        </p:cxnSp>
      </p:grpSp>
      <p:grpSp>
        <p:nvGrpSpPr>
          <p:cNvPr id="324" name="Google Shape;324;p36"/>
          <p:cNvGrpSpPr/>
          <p:nvPr/>
        </p:nvGrpSpPr>
        <p:grpSpPr>
          <a:xfrm>
            <a:off x="2295037" y="2291373"/>
            <a:ext cx="300034" cy="235694"/>
            <a:chOff x="2029656" y="4589382"/>
            <a:chExt cx="300034" cy="314258"/>
          </a:xfrm>
        </p:grpSpPr>
        <p:cxnSp>
          <p:nvCxnSpPr>
            <p:cNvPr id="325" name="Google Shape;325;p36"/>
            <p:cNvCxnSpPr/>
            <p:nvPr/>
          </p:nvCxnSpPr>
          <p:spPr>
            <a:xfrm flipH="1">
              <a:off x="2131499" y="4589382"/>
              <a:ext cx="164795" cy="314258"/>
            </a:xfrm>
            <a:prstGeom prst="straightConnector1">
              <a:avLst/>
            </a:prstGeom>
            <a:noFill/>
            <a:ln cap="flat" cmpd="sng" w="25400">
              <a:solidFill>
                <a:schemeClr val="lt1"/>
              </a:solidFill>
              <a:prstDash val="solid"/>
              <a:miter lim="800000"/>
              <a:headEnd len="sm" w="sm" type="none"/>
              <a:tailEnd len="sm" w="sm" type="none"/>
            </a:ln>
          </p:spPr>
        </p:cxnSp>
        <p:cxnSp>
          <p:nvCxnSpPr>
            <p:cNvPr id="326" name="Google Shape;326;p36"/>
            <p:cNvCxnSpPr/>
            <p:nvPr/>
          </p:nvCxnSpPr>
          <p:spPr>
            <a:xfrm>
              <a:off x="2184057" y="4808864"/>
              <a:ext cx="58572" cy="94775"/>
            </a:xfrm>
            <a:prstGeom prst="straightConnector1">
              <a:avLst/>
            </a:prstGeom>
            <a:noFill/>
            <a:ln cap="flat" cmpd="sng" w="25400">
              <a:solidFill>
                <a:schemeClr val="lt1"/>
              </a:solidFill>
              <a:prstDash val="solid"/>
              <a:miter lim="800000"/>
              <a:headEnd len="sm" w="sm" type="none"/>
              <a:tailEnd len="sm" w="sm" type="none"/>
            </a:ln>
          </p:spPr>
        </p:cxnSp>
        <p:cxnSp>
          <p:nvCxnSpPr>
            <p:cNvPr id="327" name="Google Shape;327;p36"/>
            <p:cNvCxnSpPr/>
            <p:nvPr/>
          </p:nvCxnSpPr>
          <p:spPr>
            <a:xfrm flipH="1" rot="10800000">
              <a:off x="2089320" y="4689263"/>
              <a:ext cx="148175" cy="76401"/>
            </a:xfrm>
            <a:prstGeom prst="straightConnector1">
              <a:avLst/>
            </a:prstGeom>
            <a:noFill/>
            <a:ln cap="flat" cmpd="sng" w="25400">
              <a:solidFill>
                <a:schemeClr val="lt1"/>
              </a:solidFill>
              <a:prstDash val="solid"/>
              <a:miter lim="800000"/>
              <a:headEnd len="sm" w="sm" type="none"/>
              <a:tailEnd len="sm" w="sm" type="none"/>
            </a:ln>
          </p:spPr>
        </p:cxnSp>
        <p:cxnSp>
          <p:nvCxnSpPr>
            <p:cNvPr id="328" name="Google Shape;328;p36"/>
            <p:cNvCxnSpPr/>
            <p:nvPr/>
          </p:nvCxnSpPr>
          <p:spPr>
            <a:xfrm flipH="1">
              <a:off x="2029656" y="4759309"/>
              <a:ext cx="70700" cy="72640"/>
            </a:xfrm>
            <a:prstGeom prst="straightConnector1">
              <a:avLst/>
            </a:prstGeom>
            <a:noFill/>
            <a:ln cap="flat" cmpd="sng" w="25400">
              <a:solidFill>
                <a:schemeClr val="lt1"/>
              </a:solidFill>
              <a:prstDash val="solid"/>
              <a:miter lim="800000"/>
              <a:headEnd len="sm" w="sm" type="none"/>
              <a:tailEnd len="sm" w="sm" type="none"/>
            </a:ln>
          </p:spPr>
        </p:cxnSp>
        <p:cxnSp>
          <p:nvCxnSpPr>
            <p:cNvPr id="329" name="Google Shape;329;p36"/>
            <p:cNvCxnSpPr/>
            <p:nvPr/>
          </p:nvCxnSpPr>
          <p:spPr>
            <a:xfrm>
              <a:off x="2236086" y="4687095"/>
              <a:ext cx="93604" cy="107667"/>
            </a:xfrm>
            <a:prstGeom prst="straightConnector1">
              <a:avLst/>
            </a:prstGeom>
            <a:noFill/>
            <a:ln cap="flat" cmpd="sng" w="25400">
              <a:solidFill>
                <a:schemeClr val="lt1"/>
              </a:solidFill>
              <a:prstDash val="solid"/>
              <a:miter lim="800000"/>
              <a:headEnd len="sm" w="sm" type="none"/>
              <a:tailEnd len="sm" w="sm" type="none"/>
            </a:ln>
          </p:spPr>
        </p:cxnSp>
      </p:grpSp>
      <p:sp>
        <p:nvSpPr>
          <p:cNvPr id="330" name="Google Shape;330;p36"/>
          <p:cNvSpPr/>
          <p:nvPr/>
        </p:nvSpPr>
        <p:spPr>
          <a:xfrm>
            <a:off x="873942" y="2252714"/>
            <a:ext cx="7646591" cy="1179181"/>
          </a:xfrm>
          <a:custGeom>
            <a:rect b="b" l="l" r="r" t="t"/>
            <a:pathLst>
              <a:path extrusionOk="0" h="1527858" w="7646591">
                <a:moveTo>
                  <a:pt x="0" y="1527858"/>
                </a:moveTo>
                <a:lnTo>
                  <a:pt x="231494" y="972274"/>
                </a:lnTo>
                <a:lnTo>
                  <a:pt x="358895" y="776542"/>
                </a:lnTo>
                <a:lnTo>
                  <a:pt x="694481" y="613458"/>
                </a:lnTo>
                <a:lnTo>
                  <a:pt x="937549" y="0"/>
                </a:lnTo>
                <a:lnTo>
                  <a:pt x="7180454" y="0"/>
                </a:lnTo>
                <a:lnTo>
                  <a:pt x="7278321" y="475243"/>
                </a:lnTo>
                <a:lnTo>
                  <a:pt x="7396143" y="763249"/>
                </a:lnTo>
                <a:lnTo>
                  <a:pt x="7562419" y="996105"/>
                </a:lnTo>
                <a:lnTo>
                  <a:pt x="7646591" y="1526452"/>
                </a:lnTo>
                <a:lnTo>
                  <a:pt x="0" y="1527858"/>
                </a:lnTo>
                <a:close/>
              </a:path>
            </a:pathLst>
          </a:cu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1" name="Google Shape;331;p36"/>
          <p:cNvSpPr txBox="1"/>
          <p:nvPr/>
        </p:nvSpPr>
        <p:spPr>
          <a:xfrm>
            <a:off x="3262254" y="2265388"/>
            <a:ext cx="2660986" cy="300059"/>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400"/>
              <a:buFont typeface="Arial"/>
              <a:buNone/>
            </a:pPr>
            <a:r>
              <a:rPr b="1" lang="en" sz="1400">
                <a:solidFill>
                  <a:schemeClr val="dk1"/>
                </a:solidFill>
                <a:latin typeface="Arial"/>
                <a:ea typeface="Arial"/>
                <a:cs typeface="Arial"/>
                <a:sym typeface="Arial"/>
              </a:rPr>
              <a:t>Employees, Shareholders</a:t>
            </a:r>
            <a:endParaRPr b="1" sz="1400">
              <a:solidFill>
                <a:schemeClr val="dk1"/>
              </a:solidFill>
              <a:latin typeface="Arial"/>
              <a:ea typeface="Arial"/>
              <a:cs typeface="Arial"/>
              <a:sym typeface="Arial"/>
            </a:endParaRPr>
          </a:p>
        </p:txBody>
      </p:sp>
      <p:sp>
        <p:nvSpPr>
          <p:cNvPr id="332" name="Google Shape;332;p36"/>
          <p:cNvSpPr txBox="1"/>
          <p:nvPr/>
        </p:nvSpPr>
        <p:spPr>
          <a:xfrm>
            <a:off x="1707105" y="2471309"/>
            <a:ext cx="2719183" cy="969473"/>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100"/>
              <a:buFont typeface="Arial"/>
              <a:buNone/>
            </a:pPr>
            <a:r>
              <a:rPr lang="en" sz="1150">
                <a:solidFill>
                  <a:schemeClr val="dk1"/>
                </a:solidFill>
                <a:latin typeface="Arial"/>
                <a:ea typeface="Arial"/>
                <a:cs typeface="Arial"/>
                <a:sym typeface="Arial"/>
              </a:rPr>
              <a:t>76% of employees and job seekers say </a:t>
            </a:r>
            <a:r>
              <a:rPr b="1" lang="en" sz="1150">
                <a:solidFill>
                  <a:schemeClr val="dk1"/>
                </a:solidFill>
                <a:latin typeface="Arial"/>
                <a:ea typeface="Arial"/>
                <a:cs typeface="Arial"/>
                <a:sym typeface="Arial"/>
              </a:rPr>
              <a:t>a diverse workforce is important when evaluating companies and job offers,</a:t>
            </a:r>
            <a:r>
              <a:rPr lang="en" sz="1150">
                <a:solidFill>
                  <a:schemeClr val="dk1"/>
                </a:solidFill>
                <a:latin typeface="Arial"/>
                <a:ea typeface="Arial"/>
                <a:cs typeface="Arial"/>
                <a:sym typeface="Arial"/>
              </a:rPr>
              <a:t> and 37% wouldn’t apply to a company that had negative satisfaction ratings among people of color.</a:t>
            </a:r>
            <a:endParaRPr sz="1150">
              <a:solidFill>
                <a:schemeClr val="dk1"/>
              </a:solidFill>
              <a:latin typeface="Georgia"/>
              <a:ea typeface="Georgia"/>
              <a:cs typeface="Georgia"/>
              <a:sym typeface="Georgia"/>
            </a:endParaRPr>
          </a:p>
        </p:txBody>
      </p:sp>
      <p:cxnSp>
        <p:nvCxnSpPr>
          <p:cNvPr id="333" name="Google Shape;333;p36"/>
          <p:cNvCxnSpPr/>
          <p:nvPr/>
        </p:nvCxnSpPr>
        <p:spPr>
          <a:xfrm flipH="1" rot="10800000">
            <a:off x="1707105" y="2250600"/>
            <a:ext cx="6462011" cy="9795"/>
          </a:xfrm>
          <a:prstGeom prst="straightConnector1">
            <a:avLst/>
          </a:prstGeom>
          <a:noFill/>
          <a:ln cap="flat" cmpd="sng" w="25400">
            <a:solidFill>
              <a:schemeClr val="lt1"/>
            </a:solidFill>
            <a:prstDash val="solid"/>
            <a:miter lim="800000"/>
            <a:headEnd len="sm" w="sm" type="none"/>
            <a:tailEnd len="sm" w="sm" type="none"/>
          </a:ln>
        </p:spPr>
      </p:cxnSp>
      <p:sp>
        <p:nvSpPr>
          <p:cNvPr id="334" name="Google Shape;334;p36"/>
          <p:cNvSpPr/>
          <p:nvPr/>
        </p:nvSpPr>
        <p:spPr>
          <a:xfrm>
            <a:off x="1792167" y="972487"/>
            <a:ext cx="6265045" cy="1281659"/>
          </a:xfrm>
          <a:custGeom>
            <a:rect b="b" l="l" r="r" t="t"/>
            <a:pathLst>
              <a:path extrusionOk="0" h="1708879" w="6265045">
                <a:moveTo>
                  <a:pt x="0" y="1708879"/>
                </a:moveTo>
                <a:lnTo>
                  <a:pt x="53706" y="1412003"/>
                </a:lnTo>
                <a:lnTo>
                  <a:pt x="177797" y="1146748"/>
                </a:lnTo>
                <a:lnTo>
                  <a:pt x="553394" y="777405"/>
                </a:lnTo>
                <a:lnTo>
                  <a:pt x="992278" y="647504"/>
                </a:lnTo>
                <a:lnTo>
                  <a:pt x="1429475" y="345616"/>
                </a:lnTo>
                <a:lnTo>
                  <a:pt x="1705108" y="304815"/>
                </a:lnTo>
                <a:lnTo>
                  <a:pt x="2051567" y="263170"/>
                </a:lnTo>
                <a:lnTo>
                  <a:pt x="2533781" y="17074"/>
                </a:lnTo>
                <a:lnTo>
                  <a:pt x="2824802" y="0"/>
                </a:lnTo>
                <a:lnTo>
                  <a:pt x="3664252" y="187377"/>
                </a:lnTo>
                <a:lnTo>
                  <a:pt x="4184738" y="280246"/>
                </a:lnTo>
                <a:lnTo>
                  <a:pt x="4801819" y="391830"/>
                </a:lnTo>
                <a:lnTo>
                  <a:pt x="5334813" y="607102"/>
                </a:lnTo>
                <a:lnTo>
                  <a:pt x="5762875" y="921895"/>
                </a:lnTo>
                <a:lnTo>
                  <a:pt x="5909849" y="1340378"/>
                </a:lnTo>
                <a:lnTo>
                  <a:pt x="6177587" y="1489436"/>
                </a:lnTo>
                <a:lnTo>
                  <a:pt x="6265045" y="1693889"/>
                </a:lnTo>
                <a:lnTo>
                  <a:pt x="0" y="1708879"/>
                </a:lnTo>
                <a:close/>
              </a:path>
            </a:pathLst>
          </a:cu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5" name="Google Shape;335;p36"/>
          <p:cNvSpPr txBox="1"/>
          <p:nvPr/>
        </p:nvSpPr>
        <p:spPr>
          <a:xfrm>
            <a:off x="3902744" y="1055437"/>
            <a:ext cx="1407728" cy="300059"/>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400"/>
              <a:buFont typeface="Arial"/>
              <a:buNone/>
            </a:pPr>
            <a:r>
              <a:rPr b="1" lang="en" sz="1400">
                <a:solidFill>
                  <a:schemeClr val="dk1"/>
                </a:solidFill>
                <a:latin typeface="Arial"/>
                <a:ea typeface="Arial"/>
                <a:cs typeface="Arial"/>
                <a:sym typeface="Arial"/>
              </a:rPr>
              <a:t>CEO, Board</a:t>
            </a:r>
            <a:endParaRPr b="1" sz="1400">
              <a:solidFill>
                <a:schemeClr val="dk1"/>
              </a:solidFill>
              <a:latin typeface="Arial"/>
              <a:ea typeface="Arial"/>
              <a:cs typeface="Arial"/>
              <a:sym typeface="Arial"/>
            </a:endParaRPr>
          </a:p>
        </p:txBody>
      </p:sp>
      <p:sp>
        <p:nvSpPr>
          <p:cNvPr id="336" name="Google Shape;336;p36"/>
          <p:cNvSpPr txBox="1"/>
          <p:nvPr/>
        </p:nvSpPr>
        <p:spPr>
          <a:xfrm>
            <a:off x="2346559" y="1496762"/>
            <a:ext cx="2181587" cy="553975"/>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150">
                <a:solidFill>
                  <a:schemeClr val="dk1"/>
                </a:solidFill>
                <a:latin typeface="Arial"/>
                <a:ea typeface="Arial"/>
                <a:cs typeface="Arial"/>
                <a:sym typeface="Arial"/>
              </a:rPr>
              <a:t>Nearly 2,000 CEOs </a:t>
            </a:r>
            <a:r>
              <a:rPr lang="en" sz="1150">
                <a:solidFill>
                  <a:schemeClr val="dk1"/>
                </a:solidFill>
                <a:latin typeface="Arial"/>
                <a:ea typeface="Arial"/>
                <a:cs typeface="Arial"/>
                <a:sym typeface="Arial"/>
              </a:rPr>
              <a:t>have signed the CEO Action for Diversity &amp; Inclusion pledge.</a:t>
            </a:r>
            <a:endParaRPr sz="1150">
              <a:solidFill>
                <a:schemeClr val="dk1"/>
              </a:solidFill>
              <a:latin typeface="Arial"/>
              <a:ea typeface="Arial"/>
              <a:cs typeface="Arial"/>
              <a:sym typeface="Arial"/>
            </a:endParaRPr>
          </a:p>
        </p:txBody>
      </p:sp>
      <p:sp>
        <p:nvSpPr>
          <p:cNvPr id="337" name="Google Shape;337;p36"/>
          <p:cNvSpPr txBox="1"/>
          <p:nvPr/>
        </p:nvSpPr>
        <p:spPr>
          <a:xfrm>
            <a:off x="4571841" y="1260158"/>
            <a:ext cx="2754790" cy="992557"/>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100"/>
              <a:buFont typeface="Arial"/>
              <a:buNone/>
            </a:pPr>
            <a:r>
              <a:rPr b="1" lang="en" sz="1150">
                <a:solidFill>
                  <a:schemeClr val="dk1"/>
                </a:solidFill>
                <a:latin typeface="Arial"/>
                <a:ea typeface="Arial"/>
                <a:cs typeface="Arial"/>
                <a:sym typeface="Arial"/>
              </a:rPr>
              <a:t>“Our board has made it clear </a:t>
            </a:r>
            <a:br>
              <a:rPr b="1" lang="en" sz="1150">
                <a:solidFill>
                  <a:schemeClr val="dk1"/>
                </a:solidFill>
                <a:latin typeface="Arial"/>
                <a:ea typeface="Arial"/>
                <a:cs typeface="Arial"/>
                <a:sym typeface="Arial"/>
              </a:rPr>
            </a:br>
            <a:r>
              <a:rPr b="1" lang="en" sz="1150">
                <a:solidFill>
                  <a:schemeClr val="dk1"/>
                </a:solidFill>
                <a:latin typeface="Arial"/>
                <a:ea typeface="Arial"/>
                <a:cs typeface="Arial"/>
                <a:sym typeface="Arial"/>
              </a:rPr>
              <a:t>that diversity is something we need to prioritize</a:t>
            </a:r>
            <a:r>
              <a:rPr lang="en" sz="1150">
                <a:solidFill>
                  <a:schemeClr val="dk1"/>
                </a:solidFill>
                <a:latin typeface="Arial"/>
                <a:ea typeface="Arial"/>
                <a:cs typeface="Arial"/>
                <a:sym typeface="Arial"/>
              </a:rPr>
              <a:t>...They want to see rapid month-month pace of that change, so that’s what we are working toward.” </a:t>
            </a:r>
            <a:endParaRPr sz="1150">
              <a:solidFill>
                <a:schemeClr val="dk1"/>
              </a:solidFill>
              <a:latin typeface="Arial"/>
              <a:ea typeface="Arial"/>
              <a:cs typeface="Arial"/>
              <a:sym typeface="Arial"/>
            </a:endParaRPr>
          </a:p>
          <a:p>
            <a:pPr indent="0" lvl="0" marL="365760" marR="0" rtl="0" algn="l">
              <a:spcBef>
                <a:spcPts val="600"/>
              </a:spcBef>
              <a:spcAft>
                <a:spcPts val="0"/>
              </a:spcAft>
              <a:buClr>
                <a:schemeClr val="dk1"/>
              </a:buClr>
              <a:buSzPts val="1100"/>
              <a:buFont typeface="Arial"/>
              <a:buNone/>
            </a:pPr>
            <a:r>
              <a:rPr lang="en" sz="1150">
                <a:solidFill>
                  <a:schemeClr val="dk1"/>
                </a:solidFill>
                <a:latin typeface="Arial"/>
                <a:ea typeface="Arial"/>
                <a:cs typeface="Arial"/>
                <a:sym typeface="Arial"/>
              </a:rPr>
              <a:t>CHRO, Finance Organization</a:t>
            </a:r>
            <a:endParaRPr sz="1150">
              <a:solidFill>
                <a:schemeClr val="dk1"/>
              </a:solidFill>
              <a:latin typeface="Arial"/>
              <a:ea typeface="Arial"/>
              <a:cs typeface="Arial"/>
              <a:sym typeface="Arial"/>
            </a:endParaRPr>
          </a:p>
        </p:txBody>
      </p:sp>
      <p:grpSp>
        <p:nvGrpSpPr>
          <p:cNvPr id="338" name="Google Shape;338;p36"/>
          <p:cNvGrpSpPr/>
          <p:nvPr/>
        </p:nvGrpSpPr>
        <p:grpSpPr>
          <a:xfrm>
            <a:off x="7682700" y="2245616"/>
            <a:ext cx="221280" cy="273033"/>
            <a:chOff x="7621666" y="4588864"/>
            <a:chExt cx="221280" cy="364044"/>
          </a:xfrm>
        </p:grpSpPr>
        <p:cxnSp>
          <p:nvCxnSpPr>
            <p:cNvPr id="339" name="Google Shape;339;p36"/>
            <p:cNvCxnSpPr/>
            <p:nvPr/>
          </p:nvCxnSpPr>
          <p:spPr>
            <a:xfrm flipH="1">
              <a:off x="7688786" y="4588864"/>
              <a:ext cx="103797" cy="364044"/>
            </a:xfrm>
            <a:prstGeom prst="straightConnector1">
              <a:avLst/>
            </a:prstGeom>
            <a:noFill/>
            <a:ln cap="flat" cmpd="sng" w="25400">
              <a:solidFill>
                <a:schemeClr val="lt1"/>
              </a:solidFill>
              <a:prstDash val="solid"/>
              <a:miter lim="800000"/>
              <a:headEnd len="sm" w="sm" type="none"/>
              <a:tailEnd len="sm" w="sm" type="none"/>
            </a:ln>
          </p:spPr>
        </p:cxnSp>
        <p:cxnSp>
          <p:nvCxnSpPr>
            <p:cNvPr id="340" name="Google Shape;340;p36"/>
            <p:cNvCxnSpPr/>
            <p:nvPr/>
          </p:nvCxnSpPr>
          <p:spPr>
            <a:xfrm>
              <a:off x="7749342" y="4713107"/>
              <a:ext cx="93604" cy="107667"/>
            </a:xfrm>
            <a:prstGeom prst="straightConnector1">
              <a:avLst/>
            </a:prstGeom>
            <a:noFill/>
            <a:ln cap="flat" cmpd="sng" w="25400">
              <a:solidFill>
                <a:schemeClr val="lt1"/>
              </a:solidFill>
              <a:prstDash val="solid"/>
              <a:miter lim="800000"/>
              <a:headEnd len="sm" w="sm" type="none"/>
              <a:tailEnd len="sm" w="sm" type="none"/>
            </a:ln>
          </p:spPr>
        </p:cxnSp>
        <p:cxnSp>
          <p:nvCxnSpPr>
            <p:cNvPr id="341" name="Google Shape;341;p36"/>
            <p:cNvCxnSpPr/>
            <p:nvPr/>
          </p:nvCxnSpPr>
          <p:spPr>
            <a:xfrm flipH="1">
              <a:off x="7621666" y="4653403"/>
              <a:ext cx="145962" cy="75662"/>
            </a:xfrm>
            <a:prstGeom prst="straightConnector1">
              <a:avLst/>
            </a:prstGeom>
            <a:noFill/>
            <a:ln cap="flat" cmpd="sng" w="25400">
              <a:solidFill>
                <a:schemeClr val="lt1"/>
              </a:solidFill>
              <a:prstDash val="solid"/>
              <a:miter lim="800000"/>
              <a:headEnd len="sm" w="sm" type="none"/>
              <a:tailEnd len="sm" w="sm" type="none"/>
            </a:ln>
          </p:spPr>
        </p:cxnSp>
      </p:grpSp>
      <p:cxnSp>
        <p:nvCxnSpPr>
          <p:cNvPr id="342" name="Google Shape;342;p36"/>
          <p:cNvCxnSpPr/>
          <p:nvPr/>
        </p:nvCxnSpPr>
        <p:spPr>
          <a:xfrm flipH="1">
            <a:off x="7634255" y="2510306"/>
            <a:ext cx="115783" cy="90833"/>
          </a:xfrm>
          <a:prstGeom prst="straightConnector1">
            <a:avLst/>
          </a:prstGeom>
          <a:noFill/>
          <a:ln cap="flat" cmpd="sng" w="25400">
            <a:solidFill>
              <a:schemeClr val="lt1"/>
            </a:solidFill>
            <a:prstDash val="solid"/>
            <a:miter lim="800000"/>
            <a:headEnd len="sm" w="sm" type="none"/>
            <a:tailEnd len="sm" w="sm" type="none"/>
          </a:ln>
        </p:spPr>
      </p:cxnSp>
      <p:cxnSp>
        <p:nvCxnSpPr>
          <p:cNvPr id="343" name="Google Shape;343;p36"/>
          <p:cNvCxnSpPr/>
          <p:nvPr/>
        </p:nvCxnSpPr>
        <p:spPr>
          <a:xfrm>
            <a:off x="7749665" y="2498203"/>
            <a:ext cx="93604" cy="80750"/>
          </a:xfrm>
          <a:prstGeom prst="straightConnector1">
            <a:avLst/>
          </a:prstGeom>
          <a:noFill/>
          <a:ln cap="flat" cmpd="sng" w="25400">
            <a:solidFill>
              <a:schemeClr val="lt1"/>
            </a:solidFill>
            <a:prstDash val="solid"/>
            <a:miter lim="800000"/>
            <a:headEnd len="sm" w="sm" type="none"/>
            <a:tailEnd len="sm" w="sm" type="none"/>
          </a:ln>
        </p:spPr>
      </p:cxnSp>
      <p:grpSp>
        <p:nvGrpSpPr>
          <p:cNvPr id="344" name="Google Shape;344;p36"/>
          <p:cNvGrpSpPr/>
          <p:nvPr/>
        </p:nvGrpSpPr>
        <p:grpSpPr>
          <a:xfrm flipH="1">
            <a:off x="5953062" y="2259623"/>
            <a:ext cx="227397" cy="291263"/>
            <a:chOff x="1246147" y="4735396"/>
            <a:chExt cx="227397" cy="388351"/>
          </a:xfrm>
        </p:grpSpPr>
        <p:cxnSp>
          <p:nvCxnSpPr>
            <p:cNvPr id="345" name="Google Shape;345;p36"/>
            <p:cNvCxnSpPr/>
            <p:nvPr/>
          </p:nvCxnSpPr>
          <p:spPr>
            <a:xfrm>
              <a:off x="1315640" y="4735396"/>
              <a:ext cx="157904" cy="235443"/>
            </a:xfrm>
            <a:prstGeom prst="straightConnector1">
              <a:avLst/>
            </a:prstGeom>
            <a:noFill/>
            <a:ln cap="flat" cmpd="sng" w="25400">
              <a:solidFill>
                <a:schemeClr val="lt1"/>
              </a:solidFill>
              <a:prstDash val="solid"/>
              <a:miter lim="800000"/>
              <a:headEnd len="sm" w="sm" type="none"/>
              <a:tailEnd len="sm" w="sm" type="none"/>
            </a:ln>
          </p:spPr>
        </p:cxnSp>
        <p:cxnSp>
          <p:nvCxnSpPr>
            <p:cNvPr id="346" name="Google Shape;346;p36"/>
            <p:cNvCxnSpPr/>
            <p:nvPr/>
          </p:nvCxnSpPr>
          <p:spPr>
            <a:xfrm flipH="1">
              <a:off x="1246147" y="4891291"/>
              <a:ext cx="184810" cy="222403"/>
            </a:xfrm>
            <a:prstGeom prst="straightConnector1">
              <a:avLst/>
            </a:prstGeom>
            <a:noFill/>
            <a:ln cap="flat" cmpd="sng" w="25400">
              <a:solidFill>
                <a:schemeClr val="lt1"/>
              </a:solidFill>
              <a:prstDash val="solid"/>
              <a:miter lim="800000"/>
              <a:headEnd len="sm" w="sm" type="none"/>
              <a:tailEnd len="sm" w="sm" type="none"/>
            </a:ln>
          </p:spPr>
        </p:cxnSp>
        <p:cxnSp>
          <p:nvCxnSpPr>
            <p:cNvPr id="347" name="Google Shape;347;p36"/>
            <p:cNvCxnSpPr/>
            <p:nvPr/>
          </p:nvCxnSpPr>
          <p:spPr>
            <a:xfrm>
              <a:off x="1335958" y="5007693"/>
              <a:ext cx="94999" cy="116054"/>
            </a:xfrm>
            <a:prstGeom prst="straightConnector1">
              <a:avLst/>
            </a:prstGeom>
            <a:noFill/>
            <a:ln cap="flat" cmpd="sng" w="25400">
              <a:solidFill>
                <a:schemeClr val="lt1"/>
              </a:solidFill>
              <a:prstDash val="solid"/>
              <a:miter lim="800000"/>
              <a:headEnd len="sm" w="sm" type="none"/>
              <a:tailEnd len="sm" w="sm" type="none"/>
            </a:ln>
          </p:spPr>
        </p:cxnSp>
        <p:cxnSp>
          <p:nvCxnSpPr>
            <p:cNvPr id="348" name="Google Shape;348;p36"/>
            <p:cNvCxnSpPr/>
            <p:nvPr/>
          </p:nvCxnSpPr>
          <p:spPr>
            <a:xfrm flipH="1">
              <a:off x="1286709" y="4808038"/>
              <a:ext cx="93604" cy="107667"/>
            </a:xfrm>
            <a:prstGeom prst="straightConnector1">
              <a:avLst/>
            </a:prstGeom>
            <a:noFill/>
            <a:ln cap="flat" cmpd="sng" w="25400">
              <a:solidFill>
                <a:schemeClr val="lt1"/>
              </a:solidFill>
              <a:prstDash val="solid"/>
              <a:miter lim="800000"/>
              <a:headEnd len="sm" w="sm" type="none"/>
              <a:tailEnd len="sm" w="sm" type="none"/>
            </a:ln>
          </p:spPr>
        </p:cxnSp>
      </p:grpSp>
      <p:grpSp>
        <p:nvGrpSpPr>
          <p:cNvPr id="349" name="Google Shape;349;p36"/>
          <p:cNvGrpSpPr/>
          <p:nvPr/>
        </p:nvGrpSpPr>
        <p:grpSpPr>
          <a:xfrm>
            <a:off x="2295037" y="2256649"/>
            <a:ext cx="300034" cy="235694"/>
            <a:chOff x="2029656" y="4589382"/>
            <a:chExt cx="300034" cy="314258"/>
          </a:xfrm>
        </p:grpSpPr>
        <p:cxnSp>
          <p:nvCxnSpPr>
            <p:cNvPr id="350" name="Google Shape;350;p36"/>
            <p:cNvCxnSpPr/>
            <p:nvPr/>
          </p:nvCxnSpPr>
          <p:spPr>
            <a:xfrm flipH="1">
              <a:off x="2131499" y="4589382"/>
              <a:ext cx="164795" cy="314258"/>
            </a:xfrm>
            <a:prstGeom prst="straightConnector1">
              <a:avLst/>
            </a:prstGeom>
            <a:noFill/>
            <a:ln cap="flat" cmpd="sng" w="25400">
              <a:solidFill>
                <a:schemeClr val="lt1"/>
              </a:solidFill>
              <a:prstDash val="solid"/>
              <a:miter lim="800000"/>
              <a:headEnd len="sm" w="sm" type="none"/>
              <a:tailEnd len="sm" w="sm" type="none"/>
            </a:ln>
          </p:spPr>
        </p:cxnSp>
        <p:cxnSp>
          <p:nvCxnSpPr>
            <p:cNvPr id="351" name="Google Shape;351;p36"/>
            <p:cNvCxnSpPr/>
            <p:nvPr/>
          </p:nvCxnSpPr>
          <p:spPr>
            <a:xfrm>
              <a:off x="2184057" y="4808864"/>
              <a:ext cx="58572" cy="94775"/>
            </a:xfrm>
            <a:prstGeom prst="straightConnector1">
              <a:avLst/>
            </a:prstGeom>
            <a:noFill/>
            <a:ln cap="flat" cmpd="sng" w="25400">
              <a:solidFill>
                <a:schemeClr val="lt1"/>
              </a:solidFill>
              <a:prstDash val="solid"/>
              <a:miter lim="800000"/>
              <a:headEnd len="sm" w="sm" type="none"/>
              <a:tailEnd len="sm" w="sm" type="none"/>
            </a:ln>
          </p:spPr>
        </p:cxnSp>
        <p:cxnSp>
          <p:nvCxnSpPr>
            <p:cNvPr id="352" name="Google Shape;352;p36"/>
            <p:cNvCxnSpPr/>
            <p:nvPr/>
          </p:nvCxnSpPr>
          <p:spPr>
            <a:xfrm flipH="1" rot="10800000">
              <a:off x="2089320" y="4689263"/>
              <a:ext cx="148175" cy="76401"/>
            </a:xfrm>
            <a:prstGeom prst="straightConnector1">
              <a:avLst/>
            </a:prstGeom>
            <a:noFill/>
            <a:ln cap="flat" cmpd="sng" w="25400">
              <a:solidFill>
                <a:schemeClr val="lt1"/>
              </a:solidFill>
              <a:prstDash val="solid"/>
              <a:miter lim="800000"/>
              <a:headEnd len="sm" w="sm" type="none"/>
              <a:tailEnd len="sm" w="sm" type="none"/>
            </a:ln>
          </p:spPr>
        </p:cxnSp>
        <p:cxnSp>
          <p:nvCxnSpPr>
            <p:cNvPr id="353" name="Google Shape;353;p36"/>
            <p:cNvCxnSpPr/>
            <p:nvPr/>
          </p:nvCxnSpPr>
          <p:spPr>
            <a:xfrm flipH="1">
              <a:off x="2029656" y="4759309"/>
              <a:ext cx="70700" cy="72640"/>
            </a:xfrm>
            <a:prstGeom prst="straightConnector1">
              <a:avLst/>
            </a:prstGeom>
            <a:noFill/>
            <a:ln cap="flat" cmpd="sng" w="25400">
              <a:solidFill>
                <a:schemeClr val="lt1"/>
              </a:solidFill>
              <a:prstDash val="solid"/>
              <a:miter lim="800000"/>
              <a:headEnd len="sm" w="sm" type="none"/>
              <a:tailEnd len="sm" w="sm" type="none"/>
            </a:ln>
          </p:spPr>
        </p:cxnSp>
        <p:cxnSp>
          <p:nvCxnSpPr>
            <p:cNvPr id="354" name="Google Shape;354;p36"/>
            <p:cNvCxnSpPr/>
            <p:nvPr/>
          </p:nvCxnSpPr>
          <p:spPr>
            <a:xfrm>
              <a:off x="2236086" y="4687095"/>
              <a:ext cx="93604" cy="107667"/>
            </a:xfrm>
            <a:prstGeom prst="straightConnector1">
              <a:avLst/>
            </a:prstGeom>
            <a:noFill/>
            <a:ln cap="flat" cmpd="sng" w="25400">
              <a:solidFill>
                <a:schemeClr val="lt1"/>
              </a:solidFill>
              <a:prstDash val="solid"/>
              <a:miter lim="800000"/>
              <a:headEnd len="sm" w="sm" type="none"/>
              <a:tailEnd len="sm" w="sm" type="none"/>
            </a:ln>
          </p:spPr>
        </p:cxnSp>
      </p:grpSp>
      <p:cxnSp>
        <p:nvCxnSpPr>
          <p:cNvPr id="355" name="Google Shape;355;p36"/>
          <p:cNvCxnSpPr/>
          <p:nvPr/>
        </p:nvCxnSpPr>
        <p:spPr>
          <a:xfrm flipH="1">
            <a:off x="8204292" y="3648341"/>
            <a:ext cx="94999" cy="87040"/>
          </a:xfrm>
          <a:prstGeom prst="straightConnector1">
            <a:avLst/>
          </a:prstGeom>
          <a:noFill/>
          <a:ln cap="flat" cmpd="sng" w="25400">
            <a:solidFill>
              <a:schemeClr val="lt1"/>
            </a:solidFill>
            <a:prstDash val="solid"/>
            <a:miter lim="800000"/>
            <a:headEnd len="sm" w="sm" type="none"/>
            <a:tailEnd len="sm" w="sm" type="none"/>
          </a:ln>
        </p:spPr>
      </p:cxnSp>
      <p:sp>
        <p:nvSpPr>
          <p:cNvPr id="356" name="Google Shape;356;p36"/>
          <p:cNvSpPr txBox="1"/>
          <p:nvPr/>
        </p:nvSpPr>
        <p:spPr>
          <a:xfrm>
            <a:off x="5203791" y="2609808"/>
            <a:ext cx="3047087" cy="692474"/>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lang="en" sz="1150">
                <a:solidFill>
                  <a:schemeClr val="dk1"/>
                </a:solidFill>
                <a:latin typeface="Arial"/>
                <a:ea typeface="Arial"/>
                <a:cs typeface="Arial"/>
                <a:sym typeface="Arial"/>
              </a:rPr>
              <a:t>Due to institutional shareholder pressure, </a:t>
            </a:r>
            <a:r>
              <a:rPr b="1" lang="en" sz="1150">
                <a:solidFill>
                  <a:schemeClr val="dk1"/>
                </a:solidFill>
                <a:latin typeface="Arial"/>
                <a:ea typeface="Arial"/>
                <a:cs typeface="Arial"/>
                <a:sym typeface="Arial"/>
              </a:rPr>
              <a:t>nearly half of the S&amp;P 100 </a:t>
            </a:r>
            <a:r>
              <a:rPr lang="en" sz="1150">
                <a:solidFill>
                  <a:schemeClr val="dk1"/>
                </a:solidFill>
                <a:latin typeface="Arial"/>
                <a:ea typeface="Arial"/>
                <a:cs typeface="Arial"/>
                <a:sym typeface="Arial"/>
              </a:rPr>
              <a:t>will publicly disclose an EEO-1 in 2021 compared to 14% in 2020.</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72"/>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Creating Consequential Accountability</a:t>
            </a:r>
            <a:endParaRPr/>
          </a:p>
        </p:txBody>
      </p:sp>
      <p:graphicFrame>
        <p:nvGraphicFramePr>
          <p:cNvPr id="1277" name="Google Shape;1277;p72"/>
          <p:cNvGraphicFramePr/>
          <p:nvPr/>
        </p:nvGraphicFramePr>
        <p:xfrm>
          <a:off x="457201" y="1159634"/>
          <a:ext cx="3000000" cy="3000000"/>
        </p:xfrm>
        <a:graphic>
          <a:graphicData uri="http://schemas.openxmlformats.org/drawingml/2006/table">
            <a:tbl>
              <a:tblPr bandRow="1" firstRow="1">
                <a:noFill/>
                <a:tableStyleId>{4D9A8607-1C7A-4FEF-80A3-68C6CF04E4B6}</a:tableStyleId>
              </a:tblPr>
              <a:tblGrid>
                <a:gridCol w="2746375"/>
                <a:gridCol w="2746375"/>
                <a:gridCol w="2746375"/>
              </a:tblGrid>
              <a:tr h="248775">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Inform Leader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Decision Making</a:t>
                      </a:r>
                      <a:endParaRPr sz="1100"/>
                    </a:p>
                  </a:txBody>
                  <a:tcPr marT="68600" marB="68600" marR="91450" marL="91450">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Customize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Strategies</a:t>
                      </a:r>
                      <a:endParaRPr b="1" i="0" sz="1100" u="none" cap="none" strike="noStrike">
                        <a:solidFill>
                          <a:schemeClr val="lt1"/>
                        </a:solidFill>
                        <a:latin typeface="Arial"/>
                        <a:ea typeface="Arial"/>
                        <a:cs typeface="Arial"/>
                        <a:sym typeface="Arial"/>
                      </a:endParaRPr>
                    </a:p>
                  </a:txBody>
                  <a:tcPr marT="68600" marB="68600" marR="91450" marL="9145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Require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Progress</a:t>
                      </a:r>
                      <a:endParaRPr sz="1100"/>
                    </a:p>
                  </a:txBody>
                  <a:tcPr marT="68600" marB="68600" marR="91450" marL="91450">
                    <a:lnL cap="flat" cmpd="sng" w="9525">
                      <a:solidFill>
                        <a:srgbClr val="7F7F7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287925">
                <a:tc>
                  <a:txBody>
                    <a:bodyPr/>
                    <a:lstStyle/>
                    <a:p>
                      <a:pPr indent="0" lvl="0" marL="0" marR="0" rtl="0" algn="ctr">
                        <a:lnSpc>
                          <a:spcPct val="100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Use objective criteria </a:t>
                      </a:r>
                      <a:br>
                        <a:rPr lang="en" sz="900" u="none" cap="none" strike="noStrike">
                          <a:latin typeface="Arial"/>
                          <a:ea typeface="Arial"/>
                          <a:cs typeface="Arial"/>
                          <a:sym typeface="Arial"/>
                        </a:rPr>
                      </a:br>
                      <a:r>
                        <a:rPr lang="en" sz="900" u="none" cap="none" strike="noStrike">
                          <a:latin typeface="Arial"/>
                          <a:ea typeface="Arial"/>
                          <a:cs typeface="Arial"/>
                          <a:sym typeface="Arial"/>
                        </a:rPr>
                        <a:t>and integrated data to drive </a:t>
                      </a:r>
                      <a:br>
                        <a:rPr lang="en" sz="900" u="none" cap="none" strike="noStrike">
                          <a:latin typeface="Arial"/>
                          <a:ea typeface="Arial"/>
                          <a:cs typeface="Arial"/>
                          <a:sym typeface="Arial"/>
                        </a:rPr>
                      </a:br>
                      <a:r>
                        <a:rPr lang="en" sz="900" u="none" cap="none" strike="noStrike">
                          <a:latin typeface="Arial"/>
                          <a:ea typeface="Arial"/>
                          <a:cs typeface="Arial"/>
                          <a:sym typeface="Arial"/>
                        </a:rPr>
                        <a:t>equitable talent decisions.</a:t>
                      </a:r>
                      <a:endParaRPr sz="900" u="none" cap="none" strike="noStrike">
                        <a:solidFill>
                          <a:schemeClr val="dk1"/>
                        </a:solidFill>
                        <a:latin typeface="Arial"/>
                        <a:ea typeface="Arial"/>
                        <a:cs typeface="Arial"/>
                        <a:sym typeface="Arial"/>
                      </a:endParaRPr>
                    </a:p>
                  </a:txBody>
                  <a:tcPr marT="68600" marB="68600" marR="91450" marL="91450" anchor="ctr">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 sz="900" u="none" cap="none" strike="noStrike"/>
                        <a:t>Support customized </a:t>
                      </a:r>
                      <a:br>
                        <a:rPr lang="en" sz="900" u="none" cap="none" strike="noStrike"/>
                      </a:br>
                      <a:r>
                        <a:rPr lang="en" sz="900" u="none" cap="none" strike="noStrike"/>
                        <a:t>strategies to enable leader </a:t>
                      </a:r>
                      <a:br>
                        <a:rPr lang="en" sz="900" u="none" cap="none" strike="noStrike"/>
                      </a:br>
                      <a:r>
                        <a:rPr lang="en" sz="900" u="none" cap="none" strike="noStrike"/>
                        <a:t>execution of DEI goals.</a:t>
                      </a:r>
                      <a:endParaRPr sz="900" u="none" cap="none" strike="noStrike"/>
                    </a:p>
                  </a:txBody>
                  <a:tcPr marT="68600" marB="68600"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Clr>
                          <a:schemeClr val="dk1"/>
                        </a:buClr>
                        <a:buSzPts val="900"/>
                        <a:buFont typeface="Arial"/>
                        <a:buNone/>
                      </a:pPr>
                      <a:r>
                        <a:rPr b="0" i="0" lang="en" sz="900" u="none" cap="none" strike="noStrike">
                          <a:solidFill>
                            <a:schemeClr val="dk1"/>
                          </a:solidFill>
                          <a:latin typeface="Arial"/>
                          <a:ea typeface="Arial"/>
                          <a:cs typeface="Arial"/>
                          <a:sym typeface="Arial"/>
                        </a:rPr>
                        <a:t>Require DEI outcomes </a:t>
                      </a:r>
                      <a:br>
                        <a:rPr b="0" i="0" lang="en" sz="900" u="none" cap="none" strike="noStrike">
                          <a:solidFill>
                            <a:schemeClr val="dk1"/>
                          </a:solidFill>
                          <a:latin typeface="Arial"/>
                          <a:ea typeface="Arial"/>
                          <a:cs typeface="Arial"/>
                          <a:sym typeface="Arial"/>
                        </a:rPr>
                      </a:br>
                      <a:r>
                        <a:rPr b="0" i="0" lang="en" sz="900" u="none" cap="none" strike="noStrike">
                          <a:solidFill>
                            <a:schemeClr val="dk1"/>
                          </a:solidFill>
                          <a:latin typeface="Arial"/>
                          <a:ea typeface="Arial"/>
                          <a:cs typeface="Arial"/>
                          <a:sym typeface="Arial"/>
                        </a:rPr>
                        <a:t>for leader advancement.</a:t>
                      </a:r>
                      <a:r>
                        <a:rPr b="1" i="0" lang="en" sz="900" u="none" cap="none" strike="noStrike">
                          <a:solidFill>
                            <a:schemeClr val="dk1"/>
                          </a:solidFill>
                          <a:latin typeface="Arial"/>
                          <a:ea typeface="Arial"/>
                          <a:cs typeface="Arial"/>
                          <a:sym typeface="Arial"/>
                        </a:rPr>
                        <a:t>​</a:t>
                      </a:r>
                      <a:endParaRPr sz="900" u="none" cap="none" strike="noStrike">
                        <a:solidFill>
                          <a:schemeClr val="dk1"/>
                        </a:solidFill>
                        <a:latin typeface="Arial"/>
                        <a:ea typeface="Arial"/>
                        <a:cs typeface="Arial"/>
                        <a:sym typeface="Arial"/>
                      </a:endParaRPr>
                    </a:p>
                  </a:txBody>
                  <a:tcPr marT="68600" marB="68600" marR="91450" marL="91450" anchor="ctr">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r>
              <a:tr h="357925">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5100">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Leadership Criteria Debiasing</a:t>
                      </a:r>
                      <a:endParaRPr sz="1100"/>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Contextualized DEI Strategies </a:t>
                      </a:r>
                      <a:endParaRPr sz="1100"/>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DEI Aiming Points</a:t>
                      </a:r>
                      <a:endParaRPr sz="1100"/>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4350">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Data-Integrated Talent Decisions</a:t>
                      </a:r>
                      <a:endParaRPr sz="1100"/>
                    </a:p>
                  </a:txBody>
                  <a:tcPr marT="34300" marB="6860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Localized DEI Goals</a:t>
                      </a:r>
                      <a:endParaRPr sz="1100"/>
                    </a:p>
                  </a:txBody>
                  <a:tcPr marT="34300" marB="686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Guide to Accountability </a:t>
                      </a:r>
                      <a:br>
                        <a:rPr lang="en" sz="900" u="none" cap="none" strike="noStrike">
                          <a:solidFill>
                            <a:schemeClr val="dk1"/>
                          </a:solidFill>
                          <a:latin typeface="Arial"/>
                          <a:ea typeface="Arial"/>
                          <a:cs typeface="Arial"/>
                          <a:sym typeface="Arial"/>
                        </a:rPr>
                      </a:br>
                      <a:r>
                        <a:rPr lang="en" sz="900" u="none" cap="none" strike="noStrike">
                          <a:solidFill>
                            <a:schemeClr val="dk1"/>
                          </a:solidFill>
                          <a:latin typeface="Arial"/>
                          <a:ea typeface="Arial"/>
                          <a:cs typeface="Arial"/>
                          <a:sym typeface="Arial"/>
                        </a:rPr>
                        <a:t>With Consequences</a:t>
                      </a:r>
                      <a:endParaRPr sz="1100"/>
                    </a:p>
                  </a:txBody>
                  <a:tcPr marT="34300" marB="6860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descr="Logo&#10;&#10;Description automatically generated" id="1278" name="Google Shape;1278;p72"/>
          <p:cNvPicPr preferRelativeResize="0"/>
          <p:nvPr/>
        </p:nvPicPr>
        <p:blipFill rotWithShape="1">
          <a:blip r:embed="rId3">
            <a:alphaModFix/>
          </a:blip>
          <a:srcRect b="0" l="0" r="0" t="0"/>
          <a:stretch/>
        </p:blipFill>
        <p:spPr>
          <a:xfrm>
            <a:off x="1109884" y="2239294"/>
            <a:ext cx="1093423" cy="311699"/>
          </a:xfrm>
          <a:prstGeom prst="rect">
            <a:avLst/>
          </a:prstGeom>
          <a:noFill/>
          <a:ln>
            <a:noFill/>
          </a:ln>
        </p:spPr>
      </p:pic>
      <p:pic>
        <p:nvPicPr>
          <p:cNvPr descr="Logo, icon&#10;&#10;Description automatically generated" id="1279" name="Google Shape;1279;p72"/>
          <p:cNvPicPr preferRelativeResize="0"/>
          <p:nvPr/>
        </p:nvPicPr>
        <p:blipFill rotWithShape="1">
          <a:blip r:embed="rId4">
            <a:alphaModFix/>
          </a:blip>
          <a:srcRect b="0" l="0" r="0" t="0"/>
          <a:stretch/>
        </p:blipFill>
        <p:spPr>
          <a:xfrm>
            <a:off x="4103914" y="2295346"/>
            <a:ext cx="658803" cy="208703"/>
          </a:xfrm>
          <a:prstGeom prst="rect">
            <a:avLst/>
          </a:prstGeom>
          <a:noFill/>
          <a:ln>
            <a:noFill/>
          </a:ln>
        </p:spPr>
      </p:pic>
      <p:pic>
        <p:nvPicPr>
          <p:cNvPr id="1280" name="Google Shape;1280;p72"/>
          <p:cNvPicPr preferRelativeResize="0"/>
          <p:nvPr/>
        </p:nvPicPr>
        <p:blipFill rotWithShape="1">
          <a:blip r:embed="rId5">
            <a:alphaModFix/>
          </a:blip>
          <a:srcRect b="0" l="0" r="0" t="0"/>
          <a:stretch/>
        </p:blipFill>
        <p:spPr>
          <a:xfrm>
            <a:off x="4161683" y="2999800"/>
            <a:ext cx="615476" cy="295428"/>
          </a:xfrm>
          <a:prstGeom prst="rect">
            <a:avLst/>
          </a:prstGeom>
          <a:noFill/>
          <a:ln>
            <a:noFill/>
          </a:ln>
        </p:spPr>
      </p:pic>
      <p:pic>
        <p:nvPicPr>
          <p:cNvPr id="1281" name="Google Shape;1281;p72"/>
          <p:cNvPicPr preferRelativeResize="0"/>
          <p:nvPr/>
        </p:nvPicPr>
        <p:blipFill rotWithShape="1">
          <a:blip r:embed="rId6">
            <a:alphaModFix/>
          </a:blip>
          <a:srcRect b="0" l="0" r="0" t="0"/>
          <a:stretch/>
        </p:blipFill>
        <p:spPr>
          <a:xfrm>
            <a:off x="6882399" y="2265388"/>
            <a:ext cx="604519" cy="231517"/>
          </a:xfrm>
          <a:prstGeom prst="rect">
            <a:avLst/>
          </a:prstGeom>
          <a:noFill/>
          <a:ln>
            <a:noFill/>
          </a:ln>
        </p:spPr>
      </p:pic>
      <p:pic>
        <p:nvPicPr>
          <p:cNvPr id="1282" name="Google Shape;1282;p72"/>
          <p:cNvPicPr preferRelativeResize="0"/>
          <p:nvPr/>
        </p:nvPicPr>
        <p:blipFill rotWithShape="1">
          <a:blip r:embed="rId7">
            <a:alphaModFix/>
          </a:blip>
          <a:srcRect b="0" l="0" r="0" t="0"/>
          <a:stretch/>
        </p:blipFill>
        <p:spPr>
          <a:xfrm>
            <a:off x="6787634" y="3058795"/>
            <a:ext cx="776299" cy="177440"/>
          </a:xfrm>
          <a:prstGeom prst="rect">
            <a:avLst/>
          </a:prstGeom>
          <a:noFill/>
          <a:ln>
            <a:noFill/>
          </a:ln>
        </p:spPr>
      </p:pic>
      <p:pic>
        <p:nvPicPr>
          <p:cNvPr id="1283" name="Google Shape;1283;p72"/>
          <p:cNvPicPr preferRelativeResize="0"/>
          <p:nvPr/>
        </p:nvPicPr>
        <p:blipFill rotWithShape="1">
          <a:blip r:embed="rId7">
            <a:alphaModFix/>
          </a:blip>
          <a:srcRect b="0" l="0" r="0" t="0"/>
          <a:stretch/>
        </p:blipFill>
        <p:spPr>
          <a:xfrm>
            <a:off x="1321301" y="3058795"/>
            <a:ext cx="776299" cy="177440"/>
          </a:xfrm>
          <a:prstGeom prst="rect">
            <a:avLst/>
          </a:prstGeom>
          <a:noFill/>
          <a:ln>
            <a:noFill/>
          </a:ln>
        </p:spPr>
      </p:pic>
      <p:sp>
        <p:nvSpPr>
          <p:cNvPr id="1284" name="Google Shape;1284;p72"/>
          <p:cNvSpPr/>
          <p:nvPr/>
        </p:nvSpPr>
        <p:spPr>
          <a:xfrm>
            <a:off x="1693099"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1</a:t>
            </a:r>
            <a:endParaRPr/>
          </a:p>
        </p:txBody>
      </p:sp>
      <p:sp>
        <p:nvSpPr>
          <p:cNvPr id="1285" name="Google Shape;1285;p72"/>
          <p:cNvSpPr/>
          <p:nvPr/>
        </p:nvSpPr>
        <p:spPr>
          <a:xfrm>
            <a:off x="4422783"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2</a:t>
            </a:r>
            <a:endParaRPr/>
          </a:p>
        </p:txBody>
      </p:sp>
      <p:sp>
        <p:nvSpPr>
          <p:cNvPr id="1286" name="Google Shape;1286;p72"/>
          <p:cNvSpPr/>
          <p:nvPr/>
        </p:nvSpPr>
        <p:spPr>
          <a:xfrm>
            <a:off x="7161775"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3</a:t>
            </a:r>
            <a:endParaRPr/>
          </a:p>
        </p:txBody>
      </p:sp>
      <p:sp>
        <p:nvSpPr>
          <p:cNvPr id="1287" name="Google Shape;1287;p72"/>
          <p:cNvSpPr txBox="1"/>
          <p:nvPr/>
        </p:nvSpPr>
        <p:spPr>
          <a:xfrm>
            <a:off x="9122735" y="4314161"/>
            <a:ext cx="65" cy="27699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1" name="Shape 1291"/>
        <p:cNvGrpSpPr/>
        <p:nvPr/>
      </p:nvGrpSpPr>
      <p:grpSpPr>
        <a:xfrm>
          <a:off x="0" y="0"/>
          <a:ext cx="0" cy="0"/>
          <a:chOff x="0" y="0"/>
          <a:chExt cx="0" cy="0"/>
        </a:xfrm>
      </p:grpSpPr>
      <p:grpSp>
        <p:nvGrpSpPr>
          <p:cNvPr id="1292" name="Google Shape;1292;p73"/>
          <p:cNvGrpSpPr/>
          <p:nvPr/>
        </p:nvGrpSpPr>
        <p:grpSpPr>
          <a:xfrm>
            <a:off x="2081817" y="1227606"/>
            <a:ext cx="4988057" cy="2704636"/>
            <a:chOff x="2617074" y="1636808"/>
            <a:chExt cx="4988057" cy="3606181"/>
          </a:xfrm>
        </p:grpSpPr>
        <p:sp>
          <p:nvSpPr>
            <p:cNvPr id="1293" name="Google Shape;1293;p73"/>
            <p:cNvSpPr/>
            <p:nvPr/>
          </p:nvSpPr>
          <p:spPr>
            <a:xfrm rot="10800000">
              <a:off x="2617074" y="1636808"/>
              <a:ext cx="4988057" cy="3606181"/>
            </a:xfrm>
            <a:prstGeom prst="trapezoid">
              <a:avLst>
                <a:gd fmla="val 25000" name="adj"/>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C0C4C4"/>
                </a:solidFill>
                <a:latin typeface="Arial"/>
                <a:ea typeface="Arial"/>
                <a:cs typeface="Arial"/>
                <a:sym typeface="Arial"/>
              </a:endParaRPr>
            </a:p>
          </p:txBody>
        </p:sp>
        <p:cxnSp>
          <p:nvCxnSpPr>
            <p:cNvPr id="1294" name="Google Shape;1294;p73"/>
            <p:cNvCxnSpPr/>
            <p:nvPr/>
          </p:nvCxnSpPr>
          <p:spPr>
            <a:xfrm rot="10800000">
              <a:off x="2878275" y="2869671"/>
              <a:ext cx="4465654" cy="0"/>
            </a:xfrm>
            <a:prstGeom prst="straightConnector1">
              <a:avLst/>
            </a:prstGeom>
            <a:noFill/>
            <a:ln cap="flat" cmpd="sng" w="19050">
              <a:solidFill>
                <a:schemeClr val="lt1"/>
              </a:solidFill>
              <a:prstDash val="solid"/>
              <a:miter lim="800000"/>
              <a:headEnd len="sm" w="sm" type="none"/>
              <a:tailEnd len="sm" w="sm" type="none"/>
            </a:ln>
          </p:spPr>
        </p:cxnSp>
        <p:cxnSp>
          <p:nvCxnSpPr>
            <p:cNvPr id="1295" name="Google Shape;1295;p73"/>
            <p:cNvCxnSpPr/>
            <p:nvPr/>
          </p:nvCxnSpPr>
          <p:spPr>
            <a:xfrm rot="10800000">
              <a:off x="3138175" y="4056209"/>
              <a:ext cx="3945855" cy="0"/>
            </a:xfrm>
            <a:prstGeom prst="straightConnector1">
              <a:avLst/>
            </a:prstGeom>
            <a:noFill/>
            <a:ln cap="flat" cmpd="sng" w="19050">
              <a:solidFill>
                <a:schemeClr val="lt1"/>
              </a:solidFill>
              <a:prstDash val="solid"/>
              <a:miter lim="800000"/>
              <a:headEnd len="sm" w="sm" type="none"/>
              <a:tailEnd len="sm" w="sm" type="none"/>
            </a:ln>
          </p:spPr>
        </p:cxnSp>
      </p:grpSp>
      <p:sp>
        <p:nvSpPr>
          <p:cNvPr id="1296" name="Google Shape;1296;p73"/>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DEI Goals Cascaded From the Top</a:t>
            </a:r>
            <a:endParaRPr/>
          </a:p>
        </p:txBody>
      </p:sp>
      <p:sp>
        <p:nvSpPr>
          <p:cNvPr id="1297" name="Google Shape;1297;p73"/>
          <p:cNvSpPr txBox="1"/>
          <p:nvPr/>
        </p:nvSpPr>
        <p:spPr>
          <a:xfrm>
            <a:off x="3397062" y="1693426"/>
            <a:ext cx="2349874" cy="3462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en" sz="1200">
                <a:solidFill>
                  <a:srgbClr val="000000"/>
                </a:solidFill>
                <a:latin typeface="Arial"/>
                <a:ea typeface="Arial"/>
                <a:cs typeface="Arial"/>
                <a:sym typeface="Arial"/>
              </a:rPr>
              <a:t>79% of organizations set DEI goals at the </a:t>
            </a:r>
            <a:r>
              <a:rPr b="1" lang="en" sz="1200">
                <a:solidFill>
                  <a:srgbClr val="000000"/>
                </a:solidFill>
                <a:latin typeface="Arial"/>
                <a:ea typeface="Arial"/>
                <a:cs typeface="Arial"/>
                <a:sym typeface="Arial"/>
              </a:rPr>
              <a:t>organizational level. </a:t>
            </a:r>
            <a:endParaRPr sz="1200">
              <a:solidFill>
                <a:srgbClr val="000000"/>
              </a:solidFill>
              <a:latin typeface="Arial"/>
              <a:ea typeface="Arial"/>
              <a:cs typeface="Arial"/>
              <a:sym typeface="Arial"/>
            </a:endParaRPr>
          </a:p>
        </p:txBody>
      </p:sp>
      <p:sp>
        <p:nvSpPr>
          <p:cNvPr id="1298" name="Google Shape;1298;p73"/>
          <p:cNvSpPr txBox="1"/>
          <p:nvPr/>
        </p:nvSpPr>
        <p:spPr>
          <a:xfrm>
            <a:off x="3025023" y="2588996"/>
            <a:ext cx="3122312" cy="3462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en" sz="1200">
                <a:solidFill>
                  <a:srgbClr val="000000"/>
                </a:solidFill>
                <a:latin typeface="Arial"/>
                <a:ea typeface="Arial"/>
                <a:cs typeface="Arial"/>
                <a:sym typeface="Arial"/>
              </a:rPr>
              <a:t>43% of organizations set DEI goals at the </a:t>
            </a:r>
            <a:r>
              <a:rPr b="1" lang="en" sz="1200">
                <a:solidFill>
                  <a:srgbClr val="000000"/>
                </a:solidFill>
                <a:latin typeface="Arial"/>
                <a:ea typeface="Arial"/>
                <a:cs typeface="Arial"/>
                <a:sym typeface="Arial"/>
              </a:rPr>
              <a:t>individual function/business unit level. </a:t>
            </a:r>
            <a:endParaRPr/>
          </a:p>
        </p:txBody>
      </p:sp>
      <p:sp>
        <p:nvSpPr>
          <p:cNvPr id="1299" name="Google Shape;1299;p73"/>
          <p:cNvSpPr txBox="1"/>
          <p:nvPr/>
        </p:nvSpPr>
        <p:spPr>
          <a:xfrm>
            <a:off x="3360363" y="3465230"/>
            <a:ext cx="2404823" cy="3462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lang="en" sz="1200">
                <a:solidFill>
                  <a:srgbClr val="000000"/>
                </a:solidFill>
                <a:latin typeface="Arial"/>
                <a:ea typeface="Arial"/>
                <a:cs typeface="Arial"/>
                <a:sym typeface="Arial"/>
              </a:rPr>
              <a:t>19% of organizations set DEI goals at the</a:t>
            </a:r>
            <a:r>
              <a:rPr b="1" lang="en" sz="1200">
                <a:solidFill>
                  <a:srgbClr val="000000"/>
                </a:solidFill>
                <a:latin typeface="Arial"/>
                <a:ea typeface="Arial"/>
                <a:cs typeface="Arial"/>
                <a:sym typeface="Arial"/>
              </a:rPr>
              <a:t> individual leader </a:t>
            </a:r>
            <a:r>
              <a:rPr lang="en" sz="1200">
                <a:solidFill>
                  <a:srgbClr val="000000"/>
                </a:solidFill>
                <a:latin typeface="Arial"/>
                <a:ea typeface="Arial"/>
                <a:cs typeface="Arial"/>
                <a:sym typeface="Arial"/>
              </a:rPr>
              <a:t>level.</a:t>
            </a:r>
            <a:endParaRPr b="1" sz="1200">
              <a:solidFill>
                <a:srgbClr val="000000"/>
              </a:solidFill>
              <a:latin typeface="Arial"/>
              <a:ea typeface="Arial"/>
              <a:cs typeface="Arial"/>
              <a:sym typeface="Arial"/>
            </a:endParaRPr>
          </a:p>
        </p:txBody>
      </p:sp>
      <p:pic>
        <p:nvPicPr>
          <p:cNvPr id="1300" name="Google Shape;1300;p73"/>
          <p:cNvPicPr preferRelativeResize="0"/>
          <p:nvPr/>
        </p:nvPicPr>
        <p:blipFill rotWithShape="1">
          <a:blip r:embed="rId3">
            <a:alphaModFix/>
          </a:blip>
          <a:srcRect b="0" l="0" r="0" t="0"/>
          <a:stretch/>
        </p:blipFill>
        <p:spPr>
          <a:xfrm>
            <a:off x="4298895" y="3162067"/>
            <a:ext cx="409657" cy="318622"/>
          </a:xfrm>
          <a:prstGeom prst="rect">
            <a:avLst/>
          </a:prstGeom>
          <a:noFill/>
          <a:ln>
            <a:noFill/>
          </a:ln>
        </p:spPr>
      </p:pic>
      <p:pic>
        <p:nvPicPr>
          <p:cNvPr id="1301" name="Google Shape;1301;p73"/>
          <p:cNvPicPr preferRelativeResize="0"/>
          <p:nvPr/>
        </p:nvPicPr>
        <p:blipFill rotWithShape="1">
          <a:blip r:embed="rId4">
            <a:alphaModFix/>
          </a:blip>
          <a:srcRect b="0" l="0" r="0" t="0"/>
          <a:stretch/>
        </p:blipFill>
        <p:spPr>
          <a:xfrm>
            <a:off x="4229099" y="1339937"/>
            <a:ext cx="514350" cy="400050"/>
          </a:xfrm>
          <a:prstGeom prst="rect">
            <a:avLst/>
          </a:prstGeom>
          <a:noFill/>
          <a:ln>
            <a:noFill/>
          </a:ln>
        </p:spPr>
      </p:pic>
      <p:sp>
        <p:nvSpPr>
          <p:cNvPr id="1302" name="Google Shape;1302;p73"/>
          <p:cNvSpPr txBox="1"/>
          <p:nvPr/>
        </p:nvSpPr>
        <p:spPr>
          <a:xfrm>
            <a:off x="2081816" y="3964900"/>
            <a:ext cx="4227551"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sz="1200">
              <a:solidFill>
                <a:schemeClr val="dk1"/>
              </a:solidFill>
              <a:latin typeface="Arial"/>
              <a:ea typeface="Arial"/>
              <a:cs typeface="Arial"/>
              <a:sym typeface="Arial"/>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a:t>
            </a:r>
            <a:endParaRPr sz="1000">
              <a:solidFill>
                <a:schemeClr val="dk1"/>
              </a:solidFill>
              <a:latin typeface="Arial"/>
              <a:ea typeface="Arial"/>
              <a:cs typeface="Arial"/>
              <a:sym typeface="Arial"/>
            </a:endParaRPr>
          </a:p>
        </p:txBody>
      </p:sp>
      <p:pic>
        <p:nvPicPr>
          <p:cNvPr id="1303" name="Google Shape;1303;p73"/>
          <p:cNvPicPr preferRelativeResize="0"/>
          <p:nvPr/>
        </p:nvPicPr>
        <p:blipFill rotWithShape="1">
          <a:blip r:embed="rId5">
            <a:alphaModFix/>
          </a:blip>
          <a:srcRect b="0" l="0" r="0" t="0"/>
          <a:stretch/>
        </p:blipFill>
        <p:spPr>
          <a:xfrm>
            <a:off x="4229099" y="2241649"/>
            <a:ext cx="514350" cy="400050"/>
          </a:xfrm>
          <a:prstGeom prst="rect">
            <a:avLst/>
          </a:prstGeom>
          <a:noFill/>
          <a:ln>
            <a:noFill/>
          </a:ln>
        </p:spPr>
      </p:pic>
      <p:sp>
        <p:nvSpPr>
          <p:cNvPr id="1304" name="Google Shape;1304;p73"/>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400"/>
              <a:buNone/>
            </a:pPr>
            <a:r>
              <a:rPr lang="en">
                <a:solidFill>
                  <a:srgbClr val="000000"/>
                </a:solidFill>
              </a:rPr>
              <a:t>Levels at Which Organizations Set DEI Goals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74"/>
          <p:cNvSpPr/>
          <p:nvPr/>
        </p:nvSpPr>
        <p:spPr>
          <a:xfrm>
            <a:off x="1598411" y="2476542"/>
            <a:ext cx="2234423" cy="1079048"/>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1310" name="Google Shape;1310;p74"/>
          <p:cNvSpPr/>
          <p:nvPr/>
        </p:nvSpPr>
        <p:spPr>
          <a:xfrm>
            <a:off x="5158841" y="2476542"/>
            <a:ext cx="2234423" cy="1079048"/>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1" name="Google Shape;1311;p74"/>
          <p:cNvSpPr/>
          <p:nvPr/>
        </p:nvSpPr>
        <p:spPr>
          <a:xfrm>
            <a:off x="5343898" y="1142144"/>
            <a:ext cx="2234423" cy="1079048"/>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2" name="Google Shape;1312;p7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Goals Alone Don’t Help Leaders Execute</a:t>
            </a:r>
            <a:endParaRPr/>
          </a:p>
        </p:txBody>
      </p:sp>
      <p:sp>
        <p:nvSpPr>
          <p:cNvPr id="1313" name="Google Shape;1313;p7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Traditional Leader Concerns With DEI Goals</a:t>
            </a:r>
            <a:endParaRPr/>
          </a:p>
        </p:txBody>
      </p:sp>
      <p:sp>
        <p:nvSpPr>
          <p:cNvPr id="1314" name="Google Shape;1314;p74"/>
          <p:cNvSpPr/>
          <p:nvPr/>
        </p:nvSpPr>
        <p:spPr>
          <a:xfrm>
            <a:off x="1674613" y="1142144"/>
            <a:ext cx="2234423" cy="1079048"/>
          </a:xfrm>
          <a:custGeom>
            <a:rect b="b" l="l" r="r" t="t"/>
            <a:pathLst>
              <a:path extrusionOk="0" h="43219" w="43256">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extrusionOk="0" fill="none" h="43219" w="43256">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5" name="Google Shape;1315;p74"/>
          <p:cNvSpPr txBox="1"/>
          <p:nvPr/>
        </p:nvSpPr>
        <p:spPr>
          <a:xfrm>
            <a:off x="1917039" y="2786135"/>
            <a:ext cx="1665951" cy="553998"/>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lang="en" sz="1200">
                <a:solidFill>
                  <a:srgbClr val="000000"/>
                </a:solidFill>
                <a:latin typeface="Arial"/>
                <a:ea typeface="Arial"/>
                <a:cs typeface="Arial"/>
                <a:sym typeface="Arial"/>
              </a:rPr>
              <a:t>These don’t feel like the right goals for my business unit.</a:t>
            </a:r>
            <a:endParaRPr/>
          </a:p>
        </p:txBody>
      </p:sp>
      <p:sp>
        <p:nvSpPr>
          <p:cNvPr id="1316" name="Google Shape;1316;p74"/>
          <p:cNvSpPr txBox="1"/>
          <p:nvPr/>
        </p:nvSpPr>
        <p:spPr>
          <a:xfrm>
            <a:off x="1878835" y="1443644"/>
            <a:ext cx="1894763" cy="415498"/>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What can I do to help besides bias training?</a:t>
            </a:r>
            <a:endParaRPr/>
          </a:p>
        </p:txBody>
      </p:sp>
      <p:sp>
        <p:nvSpPr>
          <p:cNvPr id="1317" name="Google Shape;1317;p74"/>
          <p:cNvSpPr txBox="1"/>
          <p:nvPr/>
        </p:nvSpPr>
        <p:spPr>
          <a:xfrm>
            <a:off x="5613663" y="1374394"/>
            <a:ext cx="1773497" cy="553998"/>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lang="en" sz="1200">
                <a:solidFill>
                  <a:srgbClr val="000000"/>
                </a:solidFill>
                <a:latin typeface="Arial"/>
                <a:ea typeface="Arial"/>
                <a:cs typeface="Arial"/>
                <a:sym typeface="Arial"/>
              </a:rPr>
              <a:t>Do I just need to promote more diverse talent generally?</a:t>
            </a:r>
            <a:endParaRPr/>
          </a:p>
        </p:txBody>
      </p:sp>
      <p:sp>
        <p:nvSpPr>
          <p:cNvPr id="1318" name="Google Shape;1318;p74"/>
          <p:cNvSpPr txBox="1"/>
          <p:nvPr/>
        </p:nvSpPr>
        <p:spPr>
          <a:xfrm>
            <a:off x="5391708" y="2786135"/>
            <a:ext cx="1847295" cy="415498"/>
          </a:xfrm>
          <a:prstGeom prst="rect">
            <a:avLst/>
          </a:prstGeom>
          <a:noFill/>
          <a:ln>
            <a:noFill/>
          </a:ln>
        </p:spPr>
        <p:txBody>
          <a:bodyPr anchorCtr="0" anchor="t" bIns="91425" lIns="91425" spcFirstLastPara="1" rIns="91425" wrap="square" tIns="91425">
            <a:spAutoFit/>
          </a:bodyPr>
          <a:lstStyle/>
          <a:p>
            <a:pPr indent="0" lvl="0" marL="0" marR="0" rtl="0" algn="ctr">
              <a:spcBef>
                <a:spcPts val="0"/>
              </a:spcBef>
              <a:spcAft>
                <a:spcPts val="0"/>
              </a:spcAft>
              <a:buNone/>
            </a:pPr>
            <a:r>
              <a:rPr lang="en" sz="1200">
                <a:solidFill>
                  <a:srgbClr val="000000"/>
                </a:solidFill>
                <a:latin typeface="Arial"/>
                <a:ea typeface="Arial"/>
                <a:cs typeface="Arial"/>
                <a:sym typeface="Arial"/>
              </a:rPr>
              <a:t>These global goals don’t apply to my region.</a:t>
            </a:r>
            <a:endParaRPr/>
          </a:p>
        </p:txBody>
      </p:sp>
      <p:grpSp>
        <p:nvGrpSpPr>
          <p:cNvPr id="1319" name="Google Shape;1319;p74"/>
          <p:cNvGrpSpPr/>
          <p:nvPr/>
        </p:nvGrpSpPr>
        <p:grpSpPr>
          <a:xfrm>
            <a:off x="3842834" y="1899697"/>
            <a:ext cx="391379" cy="286756"/>
            <a:chOff x="3823440" y="2462547"/>
            <a:chExt cx="539379" cy="526924"/>
          </a:xfrm>
        </p:grpSpPr>
        <p:sp>
          <p:nvSpPr>
            <p:cNvPr id="1320" name="Google Shape;1320;p74"/>
            <p:cNvSpPr/>
            <p:nvPr/>
          </p:nvSpPr>
          <p:spPr>
            <a:xfrm>
              <a:off x="3823440" y="2462547"/>
              <a:ext cx="270341" cy="27034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1" name="Google Shape;1321;p74"/>
            <p:cNvSpPr/>
            <p:nvPr/>
          </p:nvSpPr>
          <p:spPr>
            <a:xfrm>
              <a:off x="4072299" y="2703642"/>
              <a:ext cx="179105" cy="179105"/>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2" name="Google Shape;1322;p74"/>
            <p:cNvSpPr/>
            <p:nvPr/>
          </p:nvSpPr>
          <p:spPr>
            <a:xfrm>
              <a:off x="4253728" y="2880380"/>
              <a:ext cx="109091" cy="10909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323" name="Google Shape;1323;p74"/>
          <p:cNvGrpSpPr/>
          <p:nvPr/>
        </p:nvGrpSpPr>
        <p:grpSpPr>
          <a:xfrm flipH="1">
            <a:off x="4911827" y="1903440"/>
            <a:ext cx="391379" cy="286756"/>
            <a:chOff x="3823440" y="2462547"/>
            <a:chExt cx="539379" cy="526924"/>
          </a:xfrm>
        </p:grpSpPr>
        <p:sp>
          <p:nvSpPr>
            <p:cNvPr id="1324" name="Google Shape;1324;p74"/>
            <p:cNvSpPr/>
            <p:nvPr/>
          </p:nvSpPr>
          <p:spPr>
            <a:xfrm>
              <a:off x="3823440" y="2462547"/>
              <a:ext cx="270341" cy="27034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5" name="Google Shape;1325;p74"/>
            <p:cNvSpPr/>
            <p:nvPr/>
          </p:nvSpPr>
          <p:spPr>
            <a:xfrm>
              <a:off x="4072299" y="2703642"/>
              <a:ext cx="179105" cy="179105"/>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6" name="Google Shape;1326;p74"/>
            <p:cNvSpPr/>
            <p:nvPr/>
          </p:nvSpPr>
          <p:spPr>
            <a:xfrm>
              <a:off x="4253728" y="2880380"/>
              <a:ext cx="109091" cy="10909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327" name="Google Shape;1327;p74"/>
          <p:cNvGrpSpPr/>
          <p:nvPr/>
        </p:nvGrpSpPr>
        <p:grpSpPr>
          <a:xfrm flipH="1" rot="10800000">
            <a:off x="3842834" y="2389247"/>
            <a:ext cx="391379" cy="286756"/>
            <a:chOff x="3823440" y="2462547"/>
            <a:chExt cx="539379" cy="526924"/>
          </a:xfrm>
        </p:grpSpPr>
        <p:sp>
          <p:nvSpPr>
            <p:cNvPr id="1328" name="Google Shape;1328;p74"/>
            <p:cNvSpPr/>
            <p:nvPr/>
          </p:nvSpPr>
          <p:spPr>
            <a:xfrm>
              <a:off x="3823440" y="2462547"/>
              <a:ext cx="270341" cy="27034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9" name="Google Shape;1329;p74"/>
            <p:cNvSpPr/>
            <p:nvPr/>
          </p:nvSpPr>
          <p:spPr>
            <a:xfrm>
              <a:off x="4072299" y="2703642"/>
              <a:ext cx="179105" cy="179105"/>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0" name="Google Shape;1330;p74"/>
            <p:cNvSpPr/>
            <p:nvPr/>
          </p:nvSpPr>
          <p:spPr>
            <a:xfrm>
              <a:off x="4253728" y="2880380"/>
              <a:ext cx="109091" cy="10909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331" name="Google Shape;1331;p74"/>
          <p:cNvGrpSpPr/>
          <p:nvPr/>
        </p:nvGrpSpPr>
        <p:grpSpPr>
          <a:xfrm rot="10800000">
            <a:off x="4911827" y="2389247"/>
            <a:ext cx="391379" cy="286756"/>
            <a:chOff x="3823440" y="2462547"/>
            <a:chExt cx="539379" cy="526924"/>
          </a:xfrm>
        </p:grpSpPr>
        <p:sp>
          <p:nvSpPr>
            <p:cNvPr id="1332" name="Google Shape;1332;p74"/>
            <p:cNvSpPr/>
            <p:nvPr/>
          </p:nvSpPr>
          <p:spPr>
            <a:xfrm>
              <a:off x="3823440" y="2462547"/>
              <a:ext cx="270341" cy="27034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3" name="Google Shape;1333;p74"/>
            <p:cNvSpPr/>
            <p:nvPr/>
          </p:nvSpPr>
          <p:spPr>
            <a:xfrm>
              <a:off x="4072299" y="2703642"/>
              <a:ext cx="179105" cy="179105"/>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4" name="Google Shape;1334;p74"/>
            <p:cNvSpPr/>
            <p:nvPr/>
          </p:nvSpPr>
          <p:spPr>
            <a:xfrm>
              <a:off x="4253728" y="2880380"/>
              <a:ext cx="109091" cy="109091"/>
            </a:xfrm>
            <a:prstGeom prst="ellipse">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35" name="Google Shape;1335;p74"/>
          <p:cNvSpPr/>
          <p:nvPr/>
        </p:nvSpPr>
        <p:spPr>
          <a:xfrm>
            <a:off x="3867264" y="3540458"/>
            <a:ext cx="1414170"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Business Leader</a:t>
            </a:r>
            <a:endParaRPr/>
          </a:p>
        </p:txBody>
      </p:sp>
      <p:pic>
        <p:nvPicPr>
          <p:cNvPr id="1336" name="Google Shape;1336;p74"/>
          <p:cNvPicPr preferRelativeResize="0"/>
          <p:nvPr/>
        </p:nvPicPr>
        <p:blipFill rotWithShape="1">
          <a:blip r:embed="rId3">
            <a:alphaModFix/>
          </a:blip>
          <a:srcRect b="0" l="0" r="0" t="0"/>
          <a:stretch/>
        </p:blipFill>
        <p:spPr>
          <a:xfrm>
            <a:off x="4353838" y="2153796"/>
            <a:ext cx="329042" cy="1334448"/>
          </a:xfrm>
          <a:prstGeom prst="rect">
            <a:avLst/>
          </a:prstGeom>
          <a:noFill/>
          <a:ln>
            <a:noFill/>
          </a:ln>
        </p:spPr>
      </p:pic>
      <p:sp>
        <p:nvSpPr>
          <p:cNvPr id="1337" name="Google Shape;1337;p74"/>
          <p:cNvSpPr txBox="1"/>
          <p:nvPr/>
        </p:nvSpPr>
        <p:spPr>
          <a:xfrm>
            <a:off x="466723" y="4375056"/>
            <a:ext cx="8219532" cy="352019"/>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sz="1200">
              <a:solidFill>
                <a:schemeClr val="dk1"/>
              </a:solidFill>
              <a:latin typeface="Arial"/>
              <a:ea typeface="Arial"/>
              <a:cs typeface="Arial"/>
              <a:sym typeface="Arial"/>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a:t>
            </a:r>
            <a:endParaRPr i="1" sz="1000">
              <a:solidFill>
                <a:schemeClr val="dk1"/>
              </a:solidFill>
              <a:latin typeface="Arial"/>
              <a:ea typeface="Arial"/>
              <a:cs typeface="Arial"/>
              <a:sym typeface="Arial"/>
            </a:endParaRPr>
          </a:p>
        </p:txBody>
      </p:sp>
      <p:sp>
        <p:nvSpPr>
          <p:cNvPr id="1338" name="Google Shape;1338;p74"/>
          <p:cNvSpPr/>
          <p:nvPr/>
        </p:nvSpPr>
        <p:spPr>
          <a:xfrm>
            <a:off x="456655" y="4050612"/>
            <a:ext cx="8229600" cy="302081"/>
          </a:xfrm>
          <a:prstGeom prst="rect">
            <a:avLst/>
          </a:prstGeom>
          <a:solidFill>
            <a:schemeClr val="lt1"/>
          </a:solidFill>
          <a:ln cap="flat" cmpd="sng" w="12700">
            <a:solidFill>
              <a:srgbClr val="E81159"/>
            </a:solidFill>
            <a:prstDash val="solid"/>
            <a:round/>
            <a:headEnd len="sm" w="sm" type="none"/>
            <a:tailEnd len="sm" w="sm" type="none"/>
          </a:ln>
        </p:spPr>
        <p:txBody>
          <a:bodyPr anchorCtr="0" anchor="t" bIns="108000" lIns="108000" spcFirstLastPara="1" rIns="108000" wrap="square" tIns="1080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Only 13% of HR leaders state managers at their organization are very effective at promoting diversity.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2" name="Shape 1342"/>
        <p:cNvGrpSpPr/>
        <p:nvPr/>
      </p:nvGrpSpPr>
      <p:grpSpPr>
        <a:xfrm>
          <a:off x="0" y="0"/>
          <a:ext cx="0" cy="0"/>
          <a:chOff x="0" y="0"/>
          <a:chExt cx="0" cy="0"/>
        </a:xfrm>
      </p:grpSpPr>
      <p:sp>
        <p:nvSpPr>
          <p:cNvPr id="1343" name="Google Shape;1343;p75"/>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Customize DEI Strategies to Drive Leader Action</a:t>
            </a:r>
            <a:endParaRPr/>
          </a:p>
        </p:txBody>
      </p:sp>
      <p:sp>
        <p:nvSpPr>
          <p:cNvPr id="1344" name="Google Shape;1344;p75"/>
          <p:cNvSpPr/>
          <p:nvPr/>
        </p:nvSpPr>
        <p:spPr>
          <a:xfrm>
            <a:off x="866525" y="2694825"/>
            <a:ext cx="3220880" cy="553997"/>
          </a:xfrm>
          <a:prstGeom prst="rect">
            <a:avLst/>
          </a:prstGeom>
          <a:solidFill>
            <a:srgbClr val="D0DEEA"/>
          </a:solidFill>
          <a:ln cap="flat" cmpd="sng" w="12700">
            <a:solidFill>
              <a:srgbClr val="D0D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200">
                <a:solidFill>
                  <a:srgbClr val="000000"/>
                </a:solidFill>
                <a:latin typeface="Arial"/>
                <a:ea typeface="Arial"/>
                <a:cs typeface="Arial"/>
                <a:sym typeface="Arial"/>
              </a:rPr>
              <a:t>Co-create actionable </a:t>
            </a:r>
            <a:r>
              <a:rPr b="1" lang="en" sz="1200">
                <a:solidFill>
                  <a:srgbClr val="000000"/>
                </a:solidFill>
                <a:latin typeface="Arial"/>
                <a:ea typeface="Arial"/>
                <a:cs typeface="Arial"/>
                <a:sym typeface="Arial"/>
              </a:rPr>
              <a:t>DEI strategies contextualized </a:t>
            </a:r>
            <a:r>
              <a:rPr lang="en" sz="1200">
                <a:solidFill>
                  <a:srgbClr val="000000"/>
                </a:solidFill>
                <a:latin typeface="Arial"/>
                <a:ea typeface="Arial"/>
                <a:cs typeface="Arial"/>
                <a:sym typeface="Arial"/>
              </a:rPr>
              <a:t>for local business units.</a:t>
            </a:r>
            <a:endParaRPr/>
          </a:p>
        </p:txBody>
      </p:sp>
      <p:sp>
        <p:nvSpPr>
          <p:cNvPr id="1345" name="Google Shape;1345;p75"/>
          <p:cNvSpPr/>
          <p:nvPr/>
        </p:nvSpPr>
        <p:spPr>
          <a:xfrm>
            <a:off x="2965879" y="1619385"/>
            <a:ext cx="3220879" cy="300082"/>
          </a:xfrm>
          <a:prstGeom prst="rect">
            <a:avLst/>
          </a:prstGeom>
          <a:solidFill>
            <a:srgbClr val="6A80A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Customize Strategies</a:t>
            </a:r>
            <a:endParaRPr sz="1400">
              <a:solidFill>
                <a:schemeClr val="lt1"/>
              </a:solidFill>
              <a:latin typeface="Arial"/>
              <a:ea typeface="Arial"/>
              <a:cs typeface="Arial"/>
              <a:sym typeface="Arial"/>
            </a:endParaRPr>
          </a:p>
        </p:txBody>
      </p:sp>
      <p:pic>
        <p:nvPicPr>
          <p:cNvPr id="1346" name="Google Shape;1346;p75"/>
          <p:cNvPicPr preferRelativeResize="0"/>
          <p:nvPr/>
        </p:nvPicPr>
        <p:blipFill rotWithShape="1">
          <a:blip r:embed="rId3">
            <a:alphaModFix/>
          </a:blip>
          <a:srcRect b="0" l="0" r="0" t="0"/>
          <a:stretch/>
        </p:blipFill>
        <p:spPr>
          <a:xfrm>
            <a:off x="1924473" y="3388395"/>
            <a:ext cx="819040" cy="231584"/>
          </a:xfrm>
          <a:prstGeom prst="rect">
            <a:avLst/>
          </a:prstGeom>
          <a:noFill/>
          <a:ln>
            <a:noFill/>
          </a:ln>
        </p:spPr>
      </p:pic>
      <p:sp>
        <p:nvSpPr>
          <p:cNvPr id="1347" name="Google Shape;1347;p75"/>
          <p:cNvSpPr/>
          <p:nvPr/>
        </p:nvSpPr>
        <p:spPr>
          <a:xfrm>
            <a:off x="845169" y="3661796"/>
            <a:ext cx="3242235" cy="207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200">
                <a:solidFill>
                  <a:schemeClr val="dk1"/>
                </a:solidFill>
                <a:latin typeface="Arial"/>
                <a:ea typeface="Arial"/>
                <a:cs typeface="Arial"/>
                <a:sym typeface="Arial"/>
              </a:rPr>
              <a:t>Contextualized DEI Strategies </a:t>
            </a:r>
            <a:endParaRPr/>
          </a:p>
        </p:txBody>
      </p:sp>
      <p:grpSp>
        <p:nvGrpSpPr>
          <p:cNvPr id="1348" name="Google Shape;1348;p75"/>
          <p:cNvGrpSpPr/>
          <p:nvPr/>
        </p:nvGrpSpPr>
        <p:grpSpPr>
          <a:xfrm>
            <a:off x="2454105" y="1907926"/>
            <a:ext cx="4231750" cy="786900"/>
            <a:chOff x="3295804" y="2217991"/>
            <a:chExt cx="2228581" cy="1627448"/>
          </a:xfrm>
        </p:grpSpPr>
        <p:sp>
          <p:nvSpPr>
            <p:cNvPr id="1349" name="Google Shape;1349;p75"/>
            <p:cNvSpPr/>
            <p:nvPr/>
          </p:nvSpPr>
          <p:spPr>
            <a:xfrm>
              <a:off x="3295804" y="3031715"/>
              <a:ext cx="2228581" cy="813724"/>
            </a:xfrm>
            <a:custGeom>
              <a:rect b="b" l="l" r="r" t="t"/>
              <a:pathLst>
                <a:path extrusionOk="0" h="1107306" w="2971588">
                  <a:moveTo>
                    <a:pt x="0" y="1107306"/>
                  </a:moveTo>
                  <a:lnTo>
                    <a:pt x="0" y="0"/>
                  </a:lnTo>
                  <a:lnTo>
                    <a:pt x="2971588" y="0"/>
                  </a:lnTo>
                  <a:lnTo>
                    <a:pt x="2971588" y="1107306"/>
                  </a:lnTo>
                </a:path>
              </a:pathLst>
            </a:custGeom>
            <a:noFill/>
            <a:ln cap="flat" cmpd="sng" w="12700">
              <a:solidFill>
                <a:srgbClr val="6F7878"/>
              </a:solidFill>
              <a:prstDash val="solid"/>
              <a:miter lim="800000"/>
              <a:headEnd len="med" w="med" type="triangle"/>
              <a:tailEnd len="med" w="med" type="triangle"/>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1200">
                <a:solidFill>
                  <a:srgbClr val="000000"/>
                </a:solidFill>
                <a:latin typeface="Arial"/>
                <a:ea typeface="Arial"/>
                <a:cs typeface="Arial"/>
                <a:sym typeface="Arial"/>
              </a:endParaRPr>
            </a:p>
          </p:txBody>
        </p:sp>
        <p:cxnSp>
          <p:nvCxnSpPr>
            <p:cNvPr id="1350" name="Google Shape;1350;p75"/>
            <p:cNvCxnSpPr/>
            <p:nvPr/>
          </p:nvCxnSpPr>
          <p:spPr>
            <a:xfrm flipH="1">
              <a:off x="4418869" y="2217991"/>
              <a:ext cx="1" cy="813725"/>
            </a:xfrm>
            <a:prstGeom prst="straightConnector1">
              <a:avLst/>
            </a:prstGeom>
            <a:noFill/>
            <a:ln cap="flat" cmpd="sng" w="12700">
              <a:solidFill>
                <a:srgbClr val="6F7878"/>
              </a:solidFill>
              <a:prstDash val="solid"/>
              <a:miter lim="800000"/>
              <a:headEnd len="sm" w="sm" type="none"/>
              <a:tailEnd len="sm" w="sm" type="none"/>
            </a:ln>
          </p:spPr>
        </p:cxnSp>
      </p:grpSp>
      <p:pic>
        <p:nvPicPr>
          <p:cNvPr id="1351" name="Google Shape;1351;p75"/>
          <p:cNvPicPr preferRelativeResize="0"/>
          <p:nvPr/>
        </p:nvPicPr>
        <p:blipFill rotWithShape="1">
          <a:blip r:embed="rId4">
            <a:alphaModFix/>
          </a:blip>
          <a:srcRect b="0" l="0" r="0" t="0"/>
          <a:stretch/>
        </p:blipFill>
        <p:spPr>
          <a:xfrm>
            <a:off x="6298398" y="3324551"/>
            <a:ext cx="615476" cy="295428"/>
          </a:xfrm>
          <a:prstGeom prst="rect">
            <a:avLst/>
          </a:prstGeom>
          <a:noFill/>
          <a:ln>
            <a:noFill/>
          </a:ln>
        </p:spPr>
      </p:pic>
      <p:sp>
        <p:nvSpPr>
          <p:cNvPr id="1352" name="Google Shape;1352;p75"/>
          <p:cNvSpPr/>
          <p:nvPr/>
        </p:nvSpPr>
        <p:spPr>
          <a:xfrm>
            <a:off x="5098275" y="2694826"/>
            <a:ext cx="3220880" cy="553998"/>
          </a:xfrm>
          <a:prstGeom prst="rect">
            <a:avLst/>
          </a:prstGeom>
          <a:noFill/>
          <a:ln cap="flat" cmpd="sng" w="12700">
            <a:solidFill>
              <a:srgbClr val="D3D3D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200">
                <a:solidFill>
                  <a:srgbClr val="D3D3D3"/>
                </a:solidFill>
                <a:latin typeface="Arial"/>
                <a:ea typeface="Arial"/>
                <a:cs typeface="Arial"/>
                <a:sym typeface="Arial"/>
              </a:rPr>
              <a:t>Establish </a:t>
            </a:r>
            <a:r>
              <a:rPr b="1" lang="en" sz="1200">
                <a:solidFill>
                  <a:srgbClr val="D3D3D3"/>
                </a:solidFill>
                <a:latin typeface="Arial"/>
                <a:ea typeface="Arial"/>
                <a:cs typeface="Arial"/>
                <a:sym typeface="Arial"/>
              </a:rPr>
              <a:t>localized DEI goals and action plans </a:t>
            </a:r>
            <a:r>
              <a:rPr lang="en" sz="1200">
                <a:solidFill>
                  <a:srgbClr val="D3D3D3"/>
                </a:solidFill>
                <a:latin typeface="Arial"/>
                <a:ea typeface="Arial"/>
                <a:cs typeface="Arial"/>
                <a:sym typeface="Arial"/>
              </a:rPr>
              <a:t>based on country context, culture, </a:t>
            </a:r>
            <a:br>
              <a:rPr lang="en" sz="1200">
                <a:solidFill>
                  <a:srgbClr val="D3D3D3"/>
                </a:solidFill>
                <a:latin typeface="Arial"/>
                <a:ea typeface="Arial"/>
                <a:cs typeface="Arial"/>
                <a:sym typeface="Arial"/>
              </a:rPr>
            </a:br>
            <a:r>
              <a:rPr lang="en" sz="1200">
                <a:solidFill>
                  <a:srgbClr val="D3D3D3"/>
                </a:solidFill>
                <a:latin typeface="Arial"/>
                <a:ea typeface="Arial"/>
                <a:cs typeface="Arial"/>
                <a:sym typeface="Arial"/>
              </a:rPr>
              <a:t>and demographic makeup.</a:t>
            </a:r>
            <a:endParaRPr/>
          </a:p>
        </p:txBody>
      </p:sp>
      <p:sp>
        <p:nvSpPr>
          <p:cNvPr id="1353" name="Google Shape;1353;p75"/>
          <p:cNvSpPr/>
          <p:nvPr/>
        </p:nvSpPr>
        <p:spPr>
          <a:xfrm>
            <a:off x="5056596" y="3661796"/>
            <a:ext cx="3242235" cy="207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200">
                <a:solidFill>
                  <a:srgbClr val="D3D3D3"/>
                </a:solidFill>
                <a:latin typeface="Arial"/>
                <a:ea typeface="Arial"/>
                <a:cs typeface="Arial"/>
                <a:sym typeface="Arial"/>
              </a:rPr>
              <a:t>Localized DEI Goals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76"/>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Contextualize DEI Strategies to Drive Action</a:t>
            </a:r>
            <a:endParaRPr/>
          </a:p>
        </p:txBody>
      </p:sp>
      <p:sp>
        <p:nvSpPr>
          <p:cNvPr id="1360" name="Google Shape;1360;p7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Components of BBVA’s Contextualized DEI Strategies</a:t>
            </a:r>
            <a:endParaRPr/>
          </a:p>
        </p:txBody>
      </p:sp>
      <p:pic>
        <p:nvPicPr>
          <p:cNvPr descr="A picture containing text, clipart&#10;&#10;Description automatically generated" id="1361" name="Google Shape;1361;p76"/>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1362" name="Google Shape;1362;p76"/>
          <p:cNvSpPr txBox="1"/>
          <p:nvPr/>
        </p:nvSpPr>
        <p:spPr>
          <a:xfrm>
            <a:off x="469073" y="2612648"/>
            <a:ext cx="6835141"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1363" name="Google Shape;1363;p76"/>
          <p:cNvSpPr/>
          <p:nvPr/>
        </p:nvSpPr>
        <p:spPr>
          <a:xfrm>
            <a:off x="6094876" y="2019933"/>
            <a:ext cx="2609700" cy="551817"/>
          </a:xfrm>
          <a:prstGeom prst="rect">
            <a:avLst/>
          </a:prstGeom>
          <a:solidFill>
            <a:srgbClr val="D0DEEA"/>
          </a:solidFill>
          <a:ln>
            <a:noFill/>
          </a:ln>
        </p:spPr>
        <p:txBody>
          <a:bodyPr anchorCtr="0" anchor="ctr" bIns="182875" lIns="91425" spcFirstLastPara="1" rIns="91425" wrap="square" tIns="1800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dk1"/>
                </a:solidFill>
                <a:latin typeface="Arial"/>
                <a:ea typeface="Arial"/>
                <a:cs typeface="Arial"/>
                <a:sym typeface="Arial"/>
              </a:rPr>
              <a:t>Mobilize Agile Community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of Practice for</a:t>
            </a:r>
            <a:r>
              <a:rPr b="1" i="0" lang="en" sz="1200" u="none" cap="none" strike="noStrike">
                <a:solidFill>
                  <a:schemeClr val="dk1"/>
                </a:solidFill>
                <a:latin typeface="Arial"/>
                <a:ea typeface="Arial"/>
                <a:cs typeface="Arial"/>
                <a:sym typeface="Arial"/>
              </a:rPr>
              <a:t> Shifting Needs</a:t>
            </a:r>
            <a:endParaRPr b="0" i="0" sz="1200" u="none" cap="none" strike="noStrike">
              <a:solidFill>
                <a:srgbClr val="000000"/>
              </a:solidFill>
              <a:latin typeface="Arial"/>
              <a:ea typeface="Arial"/>
              <a:cs typeface="Arial"/>
              <a:sym typeface="Arial"/>
            </a:endParaRPr>
          </a:p>
        </p:txBody>
      </p:sp>
      <p:sp>
        <p:nvSpPr>
          <p:cNvPr id="1364" name="Google Shape;1364;p76"/>
          <p:cNvSpPr/>
          <p:nvPr/>
        </p:nvSpPr>
        <p:spPr>
          <a:xfrm>
            <a:off x="3309025" y="2031070"/>
            <a:ext cx="2609700" cy="551817"/>
          </a:xfrm>
          <a:prstGeom prst="rect">
            <a:avLst/>
          </a:prstGeom>
          <a:solidFill>
            <a:srgbClr val="D0DEEA"/>
          </a:solidFill>
          <a:ln>
            <a:noFill/>
          </a:ln>
        </p:spPr>
        <p:txBody>
          <a:bodyPr anchorCtr="0" anchor="ctr" bIns="182875" lIns="91425" spcFirstLastPara="1" rIns="91425" wrap="square" tIns="1800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dk1"/>
                </a:solidFill>
                <a:latin typeface="Arial"/>
                <a:ea typeface="Arial"/>
                <a:cs typeface="Arial"/>
                <a:sym typeface="Arial"/>
              </a:rPr>
              <a:t>Drive Ownership Through </a:t>
            </a:r>
            <a:r>
              <a:rPr b="1" i="0" lang="en" sz="1200" u="none" cap="none" strike="noStrike">
                <a:solidFill>
                  <a:schemeClr val="dk1"/>
                </a:solidFill>
                <a:latin typeface="Arial"/>
                <a:ea typeface="Arial"/>
                <a:cs typeface="Arial"/>
                <a:sym typeface="Arial"/>
              </a:rPr>
              <a:t>Contextualized </a:t>
            </a:r>
            <a:r>
              <a:rPr b="1" lang="en" sz="1200">
                <a:solidFill>
                  <a:schemeClr val="dk1"/>
                </a:solidFill>
                <a:latin typeface="Arial"/>
                <a:ea typeface="Arial"/>
                <a:cs typeface="Arial"/>
                <a:sym typeface="Arial"/>
              </a:rPr>
              <a:t>Strategies</a:t>
            </a:r>
            <a:r>
              <a:rPr b="1" i="0" lang="en" sz="1200" u="none" cap="none" strike="noStrike">
                <a:solidFill>
                  <a:schemeClr val="dk1"/>
                </a:solidFill>
                <a:latin typeface="Arial"/>
                <a:ea typeface="Arial"/>
                <a:cs typeface="Arial"/>
                <a:sym typeface="Arial"/>
              </a:rPr>
              <a:t> </a:t>
            </a:r>
            <a:endParaRPr b="0" i="0" sz="1200" u="none" cap="none" strike="noStrike">
              <a:solidFill>
                <a:schemeClr val="dk1"/>
              </a:solidFill>
              <a:latin typeface="Arial"/>
              <a:ea typeface="Arial"/>
              <a:cs typeface="Arial"/>
              <a:sym typeface="Arial"/>
            </a:endParaRPr>
          </a:p>
        </p:txBody>
      </p:sp>
      <p:sp>
        <p:nvSpPr>
          <p:cNvPr id="1365" name="Google Shape;1365;p76"/>
          <p:cNvSpPr/>
          <p:nvPr/>
        </p:nvSpPr>
        <p:spPr>
          <a:xfrm>
            <a:off x="531924" y="2031070"/>
            <a:ext cx="2609700" cy="551817"/>
          </a:xfrm>
          <a:prstGeom prst="rect">
            <a:avLst/>
          </a:prstGeom>
          <a:solidFill>
            <a:srgbClr val="D0DEEA"/>
          </a:solidFill>
          <a:ln>
            <a:noFill/>
          </a:ln>
        </p:spPr>
        <p:txBody>
          <a:bodyPr anchorCtr="0" anchor="ctr" bIns="182875" lIns="91425" spcFirstLastPara="1" rIns="91425" wrap="square" tIns="180000">
            <a:noAutofit/>
          </a:bodyPr>
          <a:lstStyle/>
          <a:p>
            <a:pPr indent="0" lvl="0" marL="0" marR="0" rtl="0" algn="ctr">
              <a:lnSpc>
                <a:spcPct val="100000"/>
              </a:lnSpc>
              <a:spcBef>
                <a:spcPts val="0"/>
              </a:spcBef>
              <a:spcAft>
                <a:spcPts val="0"/>
              </a:spcAft>
              <a:buClr>
                <a:srgbClr val="000000"/>
              </a:buClr>
              <a:buSzPts val="1200"/>
              <a:buFont typeface="Arial"/>
              <a:buNone/>
            </a:pPr>
            <a:r>
              <a:rPr b="1" lang="en" sz="1200">
                <a:solidFill>
                  <a:schemeClr val="dk1"/>
                </a:solidFill>
                <a:latin typeface="Arial"/>
                <a:ea typeface="Arial"/>
                <a:cs typeface="Arial"/>
                <a:sym typeface="Arial"/>
              </a:rPr>
              <a:t>Spotlight Gaps in Leader Promotions to Drive Urgency</a:t>
            </a:r>
            <a:endParaRPr b="1" i="0" sz="1200" u="none" cap="none" strike="noStrike">
              <a:solidFill>
                <a:schemeClr val="dk1"/>
              </a:solidFill>
              <a:latin typeface="Arial"/>
              <a:ea typeface="Arial"/>
              <a:cs typeface="Arial"/>
              <a:sym typeface="Arial"/>
            </a:endParaRPr>
          </a:p>
        </p:txBody>
      </p:sp>
      <p:sp>
        <p:nvSpPr>
          <p:cNvPr id="1366" name="Google Shape;1366;p76"/>
          <p:cNvSpPr/>
          <p:nvPr/>
        </p:nvSpPr>
        <p:spPr>
          <a:xfrm>
            <a:off x="1492721" y="1473756"/>
            <a:ext cx="685801" cy="406874"/>
          </a:xfrm>
          <a:custGeom>
            <a:rect b="b" l="l" r="r" t="t"/>
            <a:pathLst>
              <a:path extrusionOk="0" h="504825" w="638175">
                <a:moveTo>
                  <a:pt x="267557" y="113348"/>
                </a:moveTo>
                <a:lnTo>
                  <a:pt x="240601" y="86392"/>
                </a:lnTo>
                <a:lnTo>
                  <a:pt x="319849" y="7144"/>
                </a:lnTo>
                <a:lnTo>
                  <a:pt x="399097" y="86392"/>
                </a:lnTo>
                <a:lnTo>
                  <a:pt x="372142" y="113348"/>
                </a:lnTo>
                <a:lnTo>
                  <a:pt x="338899" y="80105"/>
                </a:lnTo>
                <a:lnTo>
                  <a:pt x="338899" y="196025"/>
                </a:lnTo>
                <a:lnTo>
                  <a:pt x="300799" y="196025"/>
                </a:lnTo>
                <a:lnTo>
                  <a:pt x="300799" y="80105"/>
                </a:lnTo>
                <a:lnTo>
                  <a:pt x="267557" y="113348"/>
                </a:lnTo>
                <a:close/>
                <a:moveTo>
                  <a:pt x="138874" y="165830"/>
                </a:moveTo>
                <a:lnTo>
                  <a:pt x="218789" y="245745"/>
                </a:lnTo>
                <a:lnTo>
                  <a:pt x="245745" y="218789"/>
                </a:lnTo>
                <a:lnTo>
                  <a:pt x="165830" y="138875"/>
                </a:lnTo>
                <a:lnTo>
                  <a:pt x="215074" y="138875"/>
                </a:lnTo>
                <a:lnTo>
                  <a:pt x="215074" y="100775"/>
                </a:lnTo>
                <a:lnTo>
                  <a:pt x="100774" y="100775"/>
                </a:lnTo>
                <a:lnTo>
                  <a:pt x="100774" y="215075"/>
                </a:lnTo>
                <a:lnTo>
                  <a:pt x="138874" y="215075"/>
                </a:lnTo>
                <a:lnTo>
                  <a:pt x="138874" y="165830"/>
                </a:lnTo>
                <a:close/>
                <a:moveTo>
                  <a:pt x="196024" y="338900"/>
                </a:moveTo>
                <a:lnTo>
                  <a:pt x="196024" y="300800"/>
                </a:lnTo>
                <a:lnTo>
                  <a:pt x="80105" y="300800"/>
                </a:lnTo>
                <a:lnTo>
                  <a:pt x="113347" y="267557"/>
                </a:lnTo>
                <a:lnTo>
                  <a:pt x="86392" y="240602"/>
                </a:lnTo>
                <a:lnTo>
                  <a:pt x="7144" y="319850"/>
                </a:lnTo>
                <a:lnTo>
                  <a:pt x="86392" y="399098"/>
                </a:lnTo>
                <a:lnTo>
                  <a:pt x="113347" y="372142"/>
                </a:lnTo>
                <a:lnTo>
                  <a:pt x="80105" y="338900"/>
                </a:lnTo>
                <a:lnTo>
                  <a:pt x="196024" y="338900"/>
                </a:lnTo>
                <a:close/>
                <a:moveTo>
                  <a:pt x="393954" y="218885"/>
                </a:moveTo>
                <a:lnTo>
                  <a:pt x="420909" y="245840"/>
                </a:lnTo>
                <a:lnTo>
                  <a:pt x="500824" y="165926"/>
                </a:lnTo>
                <a:lnTo>
                  <a:pt x="500824" y="215170"/>
                </a:lnTo>
                <a:lnTo>
                  <a:pt x="538924" y="215170"/>
                </a:lnTo>
                <a:lnTo>
                  <a:pt x="538924" y="100870"/>
                </a:lnTo>
                <a:lnTo>
                  <a:pt x="424624" y="100870"/>
                </a:lnTo>
                <a:lnTo>
                  <a:pt x="424624" y="138970"/>
                </a:lnTo>
                <a:lnTo>
                  <a:pt x="473869" y="138970"/>
                </a:lnTo>
                <a:lnTo>
                  <a:pt x="393954" y="218885"/>
                </a:lnTo>
                <a:close/>
                <a:moveTo>
                  <a:pt x="553307" y="240697"/>
                </a:moveTo>
                <a:lnTo>
                  <a:pt x="526351" y="267653"/>
                </a:lnTo>
                <a:lnTo>
                  <a:pt x="559594" y="300895"/>
                </a:lnTo>
                <a:lnTo>
                  <a:pt x="443674" y="300895"/>
                </a:lnTo>
                <a:lnTo>
                  <a:pt x="443674" y="338995"/>
                </a:lnTo>
                <a:lnTo>
                  <a:pt x="559594" y="338995"/>
                </a:lnTo>
                <a:lnTo>
                  <a:pt x="526351" y="372237"/>
                </a:lnTo>
                <a:lnTo>
                  <a:pt x="553307" y="399193"/>
                </a:lnTo>
                <a:lnTo>
                  <a:pt x="632555" y="319945"/>
                </a:lnTo>
                <a:lnTo>
                  <a:pt x="553307" y="240697"/>
                </a:lnTo>
                <a:close/>
                <a:moveTo>
                  <a:pt x="373666" y="386525"/>
                </a:moveTo>
                <a:lnTo>
                  <a:pt x="453295" y="386525"/>
                </a:lnTo>
                <a:lnTo>
                  <a:pt x="453295" y="500825"/>
                </a:lnTo>
                <a:lnTo>
                  <a:pt x="415195" y="500825"/>
                </a:lnTo>
                <a:lnTo>
                  <a:pt x="415195" y="424625"/>
                </a:lnTo>
                <a:lnTo>
                  <a:pt x="224695" y="424625"/>
                </a:lnTo>
                <a:lnTo>
                  <a:pt x="224695" y="500825"/>
                </a:lnTo>
                <a:lnTo>
                  <a:pt x="186595" y="500825"/>
                </a:lnTo>
                <a:lnTo>
                  <a:pt x="186595" y="386525"/>
                </a:lnTo>
                <a:lnTo>
                  <a:pt x="266224" y="386525"/>
                </a:lnTo>
                <a:cubicBezTo>
                  <a:pt x="246793" y="370808"/>
                  <a:pt x="234220" y="346805"/>
                  <a:pt x="234220" y="319850"/>
                </a:cubicBezTo>
                <a:cubicBezTo>
                  <a:pt x="234220" y="272606"/>
                  <a:pt x="272701" y="234125"/>
                  <a:pt x="319945" y="234125"/>
                </a:cubicBezTo>
                <a:cubicBezTo>
                  <a:pt x="367189" y="234125"/>
                  <a:pt x="405670" y="272606"/>
                  <a:pt x="405670" y="319850"/>
                </a:cubicBezTo>
                <a:cubicBezTo>
                  <a:pt x="405574" y="346805"/>
                  <a:pt x="393097" y="370808"/>
                  <a:pt x="373666" y="386525"/>
                </a:cubicBezTo>
                <a:close/>
                <a:moveTo>
                  <a:pt x="272224" y="319850"/>
                </a:moveTo>
                <a:cubicBezTo>
                  <a:pt x="272224" y="346138"/>
                  <a:pt x="293560" y="367475"/>
                  <a:pt x="319849" y="367475"/>
                </a:cubicBezTo>
                <a:cubicBezTo>
                  <a:pt x="346138" y="367475"/>
                  <a:pt x="367474" y="346138"/>
                  <a:pt x="367474" y="319850"/>
                </a:cubicBezTo>
                <a:cubicBezTo>
                  <a:pt x="367474" y="293561"/>
                  <a:pt x="346138" y="272225"/>
                  <a:pt x="319849" y="272225"/>
                </a:cubicBezTo>
                <a:cubicBezTo>
                  <a:pt x="293560" y="272225"/>
                  <a:pt x="272224" y="293656"/>
                  <a:pt x="272224" y="319850"/>
                </a:cubicBezTo>
                <a:close/>
              </a:path>
            </a:pathLst>
          </a:custGeom>
          <a:solidFill>
            <a:srgbClr val="A1B3C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367" name="Google Shape;1367;p76"/>
          <p:cNvPicPr preferRelativeResize="0"/>
          <p:nvPr/>
        </p:nvPicPr>
        <p:blipFill rotWithShape="1">
          <a:blip r:embed="rId4">
            <a:alphaModFix/>
          </a:blip>
          <a:srcRect b="0" l="0" r="0" t="0"/>
          <a:stretch/>
        </p:blipFill>
        <p:spPr>
          <a:xfrm>
            <a:off x="4270975" y="1477168"/>
            <a:ext cx="514350" cy="400050"/>
          </a:xfrm>
          <a:prstGeom prst="rect">
            <a:avLst/>
          </a:prstGeom>
          <a:noFill/>
          <a:ln>
            <a:noFill/>
          </a:ln>
        </p:spPr>
      </p:pic>
      <p:pic>
        <p:nvPicPr>
          <p:cNvPr id="1368" name="Google Shape;1368;p76"/>
          <p:cNvPicPr preferRelativeResize="0"/>
          <p:nvPr/>
        </p:nvPicPr>
        <p:blipFill rotWithShape="1">
          <a:blip r:embed="rId5">
            <a:alphaModFix/>
          </a:blip>
          <a:srcRect b="0" l="0" r="0" t="0"/>
          <a:stretch/>
        </p:blipFill>
        <p:spPr>
          <a:xfrm>
            <a:off x="7056825" y="1477168"/>
            <a:ext cx="514350" cy="400050"/>
          </a:xfrm>
          <a:prstGeom prst="rect">
            <a:avLst/>
          </a:prstGeom>
          <a:noFill/>
          <a:ln>
            <a:noFill/>
          </a:ln>
        </p:spPr>
      </p:pic>
      <p:sp>
        <p:nvSpPr>
          <p:cNvPr id="1369" name="Google Shape;1369;p76"/>
          <p:cNvSpPr/>
          <p:nvPr/>
        </p:nvSpPr>
        <p:spPr>
          <a:xfrm flipH="1">
            <a:off x="452153" y="1947130"/>
            <a:ext cx="223840" cy="167880"/>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1</a:t>
            </a:r>
            <a:endParaRPr/>
          </a:p>
        </p:txBody>
      </p:sp>
      <p:sp>
        <p:nvSpPr>
          <p:cNvPr id="1370" name="Google Shape;1370;p76"/>
          <p:cNvSpPr/>
          <p:nvPr/>
        </p:nvSpPr>
        <p:spPr>
          <a:xfrm flipH="1">
            <a:off x="3220855" y="1947130"/>
            <a:ext cx="223840" cy="167880"/>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2</a:t>
            </a:r>
            <a:endParaRPr/>
          </a:p>
        </p:txBody>
      </p:sp>
      <p:sp>
        <p:nvSpPr>
          <p:cNvPr id="1371" name="Google Shape;1371;p76"/>
          <p:cNvSpPr/>
          <p:nvPr/>
        </p:nvSpPr>
        <p:spPr>
          <a:xfrm flipH="1">
            <a:off x="5994831" y="1939162"/>
            <a:ext cx="223840" cy="167880"/>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3</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77"/>
          <p:cNvSpPr/>
          <p:nvPr/>
        </p:nvSpPr>
        <p:spPr>
          <a:xfrm>
            <a:off x="2718137" y="2472180"/>
            <a:ext cx="5979696" cy="276999"/>
          </a:xfrm>
          <a:prstGeom prst="rect">
            <a:avLst/>
          </a:prstGeom>
          <a:solidFill>
            <a:srgbClr val="A1B3CA"/>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Contextualized DEI Strategy Conversation Guide</a:t>
            </a:r>
            <a:endParaRPr/>
          </a:p>
        </p:txBody>
      </p:sp>
      <p:sp>
        <p:nvSpPr>
          <p:cNvPr id="1378" name="Google Shape;1378;p77"/>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Drive Ownership Through Contextualized Strategies</a:t>
            </a:r>
            <a:endParaRPr/>
          </a:p>
        </p:txBody>
      </p:sp>
      <p:sp>
        <p:nvSpPr>
          <p:cNvPr id="1379" name="Google Shape;1379;p77"/>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solidFill>
                  <a:srgbClr val="000000"/>
                </a:solidFill>
              </a:rPr>
              <a:t>BBVA Has Diversity CoP Work With Business Leaders</a:t>
            </a:r>
            <a:endParaRPr/>
          </a:p>
        </p:txBody>
      </p:sp>
      <p:pic>
        <p:nvPicPr>
          <p:cNvPr descr="A picture containing text, clipart&#10;&#10;Description automatically generated" id="1380" name="Google Shape;1380;p77"/>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1381" name="Google Shape;1381;p77"/>
          <p:cNvSpPr txBox="1"/>
          <p:nvPr/>
        </p:nvSpPr>
        <p:spPr>
          <a:xfrm>
            <a:off x="457200" y="4476442"/>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1382" name="Google Shape;1382;p77"/>
          <p:cNvSpPr txBox="1"/>
          <p:nvPr/>
        </p:nvSpPr>
        <p:spPr>
          <a:xfrm>
            <a:off x="1906072" y="1352018"/>
            <a:ext cx="2166307" cy="276999"/>
          </a:xfrm>
          <a:prstGeom prst="rect">
            <a:avLst/>
          </a:prstGeom>
          <a:solidFill>
            <a:srgbClr val="D0DEEA"/>
          </a:solid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Sales, Region A</a:t>
            </a:r>
            <a:endParaRPr/>
          </a:p>
        </p:txBody>
      </p:sp>
      <p:sp>
        <p:nvSpPr>
          <p:cNvPr id="1383" name="Google Shape;1383;p77"/>
          <p:cNvSpPr txBox="1"/>
          <p:nvPr/>
        </p:nvSpPr>
        <p:spPr>
          <a:xfrm>
            <a:off x="4237712" y="1352018"/>
            <a:ext cx="2166307" cy="276999"/>
          </a:xfrm>
          <a:prstGeom prst="rect">
            <a:avLst/>
          </a:prstGeom>
          <a:solidFill>
            <a:srgbClr val="D0DEEA"/>
          </a:solid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IT, Region B</a:t>
            </a:r>
            <a:endParaRPr/>
          </a:p>
        </p:txBody>
      </p:sp>
      <p:sp>
        <p:nvSpPr>
          <p:cNvPr id="1384" name="Google Shape;1384;p77"/>
          <p:cNvSpPr txBox="1"/>
          <p:nvPr/>
        </p:nvSpPr>
        <p:spPr>
          <a:xfrm>
            <a:off x="6569352" y="1352018"/>
            <a:ext cx="2126973" cy="276999"/>
          </a:xfrm>
          <a:prstGeom prst="rect">
            <a:avLst/>
          </a:prstGeom>
          <a:solidFill>
            <a:srgbClr val="D0DEEA"/>
          </a:solidFill>
          <a:ln>
            <a:noFill/>
          </a:ln>
        </p:spPr>
        <p:txBody>
          <a:bodyPr anchorCtr="0" anchor="ctr" bIns="91425" lIns="91425" spcFirstLastPara="1" rIns="91425" wrap="square" tIns="9142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Operations, Region C</a:t>
            </a:r>
            <a:endParaRPr/>
          </a:p>
        </p:txBody>
      </p:sp>
      <p:sp>
        <p:nvSpPr>
          <p:cNvPr id="1385" name="Google Shape;1385;p77"/>
          <p:cNvSpPr txBox="1"/>
          <p:nvPr/>
        </p:nvSpPr>
        <p:spPr>
          <a:xfrm>
            <a:off x="1906072" y="1620560"/>
            <a:ext cx="2166307" cy="6925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“Our LGBTQ employees do not feel comfortable being their authentic selves.”</a:t>
            </a:r>
            <a:endParaRPr sz="1200">
              <a:solidFill>
                <a:schemeClr val="dk1"/>
              </a:solidFill>
              <a:latin typeface="Arial"/>
              <a:ea typeface="Arial"/>
              <a:cs typeface="Arial"/>
              <a:sym typeface="Arial"/>
            </a:endParaRPr>
          </a:p>
        </p:txBody>
      </p:sp>
      <p:sp>
        <p:nvSpPr>
          <p:cNvPr id="1386" name="Google Shape;1386;p77"/>
          <p:cNvSpPr txBox="1"/>
          <p:nvPr/>
        </p:nvSpPr>
        <p:spPr>
          <a:xfrm>
            <a:off x="4237712" y="1620560"/>
            <a:ext cx="2166307" cy="692550"/>
          </a:xfrm>
          <a:prstGeom prst="rect">
            <a:avLst/>
          </a:prstGeom>
          <a:noFill/>
          <a:ln>
            <a:noFill/>
          </a:ln>
        </p:spPr>
        <p:txBody>
          <a:bodyPr anchorCtr="0" anchor="t" bIns="91425" lIns="91425" spcFirstLastPara="1" rIns="0" wrap="square" tIns="91425">
            <a:noAutofit/>
          </a:bodyPr>
          <a:lstStyle/>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“We have difficulty recruiting women for tech positions.”</a:t>
            </a:r>
            <a:endParaRPr sz="1200">
              <a:solidFill>
                <a:schemeClr val="dk1"/>
              </a:solidFill>
              <a:latin typeface="Arial"/>
              <a:ea typeface="Arial"/>
              <a:cs typeface="Arial"/>
              <a:sym typeface="Arial"/>
            </a:endParaRPr>
          </a:p>
        </p:txBody>
      </p:sp>
      <p:sp>
        <p:nvSpPr>
          <p:cNvPr id="1387" name="Google Shape;1387;p77"/>
          <p:cNvSpPr txBox="1"/>
          <p:nvPr/>
        </p:nvSpPr>
        <p:spPr>
          <a:xfrm>
            <a:off x="6569352" y="1620560"/>
            <a:ext cx="2126973" cy="6925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“We only have 20% women represented in leadership positions.”</a:t>
            </a:r>
            <a:endParaRPr sz="1200">
              <a:solidFill>
                <a:schemeClr val="dk1"/>
              </a:solidFill>
              <a:latin typeface="Arial"/>
              <a:ea typeface="Arial"/>
              <a:cs typeface="Arial"/>
              <a:sym typeface="Arial"/>
            </a:endParaRPr>
          </a:p>
        </p:txBody>
      </p:sp>
      <p:sp>
        <p:nvSpPr>
          <p:cNvPr id="1388" name="Google Shape;1388;p77"/>
          <p:cNvSpPr txBox="1"/>
          <p:nvPr/>
        </p:nvSpPr>
        <p:spPr>
          <a:xfrm>
            <a:off x="388462" y="2598085"/>
            <a:ext cx="1402875" cy="415476"/>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Contextualized Support</a:t>
            </a:r>
            <a:endParaRPr b="1" sz="1200">
              <a:solidFill>
                <a:schemeClr val="dk1"/>
              </a:solidFill>
              <a:latin typeface="Arial"/>
              <a:ea typeface="Arial"/>
              <a:cs typeface="Arial"/>
              <a:sym typeface="Arial"/>
            </a:endParaRPr>
          </a:p>
        </p:txBody>
      </p:sp>
      <p:sp>
        <p:nvSpPr>
          <p:cNvPr id="1389" name="Google Shape;1389;p77"/>
          <p:cNvSpPr txBox="1"/>
          <p:nvPr/>
        </p:nvSpPr>
        <p:spPr>
          <a:xfrm>
            <a:off x="388462" y="1693057"/>
            <a:ext cx="1402875" cy="415476"/>
          </a:xfrm>
          <a:prstGeom prst="rect">
            <a:avLst/>
          </a:prstGeom>
          <a:no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Unique Challenges</a:t>
            </a:r>
            <a:endParaRPr b="1" sz="1200">
              <a:solidFill>
                <a:schemeClr val="dk1"/>
              </a:solidFill>
              <a:latin typeface="Arial"/>
              <a:ea typeface="Arial"/>
              <a:cs typeface="Arial"/>
              <a:sym typeface="Arial"/>
            </a:endParaRPr>
          </a:p>
        </p:txBody>
      </p:sp>
      <p:sp>
        <p:nvSpPr>
          <p:cNvPr id="1390" name="Google Shape;1390;p77"/>
          <p:cNvSpPr txBox="1"/>
          <p:nvPr/>
        </p:nvSpPr>
        <p:spPr>
          <a:xfrm>
            <a:off x="389136" y="3792655"/>
            <a:ext cx="1402201" cy="775574"/>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Impactful, Achievable, Contextualized Goals</a:t>
            </a:r>
            <a:endParaRPr b="1" sz="1200">
              <a:solidFill>
                <a:schemeClr val="dk1"/>
              </a:solidFill>
              <a:latin typeface="Arial"/>
              <a:ea typeface="Arial"/>
              <a:cs typeface="Arial"/>
              <a:sym typeface="Arial"/>
            </a:endParaRPr>
          </a:p>
        </p:txBody>
      </p:sp>
      <p:sp>
        <p:nvSpPr>
          <p:cNvPr id="1391" name="Google Shape;1391;p77"/>
          <p:cNvSpPr txBox="1"/>
          <p:nvPr/>
        </p:nvSpPr>
        <p:spPr>
          <a:xfrm>
            <a:off x="1906072" y="3971558"/>
            <a:ext cx="2166307" cy="415476"/>
          </a:xfrm>
          <a:prstGeom prst="rect">
            <a:avLst/>
          </a:prstGeom>
          <a:solidFill>
            <a:srgbClr val="355578"/>
          </a:solid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lt1"/>
              </a:buClr>
              <a:buSzPts val="1200"/>
              <a:buFont typeface="Arial"/>
              <a:buNone/>
            </a:pPr>
            <a:r>
              <a:rPr b="1" lang="en" sz="1200">
                <a:solidFill>
                  <a:schemeClr val="lt1"/>
                </a:solidFill>
                <a:latin typeface="Arial"/>
                <a:ea typeface="Arial"/>
                <a:cs typeface="Arial"/>
                <a:sym typeface="Arial"/>
              </a:rPr>
              <a:t>Goal:</a:t>
            </a:r>
            <a:r>
              <a:rPr lang="en" sz="1200">
                <a:solidFill>
                  <a:schemeClr val="lt1"/>
                </a:solidFill>
                <a:latin typeface="Arial"/>
                <a:ea typeface="Arial"/>
                <a:cs typeface="Arial"/>
                <a:sym typeface="Arial"/>
              </a:rPr>
              <a:t> Launch an LGBTQ employee resource group.</a:t>
            </a:r>
            <a:endParaRPr/>
          </a:p>
        </p:txBody>
      </p:sp>
      <p:sp>
        <p:nvSpPr>
          <p:cNvPr id="1392" name="Google Shape;1392;p77"/>
          <p:cNvSpPr txBox="1"/>
          <p:nvPr/>
        </p:nvSpPr>
        <p:spPr>
          <a:xfrm>
            <a:off x="4237712" y="3971558"/>
            <a:ext cx="2166307" cy="415476"/>
          </a:xfrm>
          <a:prstGeom prst="rect">
            <a:avLst/>
          </a:prstGeom>
          <a:solidFill>
            <a:srgbClr val="355578"/>
          </a:solid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lt1"/>
              </a:buClr>
              <a:buSzPts val="1200"/>
              <a:buFont typeface="Arial"/>
              <a:buNone/>
            </a:pPr>
            <a:r>
              <a:rPr b="1" lang="en" sz="1200">
                <a:solidFill>
                  <a:schemeClr val="lt1"/>
                </a:solidFill>
                <a:latin typeface="Arial"/>
                <a:ea typeface="Arial"/>
                <a:cs typeface="Arial"/>
                <a:sym typeface="Arial"/>
              </a:rPr>
              <a:t>Goal:</a:t>
            </a:r>
            <a:r>
              <a:rPr lang="en" sz="1200">
                <a:solidFill>
                  <a:schemeClr val="lt1"/>
                </a:solidFill>
                <a:latin typeface="Arial"/>
                <a:ea typeface="Arial"/>
                <a:cs typeface="Arial"/>
                <a:sym typeface="Arial"/>
              </a:rPr>
              <a:t> Increase the % of women employees by 20%.</a:t>
            </a:r>
            <a:endParaRPr sz="1200">
              <a:solidFill>
                <a:schemeClr val="lt1"/>
              </a:solidFill>
              <a:latin typeface="Arial"/>
              <a:ea typeface="Arial"/>
              <a:cs typeface="Arial"/>
              <a:sym typeface="Arial"/>
            </a:endParaRPr>
          </a:p>
        </p:txBody>
      </p:sp>
      <p:sp>
        <p:nvSpPr>
          <p:cNvPr id="1393" name="Google Shape;1393;p77"/>
          <p:cNvSpPr txBox="1"/>
          <p:nvPr/>
        </p:nvSpPr>
        <p:spPr>
          <a:xfrm>
            <a:off x="6569352" y="3971558"/>
            <a:ext cx="2126973" cy="415476"/>
          </a:xfrm>
          <a:prstGeom prst="rect">
            <a:avLst/>
          </a:prstGeom>
          <a:solidFill>
            <a:srgbClr val="355578"/>
          </a:solidFill>
          <a:ln>
            <a:noFill/>
          </a:ln>
        </p:spPr>
        <p:txBody>
          <a:bodyPr anchorCtr="0" anchor="t" bIns="91425" lIns="91425" spcFirstLastPara="1" rIns="91425" wrap="square" tIns="91425">
            <a:spAutoFit/>
          </a:bodyPr>
          <a:lstStyle/>
          <a:p>
            <a:pPr indent="0" lvl="0" marL="0" marR="0" rtl="0" algn="l">
              <a:spcBef>
                <a:spcPts val="0"/>
              </a:spcBef>
              <a:spcAft>
                <a:spcPts val="0"/>
              </a:spcAft>
              <a:buClr>
                <a:schemeClr val="lt1"/>
              </a:buClr>
              <a:buSzPts val="1200"/>
              <a:buFont typeface="Arial"/>
              <a:buNone/>
            </a:pPr>
            <a:r>
              <a:rPr b="1" lang="en" sz="1200">
                <a:solidFill>
                  <a:schemeClr val="lt1"/>
                </a:solidFill>
                <a:latin typeface="Arial"/>
                <a:ea typeface="Arial"/>
                <a:cs typeface="Arial"/>
                <a:sym typeface="Arial"/>
              </a:rPr>
              <a:t>Goal:</a:t>
            </a:r>
            <a:r>
              <a:rPr lang="en" sz="1200">
                <a:solidFill>
                  <a:schemeClr val="lt1"/>
                </a:solidFill>
                <a:latin typeface="Arial"/>
                <a:ea typeface="Arial"/>
                <a:cs typeface="Arial"/>
                <a:sym typeface="Arial"/>
              </a:rPr>
              <a:t> Increase the % of women at VP level by 10%.</a:t>
            </a:r>
            <a:endParaRPr sz="1200">
              <a:solidFill>
                <a:schemeClr val="lt1"/>
              </a:solidFill>
              <a:latin typeface="Arial"/>
              <a:ea typeface="Arial"/>
              <a:cs typeface="Arial"/>
              <a:sym typeface="Arial"/>
            </a:endParaRPr>
          </a:p>
        </p:txBody>
      </p:sp>
      <p:sp>
        <p:nvSpPr>
          <p:cNvPr id="1394" name="Google Shape;1394;p77"/>
          <p:cNvSpPr/>
          <p:nvPr/>
        </p:nvSpPr>
        <p:spPr>
          <a:xfrm>
            <a:off x="2718138" y="2472180"/>
            <a:ext cx="5979696" cy="1120973"/>
          </a:xfrm>
          <a:custGeom>
            <a:rect b="b" l="l" r="r" t="t"/>
            <a:pathLst>
              <a:path extrusionOk="0" h="1964794" w="6780727">
                <a:moveTo>
                  <a:pt x="0" y="0"/>
                </a:moveTo>
                <a:lnTo>
                  <a:pt x="6780727" y="0"/>
                </a:lnTo>
                <a:lnTo>
                  <a:pt x="6780727" y="1649178"/>
                </a:lnTo>
                <a:lnTo>
                  <a:pt x="6287871" y="1964794"/>
                </a:lnTo>
                <a:lnTo>
                  <a:pt x="5804105" y="1649178"/>
                </a:lnTo>
                <a:lnTo>
                  <a:pt x="5320337" y="1964794"/>
                </a:lnTo>
                <a:lnTo>
                  <a:pt x="4838985" y="1649178"/>
                </a:lnTo>
                <a:lnTo>
                  <a:pt x="4352803" y="1964794"/>
                </a:lnTo>
                <a:lnTo>
                  <a:pt x="3871451" y="1649178"/>
                </a:lnTo>
                <a:lnTo>
                  <a:pt x="3387685" y="1964794"/>
                </a:lnTo>
                <a:lnTo>
                  <a:pt x="2904858" y="1649178"/>
                </a:lnTo>
                <a:lnTo>
                  <a:pt x="2420152" y="1964794"/>
                </a:lnTo>
                <a:lnTo>
                  <a:pt x="1938296" y="1649178"/>
                </a:lnTo>
                <a:lnTo>
                  <a:pt x="1455659" y="1964794"/>
                </a:lnTo>
                <a:lnTo>
                  <a:pt x="972676" y="1649178"/>
                </a:lnTo>
                <a:lnTo>
                  <a:pt x="491793" y="1964794"/>
                </a:lnTo>
                <a:lnTo>
                  <a:pt x="0" y="1649178"/>
                </a:lnTo>
                <a:close/>
              </a:path>
            </a:pathLst>
          </a:custGeom>
          <a:noFill/>
          <a:ln cap="flat" cmpd="sng" w="12700">
            <a:solidFill>
              <a:srgbClr val="6F7878"/>
            </a:solidFill>
            <a:prstDash val="solid"/>
            <a:round/>
            <a:headEnd len="sm" w="sm" type="none"/>
            <a:tailEnd len="sm" w="sm" type="none"/>
          </a:ln>
        </p:spPr>
      </p:sp>
      <p:sp>
        <p:nvSpPr>
          <p:cNvPr id="1395" name="Google Shape;1395;p77"/>
          <p:cNvSpPr/>
          <p:nvPr/>
        </p:nvSpPr>
        <p:spPr>
          <a:xfrm>
            <a:off x="2774200" y="2768282"/>
            <a:ext cx="5867570" cy="623248"/>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400"/>
              <a:buFont typeface="Arial"/>
              <a:buChar char="•"/>
            </a:pPr>
            <a:r>
              <a:rPr lang="en" sz="1200">
                <a:solidFill>
                  <a:schemeClr val="dk1"/>
                </a:solidFill>
                <a:latin typeface="Arial"/>
                <a:ea typeface="Arial"/>
                <a:cs typeface="Arial"/>
                <a:sym typeface="Arial"/>
              </a:rPr>
              <a:t>What barriers are preventing you from achieving the globally reported DEI goals?</a:t>
            </a:r>
            <a:endParaRPr sz="12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Arial"/>
              <a:buChar char="•"/>
            </a:pPr>
            <a:r>
              <a:rPr lang="en" sz="1200">
                <a:solidFill>
                  <a:schemeClr val="dk1"/>
                </a:solidFill>
                <a:latin typeface="Arial"/>
                <a:ea typeface="Arial"/>
                <a:cs typeface="Arial"/>
                <a:sym typeface="Arial"/>
              </a:rPr>
              <a:t>What other DEI goals are important to your function or region that may not be captured in the global goals?</a:t>
            </a:r>
            <a:endParaRPr sz="1200">
              <a:solidFill>
                <a:schemeClr val="dk1"/>
              </a:solidFill>
              <a:latin typeface="Arial"/>
              <a:ea typeface="Arial"/>
              <a:cs typeface="Arial"/>
              <a:sym typeface="Arial"/>
            </a:endParaRPr>
          </a:p>
          <a:p>
            <a:pPr indent="-171450" lvl="0" marL="171450" marR="0" rtl="0" algn="l">
              <a:spcBef>
                <a:spcPts val="0"/>
              </a:spcBef>
              <a:spcAft>
                <a:spcPts val="0"/>
              </a:spcAft>
              <a:buClr>
                <a:schemeClr val="dk1"/>
              </a:buClr>
              <a:buSzPts val="1400"/>
              <a:buFont typeface="Arial"/>
              <a:buChar char="•"/>
            </a:pPr>
            <a:r>
              <a:rPr lang="en" sz="1200">
                <a:solidFill>
                  <a:schemeClr val="dk1"/>
                </a:solidFill>
                <a:latin typeface="Arial"/>
                <a:ea typeface="Arial"/>
                <a:cs typeface="Arial"/>
                <a:sym typeface="Arial"/>
              </a:rPr>
              <a:t>How can the DEI team support you in achieving these goals?</a:t>
            </a:r>
            <a:endParaRPr sz="1200">
              <a:solidFill>
                <a:schemeClr val="dk1"/>
              </a:solidFill>
              <a:latin typeface="Arial"/>
              <a:ea typeface="Arial"/>
              <a:cs typeface="Arial"/>
              <a:sym typeface="Arial"/>
            </a:endParaRPr>
          </a:p>
        </p:txBody>
      </p:sp>
      <p:sp>
        <p:nvSpPr>
          <p:cNvPr id="1396" name="Google Shape;1396;p77"/>
          <p:cNvSpPr/>
          <p:nvPr/>
        </p:nvSpPr>
        <p:spPr>
          <a:xfrm rot="5400000">
            <a:off x="2932346" y="2112734"/>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grpSp>
        <p:nvGrpSpPr>
          <p:cNvPr id="1397" name="Google Shape;1397;p77"/>
          <p:cNvGrpSpPr/>
          <p:nvPr/>
        </p:nvGrpSpPr>
        <p:grpSpPr>
          <a:xfrm>
            <a:off x="2706987" y="983300"/>
            <a:ext cx="553967" cy="417982"/>
            <a:chOff x="2168126" y="3265102"/>
            <a:chExt cx="336348" cy="338377"/>
          </a:xfrm>
        </p:grpSpPr>
        <p:pic>
          <p:nvPicPr>
            <p:cNvPr id="1398" name="Google Shape;1398;p77"/>
            <p:cNvPicPr preferRelativeResize="0"/>
            <p:nvPr/>
          </p:nvPicPr>
          <p:blipFill rotWithShape="1">
            <a:blip r:embed="rId4">
              <a:alphaModFix/>
            </a:blip>
            <a:srcRect b="65605" l="955" r="954" t="0"/>
            <a:stretch/>
          </p:blipFill>
          <p:spPr>
            <a:xfrm>
              <a:off x="2168126" y="3265102"/>
              <a:ext cx="336348" cy="336348"/>
            </a:xfrm>
            <a:custGeom>
              <a:rect b="b" l="l" r="r" t="t"/>
              <a:pathLst>
                <a:path extrusionOk="0" h="336348" w="336348">
                  <a:moveTo>
                    <a:pt x="168174" y="0"/>
                  </a:moveTo>
                  <a:cubicBezTo>
                    <a:pt x="261054" y="0"/>
                    <a:pt x="336348" y="75294"/>
                    <a:pt x="336348" y="168174"/>
                  </a:cubicBezTo>
                  <a:cubicBezTo>
                    <a:pt x="336348" y="261054"/>
                    <a:pt x="261054" y="336348"/>
                    <a:pt x="168174" y="336348"/>
                  </a:cubicBezTo>
                  <a:cubicBezTo>
                    <a:pt x="75294" y="336348"/>
                    <a:pt x="0" y="261054"/>
                    <a:pt x="0" y="168174"/>
                  </a:cubicBezTo>
                  <a:cubicBezTo>
                    <a:pt x="0" y="75294"/>
                    <a:pt x="75294" y="0"/>
                    <a:pt x="168174" y="0"/>
                  </a:cubicBezTo>
                  <a:close/>
                </a:path>
              </a:pathLst>
            </a:custGeom>
            <a:noFill/>
            <a:ln>
              <a:noFill/>
            </a:ln>
          </p:spPr>
        </p:pic>
        <p:sp>
          <p:nvSpPr>
            <p:cNvPr id="1399" name="Google Shape;1399;p77"/>
            <p:cNvSpPr/>
            <p:nvPr/>
          </p:nvSpPr>
          <p:spPr>
            <a:xfrm>
              <a:off x="2168126" y="3267131"/>
              <a:ext cx="336348" cy="33634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400" name="Google Shape;1400;p77"/>
          <p:cNvSpPr/>
          <p:nvPr/>
        </p:nvSpPr>
        <p:spPr>
          <a:xfrm rot="5400000">
            <a:off x="5263987" y="2109280"/>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1401" name="Google Shape;1401;p77"/>
          <p:cNvSpPr/>
          <p:nvPr/>
        </p:nvSpPr>
        <p:spPr>
          <a:xfrm rot="5400000">
            <a:off x="7578973" y="2109054"/>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grpSp>
        <p:nvGrpSpPr>
          <p:cNvPr id="1402" name="Google Shape;1402;p77"/>
          <p:cNvGrpSpPr/>
          <p:nvPr/>
        </p:nvGrpSpPr>
        <p:grpSpPr>
          <a:xfrm>
            <a:off x="7355854" y="984552"/>
            <a:ext cx="553967" cy="415475"/>
            <a:chOff x="1909348" y="3849624"/>
            <a:chExt cx="336348" cy="336348"/>
          </a:xfrm>
        </p:grpSpPr>
        <p:pic>
          <p:nvPicPr>
            <p:cNvPr id="1403" name="Google Shape;1403;p77"/>
            <p:cNvPicPr preferRelativeResize="0"/>
            <p:nvPr/>
          </p:nvPicPr>
          <p:blipFill rotWithShape="1">
            <a:blip r:embed="rId5">
              <a:alphaModFix/>
            </a:blip>
            <a:srcRect b="65605" l="955" r="954" t="0"/>
            <a:stretch/>
          </p:blipFill>
          <p:spPr>
            <a:xfrm>
              <a:off x="1909348" y="3849624"/>
              <a:ext cx="336348" cy="336348"/>
            </a:xfrm>
            <a:custGeom>
              <a:rect b="b" l="l" r="r" t="t"/>
              <a:pathLst>
                <a:path extrusionOk="0" h="336348" w="336348">
                  <a:moveTo>
                    <a:pt x="168174" y="0"/>
                  </a:moveTo>
                  <a:cubicBezTo>
                    <a:pt x="261054" y="0"/>
                    <a:pt x="336348" y="75294"/>
                    <a:pt x="336348" y="168174"/>
                  </a:cubicBezTo>
                  <a:cubicBezTo>
                    <a:pt x="336348" y="261054"/>
                    <a:pt x="261054" y="336348"/>
                    <a:pt x="168174" y="336348"/>
                  </a:cubicBezTo>
                  <a:cubicBezTo>
                    <a:pt x="75294" y="336348"/>
                    <a:pt x="0" y="261054"/>
                    <a:pt x="0" y="168174"/>
                  </a:cubicBezTo>
                  <a:cubicBezTo>
                    <a:pt x="0" y="75294"/>
                    <a:pt x="75294" y="0"/>
                    <a:pt x="168174" y="0"/>
                  </a:cubicBezTo>
                  <a:close/>
                </a:path>
              </a:pathLst>
            </a:custGeom>
            <a:noFill/>
            <a:ln>
              <a:noFill/>
            </a:ln>
          </p:spPr>
        </p:pic>
        <p:sp>
          <p:nvSpPr>
            <p:cNvPr id="1404" name="Google Shape;1404;p77"/>
            <p:cNvSpPr/>
            <p:nvPr/>
          </p:nvSpPr>
          <p:spPr>
            <a:xfrm>
              <a:off x="1909348" y="3849624"/>
              <a:ext cx="336348" cy="33634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405" name="Google Shape;1405;p77"/>
          <p:cNvGrpSpPr/>
          <p:nvPr/>
        </p:nvGrpSpPr>
        <p:grpSpPr>
          <a:xfrm>
            <a:off x="5037757" y="984553"/>
            <a:ext cx="553967" cy="415475"/>
            <a:chOff x="1646570" y="2801340"/>
            <a:chExt cx="336348" cy="336348"/>
          </a:xfrm>
        </p:grpSpPr>
        <p:pic>
          <p:nvPicPr>
            <p:cNvPr id="1406" name="Google Shape;1406;p77"/>
            <p:cNvPicPr preferRelativeResize="0"/>
            <p:nvPr/>
          </p:nvPicPr>
          <p:blipFill rotWithShape="1">
            <a:blip r:embed="rId6">
              <a:alphaModFix/>
            </a:blip>
            <a:srcRect b="65605" l="2706" r="2707" t="0"/>
            <a:stretch/>
          </p:blipFill>
          <p:spPr>
            <a:xfrm>
              <a:off x="1646570" y="2801340"/>
              <a:ext cx="336348" cy="336348"/>
            </a:xfrm>
            <a:custGeom>
              <a:rect b="b" l="l" r="r" t="t"/>
              <a:pathLst>
                <a:path extrusionOk="0" h="336348" w="336348">
                  <a:moveTo>
                    <a:pt x="168174" y="0"/>
                  </a:moveTo>
                  <a:cubicBezTo>
                    <a:pt x="261054" y="0"/>
                    <a:pt x="336348" y="75294"/>
                    <a:pt x="336348" y="168174"/>
                  </a:cubicBezTo>
                  <a:cubicBezTo>
                    <a:pt x="336348" y="261054"/>
                    <a:pt x="261054" y="336348"/>
                    <a:pt x="168174" y="336348"/>
                  </a:cubicBezTo>
                  <a:cubicBezTo>
                    <a:pt x="75294" y="336348"/>
                    <a:pt x="0" y="261054"/>
                    <a:pt x="0" y="168174"/>
                  </a:cubicBezTo>
                  <a:cubicBezTo>
                    <a:pt x="0" y="75294"/>
                    <a:pt x="75294" y="0"/>
                    <a:pt x="168174" y="0"/>
                  </a:cubicBezTo>
                  <a:close/>
                </a:path>
              </a:pathLst>
            </a:custGeom>
            <a:noFill/>
            <a:ln>
              <a:noFill/>
            </a:ln>
          </p:spPr>
        </p:pic>
        <p:sp>
          <p:nvSpPr>
            <p:cNvPr id="1407" name="Google Shape;1407;p77"/>
            <p:cNvSpPr/>
            <p:nvPr/>
          </p:nvSpPr>
          <p:spPr>
            <a:xfrm>
              <a:off x="1646570" y="2801340"/>
              <a:ext cx="336348" cy="33634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408" name="Google Shape;1408;p77"/>
          <p:cNvGrpSpPr/>
          <p:nvPr/>
        </p:nvGrpSpPr>
        <p:grpSpPr>
          <a:xfrm>
            <a:off x="1906072" y="2719208"/>
            <a:ext cx="553967" cy="415475"/>
            <a:chOff x="2368461" y="3689549"/>
            <a:chExt cx="336348" cy="336348"/>
          </a:xfrm>
        </p:grpSpPr>
        <p:pic>
          <p:nvPicPr>
            <p:cNvPr id="1409" name="Google Shape;1409;p77"/>
            <p:cNvPicPr preferRelativeResize="0"/>
            <p:nvPr/>
          </p:nvPicPr>
          <p:blipFill rotWithShape="1">
            <a:blip r:embed="rId7">
              <a:alphaModFix/>
            </a:blip>
            <a:srcRect b="65605" l="955" r="954" t="0"/>
            <a:stretch/>
          </p:blipFill>
          <p:spPr>
            <a:xfrm>
              <a:off x="2368461" y="3689549"/>
              <a:ext cx="336348" cy="336348"/>
            </a:xfrm>
            <a:custGeom>
              <a:rect b="b" l="l" r="r" t="t"/>
              <a:pathLst>
                <a:path extrusionOk="0" h="336348" w="336348">
                  <a:moveTo>
                    <a:pt x="168174" y="0"/>
                  </a:moveTo>
                  <a:cubicBezTo>
                    <a:pt x="261054" y="0"/>
                    <a:pt x="336348" y="75294"/>
                    <a:pt x="336348" y="168174"/>
                  </a:cubicBezTo>
                  <a:cubicBezTo>
                    <a:pt x="336348" y="261054"/>
                    <a:pt x="261054" y="336348"/>
                    <a:pt x="168174" y="336348"/>
                  </a:cubicBezTo>
                  <a:cubicBezTo>
                    <a:pt x="75294" y="336348"/>
                    <a:pt x="0" y="261054"/>
                    <a:pt x="0" y="168174"/>
                  </a:cubicBezTo>
                  <a:cubicBezTo>
                    <a:pt x="0" y="75294"/>
                    <a:pt x="75294" y="0"/>
                    <a:pt x="168174" y="0"/>
                  </a:cubicBezTo>
                  <a:close/>
                </a:path>
              </a:pathLst>
            </a:custGeom>
            <a:noFill/>
            <a:ln>
              <a:noFill/>
            </a:ln>
          </p:spPr>
        </p:pic>
        <p:sp>
          <p:nvSpPr>
            <p:cNvPr id="1410" name="Google Shape;1410;p77"/>
            <p:cNvSpPr/>
            <p:nvPr/>
          </p:nvSpPr>
          <p:spPr>
            <a:xfrm>
              <a:off x="2368461" y="3689549"/>
              <a:ext cx="336348" cy="33634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411" name="Google Shape;1411;p77"/>
          <p:cNvSpPr/>
          <p:nvPr/>
        </p:nvSpPr>
        <p:spPr>
          <a:xfrm rot="5400000">
            <a:off x="2932346" y="3669572"/>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1412" name="Google Shape;1412;p77"/>
          <p:cNvSpPr/>
          <p:nvPr/>
        </p:nvSpPr>
        <p:spPr>
          <a:xfrm rot="5400000">
            <a:off x="5263987" y="3666118"/>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sp>
        <p:nvSpPr>
          <p:cNvPr id="1413" name="Google Shape;1413;p77"/>
          <p:cNvSpPr/>
          <p:nvPr/>
        </p:nvSpPr>
        <p:spPr>
          <a:xfrm rot="5400000">
            <a:off x="7578973" y="3665892"/>
            <a:ext cx="113754" cy="303344"/>
          </a:xfrm>
          <a:custGeom>
            <a:rect b="b" l="l" r="r" t="t"/>
            <a:pathLst>
              <a:path extrusionOk="0" h="608076" w="304038">
                <a:moveTo>
                  <a:pt x="304038" y="304038"/>
                </a:moveTo>
                <a:lnTo>
                  <a:pt x="0" y="0"/>
                </a:lnTo>
                <a:lnTo>
                  <a:pt x="0" y="608076"/>
                </a:lnTo>
                <a:close/>
              </a:path>
            </a:pathLst>
          </a:custGeom>
          <a:solidFill>
            <a:srgbClr val="A1B3CA"/>
          </a:solidFill>
          <a:ln>
            <a:noFill/>
          </a:ln>
        </p:spPr>
      </p:sp>
      <p:cxnSp>
        <p:nvCxnSpPr>
          <p:cNvPr id="1414" name="Google Shape;1414;p77"/>
          <p:cNvCxnSpPr>
            <a:stCxn id="1410" idx="0"/>
            <a:endCxn id="1394" idx="0"/>
          </p:cNvCxnSpPr>
          <p:nvPr/>
        </p:nvCxnSpPr>
        <p:spPr>
          <a:xfrm flipH="1" rot="10800000">
            <a:off x="2183055" y="2472008"/>
            <a:ext cx="535200" cy="247200"/>
          </a:xfrm>
          <a:prstGeom prst="straightConnector1">
            <a:avLst/>
          </a:prstGeom>
          <a:noFill/>
          <a:ln cap="flat" cmpd="sng" w="12700">
            <a:solidFill>
              <a:srgbClr val="6F7878"/>
            </a:solidFill>
            <a:prstDash val="dash"/>
            <a:miter lim="800000"/>
            <a:headEnd len="sm" w="sm" type="none"/>
            <a:tailEnd len="sm" w="sm" type="none"/>
          </a:ln>
        </p:spPr>
      </p:cxnSp>
      <p:cxnSp>
        <p:nvCxnSpPr>
          <p:cNvPr id="1415" name="Google Shape;1415;p77"/>
          <p:cNvCxnSpPr>
            <a:endCxn id="1394" idx="16"/>
          </p:cNvCxnSpPr>
          <p:nvPr/>
        </p:nvCxnSpPr>
        <p:spPr>
          <a:xfrm>
            <a:off x="2183054" y="3137075"/>
            <a:ext cx="535200" cy="276000"/>
          </a:xfrm>
          <a:prstGeom prst="straightConnector1">
            <a:avLst/>
          </a:prstGeom>
          <a:noFill/>
          <a:ln cap="flat" cmpd="sng" w="12700">
            <a:solidFill>
              <a:srgbClr val="6F7878"/>
            </a:solidFill>
            <a:prstDash val="dash"/>
            <a:miter lim="800000"/>
            <a:headEnd len="sm" w="sm" type="none"/>
            <a:tailEnd len="sm" w="sm" type="none"/>
          </a:ln>
        </p:spPr>
      </p:cxnSp>
      <p:sp>
        <p:nvSpPr>
          <p:cNvPr id="1416" name="Google Shape;1416;p77"/>
          <p:cNvSpPr txBox="1"/>
          <p:nvPr/>
        </p:nvSpPr>
        <p:spPr>
          <a:xfrm>
            <a:off x="2072447" y="3171205"/>
            <a:ext cx="221214" cy="2077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HR</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78"/>
          <p:cNvSpPr txBox="1"/>
          <p:nvPr>
            <p:ph type="title"/>
          </p:nvPr>
        </p:nvSpPr>
        <p:spPr>
          <a:xfrm>
            <a:off x="457200" y="342900"/>
            <a:ext cx="827846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Drive Ownership Through Contextualized Strategies (Cont.)</a:t>
            </a:r>
            <a:endParaRPr/>
          </a:p>
        </p:txBody>
      </p:sp>
      <p:sp>
        <p:nvSpPr>
          <p:cNvPr id="1423" name="Google Shape;1423;p7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BBVA’s Contextualized DEI Strategy Conversation Guide</a:t>
            </a:r>
            <a:endParaRPr/>
          </a:p>
        </p:txBody>
      </p:sp>
      <p:pic>
        <p:nvPicPr>
          <p:cNvPr descr="A picture containing text, clipart&#10;&#10;Description automatically generated" id="1424" name="Google Shape;1424;p78"/>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1425" name="Google Shape;1425;p78"/>
          <p:cNvSpPr txBox="1"/>
          <p:nvPr/>
        </p:nvSpPr>
        <p:spPr>
          <a:xfrm>
            <a:off x="457200" y="461259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1426" name="Google Shape;1426;p78"/>
          <p:cNvSpPr/>
          <p:nvPr/>
        </p:nvSpPr>
        <p:spPr>
          <a:xfrm>
            <a:off x="457199" y="1149262"/>
            <a:ext cx="6291229" cy="276999"/>
          </a:xfrm>
          <a:prstGeom prst="rect">
            <a:avLst/>
          </a:prstGeom>
          <a:solidFill>
            <a:srgbClr val="A1B3CA"/>
          </a:solid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Contextualized DEI Strategy Conversation Guide</a:t>
            </a:r>
            <a:endParaRPr/>
          </a:p>
        </p:txBody>
      </p:sp>
      <p:sp>
        <p:nvSpPr>
          <p:cNvPr id="1427" name="Google Shape;1427;p78"/>
          <p:cNvSpPr/>
          <p:nvPr/>
        </p:nvSpPr>
        <p:spPr>
          <a:xfrm>
            <a:off x="701947" y="1529533"/>
            <a:ext cx="5801732" cy="1823576"/>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What are the biggest DEI-related challenges your business unit faces today?</a:t>
            </a:r>
            <a:endParaRPr/>
          </a:p>
          <a:p>
            <a:pPr indent="-171450" lvl="0" marL="171450" marR="0" rtl="0" algn="l">
              <a:spcBef>
                <a:spcPts val="2400"/>
              </a:spcBef>
              <a:spcAft>
                <a:spcPts val="0"/>
              </a:spcAft>
              <a:buClr>
                <a:schemeClr val="dk1"/>
              </a:buClr>
              <a:buSzPts val="1200"/>
              <a:buFont typeface="Arial"/>
              <a:buChar char="•"/>
            </a:pPr>
            <a:r>
              <a:rPr lang="en" sz="1200">
                <a:solidFill>
                  <a:schemeClr val="dk1"/>
                </a:solidFill>
                <a:latin typeface="Arial"/>
                <a:ea typeface="Arial"/>
                <a:cs typeface="Arial"/>
                <a:sym typeface="Arial"/>
              </a:rPr>
              <a:t>What barriers prevent you from achieving the globally reported DEI goals?</a:t>
            </a:r>
            <a:endParaRPr sz="1200">
              <a:solidFill>
                <a:schemeClr val="dk1"/>
              </a:solidFill>
              <a:latin typeface="Arial"/>
              <a:ea typeface="Arial"/>
              <a:cs typeface="Arial"/>
              <a:sym typeface="Arial"/>
            </a:endParaRPr>
          </a:p>
          <a:p>
            <a:pPr indent="-171450" lvl="0" marL="171450" marR="0" rtl="0" algn="l">
              <a:spcBef>
                <a:spcPts val="2400"/>
              </a:spcBef>
              <a:spcAft>
                <a:spcPts val="0"/>
              </a:spcAft>
              <a:buClr>
                <a:schemeClr val="dk1"/>
              </a:buClr>
              <a:buSzPts val="1200"/>
              <a:buFont typeface="Arial"/>
              <a:buChar char="•"/>
            </a:pPr>
            <a:r>
              <a:rPr lang="en" sz="1200">
                <a:solidFill>
                  <a:schemeClr val="dk1"/>
                </a:solidFill>
                <a:latin typeface="Arial"/>
                <a:ea typeface="Arial"/>
                <a:cs typeface="Arial"/>
                <a:sym typeface="Arial"/>
              </a:rPr>
              <a:t>What DEI initiatives have you tried to implement before?</a:t>
            </a:r>
            <a:endParaRPr sz="1200">
              <a:solidFill>
                <a:schemeClr val="dk1"/>
              </a:solidFill>
              <a:latin typeface="Arial"/>
              <a:ea typeface="Arial"/>
              <a:cs typeface="Arial"/>
              <a:sym typeface="Arial"/>
            </a:endParaRPr>
          </a:p>
          <a:p>
            <a:pPr indent="-171450" lvl="0" marL="171450" marR="0" rtl="0" algn="l">
              <a:spcBef>
                <a:spcPts val="2400"/>
              </a:spcBef>
              <a:spcAft>
                <a:spcPts val="0"/>
              </a:spcAft>
              <a:buClr>
                <a:schemeClr val="dk1"/>
              </a:buClr>
              <a:buSzPts val="1200"/>
              <a:buFont typeface="Arial"/>
              <a:buChar char="•"/>
            </a:pPr>
            <a:r>
              <a:rPr lang="en" sz="1200">
                <a:solidFill>
                  <a:schemeClr val="dk1"/>
                </a:solidFill>
                <a:latin typeface="Arial"/>
                <a:ea typeface="Arial"/>
                <a:cs typeface="Arial"/>
                <a:sym typeface="Arial"/>
              </a:rPr>
              <a:t>What DEI initiatives do you think would have the most impact?</a:t>
            </a:r>
            <a:endParaRPr sz="1200">
              <a:solidFill>
                <a:schemeClr val="dk1"/>
              </a:solidFill>
              <a:latin typeface="Arial"/>
              <a:ea typeface="Arial"/>
              <a:cs typeface="Arial"/>
              <a:sym typeface="Arial"/>
            </a:endParaRPr>
          </a:p>
          <a:p>
            <a:pPr indent="-171450" lvl="0" marL="171450" marR="0" rtl="0" algn="l">
              <a:spcBef>
                <a:spcPts val="2400"/>
              </a:spcBef>
              <a:spcAft>
                <a:spcPts val="0"/>
              </a:spcAft>
              <a:buClr>
                <a:schemeClr val="dk1"/>
              </a:buClr>
              <a:buSzPts val="1200"/>
              <a:buFont typeface="Arial"/>
              <a:buChar char="•"/>
            </a:pPr>
            <a:r>
              <a:rPr lang="en" sz="1200">
                <a:solidFill>
                  <a:schemeClr val="dk1"/>
                </a:solidFill>
                <a:latin typeface="Arial"/>
                <a:ea typeface="Arial"/>
                <a:cs typeface="Arial"/>
                <a:sym typeface="Arial"/>
              </a:rPr>
              <a:t>What other DEI goals are important to your function or region that may not be captured in the global goals?</a:t>
            </a:r>
            <a:endParaRPr sz="1200">
              <a:solidFill>
                <a:schemeClr val="dk1"/>
              </a:solidFill>
              <a:latin typeface="Arial"/>
              <a:ea typeface="Arial"/>
              <a:cs typeface="Arial"/>
              <a:sym typeface="Arial"/>
            </a:endParaRPr>
          </a:p>
        </p:txBody>
      </p:sp>
      <p:sp>
        <p:nvSpPr>
          <p:cNvPr id="1428" name="Google Shape;1428;p78"/>
          <p:cNvSpPr/>
          <p:nvPr/>
        </p:nvSpPr>
        <p:spPr>
          <a:xfrm>
            <a:off x="457199" y="1146360"/>
            <a:ext cx="6291229" cy="2454830"/>
          </a:xfrm>
          <a:custGeom>
            <a:rect b="b" l="l" r="r" t="t"/>
            <a:pathLst>
              <a:path extrusionOk="0" h="1504239" w="2747048">
                <a:moveTo>
                  <a:pt x="0" y="0"/>
                </a:moveTo>
                <a:lnTo>
                  <a:pt x="0" y="1376375"/>
                </a:lnTo>
                <a:lnTo>
                  <a:pt x="199238" y="1504239"/>
                </a:lnTo>
                <a:lnTo>
                  <a:pt x="394056" y="1376375"/>
                </a:lnTo>
                <a:lnTo>
                  <a:pt x="589725" y="1504239"/>
                </a:lnTo>
                <a:lnTo>
                  <a:pt x="785254" y="1376375"/>
                </a:lnTo>
                <a:lnTo>
                  <a:pt x="980466" y="1504239"/>
                </a:lnTo>
                <a:lnTo>
                  <a:pt x="1176833" y="1376375"/>
                </a:lnTo>
                <a:lnTo>
                  <a:pt x="1372439" y="1504239"/>
                </a:lnTo>
                <a:lnTo>
                  <a:pt x="1568425" y="1376375"/>
                </a:lnTo>
                <a:lnTo>
                  <a:pt x="1763433" y="1504239"/>
                </a:lnTo>
                <a:lnTo>
                  <a:pt x="1960398" y="1376375"/>
                </a:lnTo>
                <a:lnTo>
                  <a:pt x="2155406" y="1504239"/>
                </a:lnTo>
                <a:lnTo>
                  <a:pt x="2351393" y="1376375"/>
                </a:lnTo>
                <a:lnTo>
                  <a:pt x="2547379" y="1504239"/>
                </a:lnTo>
                <a:lnTo>
                  <a:pt x="2747048" y="1376375"/>
                </a:lnTo>
                <a:lnTo>
                  <a:pt x="2747048" y="0"/>
                </a:lnTo>
                <a:close/>
              </a:path>
            </a:pathLst>
          </a:custGeom>
          <a:noFill/>
          <a:ln cap="flat" cmpd="sng" w="12700">
            <a:solidFill>
              <a:srgbClr val="6F787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429" name="Google Shape;1429;p78"/>
          <p:cNvCxnSpPr/>
          <p:nvPr/>
        </p:nvCxnSpPr>
        <p:spPr>
          <a:xfrm rot="10800000">
            <a:off x="6436114" y="1635186"/>
            <a:ext cx="792365" cy="0"/>
          </a:xfrm>
          <a:prstGeom prst="straightConnector1">
            <a:avLst/>
          </a:prstGeom>
          <a:noFill/>
          <a:ln cap="flat" cmpd="sng" w="12700">
            <a:solidFill>
              <a:srgbClr val="E81159"/>
            </a:solidFill>
            <a:prstDash val="solid"/>
            <a:miter lim="800000"/>
            <a:headEnd len="sm" w="sm" type="none"/>
            <a:tailEnd len="med" w="med" type="triangle"/>
          </a:ln>
        </p:spPr>
      </p:cxnSp>
      <p:sp>
        <p:nvSpPr>
          <p:cNvPr id="1430" name="Google Shape;1430;p78"/>
          <p:cNvSpPr/>
          <p:nvPr/>
        </p:nvSpPr>
        <p:spPr>
          <a:xfrm>
            <a:off x="6974887" y="1207209"/>
            <a:ext cx="1742485"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Identify</a:t>
            </a:r>
            <a:r>
              <a:rPr lang="en" sz="1200">
                <a:solidFill>
                  <a:schemeClr val="dk1"/>
                </a:solidFill>
                <a:latin typeface="Arial"/>
                <a:ea typeface="Arial"/>
                <a:cs typeface="Arial"/>
                <a:sym typeface="Arial"/>
              </a:rPr>
              <a:t> barriers to success (leader mindset, legacy processes, external factors, etc.).</a:t>
            </a:r>
            <a:endParaRPr/>
          </a:p>
        </p:txBody>
      </p:sp>
      <p:cxnSp>
        <p:nvCxnSpPr>
          <p:cNvPr id="1431" name="Google Shape;1431;p78"/>
          <p:cNvCxnSpPr/>
          <p:nvPr/>
        </p:nvCxnSpPr>
        <p:spPr>
          <a:xfrm rot="10800000">
            <a:off x="5000171" y="2360693"/>
            <a:ext cx="1993004" cy="0"/>
          </a:xfrm>
          <a:prstGeom prst="straightConnector1">
            <a:avLst/>
          </a:prstGeom>
          <a:noFill/>
          <a:ln cap="flat" cmpd="sng" w="12700">
            <a:solidFill>
              <a:srgbClr val="E81159"/>
            </a:solidFill>
            <a:prstDash val="solid"/>
            <a:miter lim="800000"/>
            <a:headEnd len="sm" w="sm" type="none"/>
            <a:tailEnd len="med" w="med" type="triangle"/>
          </a:ln>
        </p:spPr>
      </p:cxnSp>
      <p:sp>
        <p:nvSpPr>
          <p:cNvPr id="1432" name="Google Shape;1432;p78"/>
          <p:cNvSpPr/>
          <p:nvPr/>
        </p:nvSpPr>
        <p:spPr>
          <a:xfrm>
            <a:off x="6974887" y="2143858"/>
            <a:ext cx="1742485" cy="6924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Understand</a:t>
            </a:r>
            <a:r>
              <a:rPr lang="en" sz="1200">
                <a:solidFill>
                  <a:schemeClr val="dk1"/>
                </a:solidFill>
                <a:latin typeface="Arial"/>
                <a:ea typeface="Arial"/>
                <a:cs typeface="Arial"/>
                <a:sym typeface="Arial"/>
              </a:rPr>
              <a:t> why previous strategies have failed to produce results.</a:t>
            </a:r>
            <a:endParaRPr/>
          </a:p>
        </p:txBody>
      </p:sp>
      <p:cxnSp>
        <p:nvCxnSpPr>
          <p:cNvPr id="1433" name="Google Shape;1433;p78"/>
          <p:cNvCxnSpPr/>
          <p:nvPr/>
        </p:nvCxnSpPr>
        <p:spPr>
          <a:xfrm rot="10800000">
            <a:off x="6295248" y="3108304"/>
            <a:ext cx="792365" cy="0"/>
          </a:xfrm>
          <a:prstGeom prst="straightConnector1">
            <a:avLst/>
          </a:prstGeom>
          <a:noFill/>
          <a:ln cap="flat" cmpd="sng" w="12700">
            <a:solidFill>
              <a:srgbClr val="E81159"/>
            </a:solidFill>
            <a:prstDash val="solid"/>
            <a:miter lim="800000"/>
            <a:headEnd len="sm" w="sm" type="none"/>
            <a:tailEnd len="med" w="med" type="triangle"/>
          </a:ln>
        </p:spPr>
      </p:cxnSp>
      <p:sp>
        <p:nvSpPr>
          <p:cNvPr id="1434" name="Google Shape;1434;p78"/>
          <p:cNvSpPr/>
          <p:nvPr/>
        </p:nvSpPr>
        <p:spPr>
          <a:xfrm>
            <a:off x="6974887" y="2941921"/>
            <a:ext cx="1742485"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Uncover</a:t>
            </a:r>
            <a:r>
              <a:rPr lang="en" sz="1200">
                <a:solidFill>
                  <a:schemeClr val="dk1"/>
                </a:solidFill>
                <a:latin typeface="Arial"/>
                <a:ea typeface="Arial"/>
                <a:cs typeface="Arial"/>
                <a:sym typeface="Arial"/>
              </a:rPr>
              <a:t> diversity goals unique to the region or function.</a:t>
            </a:r>
            <a:endParaRPr/>
          </a:p>
        </p:txBody>
      </p:sp>
      <p:sp>
        <p:nvSpPr>
          <p:cNvPr id="1435" name="Google Shape;1435;p78"/>
          <p:cNvSpPr/>
          <p:nvPr/>
        </p:nvSpPr>
        <p:spPr>
          <a:xfrm>
            <a:off x="3510309" y="4476499"/>
            <a:ext cx="1196094" cy="216227"/>
          </a:xfrm>
          <a:custGeom>
            <a:rect b="b" l="l" r="r" t="t"/>
            <a:pathLst>
              <a:path extrusionOk="0" h="1253489" w="1242695">
                <a:moveTo>
                  <a:pt x="0" y="1253489"/>
                </a:moveTo>
                <a:lnTo>
                  <a:pt x="1242250" y="1253489"/>
                </a:lnTo>
                <a:lnTo>
                  <a:pt x="1242250" y="0"/>
                </a:lnTo>
                <a:lnTo>
                  <a:pt x="0" y="0"/>
                </a:lnTo>
                <a:lnTo>
                  <a:pt x="0" y="1253489"/>
                </a:lnTo>
                <a:close/>
              </a:path>
            </a:pathLst>
          </a:cu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Arial"/>
                <a:ea typeface="Arial"/>
                <a:cs typeface="Arial"/>
                <a:sym typeface="Arial"/>
              </a:rPr>
              <a:t>Diversity Leader/CoP Member</a:t>
            </a:r>
            <a:endParaRPr b="0" i="0" sz="1200" u="none" cap="none" strike="noStrike">
              <a:solidFill>
                <a:schemeClr val="dk1"/>
              </a:solidFill>
              <a:latin typeface="Arial"/>
              <a:ea typeface="Arial"/>
              <a:cs typeface="Arial"/>
              <a:sym typeface="Arial"/>
            </a:endParaRPr>
          </a:p>
        </p:txBody>
      </p:sp>
      <p:sp>
        <p:nvSpPr>
          <p:cNvPr id="1436" name="Google Shape;1436;p78"/>
          <p:cNvSpPr/>
          <p:nvPr/>
        </p:nvSpPr>
        <p:spPr>
          <a:xfrm>
            <a:off x="2747583" y="4438407"/>
            <a:ext cx="824080" cy="21622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 sz="1200">
                <a:solidFill>
                  <a:schemeClr val="dk1"/>
                </a:solidFill>
                <a:latin typeface="Arial"/>
                <a:ea typeface="Arial"/>
                <a:cs typeface="Arial"/>
                <a:sym typeface="Arial"/>
              </a:rPr>
              <a:t>Business</a:t>
            </a:r>
            <a:r>
              <a:rPr b="0" i="0" lang="en" sz="1200" u="none" cap="none" strike="noStrike">
                <a:solidFill>
                  <a:schemeClr val="dk1"/>
                </a:solidFill>
                <a:latin typeface="Arial"/>
                <a:ea typeface="Arial"/>
                <a:cs typeface="Arial"/>
                <a:sym typeface="Arial"/>
              </a:rPr>
              <a:t> Leader</a:t>
            </a:r>
            <a:endParaRPr b="0" i="0" sz="1200" u="none" cap="none" strike="noStrike">
              <a:solidFill>
                <a:schemeClr val="dk1"/>
              </a:solidFill>
              <a:latin typeface="Arial"/>
              <a:ea typeface="Arial"/>
              <a:cs typeface="Arial"/>
              <a:sym typeface="Arial"/>
            </a:endParaRPr>
          </a:p>
        </p:txBody>
      </p:sp>
      <p:cxnSp>
        <p:nvCxnSpPr>
          <p:cNvPr id="1437" name="Google Shape;1437;p78"/>
          <p:cNvCxnSpPr/>
          <p:nvPr/>
        </p:nvCxnSpPr>
        <p:spPr>
          <a:xfrm flipH="1" rot="10800000">
            <a:off x="4436203" y="3395318"/>
            <a:ext cx="2304910" cy="1062381"/>
          </a:xfrm>
          <a:prstGeom prst="straightConnector1">
            <a:avLst/>
          </a:prstGeom>
          <a:noFill/>
          <a:ln cap="flat" cmpd="sng" w="12700">
            <a:solidFill>
              <a:schemeClr val="accent2"/>
            </a:solidFill>
            <a:prstDash val="dash"/>
            <a:miter lim="800000"/>
            <a:headEnd len="sm" w="sm" type="none"/>
            <a:tailEnd len="sm" w="sm" type="none"/>
          </a:ln>
        </p:spPr>
      </p:cxnSp>
      <p:cxnSp>
        <p:nvCxnSpPr>
          <p:cNvPr id="1438" name="Google Shape;1438;p78"/>
          <p:cNvCxnSpPr/>
          <p:nvPr/>
        </p:nvCxnSpPr>
        <p:spPr>
          <a:xfrm rot="10800000">
            <a:off x="457201" y="3393104"/>
            <a:ext cx="2280763" cy="1043015"/>
          </a:xfrm>
          <a:prstGeom prst="straightConnector1">
            <a:avLst/>
          </a:prstGeom>
          <a:noFill/>
          <a:ln cap="flat" cmpd="sng" w="12700">
            <a:solidFill>
              <a:schemeClr val="accent2"/>
            </a:solidFill>
            <a:prstDash val="dash"/>
            <a:miter lim="800000"/>
            <a:headEnd len="sm" w="sm" type="none"/>
            <a:tailEnd len="sm" w="sm" type="none"/>
          </a:ln>
        </p:spPr>
      </p:cxnSp>
      <p:pic>
        <p:nvPicPr>
          <p:cNvPr id="1439" name="Google Shape;1439;p78"/>
          <p:cNvPicPr preferRelativeResize="0"/>
          <p:nvPr/>
        </p:nvPicPr>
        <p:blipFill rotWithShape="1">
          <a:blip r:embed="rId4">
            <a:alphaModFix/>
          </a:blip>
          <a:srcRect b="0" l="0" r="0" t="0"/>
          <a:stretch/>
        </p:blipFill>
        <p:spPr>
          <a:xfrm>
            <a:off x="2964423" y="3734512"/>
            <a:ext cx="971550" cy="619125"/>
          </a:xfrm>
          <a:prstGeom prst="rect">
            <a:avLst/>
          </a:prstGeom>
          <a:noFill/>
          <a:ln>
            <a:noFill/>
          </a:ln>
        </p:spPr>
      </p:pic>
      <p:cxnSp>
        <p:nvCxnSpPr>
          <p:cNvPr id="1440" name="Google Shape;1440;p78"/>
          <p:cNvCxnSpPr/>
          <p:nvPr/>
        </p:nvCxnSpPr>
        <p:spPr>
          <a:xfrm rot="10800000">
            <a:off x="4572000" y="4028229"/>
            <a:ext cx="2421175" cy="0"/>
          </a:xfrm>
          <a:prstGeom prst="straightConnector1">
            <a:avLst/>
          </a:prstGeom>
          <a:noFill/>
          <a:ln cap="flat" cmpd="sng" w="12700">
            <a:solidFill>
              <a:srgbClr val="E81159"/>
            </a:solidFill>
            <a:prstDash val="solid"/>
            <a:miter lim="800000"/>
            <a:headEnd len="sm" w="sm" type="none"/>
            <a:tailEnd len="med" w="med" type="triangle"/>
          </a:ln>
        </p:spPr>
      </p:cxnSp>
      <p:sp>
        <p:nvSpPr>
          <p:cNvPr id="1441" name="Google Shape;1441;p78"/>
          <p:cNvSpPr/>
          <p:nvPr/>
        </p:nvSpPr>
        <p:spPr>
          <a:xfrm>
            <a:off x="6962695" y="3622528"/>
            <a:ext cx="1742485"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Objective: </a:t>
            </a:r>
            <a:r>
              <a:rPr lang="en" sz="1200">
                <a:solidFill>
                  <a:schemeClr val="dk1"/>
                </a:solidFill>
                <a:latin typeface="Arial"/>
                <a:ea typeface="Arial"/>
                <a:cs typeface="Arial"/>
                <a:sym typeface="Arial"/>
              </a:rPr>
              <a:t>Develop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 contextualized diversity plan and goals for the region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or function.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6" name="Shape 1446"/>
        <p:cNvGrpSpPr/>
        <p:nvPr/>
      </p:nvGrpSpPr>
      <p:grpSpPr>
        <a:xfrm>
          <a:off x="0" y="0"/>
          <a:ext cx="0" cy="0"/>
          <a:chOff x="0" y="0"/>
          <a:chExt cx="0" cy="0"/>
        </a:xfrm>
      </p:grpSpPr>
      <p:sp>
        <p:nvSpPr>
          <p:cNvPr id="1447" name="Google Shape;1447;p79"/>
          <p:cNvSpPr/>
          <p:nvPr/>
        </p:nvSpPr>
        <p:spPr>
          <a:xfrm rot="-3144655">
            <a:off x="3381101" y="2257117"/>
            <a:ext cx="935024" cy="511867"/>
          </a:xfrm>
          <a:prstGeom prst="righ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1448" name="Google Shape;1448;p79"/>
          <p:cNvSpPr/>
          <p:nvPr/>
        </p:nvSpPr>
        <p:spPr>
          <a:xfrm rot="10800000">
            <a:off x="3912148" y="3134250"/>
            <a:ext cx="1344978" cy="406791"/>
          </a:xfrm>
          <a:prstGeom prst="righ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1449" name="Google Shape;1449;p79"/>
          <p:cNvSpPr/>
          <p:nvPr/>
        </p:nvSpPr>
        <p:spPr>
          <a:xfrm rot="2873438">
            <a:off x="4813899" y="2232039"/>
            <a:ext cx="954563" cy="503648"/>
          </a:xfrm>
          <a:prstGeom prst="rightArrow">
            <a:avLst>
              <a:gd fmla="val 50000" name="adj1"/>
              <a:gd fmla="val 50000" name="adj2"/>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1450" name="Google Shape;1450;p7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Mobilize Agile Community of Practice for Shifting Needs</a:t>
            </a:r>
            <a:endParaRPr/>
          </a:p>
        </p:txBody>
      </p:sp>
      <p:sp>
        <p:nvSpPr>
          <p:cNvPr id="1451" name="Google Shape;1451;p7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BBVA’s DEI Community of Practice (CoP)</a:t>
            </a:r>
            <a:endParaRPr/>
          </a:p>
        </p:txBody>
      </p:sp>
      <p:pic>
        <p:nvPicPr>
          <p:cNvPr descr="A picture containing text, clipart&#10;&#10;Description automatically generated" id="1452" name="Google Shape;1452;p79"/>
          <p:cNvPicPr preferRelativeResize="0"/>
          <p:nvPr/>
        </p:nvPicPr>
        <p:blipFill rotWithShape="1">
          <a:blip r:embed="rId3">
            <a:alphaModFix/>
          </a:blip>
          <a:srcRect b="29228" l="10303" r="11753" t="28498"/>
          <a:stretch/>
        </p:blipFill>
        <p:spPr>
          <a:xfrm>
            <a:off x="7707687" y="4578794"/>
            <a:ext cx="1027973" cy="235199"/>
          </a:xfrm>
          <a:prstGeom prst="rect">
            <a:avLst/>
          </a:prstGeom>
          <a:noFill/>
          <a:ln>
            <a:noFill/>
          </a:ln>
        </p:spPr>
      </p:pic>
      <p:sp>
        <p:nvSpPr>
          <p:cNvPr id="1453" name="Google Shape;1453;p79"/>
          <p:cNvSpPr txBox="1"/>
          <p:nvPr/>
        </p:nvSpPr>
        <p:spPr>
          <a:xfrm>
            <a:off x="457200" y="4612591"/>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BBVA</a:t>
            </a:r>
            <a:endParaRPr/>
          </a:p>
        </p:txBody>
      </p:sp>
      <p:sp>
        <p:nvSpPr>
          <p:cNvPr id="1454" name="Google Shape;1454;p79"/>
          <p:cNvSpPr/>
          <p:nvPr/>
        </p:nvSpPr>
        <p:spPr>
          <a:xfrm>
            <a:off x="3838987" y="1113794"/>
            <a:ext cx="1514006" cy="1135504"/>
          </a:xfrm>
          <a:prstGeom prst="ellipse">
            <a:avLst/>
          </a:prstGeom>
          <a:solidFill>
            <a:srgbClr val="D0DEEA"/>
          </a:solidFill>
          <a:ln>
            <a:noFill/>
          </a:ln>
        </p:spPr>
        <p:txBody>
          <a:bodyPr anchorCtr="0" anchor="b" bIns="182875" lIns="0" spcFirstLastPara="1" rIns="0" wrap="square" tIns="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Assess Need for Support</a:t>
            </a:r>
            <a:endParaRPr/>
          </a:p>
        </p:txBody>
      </p:sp>
      <p:sp>
        <p:nvSpPr>
          <p:cNvPr id="1455" name="Google Shape;1455;p79"/>
          <p:cNvSpPr/>
          <p:nvPr/>
        </p:nvSpPr>
        <p:spPr>
          <a:xfrm>
            <a:off x="5203170" y="2769893"/>
            <a:ext cx="1514006" cy="1135504"/>
          </a:xfrm>
          <a:prstGeom prst="ellipse">
            <a:avLst/>
          </a:prstGeom>
          <a:solidFill>
            <a:srgbClr val="D0DEEA"/>
          </a:solidFill>
          <a:ln>
            <a:noFill/>
          </a:ln>
        </p:spPr>
        <p:txBody>
          <a:bodyPr anchorCtr="0" anchor="b" bIns="91425" lIns="0" spcFirstLastPara="1" rIns="0" wrap="square" tIns="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Assemble Community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of Diversity Experts</a:t>
            </a:r>
            <a:endParaRPr/>
          </a:p>
        </p:txBody>
      </p:sp>
      <p:sp>
        <p:nvSpPr>
          <p:cNvPr id="1456" name="Google Shape;1456;p79"/>
          <p:cNvSpPr/>
          <p:nvPr/>
        </p:nvSpPr>
        <p:spPr>
          <a:xfrm>
            <a:off x="2398142" y="2769893"/>
            <a:ext cx="1514006" cy="1135504"/>
          </a:xfrm>
          <a:prstGeom prst="ellipse">
            <a:avLst/>
          </a:prstGeom>
          <a:solidFill>
            <a:srgbClr val="D0DEEA"/>
          </a:solidFill>
          <a:ln>
            <a:noFill/>
          </a:ln>
        </p:spPr>
        <p:txBody>
          <a:bodyPr anchorCtr="0" anchor="b" bIns="91425" lIns="0" spcFirstLastPara="1" rIns="0" wrap="square" tIns="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Mobilize Community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of Practice</a:t>
            </a:r>
            <a:endParaRPr/>
          </a:p>
        </p:txBody>
      </p:sp>
      <p:cxnSp>
        <p:nvCxnSpPr>
          <p:cNvPr id="1457" name="Google Shape;1457;p79"/>
          <p:cNvCxnSpPr/>
          <p:nvPr/>
        </p:nvCxnSpPr>
        <p:spPr>
          <a:xfrm>
            <a:off x="1476597" y="1686338"/>
            <a:ext cx="2362390" cy="0"/>
          </a:xfrm>
          <a:prstGeom prst="straightConnector1">
            <a:avLst/>
          </a:prstGeom>
          <a:noFill/>
          <a:ln cap="flat" cmpd="sng" w="12700">
            <a:solidFill>
              <a:srgbClr val="002856"/>
            </a:solidFill>
            <a:prstDash val="solid"/>
            <a:miter lim="800000"/>
            <a:headEnd len="sm" w="sm" type="none"/>
            <a:tailEnd len="med" w="med" type="triangle"/>
          </a:ln>
        </p:spPr>
      </p:cxnSp>
      <p:sp>
        <p:nvSpPr>
          <p:cNvPr id="1458" name="Google Shape;1458;p79"/>
          <p:cNvSpPr/>
          <p:nvPr/>
        </p:nvSpPr>
        <p:spPr>
          <a:xfrm>
            <a:off x="1065222" y="1340089"/>
            <a:ext cx="1900688"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 local diversity leader assesses the demand of</a:t>
            </a:r>
            <a:r>
              <a:rPr b="1" lang="en" sz="1200">
                <a:solidFill>
                  <a:schemeClr val="dk1"/>
                </a:solidFill>
                <a:latin typeface="Arial"/>
                <a:ea typeface="Arial"/>
                <a:cs typeface="Arial"/>
                <a:sym typeface="Arial"/>
              </a:rPr>
              <a:t> </a:t>
            </a:r>
            <a:r>
              <a:rPr lang="en" sz="1200">
                <a:solidFill>
                  <a:schemeClr val="dk1"/>
                </a:solidFill>
                <a:latin typeface="Arial"/>
                <a:ea typeface="Arial"/>
                <a:cs typeface="Arial"/>
                <a:sym typeface="Arial"/>
              </a:rPr>
              <a:t>region-specific DEI projects to justify additional support.</a:t>
            </a:r>
            <a:endParaRPr sz="1200">
              <a:solidFill>
                <a:schemeClr val="dk1"/>
              </a:solidFill>
              <a:latin typeface="Arial"/>
              <a:ea typeface="Arial"/>
              <a:cs typeface="Arial"/>
              <a:sym typeface="Arial"/>
            </a:endParaRPr>
          </a:p>
        </p:txBody>
      </p:sp>
      <p:cxnSp>
        <p:nvCxnSpPr>
          <p:cNvPr id="1459" name="Google Shape;1459;p79"/>
          <p:cNvCxnSpPr/>
          <p:nvPr/>
        </p:nvCxnSpPr>
        <p:spPr>
          <a:xfrm rot="10800000">
            <a:off x="3146481" y="3911347"/>
            <a:ext cx="0" cy="214045"/>
          </a:xfrm>
          <a:prstGeom prst="straightConnector1">
            <a:avLst/>
          </a:prstGeom>
          <a:noFill/>
          <a:ln cap="flat" cmpd="sng" w="12700">
            <a:solidFill>
              <a:srgbClr val="002856"/>
            </a:solidFill>
            <a:prstDash val="solid"/>
            <a:miter lim="800000"/>
            <a:headEnd len="sm" w="sm" type="none"/>
            <a:tailEnd len="med" w="med" type="triangle"/>
          </a:ln>
        </p:spPr>
      </p:cxnSp>
      <p:sp>
        <p:nvSpPr>
          <p:cNvPr id="1460" name="Google Shape;1460;p79"/>
          <p:cNvSpPr/>
          <p:nvPr/>
        </p:nvSpPr>
        <p:spPr>
          <a:xfrm>
            <a:off x="1640133" y="4059450"/>
            <a:ext cx="3012695"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 CoP shares knowledge and diversity expertise to co-create DEI solutions and provide additional DEI support.</a:t>
            </a:r>
            <a:endParaRPr sz="1200">
              <a:solidFill>
                <a:schemeClr val="dk1"/>
              </a:solidFill>
              <a:latin typeface="Arial"/>
              <a:ea typeface="Arial"/>
              <a:cs typeface="Arial"/>
              <a:sym typeface="Arial"/>
            </a:endParaRPr>
          </a:p>
        </p:txBody>
      </p:sp>
      <p:cxnSp>
        <p:nvCxnSpPr>
          <p:cNvPr id="1461" name="Google Shape;1461;p79"/>
          <p:cNvCxnSpPr/>
          <p:nvPr/>
        </p:nvCxnSpPr>
        <p:spPr>
          <a:xfrm rot="10800000">
            <a:off x="6718583" y="3343908"/>
            <a:ext cx="502561" cy="0"/>
          </a:xfrm>
          <a:prstGeom prst="straightConnector1">
            <a:avLst/>
          </a:prstGeom>
          <a:noFill/>
          <a:ln cap="flat" cmpd="sng" w="12700">
            <a:solidFill>
              <a:srgbClr val="002856"/>
            </a:solidFill>
            <a:prstDash val="solid"/>
            <a:miter lim="800000"/>
            <a:headEnd len="sm" w="sm" type="none"/>
            <a:tailEnd len="med" w="med" type="triangle"/>
          </a:ln>
        </p:spPr>
      </p:cxnSp>
      <p:sp>
        <p:nvSpPr>
          <p:cNvPr id="1462" name="Google Shape;1462;p79"/>
          <p:cNvSpPr/>
          <p:nvPr/>
        </p:nvSpPr>
        <p:spPr>
          <a:xfrm>
            <a:off x="7126719" y="2709751"/>
            <a:ext cx="1514005" cy="1246495"/>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 CoP works with local DEI leaders, ERG members and DEI champions who offer localized diversity knowledge.</a:t>
            </a:r>
            <a:endParaRPr sz="1200">
              <a:solidFill>
                <a:schemeClr val="dk1"/>
              </a:solidFill>
              <a:latin typeface="Arial"/>
              <a:ea typeface="Arial"/>
              <a:cs typeface="Arial"/>
              <a:sym typeface="Arial"/>
            </a:endParaRPr>
          </a:p>
        </p:txBody>
      </p:sp>
      <p:pic>
        <p:nvPicPr>
          <p:cNvPr id="1463" name="Google Shape;1463;p79"/>
          <p:cNvPicPr preferRelativeResize="0"/>
          <p:nvPr/>
        </p:nvPicPr>
        <p:blipFill rotWithShape="1">
          <a:blip r:embed="rId4">
            <a:alphaModFix/>
          </a:blip>
          <a:srcRect b="0" l="0" r="0" t="0"/>
          <a:stretch/>
        </p:blipFill>
        <p:spPr>
          <a:xfrm>
            <a:off x="5694318" y="2851481"/>
            <a:ext cx="398783" cy="310164"/>
          </a:xfrm>
          <a:prstGeom prst="rect">
            <a:avLst/>
          </a:prstGeom>
          <a:noFill/>
          <a:ln>
            <a:noFill/>
          </a:ln>
        </p:spPr>
      </p:pic>
      <p:pic>
        <p:nvPicPr>
          <p:cNvPr id="1464" name="Google Shape;1464;p79"/>
          <p:cNvPicPr preferRelativeResize="0"/>
          <p:nvPr/>
        </p:nvPicPr>
        <p:blipFill rotWithShape="1">
          <a:blip r:embed="rId5">
            <a:alphaModFix/>
          </a:blip>
          <a:srcRect b="0" l="0" r="0" t="0"/>
          <a:stretch/>
        </p:blipFill>
        <p:spPr>
          <a:xfrm>
            <a:off x="4337208" y="1304450"/>
            <a:ext cx="388173" cy="301913"/>
          </a:xfrm>
          <a:prstGeom prst="rect">
            <a:avLst/>
          </a:prstGeom>
          <a:noFill/>
          <a:ln>
            <a:noFill/>
          </a:ln>
        </p:spPr>
      </p:pic>
      <p:pic>
        <p:nvPicPr>
          <p:cNvPr id="1465" name="Google Shape;1465;p79"/>
          <p:cNvPicPr preferRelativeResize="0"/>
          <p:nvPr/>
        </p:nvPicPr>
        <p:blipFill rotWithShape="1">
          <a:blip r:embed="rId6">
            <a:alphaModFix/>
          </a:blip>
          <a:srcRect b="0" l="0" r="0" t="0"/>
          <a:stretch/>
        </p:blipFill>
        <p:spPr>
          <a:xfrm>
            <a:off x="2882021" y="2909218"/>
            <a:ext cx="409686" cy="31864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80"/>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Key Take-Aways for Customizing Strategies</a:t>
            </a:r>
            <a:endParaRPr/>
          </a:p>
        </p:txBody>
      </p:sp>
      <p:grpSp>
        <p:nvGrpSpPr>
          <p:cNvPr id="1471" name="Google Shape;1471;p80"/>
          <p:cNvGrpSpPr/>
          <p:nvPr/>
        </p:nvGrpSpPr>
        <p:grpSpPr>
          <a:xfrm>
            <a:off x="952976" y="1589296"/>
            <a:ext cx="7390924" cy="438581"/>
            <a:chOff x="952976" y="2052959"/>
            <a:chExt cx="7390924" cy="584775"/>
          </a:xfrm>
        </p:grpSpPr>
        <p:sp>
          <p:nvSpPr>
            <p:cNvPr id="1472" name="Google Shape;1472;p80"/>
            <p:cNvSpPr/>
            <p:nvPr/>
          </p:nvSpPr>
          <p:spPr>
            <a:xfrm>
              <a:off x="952976" y="2110849"/>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1</a:t>
              </a:r>
              <a:endParaRPr/>
            </a:p>
          </p:txBody>
        </p:sp>
        <p:sp>
          <p:nvSpPr>
            <p:cNvPr id="1473" name="Google Shape;1473;p80"/>
            <p:cNvSpPr txBox="1"/>
            <p:nvPr/>
          </p:nvSpPr>
          <p:spPr>
            <a:xfrm>
              <a:off x="1406366" y="2052959"/>
              <a:ext cx="6937534" cy="584775"/>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chemeClr val="dk1"/>
                  </a:solidFill>
                  <a:latin typeface="Arial"/>
                  <a:ea typeface="Arial"/>
                  <a:cs typeface="Arial"/>
                  <a:sym typeface="Arial"/>
                </a:rPr>
                <a:t>Help local leaders uncover unique challenges or concerns that may prevent them from taking action on DEI goals.</a:t>
              </a:r>
              <a:endParaRPr/>
            </a:p>
          </p:txBody>
        </p:sp>
      </p:grpSp>
      <p:grpSp>
        <p:nvGrpSpPr>
          <p:cNvPr id="1474" name="Google Shape;1474;p80"/>
          <p:cNvGrpSpPr/>
          <p:nvPr/>
        </p:nvGrpSpPr>
        <p:grpSpPr>
          <a:xfrm>
            <a:off x="952976" y="2373238"/>
            <a:ext cx="7390924" cy="253916"/>
            <a:chOff x="952976" y="3204877"/>
            <a:chExt cx="7390924" cy="338554"/>
          </a:xfrm>
        </p:grpSpPr>
        <p:sp>
          <p:nvSpPr>
            <p:cNvPr id="1475" name="Google Shape;1475;p80"/>
            <p:cNvSpPr/>
            <p:nvPr/>
          </p:nvSpPr>
          <p:spPr>
            <a:xfrm>
              <a:off x="952976" y="3239907"/>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2</a:t>
              </a:r>
              <a:endParaRPr/>
            </a:p>
          </p:txBody>
        </p:sp>
        <p:sp>
          <p:nvSpPr>
            <p:cNvPr id="1476" name="Google Shape;1476;p80"/>
            <p:cNvSpPr txBox="1"/>
            <p:nvPr/>
          </p:nvSpPr>
          <p:spPr>
            <a:xfrm>
              <a:off x="1406366" y="3204877"/>
              <a:ext cx="6937534" cy="338554"/>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chemeClr val="dk1"/>
                  </a:solidFill>
                  <a:latin typeface="Arial"/>
                  <a:ea typeface="Arial"/>
                  <a:cs typeface="Arial"/>
                  <a:sym typeface="Arial"/>
                </a:rPr>
                <a:t>Spotlight diversity gaps in pools and progression to drive urgency.</a:t>
              </a:r>
              <a:endParaRPr/>
            </a:p>
          </p:txBody>
        </p:sp>
      </p:grpSp>
      <p:grpSp>
        <p:nvGrpSpPr>
          <p:cNvPr id="1477" name="Google Shape;1477;p80"/>
          <p:cNvGrpSpPr/>
          <p:nvPr/>
        </p:nvGrpSpPr>
        <p:grpSpPr>
          <a:xfrm>
            <a:off x="952976" y="2972515"/>
            <a:ext cx="7482363" cy="438581"/>
            <a:chOff x="952976" y="4356795"/>
            <a:chExt cx="7482363" cy="584775"/>
          </a:xfrm>
        </p:grpSpPr>
        <p:sp>
          <p:nvSpPr>
            <p:cNvPr id="1478" name="Google Shape;1478;p80"/>
            <p:cNvSpPr/>
            <p:nvPr/>
          </p:nvSpPr>
          <p:spPr>
            <a:xfrm>
              <a:off x="952976" y="4403255"/>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3</a:t>
              </a:r>
              <a:endParaRPr/>
            </a:p>
          </p:txBody>
        </p:sp>
        <p:sp>
          <p:nvSpPr>
            <p:cNvPr id="1479" name="Google Shape;1479;p80"/>
            <p:cNvSpPr txBox="1"/>
            <p:nvPr/>
          </p:nvSpPr>
          <p:spPr>
            <a:xfrm>
              <a:off x="1406366" y="4356795"/>
              <a:ext cx="7028973" cy="584775"/>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chemeClr val="dk1"/>
                  </a:solidFill>
                  <a:latin typeface="Arial"/>
                  <a:ea typeface="Arial"/>
                  <a:cs typeface="Arial"/>
                  <a:sym typeface="Arial"/>
                </a:rPr>
                <a:t>Establish localized DEI teams designed to support business leaders as they implement their own DEI solutions.</a:t>
              </a: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81"/>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Creating Consequential Accountability</a:t>
            </a:r>
            <a:endParaRPr/>
          </a:p>
        </p:txBody>
      </p:sp>
      <p:graphicFrame>
        <p:nvGraphicFramePr>
          <p:cNvPr id="1485" name="Google Shape;1485;p81"/>
          <p:cNvGraphicFramePr/>
          <p:nvPr/>
        </p:nvGraphicFramePr>
        <p:xfrm>
          <a:off x="457201" y="1159634"/>
          <a:ext cx="3000000" cy="3000000"/>
        </p:xfrm>
        <a:graphic>
          <a:graphicData uri="http://schemas.openxmlformats.org/drawingml/2006/table">
            <a:tbl>
              <a:tblPr bandRow="1" firstRow="1">
                <a:noFill/>
                <a:tableStyleId>{4D9A8607-1C7A-4FEF-80A3-68C6CF04E4B6}</a:tableStyleId>
              </a:tblPr>
              <a:tblGrid>
                <a:gridCol w="2746375"/>
                <a:gridCol w="2746375"/>
                <a:gridCol w="2746375"/>
              </a:tblGrid>
              <a:tr h="248775">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Inform Leader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Decision Making</a:t>
                      </a:r>
                      <a:endParaRPr sz="1100"/>
                    </a:p>
                  </a:txBody>
                  <a:tcPr marT="68600" marB="68600" marR="91450" marL="91450">
                    <a:lnL cap="flat" cmpd="sng" w="9525">
                      <a:solidFill>
                        <a:srgbClr val="000000">
                          <a:alpha val="0"/>
                        </a:srgbClr>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Customize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Strategies</a:t>
                      </a:r>
                      <a:endParaRPr b="1" i="0" sz="1100" u="none" cap="none" strike="noStrike">
                        <a:solidFill>
                          <a:schemeClr val="lt1"/>
                        </a:solidFill>
                        <a:latin typeface="Arial"/>
                        <a:ea typeface="Arial"/>
                        <a:cs typeface="Arial"/>
                        <a:sym typeface="Arial"/>
                      </a:endParaRPr>
                    </a:p>
                  </a:txBody>
                  <a:tcPr marT="68600" marB="68600" marR="91450" marL="9145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u="none" cap="none" strike="noStrike">
                          <a:solidFill>
                            <a:schemeClr val="dk1"/>
                          </a:solidFill>
                          <a:latin typeface="Arial"/>
                          <a:ea typeface="Arial"/>
                          <a:cs typeface="Arial"/>
                          <a:sym typeface="Arial"/>
                        </a:rPr>
                        <a:t>Require </a:t>
                      </a:r>
                      <a:br>
                        <a:rPr lang="en" sz="1100" u="none" cap="none" strike="noStrike">
                          <a:solidFill>
                            <a:schemeClr val="dk1"/>
                          </a:solidFill>
                          <a:latin typeface="Arial"/>
                          <a:ea typeface="Arial"/>
                          <a:cs typeface="Arial"/>
                          <a:sym typeface="Arial"/>
                        </a:rPr>
                      </a:br>
                      <a:r>
                        <a:rPr lang="en" sz="1100" u="none" cap="none" strike="noStrike">
                          <a:solidFill>
                            <a:schemeClr val="dk1"/>
                          </a:solidFill>
                          <a:latin typeface="Arial"/>
                          <a:ea typeface="Arial"/>
                          <a:cs typeface="Arial"/>
                          <a:sym typeface="Arial"/>
                        </a:rPr>
                        <a:t>Progress</a:t>
                      </a:r>
                      <a:endParaRPr sz="1100"/>
                    </a:p>
                  </a:txBody>
                  <a:tcPr marT="68600" marB="68600" marR="91450" marL="91450">
                    <a:lnL cap="flat" cmpd="sng" w="9525">
                      <a:solidFill>
                        <a:srgbClr val="7F7F7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287925">
                <a:tc>
                  <a:txBody>
                    <a:bodyPr/>
                    <a:lstStyle/>
                    <a:p>
                      <a:pPr indent="0" lvl="0" marL="0" marR="0" rtl="0" algn="ctr">
                        <a:lnSpc>
                          <a:spcPct val="100000"/>
                        </a:lnSpc>
                        <a:spcBef>
                          <a:spcPts val="0"/>
                        </a:spcBef>
                        <a:spcAft>
                          <a:spcPts val="0"/>
                        </a:spcAft>
                        <a:buClr>
                          <a:schemeClr val="dk1"/>
                        </a:buClr>
                        <a:buSzPts val="900"/>
                        <a:buFont typeface="Arial"/>
                        <a:buNone/>
                      </a:pPr>
                      <a:r>
                        <a:rPr lang="en" sz="900" u="none" cap="none" strike="noStrike">
                          <a:latin typeface="Arial"/>
                          <a:ea typeface="Arial"/>
                          <a:cs typeface="Arial"/>
                          <a:sym typeface="Arial"/>
                        </a:rPr>
                        <a:t>Use objective criteria </a:t>
                      </a:r>
                      <a:br>
                        <a:rPr lang="en" sz="900" u="none" cap="none" strike="noStrike">
                          <a:latin typeface="Arial"/>
                          <a:ea typeface="Arial"/>
                          <a:cs typeface="Arial"/>
                          <a:sym typeface="Arial"/>
                        </a:rPr>
                      </a:br>
                      <a:r>
                        <a:rPr lang="en" sz="900" u="none" cap="none" strike="noStrike">
                          <a:latin typeface="Arial"/>
                          <a:ea typeface="Arial"/>
                          <a:cs typeface="Arial"/>
                          <a:sym typeface="Arial"/>
                        </a:rPr>
                        <a:t>and integrated data to drive </a:t>
                      </a:r>
                      <a:br>
                        <a:rPr lang="en" sz="900" u="none" cap="none" strike="noStrike">
                          <a:latin typeface="Arial"/>
                          <a:ea typeface="Arial"/>
                          <a:cs typeface="Arial"/>
                          <a:sym typeface="Arial"/>
                        </a:rPr>
                      </a:br>
                      <a:r>
                        <a:rPr lang="en" sz="900" u="none" cap="none" strike="noStrike">
                          <a:latin typeface="Arial"/>
                          <a:ea typeface="Arial"/>
                          <a:cs typeface="Arial"/>
                          <a:sym typeface="Arial"/>
                        </a:rPr>
                        <a:t>equitable talent decisions.</a:t>
                      </a:r>
                      <a:endParaRPr sz="900" u="none" cap="none" strike="noStrike">
                        <a:solidFill>
                          <a:schemeClr val="dk1"/>
                        </a:solidFill>
                        <a:latin typeface="Arial"/>
                        <a:ea typeface="Arial"/>
                        <a:cs typeface="Arial"/>
                        <a:sym typeface="Arial"/>
                      </a:endParaRPr>
                    </a:p>
                  </a:txBody>
                  <a:tcPr marT="68600" marB="68600" marR="91450" marL="91450" anchor="ctr">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 sz="900" u="none" cap="none" strike="noStrike"/>
                        <a:t>Support customized </a:t>
                      </a:r>
                      <a:br>
                        <a:rPr lang="en" sz="900" u="none" cap="none" strike="noStrike"/>
                      </a:br>
                      <a:r>
                        <a:rPr lang="en" sz="900" u="none" cap="none" strike="noStrike"/>
                        <a:t>strategies to enable leader </a:t>
                      </a:r>
                      <a:br>
                        <a:rPr lang="en" sz="900" u="none" cap="none" strike="noStrike"/>
                      </a:br>
                      <a:r>
                        <a:rPr lang="en" sz="900" u="none" cap="none" strike="noStrike"/>
                        <a:t>execution of DEI goals.</a:t>
                      </a:r>
                      <a:endParaRPr sz="900" u="none" cap="none" strike="noStrike"/>
                    </a:p>
                  </a:txBody>
                  <a:tcPr marT="68600" marB="68600" marR="91450" marL="9145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900"/>
                        <a:buFont typeface="Arial"/>
                        <a:buNone/>
                      </a:pPr>
                      <a:r>
                        <a:rPr b="0" i="0" lang="en" sz="900" u="none" cap="none" strike="noStrike">
                          <a:solidFill>
                            <a:schemeClr val="dk1"/>
                          </a:solidFill>
                          <a:latin typeface="Arial"/>
                          <a:ea typeface="Arial"/>
                          <a:cs typeface="Arial"/>
                          <a:sym typeface="Arial"/>
                        </a:rPr>
                        <a:t>Require DEI outcomes </a:t>
                      </a:r>
                      <a:br>
                        <a:rPr b="0" i="0" lang="en" sz="900" u="none" cap="none" strike="noStrike">
                          <a:solidFill>
                            <a:schemeClr val="dk1"/>
                          </a:solidFill>
                          <a:latin typeface="Arial"/>
                          <a:ea typeface="Arial"/>
                          <a:cs typeface="Arial"/>
                          <a:sym typeface="Arial"/>
                        </a:rPr>
                      </a:br>
                      <a:r>
                        <a:rPr b="0" i="0" lang="en" sz="900" u="none" cap="none" strike="noStrike">
                          <a:solidFill>
                            <a:schemeClr val="dk1"/>
                          </a:solidFill>
                          <a:latin typeface="Arial"/>
                          <a:ea typeface="Arial"/>
                          <a:cs typeface="Arial"/>
                          <a:sym typeface="Arial"/>
                        </a:rPr>
                        <a:t>for leader advancement.</a:t>
                      </a:r>
                      <a:r>
                        <a:rPr b="1" i="0" lang="en" sz="900" u="none" cap="none" strike="noStrike">
                          <a:solidFill>
                            <a:schemeClr val="dk1"/>
                          </a:solidFill>
                          <a:latin typeface="Arial"/>
                          <a:ea typeface="Arial"/>
                          <a:cs typeface="Arial"/>
                          <a:sym typeface="Arial"/>
                        </a:rPr>
                        <a:t>​</a:t>
                      </a:r>
                      <a:endParaRPr sz="900" u="none" cap="none" strike="noStrike">
                        <a:solidFill>
                          <a:schemeClr val="dk1"/>
                        </a:solidFill>
                        <a:latin typeface="Arial"/>
                        <a:ea typeface="Arial"/>
                        <a:cs typeface="Arial"/>
                        <a:sym typeface="Arial"/>
                      </a:endParaRPr>
                    </a:p>
                  </a:txBody>
                  <a:tcPr marT="68600" marB="68600" marR="91450" marL="91450" anchor="ctr">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rgbClr val="D0DEEA"/>
                    </a:solidFill>
                  </a:tcPr>
                </a:tc>
              </a:tr>
              <a:tr h="357925">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r>
              <a:tr h="475100">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Leadership Criteria Debiasing</a:t>
                      </a:r>
                      <a:endParaRPr sz="1100"/>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Contextualized DEI Strategies </a:t>
                      </a:r>
                      <a:endParaRPr sz="1100"/>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DEI Aiming Points</a:t>
                      </a:r>
                      <a:endParaRPr sz="1100"/>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r>
              <a:tr h="264350">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u="none" cap="none" strike="noStrike">
                        <a:solidFill>
                          <a:schemeClr val="dk1"/>
                        </a:solidFill>
                        <a:latin typeface="Arial"/>
                        <a:ea typeface="Arial"/>
                        <a:cs typeface="Arial"/>
                        <a:sym typeface="Arial"/>
                      </a:endParaRPr>
                    </a:p>
                  </a:txBody>
                  <a:tcPr marT="34300" marB="13715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r>
              <a:tr h="114300">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Data-Integrated Talent Decisions</a:t>
                      </a:r>
                      <a:endParaRPr sz="1100"/>
                    </a:p>
                  </a:txBody>
                  <a:tcPr marT="34300" marB="68600" marR="91450" marL="91450">
                    <a:lnL cap="flat" cmpd="sng" w="9525">
                      <a:solidFill>
                        <a:srgbClr val="000000">
                          <a:alpha val="0"/>
                        </a:srgb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Localized DEI Goals</a:t>
                      </a:r>
                      <a:endParaRPr sz="1100"/>
                    </a:p>
                  </a:txBody>
                  <a:tcPr marT="34300" marB="68600"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u="none" cap="none" strike="noStrike">
                          <a:solidFill>
                            <a:schemeClr val="dk1"/>
                          </a:solidFill>
                          <a:latin typeface="Arial"/>
                          <a:ea typeface="Arial"/>
                          <a:cs typeface="Arial"/>
                          <a:sym typeface="Arial"/>
                        </a:rPr>
                        <a:t>Guide to Accountability </a:t>
                      </a:r>
                      <a:br>
                        <a:rPr lang="en" sz="900" u="none" cap="none" strike="noStrike">
                          <a:solidFill>
                            <a:schemeClr val="dk1"/>
                          </a:solidFill>
                          <a:latin typeface="Arial"/>
                          <a:ea typeface="Arial"/>
                          <a:cs typeface="Arial"/>
                          <a:sym typeface="Arial"/>
                        </a:rPr>
                      </a:br>
                      <a:r>
                        <a:rPr lang="en" sz="900" u="none" cap="none" strike="noStrike">
                          <a:solidFill>
                            <a:schemeClr val="dk1"/>
                          </a:solidFill>
                          <a:latin typeface="Arial"/>
                          <a:ea typeface="Arial"/>
                          <a:cs typeface="Arial"/>
                          <a:sym typeface="Arial"/>
                        </a:rPr>
                        <a:t>With Consequences</a:t>
                      </a:r>
                      <a:endParaRPr sz="1100"/>
                    </a:p>
                  </a:txBody>
                  <a:tcPr marT="34300" marB="68600" marR="91450" marL="91450">
                    <a:lnL cap="flat" cmpd="sng" w="9525">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0DEEA"/>
                    </a:solidFill>
                  </a:tcPr>
                </a:tc>
              </a:tr>
            </a:tbl>
          </a:graphicData>
        </a:graphic>
      </p:graphicFrame>
      <p:pic>
        <p:nvPicPr>
          <p:cNvPr descr="Logo&#10;&#10;Description automatically generated" id="1486" name="Google Shape;1486;p81"/>
          <p:cNvPicPr preferRelativeResize="0"/>
          <p:nvPr/>
        </p:nvPicPr>
        <p:blipFill rotWithShape="1">
          <a:blip r:embed="rId3">
            <a:alphaModFix/>
          </a:blip>
          <a:srcRect b="0" l="0" r="0" t="0"/>
          <a:stretch/>
        </p:blipFill>
        <p:spPr>
          <a:xfrm>
            <a:off x="1109884" y="2239294"/>
            <a:ext cx="1093423" cy="311699"/>
          </a:xfrm>
          <a:prstGeom prst="rect">
            <a:avLst/>
          </a:prstGeom>
          <a:noFill/>
          <a:ln>
            <a:noFill/>
          </a:ln>
        </p:spPr>
      </p:pic>
      <p:pic>
        <p:nvPicPr>
          <p:cNvPr descr="Logo, icon&#10;&#10;Description automatically generated" id="1487" name="Google Shape;1487;p81"/>
          <p:cNvPicPr preferRelativeResize="0"/>
          <p:nvPr/>
        </p:nvPicPr>
        <p:blipFill rotWithShape="1">
          <a:blip r:embed="rId4">
            <a:alphaModFix/>
          </a:blip>
          <a:srcRect b="0" l="0" r="0" t="0"/>
          <a:stretch/>
        </p:blipFill>
        <p:spPr>
          <a:xfrm>
            <a:off x="4103914" y="2295346"/>
            <a:ext cx="658803" cy="208703"/>
          </a:xfrm>
          <a:prstGeom prst="rect">
            <a:avLst/>
          </a:prstGeom>
          <a:noFill/>
          <a:ln>
            <a:noFill/>
          </a:ln>
        </p:spPr>
      </p:pic>
      <p:pic>
        <p:nvPicPr>
          <p:cNvPr id="1488" name="Google Shape;1488;p81"/>
          <p:cNvPicPr preferRelativeResize="0"/>
          <p:nvPr/>
        </p:nvPicPr>
        <p:blipFill rotWithShape="1">
          <a:blip r:embed="rId5">
            <a:alphaModFix/>
          </a:blip>
          <a:srcRect b="0" l="0" r="0" t="0"/>
          <a:stretch/>
        </p:blipFill>
        <p:spPr>
          <a:xfrm>
            <a:off x="4161683" y="2999800"/>
            <a:ext cx="615476" cy="295428"/>
          </a:xfrm>
          <a:prstGeom prst="rect">
            <a:avLst/>
          </a:prstGeom>
          <a:noFill/>
          <a:ln>
            <a:noFill/>
          </a:ln>
        </p:spPr>
      </p:pic>
      <p:pic>
        <p:nvPicPr>
          <p:cNvPr id="1489" name="Google Shape;1489;p81"/>
          <p:cNvPicPr preferRelativeResize="0"/>
          <p:nvPr/>
        </p:nvPicPr>
        <p:blipFill rotWithShape="1">
          <a:blip r:embed="rId6">
            <a:alphaModFix/>
          </a:blip>
          <a:srcRect b="0" l="0" r="0" t="0"/>
          <a:stretch/>
        </p:blipFill>
        <p:spPr>
          <a:xfrm>
            <a:off x="6882399" y="2265388"/>
            <a:ext cx="604519" cy="231517"/>
          </a:xfrm>
          <a:prstGeom prst="rect">
            <a:avLst/>
          </a:prstGeom>
          <a:noFill/>
          <a:ln>
            <a:noFill/>
          </a:ln>
        </p:spPr>
      </p:pic>
      <p:pic>
        <p:nvPicPr>
          <p:cNvPr id="1490" name="Google Shape;1490;p81"/>
          <p:cNvPicPr preferRelativeResize="0"/>
          <p:nvPr/>
        </p:nvPicPr>
        <p:blipFill rotWithShape="1">
          <a:blip r:embed="rId7">
            <a:alphaModFix/>
          </a:blip>
          <a:srcRect b="0" l="0" r="0" t="0"/>
          <a:stretch/>
        </p:blipFill>
        <p:spPr>
          <a:xfrm>
            <a:off x="6787634" y="3058795"/>
            <a:ext cx="776299" cy="177440"/>
          </a:xfrm>
          <a:prstGeom prst="rect">
            <a:avLst/>
          </a:prstGeom>
          <a:noFill/>
          <a:ln>
            <a:noFill/>
          </a:ln>
        </p:spPr>
      </p:pic>
      <p:pic>
        <p:nvPicPr>
          <p:cNvPr id="1491" name="Google Shape;1491;p81"/>
          <p:cNvPicPr preferRelativeResize="0"/>
          <p:nvPr/>
        </p:nvPicPr>
        <p:blipFill rotWithShape="1">
          <a:blip r:embed="rId7">
            <a:alphaModFix/>
          </a:blip>
          <a:srcRect b="0" l="0" r="0" t="0"/>
          <a:stretch/>
        </p:blipFill>
        <p:spPr>
          <a:xfrm>
            <a:off x="1321301" y="3058795"/>
            <a:ext cx="776299" cy="177440"/>
          </a:xfrm>
          <a:prstGeom prst="rect">
            <a:avLst/>
          </a:prstGeom>
          <a:noFill/>
          <a:ln>
            <a:noFill/>
          </a:ln>
        </p:spPr>
      </p:pic>
      <p:sp>
        <p:nvSpPr>
          <p:cNvPr id="1492" name="Google Shape;1492;p81"/>
          <p:cNvSpPr/>
          <p:nvPr/>
        </p:nvSpPr>
        <p:spPr>
          <a:xfrm>
            <a:off x="1693099"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1</a:t>
            </a:r>
            <a:endParaRPr/>
          </a:p>
        </p:txBody>
      </p:sp>
      <p:sp>
        <p:nvSpPr>
          <p:cNvPr id="1493" name="Google Shape;1493;p81"/>
          <p:cNvSpPr/>
          <p:nvPr/>
        </p:nvSpPr>
        <p:spPr>
          <a:xfrm>
            <a:off x="4422783"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2</a:t>
            </a:r>
            <a:endParaRPr/>
          </a:p>
        </p:txBody>
      </p:sp>
      <p:sp>
        <p:nvSpPr>
          <p:cNvPr id="1494" name="Google Shape;1494;p81"/>
          <p:cNvSpPr/>
          <p:nvPr/>
        </p:nvSpPr>
        <p:spPr>
          <a:xfrm>
            <a:off x="7161775" y="854731"/>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3</a:t>
            </a:r>
            <a:endParaRPr/>
          </a:p>
        </p:txBody>
      </p:sp>
      <p:sp>
        <p:nvSpPr>
          <p:cNvPr id="1495" name="Google Shape;1495;p81"/>
          <p:cNvSpPr txBox="1"/>
          <p:nvPr/>
        </p:nvSpPr>
        <p:spPr>
          <a:xfrm>
            <a:off x="9122735" y="4314161"/>
            <a:ext cx="65" cy="27699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7"/>
          <p:cNvSpPr/>
          <p:nvPr/>
        </p:nvSpPr>
        <p:spPr>
          <a:xfrm>
            <a:off x="1437752" y="1001812"/>
            <a:ext cx="6327735" cy="2570396"/>
          </a:xfrm>
          <a:custGeom>
            <a:rect b="b" l="l" r="r" t="t"/>
            <a:pathLst>
              <a:path extrusionOk="0" h="1088406" w="3037896">
                <a:moveTo>
                  <a:pt x="2979473" y="779280"/>
                </a:moveTo>
                <a:cubicBezTo>
                  <a:pt x="2950369" y="670834"/>
                  <a:pt x="2951315" y="631966"/>
                  <a:pt x="2875185" y="573012"/>
                </a:cubicBezTo>
                <a:cubicBezTo>
                  <a:pt x="2814782" y="526236"/>
                  <a:pt x="2837551" y="463346"/>
                  <a:pt x="2784787" y="364298"/>
                </a:cubicBezTo>
                <a:cubicBezTo>
                  <a:pt x="2784787" y="364298"/>
                  <a:pt x="2656941" y="385582"/>
                  <a:pt x="2610222" y="223774"/>
                </a:cubicBezTo>
                <a:cubicBezTo>
                  <a:pt x="2444938" y="141094"/>
                  <a:pt x="2549000" y="124215"/>
                  <a:pt x="2125897" y="89180"/>
                </a:cubicBezTo>
                <a:cubicBezTo>
                  <a:pt x="1702794" y="54145"/>
                  <a:pt x="1648609" y="-33466"/>
                  <a:pt x="1477373" y="13562"/>
                </a:cubicBezTo>
                <a:cubicBezTo>
                  <a:pt x="1306137" y="60590"/>
                  <a:pt x="1320515" y="42505"/>
                  <a:pt x="1217615" y="65044"/>
                </a:cubicBezTo>
                <a:cubicBezTo>
                  <a:pt x="1114715" y="87583"/>
                  <a:pt x="1075320" y="34059"/>
                  <a:pt x="859973" y="148799"/>
                </a:cubicBezTo>
                <a:cubicBezTo>
                  <a:pt x="771702" y="169093"/>
                  <a:pt x="727493" y="161987"/>
                  <a:pt x="668130" y="194466"/>
                </a:cubicBezTo>
                <a:cubicBezTo>
                  <a:pt x="608767" y="226945"/>
                  <a:pt x="512782" y="285512"/>
                  <a:pt x="503797" y="343674"/>
                </a:cubicBezTo>
                <a:cubicBezTo>
                  <a:pt x="490833" y="427594"/>
                  <a:pt x="423729" y="575730"/>
                  <a:pt x="328303" y="574066"/>
                </a:cubicBezTo>
                <a:cubicBezTo>
                  <a:pt x="193165" y="564950"/>
                  <a:pt x="0" y="1088402"/>
                  <a:pt x="0" y="1088402"/>
                </a:cubicBezTo>
                <a:lnTo>
                  <a:pt x="3037896" y="1088402"/>
                </a:lnTo>
                <a:cubicBezTo>
                  <a:pt x="3037896" y="1089541"/>
                  <a:pt x="3033599" y="852777"/>
                  <a:pt x="2979473" y="779280"/>
                </a:cubicBezTo>
                <a:close/>
              </a:path>
            </a:pathLst>
          </a:custGeom>
          <a:solidFill>
            <a:srgbClr val="D0DEEA"/>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Arial"/>
              <a:ea typeface="Arial"/>
              <a:cs typeface="Arial"/>
              <a:sym typeface="Arial"/>
            </a:endParaRPr>
          </a:p>
        </p:txBody>
      </p:sp>
      <p:sp>
        <p:nvSpPr>
          <p:cNvPr id="362" name="Google Shape;362;p37"/>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The Journey Is Still Moving Us One Step at a Time</a:t>
            </a:r>
            <a:endParaRPr/>
          </a:p>
        </p:txBody>
      </p:sp>
      <p:sp>
        <p:nvSpPr>
          <p:cNvPr id="363" name="Google Shape;363;p37"/>
          <p:cNvSpPr txBox="1"/>
          <p:nvPr>
            <p:ph idx="1" type="body"/>
          </p:nvPr>
        </p:nvSpPr>
        <p:spPr>
          <a:xfrm>
            <a:off x="1521854" y="648482"/>
            <a:ext cx="6159530" cy="276999"/>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Clr>
                <a:schemeClr val="dk1"/>
              </a:buClr>
              <a:buSzPts val="1200"/>
              <a:buNone/>
            </a:pPr>
            <a:r>
              <a:rPr b="1" lang="en" sz="1200"/>
              <a:t>Many leaders believe incremental progress will lead to desired change over time.</a:t>
            </a:r>
            <a:endParaRPr/>
          </a:p>
        </p:txBody>
      </p:sp>
      <p:sp>
        <p:nvSpPr>
          <p:cNvPr id="364" name="Google Shape;364;p37"/>
          <p:cNvSpPr txBox="1"/>
          <p:nvPr/>
        </p:nvSpPr>
        <p:spPr>
          <a:xfrm>
            <a:off x="467473" y="3709870"/>
            <a:ext cx="4011614" cy="888682"/>
          </a:xfrm>
          <a:prstGeom prst="rect">
            <a:avLst/>
          </a:prstGeom>
          <a:solidFill>
            <a:srgbClr val="D3D3D3"/>
          </a:solidFill>
          <a:ln>
            <a:noFill/>
          </a:ln>
        </p:spPr>
        <p:txBody>
          <a:bodyPr anchorCtr="0" anchor="t" bIns="91425" lIns="91425"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“Our team has focused on leveraging inclusion nudges as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 key part of our DEI strategy. If we focus on making </a:t>
            </a:r>
            <a:r>
              <a:rPr b="1" lang="en" sz="1200">
                <a:solidFill>
                  <a:schemeClr val="dk1"/>
                </a:solidFill>
                <a:latin typeface="Arial"/>
                <a:ea typeface="Arial"/>
                <a:cs typeface="Arial"/>
                <a:sym typeface="Arial"/>
              </a:rPr>
              <a:t>small, incremental changes to our processes and people,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we will eventually get to where we need to go.”</a:t>
            </a:r>
            <a:endParaRPr/>
          </a:p>
          <a:p>
            <a:pPr indent="0" lvl="0" marL="365760" marR="0" rtl="0" algn="l">
              <a:spcBef>
                <a:spcPts val="600"/>
              </a:spcBef>
              <a:spcAft>
                <a:spcPts val="0"/>
              </a:spcAft>
              <a:buNone/>
            </a:pPr>
            <a:r>
              <a:rPr lang="en" sz="1200">
                <a:solidFill>
                  <a:schemeClr val="dk1"/>
                </a:solidFill>
                <a:latin typeface="Arial"/>
                <a:ea typeface="Arial"/>
                <a:cs typeface="Arial"/>
                <a:sym typeface="Arial"/>
              </a:rPr>
              <a:t>Head of HR, Finance Organization</a:t>
            </a:r>
            <a:endParaRPr sz="1200">
              <a:solidFill>
                <a:schemeClr val="dk1"/>
              </a:solidFill>
              <a:latin typeface="Arial"/>
              <a:ea typeface="Arial"/>
              <a:cs typeface="Arial"/>
              <a:sym typeface="Arial"/>
            </a:endParaRPr>
          </a:p>
        </p:txBody>
      </p:sp>
      <p:sp>
        <p:nvSpPr>
          <p:cNvPr id="365" name="Google Shape;365;p37"/>
          <p:cNvSpPr txBox="1"/>
          <p:nvPr/>
        </p:nvSpPr>
        <p:spPr>
          <a:xfrm>
            <a:off x="4685678" y="3709870"/>
            <a:ext cx="4010647" cy="888682"/>
          </a:xfrm>
          <a:prstGeom prst="rect">
            <a:avLst/>
          </a:prstGeom>
          <a:solidFill>
            <a:srgbClr val="D3D3D3"/>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“Our organization has prioritized diversity &amp; inclusion, but we recognize that </a:t>
            </a:r>
            <a:r>
              <a:rPr b="1" lang="en" sz="1200">
                <a:solidFill>
                  <a:schemeClr val="dk1"/>
                </a:solidFill>
                <a:latin typeface="Arial"/>
                <a:ea typeface="Arial"/>
                <a:cs typeface="Arial"/>
                <a:sym typeface="Arial"/>
              </a:rPr>
              <a:t>DEI is a journey, </a:t>
            </a:r>
            <a:r>
              <a:rPr lang="en" sz="1200">
                <a:solidFill>
                  <a:schemeClr val="dk1"/>
                </a:solidFill>
                <a:latin typeface="Arial"/>
                <a:ea typeface="Arial"/>
                <a:cs typeface="Arial"/>
                <a:sym typeface="Arial"/>
              </a:rPr>
              <a:t>and we just have to </a:t>
            </a:r>
            <a:r>
              <a:rPr b="1" lang="en" sz="1200">
                <a:solidFill>
                  <a:schemeClr val="dk1"/>
                </a:solidFill>
                <a:latin typeface="Arial"/>
                <a:ea typeface="Arial"/>
                <a:cs typeface="Arial"/>
                <a:sym typeface="Arial"/>
              </a:rPr>
              <a:t>take it one initiative at a time</a:t>
            </a:r>
            <a:r>
              <a:rPr lang="en" sz="1200">
                <a:solidFill>
                  <a:schemeClr val="dk1"/>
                </a:solidFill>
                <a:latin typeface="Arial"/>
                <a:ea typeface="Arial"/>
                <a:cs typeface="Arial"/>
                <a:sym typeface="Arial"/>
              </a:rPr>
              <a:t>.”</a:t>
            </a:r>
            <a:endParaRPr/>
          </a:p>
          <a:p>
            <a:pPr indent="0" lvl="0" marL="365760" marR="0" rtl="0" algn="l">
              <a:spcBef>
                <a:spcPts val="600"/>
              </a:spcBef>
              <a:spcAft>
                <a:spcPts val="0"/>
              </a:spcAft>
              <a:buNone/>
            </a:pPr>
            <a:r>
              <a:rPr lang="en" sz="1200">
                <a:solidFill>
                  <a:schemeClr val="dk1"/>
                </a:solidFill>
                <a:latin typeface="Arial"/>
                <a:ea typeface="Arial"/>
                <a:cs typeface="Arial"/>
                <a:sym typeface="Arial"/>
              </a:rPr>
              <a:t>Head of HR, Retail Organization</a:t>
            </a:r>
            <a:endParaRPr sz="1200">
              <a:solidFill>
                <a:schemeClr val="dk1"/>
              </a:solidFill>
              <a:latin typeface="Arial"/>
              <a:ea typeface="Arial"/>
              <a:cs typeface="Arial"/>
              <a:sym typeface="Arial"/>
            </a:endParaRPr>
          </a:p>
        </p:txBody>
      </p:sp>
      <p:sp>
        <p:nvSpPr>
          <p:cNvPr id="366" name="Google Shape;366;p37"/>
          <p:cNvSpPr txBox="1"/>
          <p:nvPr/>
        </p:nvSpPr>
        <p:spPr>
          <a:xfrm>
            <a:off x="467473" y="4613963"/>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
        <p:nvSpPr>
          <p:cNvPr id="367" name="Google Shape;367;p37"/>
          <p:cNvSpPr/>
          <p:nvPr/>
        </p:nvSpPr>
        <p:spPr>
          <a:xfrm>
            <a:off x="1544066" y="1326011"/>
            <a:ext cx="6242825" cy="1957436"/>
          </a:xfrm>
          <a:custGeom>
            <a:rect b="b" l="l" r="r" t="t"/>
            <a:pathLst>
              <a:path extrusionOk="0" h="2100103" w="6033150">
                <a:moveTo>
                  <a:pt x="0" y="2100103"/>
                </a:moveTo>
                <a:lnTo>
                  <a:pt x="5940221" y="1976928"/>
                </a:lnTo>
                <a:cubicBezTo>
                  <a:pt x="6507488" y="1930361"/>
                  <a:pt x="4330628" y="1788298"/>
                  <a:pt x="3390078" y="1684829"/>
                </a:cubicBezTo>
                <a:cubicBezTo>
                  <a:pt x="2449528" y="1581360"/>
                  <a:pt x="135213" y="1423136"/>
                  <a:pt x="296918" y="1356114"/>
                </a:cubicBezTo>
                <a:cubicBezTo>
                  <a:pt x="458623" y="1289092"/>
                  <a:pt x="3384807" y="1317034"/>
                  <a:pt x="4360310" y="1282699"/>
                </a:cubicBezTo>
                <a:cubicBezTo>
                  <a:pt x="5335813" y="1248364"/>
                  <a:pt x="6137777" y="1170617"/>
                  <a:pt x="5662381" y="1099357"/>
                </a:cubicBezTo>
                <a:cubicBezTo>
                  <a:pt x="5186985" y="1028098"/>
                  <a:pt x="2293612" y="917707"/>
                  <a:pt x="1507934" y="855142"/>
                </a:cubicBezTo>
                <a:cubicBezTo>
                  <a:pt x="722256" y="792577"/>
                  <a:pt x="669337" y="763484"/>
                  <a:pt x="948313" y="723965"/>
                </a:cubicBezTo>
                <a:cubicBezTo>
                  <a:pt x="1227289" y="684446"/>
                  <a:pt x="2400532" y="645783"/>
                  <a:pt x="3181793" y="618029"/>
                </a:cubicBezTo>
                <a:cubicBezTo>
                  <a:pt x="3963054" y="590275"/>
                  <a:pt x="5464075" y="561724"/>
                  <a:pt x="5331155" y="506700"/>
                </a:cubicBezTo>
                <a:cubicBezTo>
                  <a:pt x="5198235" y="451676"/>
                  <a:pt x="3053029" y="355835"/>
                  <a:pt x="2384274" y="287885"/>
                </a:cubicBezTo>
                <a:cubicBezTo>
                  <a:pt x="1715519" y="219935"/>
                  <a:pt x="1149294" y="149799"/>
                  <a:pt x="1318627" y="98999"/>
                </a:cubicBezTo>
                <a:cubicBezTo>
                  <a:pt x="1873939" y="14370"/>
                  <a:pt x="2788957" y="21213"/>
                  <a:pt x="3501848" y="0"/>
                </a:cubicBezTo>
              </a:path>
            </a:pathLst>
          </a:custGeom>
          <a:noFill/>
          <a:ln cap="flat" cmpd="sng" w="25400">
            <a:solidFill>
              <a:srgbClr val="6A80A3"/>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68" name="Google Shape;368;p37"/>
          <p:cNvPicPr preferRelativeResize="0"/>
          <p:nvPr/>
        </p:nvPicPr>
        <p:blipFill rotWithShape="1">
          <a:blip r:embed="rId3">
            <a:alphaModFix/>
          </a:blip>
          <a:srcRect b="0" l="0" r="0" t="0"/>
          <a:stretch/>
        </p:blipFill>
        <p:spPr>
          <a:xfrm>
            <a:off x="1507204" y="2548201"/>
            <a:ext cx="361950" cy="733425"/>
          </a:xfrm>
          <a:prstGeom prst="rect">
            <a:avLst/>
          </a:prstGeom>
          <a:noFill/>
          <a:ln>
            <a:noFill/>
          </a:ln>
        </p:spPr>
      </p:pic>
      <p:grpSp>
        <p:nvGrpSpPr>
          <p:cNvPr id="369" name="Google Shape;369;p37"/>
          <p:cNvGrpSpPr/>
          <p:nvPr/>
        </p:nvGrpSpPr>
        <p:grpSpPr>
          <a:xfrm>
            <a:off x="5127735" y="975228"/>
            <a:ext cx="279400" cy="342900"/>
            <a:chOff x="6324600" y="1625600"/>
            <a:chExt cx="279400" cy="457200"/>
          </a:xfrm>
        </p:grpSpPr>
        <p:cxnSp>
          <p:nvCxnSpPr>
            <p:cNvPr id="370" name="Google Shape;370;p37"/>
            <p:cNvCxnSpPr/>
            <p:nvPr/>
          </p:nvCxnSpPr>
          <p:spPr>
            <a:xfrm>
              <a:off x="6324600" y="1625600"/>
              <a:ext cx="0" cy="457200"/>
            </a:xfrm>
            <a:prstGeom prst="straightConnector1">
              <a:avLst/>
            </a:prstGeom>
            <a:noFill/>
            <a:ln cap="flat" cmpd="sng" w="25400">
              <a:solidFill>
                <a:srgbClr val="6A80A3"/>
              </a:solidFill>
              <a:prstDash val="solid"/>
              <a:miter lim="800000"/>
              <a:headEnd len="sm" w="sm" type="none"/>
              <a:tailEnd len="sm" w="sm" type="none"/>
            </a:ln>
          </p:spPr>
        </p:cxnSp>
        <p:sp>
          <p:nvSpPr>
            <p:cNvPr id="371" name="Google Shape;371;p37"/>
            <p:cNvSpPr/>
            <p:nvPr/>
          </p:nvSpPr>
          <p:spPr>
            <a:xfrm>
              <a:off x="6324600" y="1625600"/>
              <a:ext cx="279400" cy="166309"/>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0" name="Shape 1500"/>
        <p:cNvGrpSpPr/>
        <p:nvPr/>
      </p:nvGrpSpPr>
      <p:grpSpPr>
        <a:xfrm>
          <a:off x="0" y="0"/>
          <a:ext cx="0" cy="0"/>
          <a:chOff x="0" y="0"/>
          <a:chExt cx="0" cy="0"/>
        </a:xfrm>
      </p:grpSpPr>
      <p:sp>
        <p:nvSpPr>
          <p:cNvPr id="1501" name="Google Shape;1501;p82"/>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No Shortage of DEI Metrics Tracked</a:t>
            </a:r>
            <a:endParaRPr/>
          </a:p>
        </p:txBody>
      </p:sp>
      <p:sp>
        <p:nvSpPr>
          <p:cNvPr id="1502" name="Google Shape;1502;p82"/>
          <p:cNvSpPr txBox="1"/>
          <p:nvPr>
            <p:ph idx="1" type="body"/>
          </p:nvPr>
        </p:nvSpPr>
        <p:spPr>
          <a:xfrm>
            <a:off x="457200" y="685801"/>
            <a:ext cx="4011613"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The Extent to Which Organizations Track DEI</a:t>
            </a:r>
            <a:endParaRPr/>
          </a:p>
        </p:txBody>
      </p:sp>
      <p:sp>
        <p:nvSpPr>
          <p:cNvPr id="1503" name="Google Shape;1503;p82"/>
          <p:cNvSpPr txBox="1"/>
          <p:nvPr>
            <p:ph idx="2" type="body"/>
          </p:nvPr>
        </p:nvSpPr>
        <p:spPr>
          <a:xfrm>
            <a:off x="457200" y="858774"/>
            <a:ext cx="4011613"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“Does your organization track metrics to measure DEI efforts and outcomes?” </a:t>
            </a:r>
            <a:endParaRPr/>
          </a:p>
        </p:txBody>
      </p:sp>
      <p:sp>
        <p:nvSpPr>
          <p:cNvPr id="1504" name="Google Shape;1504;p82"/>
          <p:cNvSpPr txBox="1"/>
          <p:nvPr>
            <p:ph idx="3" type="body"/>
          </p:nvPr>
        </p:nvSpPr>
        <p:spPr>
          <a:xfrm>
            <a:off x="4684359" y="685801"/>
            <a:ext cx="4014216"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Top DEI Metrics Tracked at Organizations</a:t>
            </a:r>
            <a:endParaRPr/>
          </a:p>
        </p:txBody>
      </p:sp>
      <p:sp>
        <p:nvSpPr>
          <p:cNvPr id="1505" name="Google Shape;1505;p82"/>
          <p:cNvSpPr txBox="1"/>
          <p:nvPr>
            <p:ph idx="4" type="body"/>
          </p:nvPr>
        </p:nvSpPr>
        <p:spPr>
          <a:xfrm>
            <a:off x="4684359" y="858774"/>
            <a:ext cx="4014216"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None/>
            </a:pPr>
            <a:r>
              <a:rPr lang="en"/>
              <a:t>Illustrative</a:t>
            </a:r>
            <a:endParaRPr/>
          </a:p>
        </p:txBody>
      </p:sp>
      <p:pic>
        <p:nvPicPr>
          <p:cNvPr id="1506" name="Google Shape;1506;p82"/>
          <p:cNvPicPr preferRelativeResize="0"/>
          <p:nvPr/>
        </p:nvPicPr>
        <p:blipFill rotWithShape="1">
          <a:blip r:embed="rId3">
            <a:alphaModFix/>
          </a:blip>
          <a:srcRect b="0" l="0" r="0" t="0"/>
          <a:stretch/>
        </p:blipFill>
        <p:spPr>
          <a:xfrm>
            <a:off x="1164323" y="1407403"/>
            <a:ext cx="2597366" cy="1889045"/>
          </a:xfrm>
          <a:prstGeom prst="rect">
            <a:avLst/>
          </a:prstGeom>
          <a:noFill/>
          <a:ln>
            <a:noFill/>
          </a:ln>
        </p:spPr>
      </p:pic>
      <p:sp>
        <p:nvSpPr>
          <p:cNvPr id="1507" name="Google Shape;1507;p82"/>
          <p:cNvSpPr txBox="1"/>
          <p:nvPr/>
        </p:nvSpPr>
        <p:spPr>
          <a:xfrm>
            <a:off x="637997" y="2766625"/>
            <a:ext cx="734786" cy="290275"/>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None/>
            </a:pPr>
            <a:r>
              <a:rPr b="1" lang="en" sz="1200">
                <a:solidFill>
                  <a:srgbClr val="000000"/>
                </a:solidFill>
                <a:latin typeface="Arial"/>
                <a:ea typeface="Arial"/>
                <a:cs typeface="Arial"/>
                <a:sym typeface="Arial"/>
              </a:rPr>
              <a:t>76%</a:t>
            </a:r>
            <a:endParaRPr/>
          </a:p>
          <a:p>
            <a:pPr indent="0" lvl="0" marL="0" marR="0" rtl="0" algn="r">
              <a:spcBef>
                <a:spcPts val="0"/>
              </a:spcBef>
              <a:spcAft>
                <a:spcPts val="0"/>
              </a:spcAft>
              <a:buNone/>
            </a:pPr>
            <a:r>
              <a:rPr lang="en" sz="1200">
                <a:solidFill>
                  <a:srgbClr val="000000"/>
                </a:solidFill>
                <a:latin typeface="Arial"/>
                <a:ea typeface="Arial"/>
                <a:cs typeface="Arial"/>
                <a:sym typeface="Arial"/>
              </a:rPr>
              <a:t>Yes</a:t>
            </a:r>
            <a:endParaRPr/>
          </a:p>
        </p:txBody>
      </p:sp>
      <p:sp>
        <p:nvSpPr>
          <p:cNvPr id="1508" name="Google Shape;1508;p82"/>
          <p:cNvSpPr txBox="1"/>
          <p:nvPr/>
        </p:nvSpPr>
        <p:spPr>
          <a:xfrm>
            <a:off x="3541143" y="1595193"/>
            <a:ext cx="734786" cy="290275"/>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 sz="1200">
                <a:solidFill>
                  <a:srgbClr val="000000"/>
                </a:solidFill>
                <a:latin typeface="Arial"/>
                <a:ea typeface="Arial"/>
                <a:cs typeface="Arial"/>
                <a:sym typeface="Arial"/>
              </a:rPr>
              <a:t>24%</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No</a:t>
            </a:r>
            <a:endParaRPr/>
          </a:p>
        </p:txBody>
      </p:sp>
      <p:sp>
        <p:nvSpPr>
          <p:cNvPr id="1509" name="Google Shape;1509;p82"/>
          <p:cNvSpPr txBox="1"/>
          <p:nvPr/>
        </p:nvSpPr>
        <p:spPr>
          <a:xfrm>
            <a:off x="469076" y="3345480"/>
            <a:ext cx="4102924"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sz="1200">
              <a:solidFill>
                <a:srgbClr val="DE0A01"/>
              </a:solidFill>
              <a:latin typeface="Arial"/>
              <a:ea typeface="Arial"/>
              <a:cs typeface="Arial"/>
              <a:sym typeface="Arial"/>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Diversifying Leadership Survey </a:t>
            </a:r>
            <a:endParaRPr sz="1000">
              <a:solidFill>
                <a:schemeClr val="dk1"/>
              </a:solidFill>
              <a:latin typeface="Arial"/>
              <a:ea typeface="Arial"/>
              <a:cs typeface="Arial"/>
              <a:sym typeface="Arial"/>
            </a:endParaRPr>
          </a:p>
        </p:txBody>
      </p:sp>
      <p:sp>
        <p:nvSpPr>
          <p:cNvPr id="1510" name="Google Shape;1510;p82"/>
          <p:cNvSpPr/>
          <p:nvPr/>
        </p:nvSpPr>
        <p:spPr>
          <a:xfrm>
            <a:off x="6532539" y="1690397"/>
            <a:ext cx="1976404"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A1B3CA"/>
                </a:solidFill>
                <a:latin typeface="Arial"/>
                <a:ea typeface="Arial"/>
                <a:cs typeface="Arial"/>
                <a:sym typeface="Arial"/>
              </a:rPr>
              <a:t>Underrepresented talent in recruiting pools </a:t>
            </a:r>
            <a:endParaRPr/>
          </a:p>
        </p:txBody>
      </p:sp>
      <p:sp>
        <p:nvSpPr>
          <p:cNvPr id="1511" name="Google Shape;1511;p82"/>
          <p:cNvSpPr/>
          <p:nvPr/>
        </p:nvSpPr>
        <p:spPr>
          <a:xfrm>
            <a:off x="6532539" y="2593500"/>
            <a:ext cx="1503264"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355578"/>
                </a:solidFill>
                <a:latin typeface="Arial"/>
                <a:ea typeface="Arial"/>
                <a:cs typeface="Arial"/>
                <a:sym typeface="Arial"/>
              </a:rPr>
              <a:t>LGBTQ+ representation</a:t>
            </a:r>
            <a:endParaRPr/>
          </a:p>
        </p:txBody>
      </p:sp>
      <p:sp>
        <p:nvSpPr>
          <p:cNvPr id="1512" name="Google Shape;1512;p82"/>
          <p:cNvSpPr/>
          <p:nvPr/>
        </p:nvSpPr>
        <p:spPr>
          <a:xfrm>
            <a:off x="5182178" y="1840097"/>
            <a:ext cx="1518458"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355578"/>
                </a:solidFill>
                <a:latin typeface="Arial"/>
                <a:ea typeface="Arial"/>
                <a:cs typeface="Arial"/>
                <a:sym typeface="Arial"/>
              </a:rPr>
              <a:t>Veteran status</a:t>
            </a:r>
            <a:endParaRPr/>
          </a:p>
        </p:txBody>
      </p:sp>
      <p:sp>
        <p:nvSpPr>
          <p:cNvPr id="1513" name="Google Shape;1513;p82"/>
          <p:cNvSpPr/>
          <p:nvPr/>
        </p:nvSpPr>
        <p:spPr>
          <a:xfrm>
            <a:off x="6532539" y="1315458"/>
            <a:ext cx="1776645"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rgbClr val="355578"/>
                </a:solidFill>
                <a:latin typeface="Arial"/>
                <a:ea typeface="Arial"/>
                <a:cs typeface="Arial"/>
                <a:sym typeface="Arial"/>
              </a:rPr>
              <a:t>Underrepresented talent attrition</a:t>
            </a:r>
            <a:endParaRPr/>
          </a:p>
        </p:txBody>
      </p:sp>
      <p:sp>
        <p:nvSpPr>
          <p:cNvPr id="1514" name="Google Shape;1514;p82"/>
          <p:cNvSpPr/>
          <p:nvPr/>
        </p:nvSpPr>
        <p:spPr>
          <a:xfrm>
            <a:off x="5005584" y="1492477"/>
            <a:ext cx="1776645"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rgbClr val="6A80A3"/>
                </a:solidFill>
                <a:latin typeface="Arial"/>
                <a:ea typeface="Arial"/>
                <a:cs typeface="Arial"/>
                <a:sym typeface="Arial"/>
              </a:rPr>
              <a:t>Underrepresented talent engagement</a:t>
            </a:r>
            <a:endParaRPr/>
          </a:p>
        </p:txBody>
      </p:sp>
      <p:sp>
        <p:nvSpPr>
          <p:cNvPr id="1515" name="Google Shape;1515;p82"/>
          <p:cNvSpPr/>
          <p:nvPr/>
        </p:nvSpPr>
        <p:spPr>
          <a:xfrm>
            <a:off x="4677149" y="2098906"/>
            <a:ext cx="1610900"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rgbClr val="355578"/>
                </a:solidFill>
                <a:latin typeface="Arial"/>
                <a:ea typeface="Arial"/>
                <a:cs typeface="Arial"/>
                <a:sym typeface="Arial"/>
              </a:rPr>
              <a:t>Underrepresented talent inclusion</a:t>
            </a:r>
            <a:endParaRPr/>
          </a:p>
        </p:txBody>
      </p:sp>
      <p:sp>
        <p:nvSpPr>
          <p:cNvPr id="1516" name="Google Shape;1516;p82"/>
          <p:cNvSpPr/>
          <p:nvPr/>
        </p:nvSpPr>
        <p:spPr>
          <a:xfrm>
            <a:off x="5460507" y="2983512"/>
            <a:ext cx="2001866"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6A80A3"/>
                </a:solidFill>
                <a:latin typeface="Arial"/>
                <a:ea typeface="Arial"/>
                <a:cs typeface="Arial"/>
                <a:sym typeface="Arial"/>
              </a:rPr>
              <a:t>Gender representation</a:t>
            </a:r>
            <a:endParaRPr/>
          </a:p>
        </p:txBody>
      </p:sp>
      <p:sp>
        <p:nvSpPr>
          <p:cNvPr id="1517" name="Google Shape;1517;p82"/>
          <p:cNvSpPr/>
          <p:nvPr/>
        </p:nvSpPr>
        <p:spPr>
          <a:xfrm>
            <a:off x="6030100" y="2017007"/>
            <a:ext cx="2508142"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rgbClr val="355578"/>
                </a:solidFill>
                <a:latin typeface="Arial"/>
                <a:ea typeface="Arial"/>
                <a:cs typeface="Arial"/>
                <a:sym typeface="Arial"/>
              </a:rPr>
              <a:t>Percentage of underrepresented talent promoted</a:t>
            </a:r>
            <a:endParaRPr/>
          </a:p>
        </p:txBody>
      </p:sp>
      <p:sp>
        <p:nvSpPr>
          <p:cNvPr id="1518" name="Google Shape;1518;p82"/>
          <p:cNvSpPr/>
          <p:nvPr/>
        </p:nvSpPr>
        <p:spPr>
          <a:xfrm>
            <a:off x="5003463" y="2499169"/>
            <a:ext cx="1875887" cy="4847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1200">
                <a:solidFill>
                  <a:srgbClr val="A1B3CA"/>
                </a:solidFill>
                <a:latin typeface="Arial"/>
                <a:ea typeface="Arial"/>
                <a:cs typeface="Arial"/>
                <a:sym typeface="Arial"/>
              </a:rPr>
              <a:t>Percentage of leaders participating </a:t>
            </a:r>
            <a:br>
              <a:rPr b="1" lang="en" sz="1200">
                <a:solidFill>
                  <a:srgbClr val="A1B3CA"/>
                </a:solidFill>
                <a:latin typeface="Arial"/>
                <a:ea typeface="Arial"/>
                <a:cs typeface="Arial"/>
                <a:sym typeface="Arial"/>
              </a:rPr>
            </a:br>
            <a:r>
              <a:rPr b="1" lang="en" sz="1200">
                <a:solidFill>
                  <a:srgbClr val="A1B3CA"/>
                </a:solidFill>
                <a:latin typeface="Arial"/>
                <a:ea typeface="Arial"/>
                <a:cs typeface="Arial"/>
                <a:sym typeface="Arial"/>
              </a:rPr>
              <a:t>in DEI training</a:t>
            </a:r>
            <a:endParaRPr/>
          </a:p>
        </p:txBody>
      </p:sp>
      <p:sp>
        <p:nvSpPr>
          <p:cNvPr id="1519" name="Google Shape;1519;p82"/>
          <p:cNvSpPr txBox="1"/>
          <p:nvPr/>
        </p:nvSpPr>
        <p:spPr>
          <a:xfrm>
            <a:off x="4698124" y="3512834"/>
            <a:ext cx="4011612"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sz="1000">
              <a:solidFill>
                <a:schemeClr val="dk1"/>
              </a:solidFill>
              <a:latin typeface="Arial"/>
              <a:ea typeface="Arial"/>
              <a:cs typeface="Arial"/>
              <a:sym typeface="Arial"/>
            </a:endParaRPr>
          </a:p>
        </p:txBody>
      </p:sp>
      <p:sp>
        <p:nvSpPr>
          <p:cNvPr id="1520" name="Google Shape;1520;p82"/>
          <p:cNvSpPr/>
          <p:nvPr/>
        </p:nvSpPr>
        <p:spPr>
          <a:xfrm>
            <a:off x="4689880" y="1151906"/>
            <a:ext cx="3996922" cy="2360927"/>
          </a:xfrm>
          <a:prstGeom prst="cloud">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521" name="Google Shape;1521;p82"/>
          <p:cNvSpPr/>
          <p:nvPr/>
        </p:nvSpPr>
        <p:spPr>
          <a:xfrm>
            <a:off x="6519808" y="2395294"/>
            <a:ext cx="1503264" cy="2077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rgbClr val="6A80A3"/>
                </a:solidFill>
                <a:latin typeface="Arial"/>
                <a:ea typeface="Arial"/>
                <a:cs typeface="Arial"/>
                <a:sym typeface="Arial"/>
              </a:rPr>
              <a:t>Disability status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6" name="Shape 1526"/>
        <p:cNvGrpSpPr/>
        <p:nvPr/>
      </p:nvGrpSpPr>
      <p:grpSpPr>
        <a:xfrm>
          <a:off x="0" y="0"/>
          <a:ext cx="0" cy="0"/>
          <a:chOff x="0" y="0"/>
          <a:chExt cx="0" cy="0"/>
        </a:xfrm>
      </p:grpSpPr>
      <p:sp>
        <p:nvSpPr>
          <p:cNvPr id="1527" name="Google Shape;1527;p83"/>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Transparency Alone Does Not Drive Personal Urgency</a:t>
            </a:r>
            <a:endParaRPr/>
          </a:p>
        </p:txBody>
      </p:sp>
      <p:sp>
        <p:nvSpPr>
          <p:cNvPr id="1528" name="Google Shape;1528;p83"/>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DEI Dashboard Example</a:t>
            </a:r>
            <a:endParaRPr/>
          </a:p>
        </p:txBody>
      </p:sp>
      <p:grpSp>
        <p:nvGrpSpPr>
          <p:cNvPr id="1529" name="Google Shape;1529;p83"/>
          <p:cNvGrpSpPr/>
          <p:nvPr/>
        </p:nvGrpSpPr>
        <p:grpSpPr>
          <a:xfrm>
            <a:off x="447014" y="1143001"/>
            <a:ext cx="4228174" cy="2702477"/>
            <a:chOff x="457200" y="1372641"/>
            <a:chExt cx="4019180" cy="3464029"/>
          </a:xfrm>
        </p:grpSpPr>
        <p:pic>
          <p:nvPicPr>
            <p:cNvPr id="1530" name="Google Shape;1530;p83"/>
            <p:cNvPicPr preferRelativeResize="0"/>
            <p:nvPr/>
          </p:nvPicPr>
          <p:blipFill rotWithShape="1">
            <a:blip r:embed="rId3">
              <a:alphaModFix/>
            </a:blip>
            <a:srcRect b="0" l="0" r="0" t="0"/>
            <a:stretch/>
          </p:blipFill>
          <p:spPr>
            <a:xfrm>
              <a:off x="457200" y="1372641"/>
              <a:ext cx="4019180" cy="3464029"/>
            </a:xfrm>
            <a:prstGeom prst="rect">
              <a:avLst/>
            </a:prstGeom>
            <a:noFill/>
            <a:ln>
              <a:noFill/>
            </a:ln>
          </p:spPr>
        </p:pic>
        <p:sp>
          <p:nvSpPr>
            <p:cNvPr id="1531" name="Google Shape;1531;p83"/>
            <p:cNvSpPr/>
            <p:nvPr/>
          </p:nvSpPr>
          <p:spPr>
            <a:xfrm>
              <a:off x="606749" y="1707170"/>
              <a:ext cx="3744451" cy="246079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532" name="Google Shape;1532;p83"/>
          <p:cNvSpPr/>
          <p:nvPr/>
        </p:nvSpPr>
        <p:spPr>
          <a:xfrm>
            <a:off x="575297" y="1307881"/>
            <a:ext cx="1849068" cy="48474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Underrepresented Talent Engagement Scores (Year Over Year)</a:t>
            </a:r>
            <a:endParaRPr/>
          </a:p>
        </p:txBody>
      </p:sp>
      <p:sp>
        <p:nvSpPr>
          <p:cNvPr id="1533" name="Google Shape;1533;p83"/>
          <p:cNvSpPr/>
          <p:nvPr/>
        </p:nvSpPr>
        <p:spPr>
          <a:xfrm>
            <a:off x="575297" y="2366108"/>
            <a:ext cx="1755769"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Diverse Talent Recruitment</a:t>
            </a:r>
            <a:endParaRPr/>
          </a:p>
        </p:txBody>
      </p:sp>
      <p:pic>
        <p:nvPicPr>
          <p:cNvPr id="1534" name="Google Shape;1534;p83"/>
          <p:cNvPicPr preferRelativeResize="0"/>
          <p:nvPr/>
        </p:nvPicPr>
        <p:blipFill rotWithShape="1">
          <a:blip r:embed="rId4">
            <a:alphaModFix/>
          </a:blip>
          <a:srcRect b="0" l="0" r="0" t="0"/>
          <a:stretch/>
        </p:blipFill>
        <p:spPr>
          <a:xfrm>
            <a:off x="846918" y="2704426"/>
            <a:ext cx="524618" cy="381551"/>
          </a:xfrm>
          <a:prstGeom prst="rect">
            <a:avLst/>
          </a:prstGeom>
          <a:noFill/>
          <a:ln>
            <a:noFill/>
          </a:ln>
        </p:spPr>
      </p:pic>
      <p:pic>
        <p:nvPicPr>
          <p:cNvPr id="1535" name="Google Shape;1535;p83"/>
          <p:cNvPicPr preferRelativeResize="0"/>
          <p:nvPr/>
        </p:nvPicPr>
        <p:blipFill rotWithShape="1">
          <a:blip r:embed="rId5">
            <a:alphaModFix/>
          </a:blip>
          <a:srcRect b="0" l="0" r="0" t="0"/>
          <a:stretch/>
        </p:blipFill>
        <p:spPr>
          <a:xfrm>
            <a:off x="1550719" y="2704426"/>
            <a:ext cx="524618" cy="381551"/>
          </a:xfrm>
          <a:prstGeom prst="rect">
            <a:avLst/>
          </a:prstGeom>
          <a:noFill/>
          <a:ln>
            <a:noFill/>
          </a:ln>
        </p:spPr>
      </p:pic>
      <p:sp>
        <p:nvSpPr>
          <p:cNvPr id="1536" name="Google Shape;1536;p83"/>
          <p:cNvSpPr/>
          <p:nvPr/>
        </p:nvSpPr>
        <p:spPr>
          <a:xfrm>
            <a:off x="856318" y="3060447"/>
            <a:ext cx="505818" cy="1846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000">
                <a:solidFill>
                  <a:schemeClr val="dk1"/>
                </a:solidFill>
                <a:latin typeface="Arial"/>
                <a:ea typeface="Arial"/>
                <a:cs typeface="Arial"/>
                <a:sym typeface="Arial"/>
              </a:rPr>
              <a:t>2020</a:t>
            </a:r>
            <a:endParaRPr/>
          </a:p>
        </p:txBody>
      </p:sp>
      <p:sp>
        <p:nvSpPr>
          <p:cNvPr id="1537" name="Google Shape;1537;p83"/>
          <p:cNvSpPr/>
          <p:nvPr/>
        </p:nvSpPr>
        <p:spPr>
          <a:xfrm>
            <a:off x="1577952" y="3060447"/>
            <a:ext cx="505818" cy="1846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000">
                <a:solidFill>
                  <a:schemeClr val="dk1"/>
                </a:solidFill>
                <a:latin typeface="Arial"/>
                <a:ea typeface="Arial"/>
                <a:cs typeface="Arial"/>
                <a:sym typeface="Arial"/>
              </a:rPr>
              <a:t>2021</a:t>
            </a:r>
            <a:endParaRPr/>
          </a:p>
        </p:txBody>
      </p:sp>
      <p:sp>
        <p:nvSpPr>
          <p:cNvPr id="1538" name="Google Shape;1538;p83"/>
          <p:cNvSpPr/>
          <p:nvPr/>
        </p:nvSpPr>
        <p:spPr>
          <a:xfrm>
            <a:off x="2528658" y="1307881"/>
            <a:ext cx="1777796"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Attrition of Diverse Talent (Year Over Year)</a:t>
            </a:r>
            <a:endParaRPr/>
          </a:p>
        </p:txBody>
      </p:sp>
      <p:sp>
        <p:nvSpPr>
          <p:cNvPr id="1539" name="Google Shape;1539;p83"/>
          <p:cNvSpPr/>
          <p:nvPr/>
        </p:nvSpPr>
        <p:spPr>
          <a:xfrm>
            <a:off x="2528658" y="2366108"/>
            <a:ext cx="1968544" cy="34624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Gender Representation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Across Business Function</a:t>
            </a:r>
            <a:endParaRPr/>
          </a:p>
        </p:txBody>
      </p:sp>
      <p:pic>
        <p:nvPicPr>
          <p:cNvPr id="1540" name="Google Shape;1540;p83"/>
          <p:cNvPicPr preferRelativeResize="0"/>
          <p:nvPr/>
        </p:nvPicPr>
        <p:blipFill rotWithShape="1">
          <a:blip r:embed="rId6">
            <a:alphaModFix/>
          </a:blip>
          <a:srcRect b="0" l="0" r="0" t="0"/>
          <a:stretch/>
        </p:blipFill>
        <p:spPr>
          <a:xfrm>
            <a:off x="2090305" y="2751483"/>
            <a:ext cx="2407931" cy="629282"/>
          </a:xfrm>
          <a:prstGeom prst="rect">
            <a:avLst/>
          </a:prstGeom>
          <a:noFill/>
          <a:ln>
            <a:noFill/>
          </a:ln>
        </p:spPr>
      </p:pic>
      <p:grpSp>
        <p:nvGrpSpPr>
          <p:cNvPr id="1541" name="Google Shape;1541;p83"/>
          <p:cNvGrpSpPr/>
          <p:nvPr/>
        </p:nvGrpSpPr>
        <p:grpSpPr>
          <a:xfrm>
            <a:off x="684430" y="1854710"/>
            <a:ext cx="1573750" cy="331771"/>
            <a:chOff x="726514" y="2457542"/>
            <a:chExt cx="1598493" cy="442361"/>
          </a:xfrm>
        </p:grpSpPr>
        <p:grpSp>
          <p:nvGrpSpPr>
            <p:cNvPr id="1542" name="Google Shape;1542;p83"/>
            <p:cNvGrpSpPr/>
            <p:nvPr/>
          </p:nvGrpSpPr>
          <p:grpSpPr>
            <a:xfrm>
              <a:off x="795586" y="2457542"/>
              <a:ext cx="1475020" cy="432203"/>
              <a:chOff x="4584470" y="1656066"/>
              <a:chExt cx="1427833" cy="572111"/>
            </a:xfrm>
          </p:grpSpPr>
          <p:sp>
            <p:nvSpPr>
              <p:cNvPr id="1543" name="Google Shape;1543;p83"/>
              <p:cNvSpPr/>
              <p:nvPr/>
            </p:nvSpPr>
            <p:spPr>
              <a:xfrm>
                <a:off x="4584470" y="1656066"/>
                <a:ext cx="1427833" cy="572111"/>
              </a:xfrm>
              <a:custGeom>
                <a:rect b="b" l="l" r="r" t="t"/>
                <a:pathLst>
                  <a:path extrusionOk="0" h="572111" w="1427833">
                    <a:moveTo>
                      <a:pt x="0" y="572111"/>
                    </a:moveTo>
                    <a:lnTo>
                      <a:pt x="444976" y="386297"/>
                    </a:lnTo>
                    <a:lnTo>
                      <a:pt x="591671" y="454755"/>
                    </a:lnTo>
                    <a:lnTo>
                      <a:pt x="904621" y="254271"/>
                    </a:lnTo>
                    <a:lnTo>
                      <a:pt x="1056206" y="479204"/>
                    </a:lnTo>
                    <a:lnTo>
                      <a:pt x="1266469" y="161364"/>
                    </a:lnTo>
                    <a:lnTo>
                      <a:pt x="1427833" y="0"/>
                    </a:lnTo>
                  </a:path>
                </a:pathLst>
              </a:custGeom>
              <a:noFill/>
              <a:ln cap="flat" cmpd="sng" w="254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4" name="Google Shape;1544;p83"/>
              <p:cNvSpPr/>
              <p:nvPr/>
            </p:nvSpPr>
            <p:spPr>
              <a:xfrm>
                <a:off x="4584470" y="1832003"/>
                <a:ext cx="1422944" cy="356959"/>
              </a:xfrm>
              <a:custGeom>
                <a:rect b="b" l="l" r="r" t="t"/>
                <a:pathLst>
                  <a:path extrusionOk="0" h="356959" w="1422944">
                    <a:moveTo>
                      <a:pt x="0" y="356959"/>
                    </a:moveTo>
                    <a:lnTo>
                      <a:pt x="449866" y="293391"/>
                    </a:lnTo>
                    <a:lnTo>
                      <a:pt x="591671" y="234713"/>
                    </a:lnTo>
                    <a:lnTo>
                      <a:pt x="904621" y="171145"/>
                    </a:lnTo>
                    <a:lnTo>
                      <a:pt x="1056206" y="317840"/>
                    </a:lnTo>
                    <a:lnTo>
                      <a:pt x="1286028" y="63568"/>
                    </a:lnTo>
                    <a:lnTo>
                      <a:pt x="1422944" y="0"/>
                    </a:lnTo>
                  </a:path>
                </a:pathLst>
              </a:custGeom>
              <a:noFill/>
              <a:ln cap="flat" cmpd="sng" w="254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cxnSp>
          <p:nvCxnSpPr>
            <p:cNvPr id="1545" name="Google Shape;1545;p83"/>
            <p:cNvCxnSpPr/>
            <p:nvPr/>
          </p:nvCxnSpPr>
          <p:spPr>
            <a:xfrm>
              <a:off x="726514" y="2899903"/>
              <a:ext cx="1598493" cy="0"/>
            </a:xfrm>
            <a:prstGeom prst="straightConnector1">
              <a:avLst/>
            </a:prstGeom>
            <a:noFill/>
            <a:ln cap="flat" cmpd="sng" w="12700">
              <a:solidFill>
                <a:schemeClr val="accent2"/>
              </a:solidFill>
              <a:prstDash val="solid"/>
              <a:miter lim="800000"/>
              <a:headEnd len="sm" w="sm" type="none"/>
              <a:tailEnd len="sm" w="sm" type="none"/>
            </a:ln>
          </p:spPr>
        </p:cxnSp>
      </p:grpSp>
      <p:grpSp>
        <p:nvGrpSpPr>
          <p:cNvPr id="1546" name="Google Shape;1546;p83"/>
          <p:cNvGrpSpPr/>
          <p:nvPr/>
        </p:nvGrpSpPr>
        <p:grpSpPr>
          <a:xfrm>
            <a:off x="2595451" y="1757956"/>
            <a:ext cx="1637603" cy="433091"/>
            <a:chOff x="2491337" y="2249895"/>
            <a:chExt cx="1711003" cy="611498"/>
          </a:xfrm>
        </p:grpSpPr>
        <p:grpSp>
          <p:nvGrpSpPr>
            <p:cNvPr id="1547" name="Google Shape;1547;p83"/>
            <p:cNvGrpSpPr/>
            <p:nvPr/>
          </p:nvGrpSpPr>
          <p:grpSpPr>
            <a:xfrm>
              <a:off x="3970389" y="2249895"/>
              <a:ext cx="143830" cy="611498"/>
              <a:chOff x="3970389" y="2249895"/>
              <a:chExt cx="143830" cy="611498"/>
            </a:xfrm>
          </p:grpSpPr>
          <p:sp>
            <p:nvSpPr>
              <p:cNvPr id="1548" name="Google Shape;1548;p83"/>
              <p:cNvSpPr/>
              <p:nvPr/>
            </p:nvSpPr>
            <p:spPr>
              <a:xfrm>
                <a:off x="3970389" y="2315361"/>
                <a:ext cx="143830" cy="546032"/>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49" name="Google Shape;1549;p83"/>
              <p:cNvSpPr/>
              <p:nvPr/>
            </p:nvSpPr>
            <p:spPr>
              <a:xfrm>
                <a:off x="3970389" y="2249895"/>
                <a:ext cx="143830" cy="53939"/>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50" name="Google Shape;1550;p83"/>
            <p:cNvGrpSpPr/>
            <p:nvPr/>
          </p:nvGrpSpPr>
          <p:grpSpPr>
            <a:xfrm>
              <a:off x="3770837" y="2256664"/>
              <a:ext cx="144966" cy="604729"/>
              <a:chOff x="3738438" y="2256664"/>
              <a:chExt cx="144966" cy="604729"/>
            </a:xfrm>
          </p:grpSpPr>
          <p:sp>
            <p:nvSpPr>
              <p:cNvPr id="1551" name="Google Shape;1551;p83"/>
              <p:cNvSpPr/>
              <p:nvPr/>
            </p:nvSpPr>
            <p:spPr>
              <a:xfrm>
                <a:off x="3739574" y="2345205"/>
                <a:ext cx="143830" cy="516188"/>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2" name="Google Shape;1552;p83"/>
              <p:cNvSpPr/>
              <p:nvPr/>
            </p:nvSpPr>
            <p:spPr>
              <a:xfrm>
                <a:off x="3738438" y="2256664"/>
                <a:ext cx="143830" cy="76846"/>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53" name="Google Shape;1553;p83"/>
            <p:cNvGrpSpPr/>
            <p:nvPr/>
          </p:nvGrpSpPr>
          <p:grpSpPr>
            <a:xfrm>
              <a:off x="3572424" y="2428422"/>
              <a:ext cx="143830" cy="432971"/>
              <a:chOff x="3537595" y="2428422"/>
              <a:chExt cx="143830" cy="432971"/>
            </a:xfrm>
          </p:grpSpPr>
          <p:sp>
            <p:nvSpPr>
              <p:cNvPr id="1554" name="Google Shape;1554;p83"/>
              <p:cNvSpPr/>
              <p:nvPr/>
            </p:nvSpPr>
            <p:spPr>
              <a:xfrm>
                <a:off x="3537595" y="2514089"/>
                <a:ext cx="143830" cy="347304"/>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5" name="Google Shape;1555;p83"/>
              <p:cNvSpPr/>
              <p:nvPr/>
            </p:nvSpPr>
            <p:spPr>
              <a:xfrm>
                <a:off x="3537595" y="2428422"/>
                <a:ext cx="143830" cy="76846"/>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56" name="Google Shape;1556;p83"/>
            <p:cNvGrpSpPr/>
            <p:nvPr/>
          </p:nvGrpSpPr>
          <p:grpSpPr>
            <a:xfrm>
              <a:off x="3372366" y="2552397"/>
              <a:ext cx="145475" cy="308996"/>
              <a:chOff x="3337260" y="2552397"/>
              <a:chExt cx="145475" cy="308996"/>
            </a:xfrm>
          </p:grpSpPr>
          <p:sp>
            <p:nvSpPr>
              <p:cNvPr id="1557" name="Google Shape;1557;p83"/>
              <p:cNvSpPr/>
              <p:nvPr/>
            </p:nvSpPr>
            <p:spPr>
              <a:xfrm>
                <a:off x="3338905" y="2640050"/>
                <a:ext cx="143830" cy="221343"/>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58" name="Google Shape;1558;p83"/>
              <p:cNvSpPr/>
              <p:nvPr/>
            </p:nvSpPr>
            <p:spPr>
              <a:xfrm>
                <a:off x="3337260" y="2552397"/>
                <a:ext cx="143830" cy="76846"/>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59" name="Google Shape;1559;p83"/>
            <p:cNvGrpSpPr/>
            <p:nvPr/>
          </p:nvGrpSpPr>
          <p:grpSpPr>
            <a:xfrm>
              <a:off x="3173953" y="2322749"/>
              <a:ext cx="143830" cy="538644"/>
              <a:chOff x="3137136" y="2322749"/>
              <a:chExt cx="143830" cy="538644"/>
            </a:xfrm>
          </p:grpSpPr>
          <p:sp>
            <p:nvSpPr>
              <p:cNvPr id="1560" name="Google Shape;1560;p83"/>
              <p:cNvSpPr/>
              <p:nvPr/>
            </p:nvSpPr>
            <p:spPr>
              <a:xfrm>
                <a:off x="3137136" y="2409450"/>
                <a:ext cx="143830" cy="451943"/>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1" name="Google Shape;1561;p83"/>
              <p:cNvSpPr/>
              <p:nvPr/>
            </p:nvSpPr>
            <p:spPr>
              <a:xfrm>
                <a:off x="3137136" y="2322749"/>
                <a:ext cx="143830" cy="76846"/>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62" name="Google Shape;1562;p83"/>
            <p:cNvGrpSpPr/>
            <p:nvPr/>
          </p:nvGrpSpPr>
          <p:grpSpPr>
            <a:xfrm>
              <a:off x="2975540" y="2418724"/>
              <a:ext cx="143830" cy="442669"/>
              <a:chOff x="2939989" y="2418724"/>
              <a:chExt cx="143830" cy="442669"/>
            </a:xfrm>
          </p:grpSpPr>
          <p:sp>
            <p:nvSpPr>
              <p:cNvPr id="1563" name="Google Shape;1563;p83"/>
              <p:cNvSpPr/>
              <p:nvPr/>
            </p:nvSpPr>
            <p:spPr>
              <a:xfrm>
                <a:off x="2939989" y="2506626"/>
                <a:ext cx="143830" cy="354767"/>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4" name="Google Shape;1564;p83"/>
              <p:cNvSpPr/>
              <p:nvPr/>
            </p:nvSpPr>
            <p:spPr>
              <a:xfrm>
                <a:off x="2939989" y="2418724"/>
                <a:ext cx="143830" cy="76846"/>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65" name="Google Shape;1565;p83"/>
            <p:cNvGrpSpPr/>
            <p:nvPr/>
          </p:nvGrpSpPr>
          <p:grpSpPr>
            <a:xfrm>
              <a:off x="2777127" y="2422132"/>
              <a:ext cx="143830" cy="439261"/>
              <a:chOff x="2736358" y="2422132"/>
              <a:chExt cx="143830" cy="439261"/>
            </a:xfrm>
          </p:grpSpPr>
          <p:sp>
            <p:nvSpPr>
              <p:cNvPr id="1566" name="Google Shape;1566;p83"/>
              <p:cNvSpPr/>
              <p:nvPr/>
            </p:nvSpPr>
            <p:spPr>
              <a:xfrm>
                <a:off x="2736358" y="2508818"/>
                <a:ext cx="143830" cy="352575"/>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67" name="Google Shape;1567;p83"/>
              <p:cNvSpPr/>
              <p:nvPr/>
            </p:nvSpPr>
            <p:spPr>
              <a:xfrm>
                <a:off x="2736358" y="2422132"/>
                <a:ext cx="143830" cy="76846"/>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568" name="Google Shape;1568;p83"/>
            <p:cNvGrpSpPr/>
            <p:nvPr/>
          </p:nvGrpSpPr>
          <p:grpSpPr>
            <a:xfrm>
              <a:off x="2578714" y="2480955"/>
              <a:ext cx="143830" cy="380438"/>
              <a:chOff x="2578714" y="2480955"/>
              <a:chExt cx="143830" cy="380438"/>
            </a:xfrm>
          </p:grpSpPr>
          <p:sp>
            <p:nvSpPr>
              <p:cNvPr id="1569" name="Google Shape;1569;p83"/>
              <p:cNvSpPr/>
              <p:nvPr/>
            </p:nvSpPr>
            <p:spPr>
              <a:xfrm>
                <a:off x="2578714" y="2567522"/>
                <a:ext cx="143830" cy="293871"/>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0" name="Google Shape;1570;p83"/>
              <p:cNvSpPr/>
              <p:nvPr/>
            </p:nvSpPr>
            <p:spPr>
              <a:xfrm>
                <a:off x="2578714" y="2480955"/>
                <a:ext cx="143830" cy="76846"/>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cxnSp>
          <p:nvCxnSpPr>
            <p:cNvPr id="1571" name="Google Shape;1571;p83"/>
            <p:cNvCxnSpPr/>
            <p:nvPr/>
          </p:nvCxnSpPr>
          <p:spPr>
            <a:xfrm flipH="1" rot="10800000">
              <a:off x="2491337" y="2857846"/>
              <a:ext cx="1711003" cy="3547"/>
            </a:xfrm>
            <a:prstGeom prst="straightConnector1">
              <a:avLst/>
            </a:prstGeom>
            <a:noFill/>
            <a:ln cap="flat" cmpd="sng" w="12700">
              <a:solidFill>
                <a:srgbClr val="6F7878"/>
              </a:solidFill>
              <a:prstDash val="solid"/>
              <a:miter lim="800000"/>
              <a:headEnd len="sm" w="sm" type="none"/>
              <a:tailEnd len="sm" w="sm" type="none"/>
            </a:ln>
          </p:spPr>
        </p:cxnSp>
      </p:grpSp>
      <p:sp>
        <p:nvSpPr>
          <p:cNvPr id="1572" name="Google Shape;1572;p83"/>
          <p:cNvSpPr txBox="1"/>
          <p:nvPr/>
        </p:nvSpPr>
        <p:spPr>
          <a:xfrm>
            <a:off x="5155749" y="1712451"/>
            <a:ext cx="3531051" cy="1165704"/>
          </a:xfrm>
          <a:prstGeom prst="rect">
            <a:avLst/>
          </a:prstGeom>
          <a:solidFill>
            <a:srgbClr val="D3D3D3"/>
          </a:solidFill>
          <a:ln>
            <a:noFill/>
          </a:ln>
        </p:spPr>
        <p:txBody>
          <a:bodyPr anchorCtr="0" anchor="ctr" bIns="91425" lIns="91425" spcFirstLastPara="1" rIns="91425" wrap="square" tIns="91425">
            <a:spAutoFit/>
          </a:bodyPr>
          <a:lstStyle/>
          <a:p>
            <a:pPr indent="0" lvl="0" marL="0" marR="0" rtl="0" algn="l">
              <a:spcBef>
                <a:spcPts val="0"/>
              </a:spcBef>
              <a:spcAft>
                <a:spcPts val="0"/>
              </a:spcAft>
              <a:buNone/>
            </a:pPr>
            <a:r>
              <a:rPr b="0" i="0" lang="en" sz="1200" u="none" cap="none" strike="noStrike">
                <a:solidFill>
                  <a:srgbClr val="000000"/>
                </a:solidFill>
                <a:latin typeface="Arial"/>
                <a:ea typeface="Arial"/>
                <a:cs typeface="Arial"/>
                <a:sym typeface="Arial"/>
              </a:rPr>
              <a:t>“We’ve been talking about leader accountability for a long time—in the form of metrics</a:t>
            </a:r>
            <a:r>
              <a:rPr lang="en" sz="1200">
                <a:solidFill>
                  <a:srgbClr val="000000"/>
                </a:solidFill>
                <a:latin typeface="Arial"/>
                <a:ea typeface="Arial"/>
                <a:cs typeface="Arial"/>
                <a:sym typeface="Arial"/>
              </a:rPr>
              <a:t>, competency models, etc.—</a:t>
            </a:r>
            <a:r>
              <a:rPr b="0" i="0" lang="en" sz="1200" u="none" cap="none" strike="noStrike">
                <a:solidFill>
                  <a:srgbClr val="000000"/>
                </a:solidFill>
                <a:latin typeface="Arial"/>
                <a:ea typeface="Arial"/>
                <a:cs typeface="Arial"/>
                <a:sym typeface="Arial"/>
              </a:rPr>
              <a:t>but it’s simply not enough. </a:t>
            </a:r>
            <a:r>
              <a:rPr b="1" i="0" lang="en" sz="1200" u="none" cap="none" strike="noStrike">
                <a:solidFill>
                  <a:srgbClr val="000000"/>
                </a:solidFill>
                <a:latin typeface="Arial"/>
                <a:ea typeface="Arial"/>
                <a:cs typeface="Arial"/>
                <a:sym typeface="Arial"/>
              </a:rPr>
              <a:t>To drive meaningful change, we need to hold leaders individually responsible </a:t>
            </a:r>
            <a:r>
              <a:rPr b="0" i="0" lang="en" sz="1200" u="none" cap="none" strike="noStrike">
                <a:solidFill>
                  <a:srgbClr val="000000"/>
                </a:solidFill>
                <a:latin typeface="Arial"/>
                <a:ea typeface="Arial"/>
                <a:cs typeface="Arial"/>
                <a:sym typeface="Arial"/>
              </a:rPr>
              <a:t>for meeting bold and ambitious DEI targets.”</a:t>
            </a:r>
            <a:endParaRPr/>
          </a:p>
          <a:p>
            <a:pPr indent="0" lvl="0" marL="0" marR="0" rtl="0" algn="l">
              <a:lnSpc>
                <a:spcPct val="100000"/>
              </a:lnSpc>
              <a:spcBef>
                <a:spcPts val="600"/>
              </a:spcBef>
              <a:spcAft>
                <a:spcPts val="0"/>
              </a:spcAft>
              <a:buClr>
                <a:srgbClr val="000000"/>
              </a:buClr>
              <a:buSzPts val="1200"/>
              <a:buFont typeface="Arial"/>
              <a:buNone/>
            </a:pPr>
            <a:r>
              <a:rPr lang="en" sz="1200">
                <a:solidFill>
                  <a:srgbClr val="000000"/>
                </a:solidFill>
                <a:latin typeface="Arial"/>
                <a:ea typeface="Arial"/>
                <a:cs typeface="Arial"/>
                <a:sym typeface="Arial"/>
              </a:rPr>
              <a:t>HR Leader, Technology Organization</a:t>
            </a:r>
            <a:endParaRPr b="0" i="0" sz="1200" u="none" cap="none" strike="noStrike">
              <a:solidFill>
                <a:srgbClr val="000000"/>
              </a:solidFill>
              <a:latin typeface="Arial"/>
              <a:ea typeface="Arial"/>
              <a:cs typeface="Arial"/>
              <a:sym typeface="Arial"/>
            </a:endParaRPr>
          </a:p>
        </p:txBody>
      </p:sp>
      <p:sp>
        <p:nvSpPr>
          <p:cNvPr id="1573" name="Google Shape;1573;p83"/>
          <p:cNvSpPr txBox="1"/>
          <p:nvPr/>
        </p:nvSpPr>
        <p:spPr>
          <a:xfrm>
            <a:off x="463915" y="3842682"/>
            <a:ext cx="4011612"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sz="1000">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sp>
        <p:nvSpPr>
          <p:cNvPr id="1578" name="Google Shape;1578;p8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Require DEI Progress for Leader Advancement</a:t>
            </a:r>
            <a:endParaRPr/>
          </a:p>
        </p:txBody>
      </p:sp>
      <p:sp>
        <p:nvSpPr>
          <p:cNvPr id="1579" name="Google Shape;1579;p84"/>
          <p:cNvSpPr/>
          <p:nvPr/>
        </p:nvSpPr>
        <p:spPr>
          <a:xfrm>
            <a:off x="2983419" y="2707558"/>
            <a:ext cx="3220880" cy="415498"/>
          </a:xfrm>
          <a:prstGeom prst="rect">
            <a:avLst/>
          </a:prstGeom>
          <a:solidFill>
            <a:srgbClr val="D0DEEA"/>
          </a:solidFill>
          <a:ln cap="flat" cmpd="sng" w="12700">
            <a:solidFill>
              <a:srgbClr val="D0DEE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Operationalize accountability </a:t>
            </a:r>
            <a:r>
              <a:rPr lang="en" sz="1200">
                <a:solidFill>
                  <a:srgbClr val="000000"/>
                </a:solidFill>
                <a:latin typeface="Arial"/>
                <a:ea typeface="Arial"/>
                <a:cs typeface="Arial"/>
                <a:sym typeface="Arial"/>
              </a:rPr>
              <a:t>to reinforce DEI as a </a:t>
            </a:r>
            <a:r>
              <a:rPr b="1" lang="en" sz="1200">
                <a:solidFill>
                  <a:srgbClr val="000000"/>
                </a:solidFill>
                <a:latin typeface="Arial"/>
                <a:ea typeface="Arial"/>
                <a:cs typeface="Arial"/>
                <a:sym typeface="Arial"/>
              </a:rPr>
              <a:t>clear priority </a:t>
            </a:r>
            <a:r>
              <a:rPr lang="en" sz="1200">
                <a:solidFill>
                  <a:srgbClr val="000000"/>
                </a:solidFill>
                <a:latin typeface="Arial"/>
                <a:ea typeface="Arial"/>
                <a:cs typeface="Arial"/>
                <a:sym typeface="Arial"/>
              </a:rPr>
              <a:t>for leaders.</a:t>
            </a:r>
            <a:endParaRPr/>
          </a:p>
        </p:txBody>
      </p:sp>
      <p:cxnSp>
        <p:nvCxnSpPr>
          <p:cNvPr id="1580" name="Google Shape;1580;p84"/>
          <p:cNvCxnSpPr>
            <a:endCxn id="1579" idx="0"/>
          </p:cNvCxnSpPr>
          <p:nvPr/>
        </p:nvCxnSpPr>
        <p:spPr>
          <a:xfrm flipH="1">
            <a:off x="4593859" y="1912258"/>
            <a:ext cx="5400" cy="795300"/>
          </a:xfrm>
          <a:prstGeom prst="straightConnector1">
            <a:avLst/>
          </a:prstGeom>
          <a:noFill/>
          <a:ln cap="flat" cmpd="sng" w="12700">
            <a:solidFill>
              <a:srgbClr val="6F7878"/>
            </a:solidFill>
            <a:prstDash val="solid"/>
            <a:miter lim="800000"/>
            <a:headEnd len="sm" w="sm" type="none"/>
            <a:tailEnd len="med" w="med" type="triangle"/>
          </a:ln>
        </p:spPr>
      </p:cxnSp>
      <p:sp>
        <p:nvSpPr>
          <p:cNvPr id="1581" name="Google Shape;1581;p84"/>
          <p:cNvSpPr/>
          <p:nvPr/>
        </p:nvSpPr>
        <p:spPr>
          <a:xfrm>
            <a:off x="2983420" y="1617765"/>
            <a:ext cx="3220879" cy="300082"/>
          </a:xfrm>
          <a:prstGeom prst="rect">
            <a:avLst/>
          </a:prstGeom>
          <a:solidFill>
            <a:srgbClr val="6A80A3"/>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Require Progress​</a:t>
            </a:r>
            <a:endParaRPr sz="1400">
              <a:solidFill>
                <a:schemeClr val="lt1"/>
              </a:solidFill>
              <a:latin typeface="Arial"/>
              <a:ea typeface="Arial"/>
              <a:cs typeface="Arial"/>
              <a:sym typeface="Arial"/>
            </a:endParaRPr>
          </a:p>
        </p:txBody>
      </p:sp>
      <p:pic>
        <p:nvPicPr>
          <p:cNvPr id="1582" name="Google Shape;1582;p84"/>
          <p:cNvPicPr preferRelativeResize="0"/>
          <p:nvPr/>
        </p:nvPicPr>
        <p:blipFill rotWithShape="1">
          <a:blip r:embed="rId3">
            <a:alphaModFix/>
          </a:blip>
          <a:srcRect b="0" l="0" r="0" t="0"/>
          <a:stretch/>
        </p:blipFill>
        <p:spPr>
          <a:xfrm>
            <a:off x="4176533" y="3284218"/>
            <a:ext cx="634150" cy="242866"/>
          </a:xfrm>
          <a:prstGeom prst="rect">
            <a:avLst/>
          </a:prstGeom>
          <a:noFill/>
          <a:ln>
            <a:noFill/>
          </a:ln>
        </p:spPr>
      </p:pic>
      <p:sp>
        <p:nvSpPr>
          <p:cNvPr id="1583" name="Google Shape;1583;p84"/>
          <p:cNvSpPr/>
          <p:nvPr/>
        </p:nvSpPr>
        <p:spPr>
          <a:xfrm>
            <a:off x="3860203" y="3584924"/>
            <a:ext cx="1413721" cy="20774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lang="en" sz="1200">
                <a:solidFill>
                  <a:schemeClr val="dk1"/>
                </a:solidFill>
                <a:latin typeface="Arial"/>
                <a:ea typeface="Arial"/>
                <a:cs typeface="Arial"/>
                <a:sym typeface="Arial"/>
              </a:rPr>
              <a:t>DEI Aiming Points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85"/>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An Opportunity for Accelerated Progress</a:t>
            </a:r>
            <a:endParaRPr/>
          </a:p>
        </p:txBody>
      </p:sp>
      <p:sp>
        <p:nvSpPr>
          <p:cNvPr id="1590" name="Google Shape;1590;p85"/>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Altria’s Previous Diversity Aspiration </a:t>
            </a:r>
            <a:endParaRPr>
              <a:highlight>
                <a:srgbClr val="FFFF00"/>
              </a:highlight>
            </a:endParaRPr>
          </a:p>
        </p:txBody>
      </p:sp>
      <p:sp>
        <p:nvSpPr>
          <p:cNvPr id="1591" name="Google Shape;1591;p85"/>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sp>
        <p:nvSpPr>
          <p:cNvPr id="1592" name="Google Shape;1592;p85"/>
          <p:cNvSpPr txBox="1"/>
          <p:nvPr/>
        </p:nvSpPr>
        <p:spPr>
          <a:xfrm>
            <a:off x="457199" y="4455228"/>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1593" name="Google Shape;1593;p85"/>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sp>
        <p:nvSpPr>
          <p:cNvPr id="1594" name="Google Shape;1594;p85"/>
          <p:cNvSpPr txBox="1"/>
          <p:nvPr/>
        </p:nvSpPr>
        <p:spPr>
          <a:xfrm>
            <a:off x="2364111" y="1405584"/>
            <a:ext cx="4167419" cy="159434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At Altria, diversity and inclusion is part of the fabric of how we work. As such, the leadership team is committed to fostering a diverse and inclusive workplace environment. </a:t>
            </a:r>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To demonstrate our continued commitment to diversity, we are rolling out an exciting diversity initiative, which we’ve named </a:t>
            </a:r>
            <a:r>
              <a:rPr b="1" lang="en" sz="1200">
                <a:solidFill>
                  <a:schemeClr val="dk1"/>
                </a:solidFill>
                <a:latin typeface="Arial"/>
                <a:ea typeface="Arial"/>
                <a:cs typeface="Arial"/>
                <a:sym typeface="Arial"/>
              </a:rPr>
              <a:t>20/20 by 2020</a:t>
            </a:r>
            <a:r>
              <a:rPr lang="en" sz="1200">
                <a:solidFill>
                  <a:schemeClr val="dk1"/>
                </a:solidFill>
                <a:latin typeface="Arial"/>
                <a:ea typeface="Arial"/>
                <a:cs typeface="Arial"/>
                <a:sym typeface="Arial"/>
              </a:rPr>
              <a:t>. We commit to achieving </a:t>
            </a:r>
            <a:r>
              <a:rPr b="1" lang="en" sz="1200">
                <a:solidFill>
                  <a:schemeClr val="dk1"/>
                </a:solidFill>
                <a:latin typeface="Arial"/>
                <a:ea typeface="Arial"/>
                <a:cs typeface="Arial"/>
                <a:sym typeface="Arial"/>
              </a:rPr>
              <a:t>20% female</a:t>
            </a:r>
            <a:r>
              <a:rPr lang="en" sz="1200">
                <a:solidFill>
                  <a:schemeClr val="dk1"/>
                </a:solidFill>
                <a:latin typeface="Arial"/>
                <a:ea typeface="Arial"/>
                <a:cs typeface="Arial"/>
                <a:sym typeface="Arial"/>
              </a:rPr>
              <a:t>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and </a:t>
            </a:r>
            <a:r>
              <a:rPr b="1" lang="en" sz="1200">
                <a:solidFill>
                  <a:schemeClr val="dk1"/>
                </a:solidFill>
                <a:latin typeface="Arial"/>
                <a:ea typeface="Arial"/>
                <a:cs typeface="Arial"/>
                <a:sym typeface="Arial"/>
              </a:rPr>
              <a:t>people of color representation </a:t>
            </a:r>
            <a:r>
              <a:rPr lang="en" sz="1200">
                <a:solidFill>
                  <a:schemeClr val="dk1"/>
                </a:solidFill>
                <a:latin typeface="Arial"/>
                <a:ea typeface="Arial"/>
                <a:cs typeface="Arial"/>
                <a:sym typeface="Arial"/>
              </a:rPr>
              <a:t>in </a:t>
            </a:r>
            <a:r>
              <a:rPr b="1" lang="en" sz="1200">
                <a:solidFill>
                  <a:schemeClr val="dk1"/>
                </a:solidFill>
                <a:latin typeface="Arial"/>
                <a:ea typeface="Arial"/>
                <a:cs typeface="Arial"/>
                <a:sym typeface="Arial"/>
              </a:rPr>
              <a:t>VP roles </a:t>
            </a:r>
            <a:r>
              <a:rPr lang="en" sz="1200">
                <a:solidFill>
                  <a:schemeClr val="dk1"/>
                </a:solidFill>
                <a:latin typeface="Arial"/>
                <a:ea typeface="Arial"/>
                <a:cs typeface="Arial"/>
                <a:sym typeface="Arial"/>
              </a:rPr>
              <a:t>by 2020. </a:t>
            </a:r>
            <a:endParaRPr/>
          </a:p>
        </p:txBody>
      </p:sp>
      <p:sp>
        <p:nvSpPr>
          <p:cNvPr id="1595" name="Google Shape;1595;p85"/>
          <p:cNvSpPr txBox="1"/>
          <p:nvPr/>
        </p:nvSpPr>
        <p:spPr>
          <a:xfrm>
            <a:off x="2254805" y="1298083"/>
            <a:ext cx="4400760" cy="242374"/>
          </a:xfrm>
          <a:prstGeom prst="rect">
            <a:avLst/>
          </a:prstGeom>
          <a:solidFill>
            <a:srgbClr val="A1B3CA"/>
          </a:solidFill>
          <a:ln>
            <a:noFill/>
          </a:ln>
        </p:spPr>
        <p:txBody>
          <a:bodyPr anchorCtr="0" anchor="t" bIns="68575" lIns="68575" spcFirstLastPara="1" rIns="68575" wrap="square" tIns="6857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Altria’s Previous (2015) Diversity Goals</a:t>
            </a:r>
            <a:endParaRPr/>
          </a:p>
        </p:txBody>
      </p:sp>
      <p:sp>
        <p:nvSpPr>
          <p:cNvPr id="1596" name="Google Shape;1596;p85"/>
          <p:cNvSpPr/>
          <p:nvPr/>
        </p:nvSpPr>
        <p:spPr>
          <a:xfrm>
            <a:off x="2249578" y="1298083"/>
            <a:ext cx="4405987" cy="2002172"/>
          </a:xfrm>
          <a:custGeom>
            <a:rect b="b" l="l" r="r" t="t"/>
            <a:pathLst>
              <a:path extrusionOk="0" h="1504239" w="2747048">
                <a:moveTo>
                  <a:pt x="0" y="0"/>
                </a:moveTo>
                <a:lnTo>
                  <a:pt x="0" y="1376375"/>
                </a:lnTo>
                <a:lnTo>
                  <a:pt x="199238" y="1504239"/>
                </a:lnTo>
                <a:lnTo>
                  <a:pt x="394056" y="1376375"/>
                </a:lnTo>
                <a:lnTo>
                  <a:pt x="589725" y="1504239"/>
                </a:lnTo>
                <a:lnTo>
                  <a:pt x="785254" y="1376375"/>
                </a:lnTo>
                <a:lnTo>
                  <a:pt x="980466" y="1504239"/>
                </a:lnTo>
                <a:lnTo>
                  <a:pt x="1176833" y="1376375"/>
                </a:lnTo>
                <a:lnTo>
                  <a:pt x="1372439" y="1504239"/>
                </a:lnTo>
                <a:lnTo>
                  <a:pt x="1568425" y="1376375"/>
                </a:lnTo>
                <a:lnTo>
                  <a:pt x="1763433" y="1504239"/>
                </a:lnTo>
                <a:lnTo>
                  <a:pt x="1960398" y="1376375"/>
                </a:lnTo>
                <a:lnTo>
                  <a:pt x="2155406" y="1504239"/>
                </a:lnTo>
                <a:lnTo>
                  <a:pt x="2351393" y="1376375"/>
                </a:lnTo>
                <a:lnTo>
                  <a:pt x="2547379" y="1504239"/>
                </a:lnTo>
                <a:lnTo>
                  <a:pt x="2747048" y="1376375"/>
                </a:lnTo>
                <a:lnTo>
                  <a:pt x="2747048" y="0"/>
                </a:lnTo>
                <a:close/>
              </a:path>
            </a:pathLst>
          </a:custGeom>
          <a:noFill/>
          <a:ln cap="flat" cmpd="sng" w="12700">
            <a:solidFill>
              <a:srgbClr val="6F7878"/>
            </a:solidFill>
            <a:prstDash val="solid"/>
            <a:round/>
            <a:headEnd len="sm" w="sm" type="none"/>
            <a:tailEnd len="sm" w="sm" type="none"/>
          </a:ln>
        </p:spPr>
      </p:sp>
      <p:sp>
        <p:nvSpPr>
          <p:cNvPr id="1597" name="Google Shape;1597;p85"/>
          <p:cNvSpPr/>
          <p:nvPr/>
        </p:nvSpPr>
        <p:spPr>
          <a:xfrm>
            <a:off x="2249578" y="3614055"/>
            <a:ext cx="4405987" cy="830997"/>
          </a:xfrm>
          <a:custGeom>
            <a:rect b="b" l="l" r="r" t="t"/>
            <a:pathLst>
              <a:path extrusionOk="0" h="1253489" w="1242695">
                <a:moveTo>
                  <a:pt x="0" y="1253489"/>
                </a:moveTo>
                <a:lnTo>
                  <a:pt x="1242250" y="1253489"/>
                </a:lnTo>
                <a:lnTo>
                  <a:pt x="1242250" y="0"/>
                </a:lnTo>
                <a:lnTo>
                  <a:pt x="0" y="0"/>
                </a:lnTo>
                <a:lnTo>
                  <a:pt x="0" y="1253489"/>
                </a:lnTo>
                <a:close/>
              </a:path>
            </a:pathLst>
          </a:custGeom>
          <a:solidFill>
            <a:srgbClr val="D0DEEA"/>
          </a:solidFill>
          <a:ln>
            <a:noFill/>
          </a:ln>
        </p:spPr>
        <p:txBody>
          <a:bodyPr anchorCtr="0" anchor="t" bIns="91425" lIns="91425" spcFirstLastPara="1" rIns="91425" wrap="square" tIns="91425">
            <a:noAutofit/>
          </a:bodyPr>
          <a:lstStyle/>
          <a:p>
            <a:pPr indent="0" lvl="1" marL="457200" marR="0" rtl="0" algn="l">
              <a:spcBef>
                <a:spcPts val="0"/>
              </a:spcBef>
              <a:spcAft>
                <a:spcPts val="0"/>
              </a:spcAft>
              <a:buNone/>
            </a:pPr>
            <a:r>
              <a:rPr b="1" i="0" lang="en" sz="1200" u="none" cap="none" strike="noStrike">
                <a:solidFill>
                  <a:schemeClr val="dk1"/>
                </a:solidFill>
                <a:latin typeface="Arial"/>
                <a:ea typeface="Arial"/>
                <a:cs typeface="Arial"/>
                <a:sym typeface="Arial"/>
              </a:rPr>
              <a:t>Realization: </a:t>
            </a:r>
            <a:r>
              <a:rPr b="0" i="0" lang="en" sz="1200" u="none" cap="none" strike="noStrike">
                <a:solidFill>
                  <a:schemeClr val="dk1"/>
                </a:solidFill>
                <a:latin typeface="Arial"/>
                <a:ea typeface="Arial"/>
                <a:cs typeface="Arial"/>
                <a:sym typeface="Arial"/>
              </a:rPr>
              <a:t>Although Altria met its initial diversity goals, senior leaders realized the need for broader and more ambitious diversity and inclusion targets were unlikely to be realized without leadership commitment and support.</a:t>
            </a:r>
            <a:endParaRPr b="0" i="0" sz="900" u="none" cap="none" strike="noStrike">
              <a:solidFill>
                <a:schemeClr val="dk1"/>
              </a:solidFill>
              <a:latin typeface="Arial"/>
              <a:ea typeface="Arial"/>
              <a:cs typeface="Arial"/>
              <a:sym typeface="Arial"/>
            </a:endParaRPr>
          </a:p>
        </p:txBody>
      </p:sp>
      <p:sp>
        <p:nvSpPr>
          <p:cNvPr id="1598" name="Google Shape;1598;p85"/>
          <p:cNvSpPr/>
          <p:nvPr/>
        </p:nvSpPr>
        <p:spPr>
          <a:xfrm>
            <a:off x="2364111" y="3701812"/>
            <a:ext cx="335223" cy="256252"/>
          </a:xfrm>
          <a:custGeom>
            <a:rect b="b" l="l" r="r" t="t"/>
            <a:pathLst>
              <a:path extrusionOk="0" h="504825" w="495300">
                <a:moveTo>
                  <a:pt x="328231" y="433007"/>
                </a:moveTo>
                <a:lnTo>
                  <a:pt x="175831" y="433007"/>
                </a:lnTo>
                <a:lnTo>
                  <a:pt x="175831" y="349663"/>
                </a:lnTo>
                <a:cubicBezTo>
                  <a:pt x="145828" y="326231"/>
                  <a:pt x="128206" y="290513"/>
                  <a:pt x="128206" y="252127"/>
                </a:cubicBezTo>
                <a:cubicBezTo>
                  <a:pt x="128206" y="183833"/>
                  <a:pt x="183737" y="128302"/>
                  <a:pt x="252031" y="128302"/>
                </a:cubicBezTo>
                <a:cubicBezTo>
                  <a:pt x="320326" y="128302"/>
                  <a:pt x="375856" y="183833"/>
                  <a:pt x="375856" y="252127"/>
                </a:cubicBezTo>
                <a:cubicBezTo>
                  <a:pt x="375856" y="290513"/>
                  <a:pt x="358235" y="326231"/>
                  <a:pt x="328231" y="349663"/>
                </a:cubicBezTo>
                <a:lnTo>
                  <a:pt x="328231" y="433007"/>
                </a:lnTo>
                <a:close/>
                <a:moveTo>
                  <a:pt x="213931" y="394907"/>
                </a:moveTo>
                <a:lnTo>
                  <a:pt x="290131" y="394907"/>
                </a:lnTo>
                <a:lnTo>
                  <a:pt x="290131" y="329470"/>
                </a:lnTo>
                <a:lnTo>
                  <a:pt x="298799" y="323850"/>
                </a:lnTo>
                <a:cubicBezTo>
                  <a:pt x="323183" y="307943"/>
                  <a:pt x="337756" y="281083"/>
                  <a:pt x="337756" y="252032"/>
                </a:cubicBezTo>
                <a:cubicBezTo>
                  <a:pt x="337756" y="204788"/>
                  <a:pt x="299275" y="166307"/>
                  <a:pt x="252031" y="166307"/>
                </a:cubicBezTo>
                <a:cubicBezTo>
                  <a:pt x="204788" y="166307"/>
                  <a:pt x="166306" y="204788"/>
                  <a:pt x="166306" y="252032"/>
                </a:cubicBezTo>
                <a:cubicBezTo>
                  <a:pt x="166306" y="281083"/>
                  <a:pt x="180880" y="307943"/>
                  <a:pt x="205264" y="323850"/>
                </a:cubicBezTo>
                <a:lnTo>
                  <a:pt x="213931" y="329470"/>
                </a:lnTo>
                <a:lnTo>
                  <a:pt x="213931" y="394907"/>
                </a:lnTo>
                <a:close/>
                <a:moveTo>
                  <a:pt x="290131" y="461582"/>
                </a:moveTo>
                <a:lnTo>
                  <a:pt x="213931" y="461582"/>
                </a:lnTo>
                <a:lnTo>
                  <a:pt x="213931" y="499682"/>
                </a:lnTo>
                <a:lnTo>
                  <a:pt x="290131" y="499682"/>
                </a:lnTo>
                <a:lnTo>
                  <a:pt x="290131" y="461582"/>
                </a:lnTo>
                <a:close/>
                <a:moveTo>
                  <a:pt x="207645" y="95155"/>
                </a:moveTo>
                <a:lnTo>
                  <a:pt x="171164" y="7144"/>
                </a:lnTo>
                <a:lnTo>
                  <a:pt x="135922" y="21717"/>
                </a:lnTo>
                <a:lnTo>
                  <a:pt x="172402" y="109728"/>
                </a:lnTo>
                <a:lnTo>
                  <a:pt x="207645" y="95155"/>
                </a:lnTo>
                <a:close/>
                <a:moveTo>
                  <a:pt x="109728" y="172498"/>
                </a:moveTo>
                <a:lnTo>
                  <a:pt x="21717" y="136017"/>
                </a:lnTo>
                <a:lnTo>
                  <a:pt x="7144" y="171260"/>
                </a:lnTo>
                <a:lnTo>
                  <a:pt x="95155" y="207740"/>
                </a:lnTo>
                <a:lnTo>
                  <a:pt x="109728" y="172498"/>
                </a:lnTo>
                <a:close/>
                <a:moveTo>
                  <a:pt x="109728" y="331661"/>
                </a:moveTo>
                <a:lnTo>
                  <a:pt x="95155" y="296418"/>
                </a:lnTo>
                <a:lnTo>
                  <a:pt x="7144" y="332899"/>
                </a:lnTo>
                <a:lnTo>
                  <a:pt x="21717" y="368141"/>
                </a:lnTo>
                <a:lnTo>
                  <a:pt x="109728" y="331661"/>
                </a:lnTo>
                <a:close/>
                <a:moveTo>
                  <a:pt x="496919" y="332899"/>
                </a:moveTo>
                <a:lnTo>
                  <a:pt x="408908" y="296418"/>
                </a:lnTo>
                <a:lnTo>
                  <a:pt x="394335" y="331661"/>
                </a:lnTo>
                <a:lnTo>
                  <a:pt x="482346" y="368141"/>
                </a:lnTo>
                <a:lnTo>
                  <a:pt x="496919" y="332899"/>
                </a:lnTo>
                <a:close/>
                <a:moveTo>
                  <a:pt x="496919" y="171260"/>
                </a:moveTo>
                <a:lnTo>
                  <a:pt x="482346" y="136017"/>
                </a:lnTo>
                <a:lnTo>
                  <a:pt x="394335" y="172498"/>
                </a:lnTo>
                <a:lnTo>
                  <a:pt x="408908" y="207740"/>
                </a:lnTo>
                <a:lnTo>
                  <a:pt x="496919" y="171260"/>
                </a:lnTo>
                <a:close/>
                <a:moveTo>
                  <a:pt x="368046" y="21812"/>
                </a:moveTo>
                <a:lnTo>
                  <a:pt x="332804" y="7239"/>
                </a:lnTo>
                <a:lnTo>
                  <a:pt x="296323" y="95250"/>
                </a:lnTo>
                <a:lnTo>
                  <a:pt x="331565" y="109823"/>
                </a:lnTo>
                <a:lnTo>
                  <a:pt x="368046" y="21812"/>
                </a:lnTo>
                <a:close/>
              </a:path>
            </a:pathLst>
          </a:custGeom>
          <a:solidFill>
            <a:srgbClr val="3555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599" name="Google Shape;1599;p85"/>
          <p:cNvSpPr/>
          <p:nvPr/>
        </p:nvSpPr>
        <p:spPr>
          <a:xfrm>
            <a:off x="6837825" y="2190151"/>
            <a:ext cx="1860936" cy="1961710"/>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 sz="1200">
                <a:solidFill>
                  <a:schemeClr val="dk1"/>
                </a:solidFill>
                <a:latin typeface="Arial"/>
                <a:ea typeface="Arial"/>
                <a:cs typeface="Arial"/>
                <a:sym typeface="Arial"/>
              </a:rPr>
              <a:t>Goal-, Not Action-, Oriented</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An emphasis on goals without clearly articulating individual responsibility can result in leaders who cheer DEI on or simply watch from the sidelines. </a:t>
            </a:r>
            <a:endParaRPr sz="1200">
              <a:solidFill>
                <a:schemeClr val="dk1"/>
              </a:solidFill>
              <a:latin typeface="Arial"/>
              <a:ea typeface="Arial"/>
              <a:cs typeface="Arial"/>
              <a:sym typeface="Arial"/>
            </a:endParaRPr>
          </a:p>
        </p:txBody>
      </p:sp>
      <p:sp>
        <p:nvSpPr>
          <p:cNvPr id="1600" name="Google Shape;1600;p85"/>
          <p:cNvSpPr/>
          <p:nvPr/>
        </p:nvSpPr>
        <p:spPr>
          <a:xfrm>
            <a:off x="470075" y="1903126"/>
            <a:ext cx="1609290" cy="179875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0" lvl="0" marL="0" marR="0" rtl="0" algn="l">
              <a:spcBef>
                <a:spcPts val="0"/>
              </a:spcBef>
              <a:spcAft>
                <a:spcPts val="0"/>
              </a:spcAft>
              <a:buNone/>
            </a:pPr>
            <a:r>
              <a:rPr b="1" lang="en" sz="1200">
                <a:solidFill>
                  <a:schemeClr val="dk1"/>
                </a:solidFill>
                <a:latin typeface="Arial"/>
                <a:ea typeface="Arial"/>
                <a:cs typeface="Arial"/>
                <a:sym typeface="Arial"/>
              </a:rPr>
              <a:t>Limited Impact </a:t>
            </a:r>
            <a:r>
              <a:rPr lang="en" sz="1200">
                <a:solidFill>
                  <a:schemeClr val="dk1"/>
                </a:solidFill>
                <a:latin typeface="Arial"/>
                <a:ea typeface="Arial"/>
                <a:cs typeface="Arial"/>
                <a:sym typeface="Arial"/>
              </a:rPr>
              <a:t>Focusing only on the most senior 1% doesn’t account for diversity in other parts of the organization. </a:t>
            </a:r>
            <a:endParaRPr sz="1200">
              <a:solidFill>
                <a:schemeClr val="dk1"/>
              </a:solidFill>
              <a:latin typeface="Arial"/>
              <a:ea typeface="Arial"/>
              <a:cs typeface="Arial"/>
              <a:sym typeface="Arial"/>
            </a:endParaRPr>
          </a:p>
        </p:txBody>
      </p:sp>
      <p:grpSp>
        <p:nvGrpSpPr>
          <p:cNvPr id="1601" name="Google Shape;1601;p85"/>
          <p:cNvGrpSpPr/>
          <p:nvPr/>
        </p:nvGrpSpPr>
        <p:grpSpPr>
          <a:xfrm>
            <a:off x="1105723" y="1981275"/>
            <a:ext cx="338828" cy="197650"/>
            <a:chOff x="283806" y="2644727"/>
            <a:chExt cx="338828" cy="263533"/>
          </a:xfrm>
        </p:grpSpPr>
        <p:sp>
          <p:nvSpPr>
            <p:cNvPr id="1602" name="Google Shape;1602;p85"/>
            <p:cNvSpPr/>
            <p:nvPr/>
          </p:nvSpPr>
          <p:spPr>
            <a:xfrm>
              <a:off x="336830" y="2689680"/>
              <a:ext cx="231881" cy="19989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03" name="Google Shape;1603;p85"/>
            <p:cNvPicPr preferRelativeResize="0"/>
            <p:nvPr/>
          </p:nvPicPr>
          <p:blipFill rotWithShape="1">
            <a:blip r:embed="rId4">
              <a:alphaModFix/>
            </a:blip>
            <a:srcRect b="0" l="0" r="0" t="0"/>
            <a:stretch/>
          </p:blipFill>
          <p:spPr>
            <a:xfrm>
              <a:off x="283806" y="2644727"/>
              <a:ext cx="338828" cy="263533"/>
            </a:xfrm>
            <a:prstGeom prst="rect">
              <a:avLst/>
            </a:prstGeom>
            <a:noFill/>
            <a:ln>
              <a:noFill/>
            </a:ln>
          </p:spPr>
        </p:pic>
      </p:grpSp>
      <p:grpSp>
        <p:nvGrpSpPr>
          <p:cNvPr id="1604" name="Google Shape;1604;p85"/>
          <p:cNvGrpSpPr/>
          <p:nvPr/>
        </p:nvGrpSpPr>
        <p:grpSpPr>
          <a:xfrm>
            <a:off x="7598398" y="2258425"/>
            <a:ext cx="338828" cy="197650"/>
            <a:chOff x="283806" y="2644727"/>
            <a:chExt cx="338828" cy="263533"/>
          </a:xfrm>
        </p:grpSpPr>
        <p:sp>
          <p:nvSpPr>
            <p:cNvPr id="1605" name="Google Shape;1605;p85"/>
            <p:cNvSpPr/>
            <p:nvPr/>
          </p:nvSpPr>
          <p:spPr>
            <a:xfrm>
              <a:off x="336830" y="2689680"/>
              <a:ext cx="231881" cy="19989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06" name="Google Shape;1606;p85"/>
            <p:cNvPicPr preferRelativeResize="0"/>
            <p:nvPr/>
          </p:nvPicPr>
          <p:blipFill rotWithShape="1">
            <a:blip r:embed="rId4">
              <a:alphaModFix/>
            </a:blip>
            <a:srcRect b="0" l="0" r="0" t="0"/>
            <a:stretch/>
          </p:blipFill>
          <p:spPr>
            <a:xfrm>
              <a:off x="283806" y="2644727"/>
              <a:ext cx="338828" cy="263533"/>
            </a:xfrm>
            <a:prstGeom prst="rect">
              <a:avLst/>
            </a:prstGeom>
            <a:noFill/>
            <a:ln>
              <a:noFill/>
            </a:ln>
          </p:spPr>
        </p:pic>
      </p:grpSp>
      <p:sp>
        <p:nvSpPr>
          <p:cNvPr id="1607" name="Google Shape;1607;p85"/>
          <p:cNvSpPr/>
          <p:nvPr/>
        </p:nvSpPr>
        <p:spPr>
          <a:xfrm flipH="1" rot="-5400000">
            <a:off x="3647681" y="1227566"/>
            <a:ext cx="137160" cy="3272129"/>
          </a:xfrm>
          <a:custGeom>
            <a:rect b="b" l="l" r="r" t="t"/>
            <a:pathLst>
              <a:path extrusionOk="0" h="1047964" w="2547991">
                <a:moveTo>
                  <a:pt x="0" y="1047964"/>
                </a:moveTo>
                <a:lnTo>
                  <a:pt x="2547991" y="1047964"/>
                </a:lnTo>
                <a:lnTo>
                  <a:pt x="2547991" y="0"/>
                </a:lnTo>
              </a:path>
            </a:pathLst>
          </a:custGeom>
          <a:noFill/>
          <a:ln cap="flat" cmpd="sng" w="12700">
            <a:solidFill>
              <a:srgbClr val="E81159"/>
            </a:solidFill>
            <a:prstDash val="solid"/>
            <a:miter lim="800000"/>
            <a:headEnd len="med" w="med" type="triangl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08" name="Google Shape;1608;p85"/>
          <p:cNvCxnSpPr/>
          <p:nvPr/>
        </p:nvCxnSpPr>
        <p:spPr>
          <a:xfrm rot="10800000">
            <a:off x="6450347" y="2582404"/>
            <a:ext cx="387479" cy="0"/>
          </a:xfrm>
          <a:prstGeom prst="straightConnector1">
            <a:avLst/>
          </a:prstGeom>
          <a:noFill/>
          <a:ln cap="flat" cmpd="sng" w="12700">
            <a:solidFill>
              <a:srgbClr val="E81159"/>
            </a:solidFill>
            <a:prstDash val="solid"/>
            <a:miter lim="800000"/>
            <a:headEnd len="sm" w="sm" type="none"/>
            <a:tailEnd len="med" w="med" type="triangle"/>
          </a:ln>
        </p:spPr>
      </p:cxnSp>
      <p:sp>
        <p:nvSpPr>
          <p:cNvPr id="1609" name="Google Shape;1609;p85"/>
          <p:cNvSpPr/>
          <p:nvPr/>
        </p:nvSpPr>
        <p:spPr>
          <a:xfrm>
            <a:off x="6869626" y="831722"/>
            <a:ext cx="1860936" cy="110933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Diversity-Only</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en" sz="1200">
                <a:solidFill>
                  <a:schemeClr val="dk1"/>
                </a:solidFill>
                <a:latin typeface="Arial"/>
                <a:ea typeface="Arial"/>
                <a:cs typeface="Arial"/>
                <a:sym typeface="Arial"/>
              </a:rPr>
              <a:t>Without a measurable inclusion goal, the initiative limits progress on culture change. </a:t>
            </a:r>
            <a:endParaRPr sz="1200">
              <a:solidFill>
                <a:schemeClr val="dk1"/>
              </a:solidFill>
              <a:latin typeface="Arial"/>
              <a:ea typeface="Arial"/>
              <a:cs typeface="Arial"/>
              <a:sym typeface="Arial"/>
            </a:endParaRPr>
          </a:p>
        </p:txBody>
      </p:sp>
      <p:grpSp>
        <p:nvGrpSpPr>
          <p:cNvPr id="1610" name="Google Shape;1610;p85"/>
          <p:cNvGrpSpPr/>
          <p:nvPr/>
        </p:nvGrpSpPr>
        <p:grpSpPr>
          <a:xfrm>
            <a:off x="7586281" y="685806"/>
            <a:ext cx="363054" cy="197650"/>
            <a:chOff x="283806" y="2644727"/>
            <a:chExt cx="338828" cy="263533"/>
          </a:xfrm>
        </p:grpSpPr>
        <p:sp>
          <p:nvSpPr>
            <p:cNvPr id="1611" name="Google Shape;1611;p85"/>
            <p:cNvSpPr/>
            <p:nvPr/>
          </p:nvSpPr>
          <p:spPr>
            <a:xfrm>
              <a:off x="336830" y="2689680"/>
              <a:ext cx="231881" cy="19989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12" name="Google Shape;1612;p85"/>
            <p:cNvPicPr preferRelativeResize="0"/>
            <p:nvPr/>
          </p:nvPicPr>
          <p:blipFill rotWithShape="1">
            <a:blip r:embed="rId5">
              <a:alphaModFix/>
            </a:blip>
            <a:srcRect b="0" l="0" r="0" t="0"/>
            <a:stretch/>
          </p:blipFill>
          <p:spPr>
            <a:xfrm>
              <a:off x="283806" y="2644727"/>
              <a:ext cx="338828" cy="263533"/>
            </a:xfrm>
            <a:prstGeom prst="rect">
              <a:avLst/>
            </a:prstGeom>
            <a:noFill/>
            <a:ln>
              <a:noFill/>
            </a:ln>
          </p:spPr>
        </p:pic>
      </p:grpSp>
      <p:cxnSp>
        <p:nvCxnSpPr>
          <p:cNvPr id="1613" name="Google Shape;1613;p85"/>
          <p:cNvCxnSpPr/>
          <p:nvPr/>
        </p:nvCxnSpPr>
        <p:spPr>
          <a:xfrm flipH="1">
            <a:off x="5768244" y="1540457"/>
            <a:ext cx="1069582" cy="678439"/>
          </a:xfrm>
          <a:prstGeom prst="straightConnector1">
            <a:avLst/>
          </a:prstGeom>
          <a:noFill/>
          <a:ln cap="flat" cmpd="sng" w="12700">
            <a:solidFill>
              <a:srgbClr val="E81159"/>
            </a:solidFill>
            <a:prstDash val="solid"/>
            <a:miter lim="800000"/>
            <a:headEnd len="sm" w="sm" type="none"/>
            <a:tailEnd len="med" w="med" type="triangle"/>
          </a:ln>
        </p:spPr>
      </p:cxn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8" name="Shape 1618"/>
        <p:cNvGrpSpPr/>
        <p:nvPr/>
      </p:nvGrpSpPr>
      <p:grpSpPr>
        <a:xfrm>
          <a:off x="0" y="0"/>
          <a:ext cx="0" cy="0"/>
          <a:chOff x="0" y="0"/>
          <a:chExt cx="0" cy="0"/>
        </a:xfrm>
      </p:grpSpPr>
      <p:sp>
        <p:nvSpPr>
          <p:cNvPr id="1619" name="Google Shape;1619;p86"/>
          <p:cNvSpPr txBox="1"/>
          <p:nvPr/>
        </p:nvSpPr>
        <p:spPr>
          <a:xfrm>
            <a:off x="1755748" y="1431736"/>
            <a:ext cx="1642391" cy="1107995"/>
          </a:xfrm>
          <a:prstGeom prst="rect">
            <a:avLst/>
          </a:prstGeom>
          <a:solidFill>
            <a:srgbClr val="D0DEEA"/>
          </a:solidFill>
          <a:ln>
            <a:noFill/>
          </a:ln>
        </p:spPr>
        <p:txBody>
          <a:bodyPr anchorCtr="0" anchor="t" bIns="91425" lIns="91425" spcFirstLastPara="1" rIns="0" wrap="square" tIns="91425">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 sz="1200">
                <a:solidFill>
                  <a:schemeClr val="dk1"/>
                </a:solidFill>
                <a:latin typeface="Arial"/>
                <a:ea typeface="Arial"/>
                <a:cs typeface="Arial"/>
                <a:sym typeface="Arial"/>
              </a:rPr>
              <a:t>Use a top-down approach to create and set goals. </a:t>
            </a:r>
            <a:endParaRPr sz="1200">
              <a:solidFill>
                <a:schemeClr val="dk1"/>
              </a:solidFill>
              <a:latin typeface="Arial"/>
              <a:ea typeface="Arial"/>
              <a:cs typeface="Arial"/>
              <a:sym typeface="Arial"/>
            </a:endParaRPr>
          </a:p>
        </p:txBody>
      </p:sp>
      <p:sp>
        <p:nvSpPr>
          <p:cNvPr id="1620" name="Google Shape;1620;p86"/>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Transform Leaders Into DEI Owners</a:t>
            </a:r>
            <a:endParaRPr/>
          </a:p>
        </p:txBody>
      </p:sp>
      <p:sp>
        <p:nvSpPr>
          <p:cNvPr id="1621" name="Google Shape;1621;p8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Key Shifts Underpinning Altria’s Approach</a:t>
            </a:r>
            <a:endParaRPr/>
          </a:p>
        </p:txBody>
      </p:sp>
      <p:sp>
        <p:nvSpPr>
          <p:cNvPr id="1622" name="Google Shape;1622;p86"/>
          <p:cNvSpPr txBox="1"/>
          <p:nvPr/>
        </p:nvSpPr>
        <p:spPr>
          <a:xfrm>
            <a:off x="457200" y="3988430"/>
            <a:ext cx="3474600" cy="246300"/>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1623" name="Google Shape;1623;p86"/>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sp>
        <p:nvSpPr>
          <p:cNvPr id="1624" name="Google Shape;1624;p86"/>
          <p:cNvSpPr txBox="1"/>
          <p:nvPr/>
        </p:nvSpPr>
        <p:spPr>
          <a:xfrm>
            <a:off x="3519478" y="2768331"/>
            <a:ext cx="1639800" cy="995100"/>
          </a:xfrm>
          <a:prstGeom prst="rect">
            <a:avLst/>
          </a:prstGeom>
          <a:solidFill>
            <a:srgbClr val="355578"/>
          </a:solidFill>
          <a:ln>
            <a:noFill/>
          </a:ln>
        </p:spPr>
        <p:txBody>
          <a:bodyPr anchorCtr="0" anchor="t" bIns="68550" lIns="91425" spcFirstLastPara="1" rIns="68550" wrap="square" tIns="68550">
            <a:noAutofit/>
          </a:bodyPr>
          <a:lstStyle/>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ctr">
              <a:spcBef>
                <a:spcPts val="0"/>
              </a:spcBef>
              <a:spcAft>
                <a:spcPts val="0"/>
              </a:spcAft>
              <a:buNone/>
            </a:pPr>
            <a:r>
              <a:rPr b="1" lang="en" sz="1200">
                <a:solidFill>
                  <a:schemeClr val="lt1"/>
                </a:solidFill>
                <a:latin typeface="Arial"/>
                <a:ea typeface="Arial"/>
                <a:cs typeface="Arial"/>
                <a:sym typeface="Arial"/>
              </a:rPr>
              <a:t>Monitor leaders’ scorecards to track progress.</a:t>
            </a:r>
            <a:endParaRPr/>
          </a:p>
        </p:txBody>
      </p:sp>
      <p:sp>
        <p:nvSpPr>
          <p:cNvPr id="1625" name="Google Shape;1625;p86"/>
          <p:cNvSpPr txBox="1"/>
          <p:nvPr/>
        </p:nvSpPr>
        <p:spPr>
          <a:xfrm>
            <a:off x="5283210" y="2768330"/>
            <a:ext cx="1639800" cy="1000200"/>
          </a:xfrm>
          <a:prstGeom prst="rect">
            <a:avLst/>
          </a:prstGeom>
          <a:solidFill>
            <a:srgbClr val="355578"/>
          </a:solidFill>
          <a:ln>
            <a:noFill/>
          </a:ln>
        </p:spPr>
        <p:txBody>
          <a:bodyPr anchorCtr="0" anchor="t" bIns="68550" lIns="91425" spcFirstLastPara="1" rIns="68550" wrap="square" tIns="6855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Foster</a:t>
            </a:r>
            <a:endParaRPr/>
          </a:p>
          <a:p>
            <a:pPr indent="0" lvl="0" marL="0" marR="0" rtl="0" algn="ctr">
              <a:spcBef>
                <a:spcPts val="0"/>
              </a:spcBef>
              <a:spcAft>
                <a:spcPts val="0"/>
              </a:spcAft>
              <a:buNone/>
            </a:pPr>
            <a:r>
              <a:rPr b="1" lang="en" sz="1200">
                <a:solidFill>
                  <a:schemeClr val="lt1"/>
                </a:solidFill>
                <a:latin typeface="Arial"/>
                <a:ea typeface="Arial"/>
                <a:cs typeface="Arial"/>
                <a:sym typeface="Arial"/>
              </a:rPr>
              <a:t>peer-to-peer transparency to reinforce DEI goals.</a:t>
            </a:r>
            <a:endParaRPr/>
          </a:p>
        </p:txBody>
      </p:sp>
      <p:sp>
        <p:nvSpPr>
          <p:cNvPr id="1626" name="Google Shape;1626;p86"/>
          <p:cNvSpPr txBox="1"/>
          <p:nvPr/>
        </p:nvSpPr>
        <p:spPr>
          <a:xfrm>
            <a:off x="1753208" y="2768330"/>
            <a:ext cx="1639800" cy="995100"/>
          </a:xfrm>
          <a:prstGeom prst="rect">
            <a:avLst/>
          </a:prstGeom>
          <a:solidFill>
            <a:srgbClr val="355578"/>
          </a:solidFill>
          <a:ln>
            <a:noFill/>
          </a:ln>
        </p:spPr>
        <p:txBody>
          <a:bodyPr anchorCtr="0" anchor="t" bIns="68550" lIns="91425" spcFirstLastPara="1" rIns="68550" wrap="square" tIns="68550">
            <a:noAutofit/>
          </a:bodyPr>
          <a:lstStyle/>
          <a:p>
            <a:pPr indent="0" lvl="0" marL="0" marR="0" rtl="0" algn="l">
              <a:spcBef>
                <a:spcPts val="0"/>
              </a:spcBef>
              <a:spcAft>
                <a:spcPts val="0"/>
              </a:spcAft>
              <a:buNone/>
            </a:pPr>
            <a:r>
              <a:t/>
            </a:r>
            <a:endParaRPr b="1" sz="1200">
              <a:solidFill>
                <a:schemeClr val="lt1"/>
              </a:solidFill>
              <a:latin typeface="Arial"/>
              <a:ea typeface="Arial"/>
              <a:cs typeface="Arial"/>
              <a:sym typeface="Arial"/>
            </a:endParaRPr>
          </a:p>
          <a:p>
            <a:pPr indent="0" lvl="0" marL="0" marR="0" rtl="0" algn="ctr">
              <a:spcBef>
                <a:spcPts val="0"/>
              </a:spcBef>
              <a:spcAft>
                <a:spcPts val="0"/>
              </a:spcAft>
              <a:buNone/>
            </a:pPr>
            <a:r>
              <a:rPr b="1" lang="en" sz="1200">
                <a:solidFill>
                  <a:schemeClr val="lt1"/>
                </a:solidFill>
                <a:latin typeface="Arial"/>
                <a:ea typeface="Arial"/>
                <a:cs typeface="Arial"/>
                <a:sym typeface="Arial"/>
              </a:rPr>
              <a:t>Co-create aiming points to build consensus.</a:t>
            </a:r>
            <a:endParaRPr sz="1200">
              <a:solidFill>
                <a:schemeClr val="lt1"/>
              </a:solidFill>
              <a:latin typeface="Arial"/>
              <a:ea typeface="Arial"/>
              <a:cs typeface="Arial"/>
              <a:sym typeface="Arial"/>
            </a:endParaRPr>
          </a:p>
        </p:txBody>
      </p:sp>
      <p:sp>
        <p:nvSpPr>
          <p:cNvPr id="1627" name="Google Shape;1627;p86"/>
          <p:cNvSpPr txBox="1"/>
          <p:nvPr/>
        </p:nvSpPr>
        <p:spPr>
          <a:xfrm>
            <a:off x="3519480" y="1435338"/>
            <a:ext cx="1642391" cy="1107995"/>
          </a:xfrm>
          <a:prstGeom prst="rect">
            <a:avLst/>
          </a:prstGeom>
          <a:solidFill>
            <a:srgbClr val="D0DEEA"/>
          </a:solidFill>
          <a:ln>
            <a:noFill/>
          </a:ln>
        </p:spPr>
        <p:txBody>
          <a:bodyPr anchorCtr="0" anchor="t" bIns="91425" lIns="91425" spcFirstLastPara="1" rIns="0" wrap="square" tIns="91425">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 sz="1200">
                <a:solidFill>
                  <a:schemeClr val="dk1"/>
                </a:solidFill>
                <a:latin typeface="Arial"/>
                <a:ea typeface="Arial"/>
                <a:cs typeface="Arial"/>
                <a:sym typeface="Arial"/>
              </a:rPr>
              <a:t>Communicate organizational goals without clarifying leader priorities.</a:t>
            </a:r>
            <a:endParaRPr/>
          </a:p>
        </p:txBody>
      </p:sp>
      <p:sp>
        <p:nvSpPr>
          <p:cNvPr id="1628" name="Google Shape;1628;p86"/>
          <p:cNvSpPr txBox="1"/>
          <p:nvPr/>
        </p:nvSpPr>
        <p:spPr>
          <a:xfrm>
            <a:off x="5283212" y="1435339"/>
            <a:ext cx="1639855" cy="1107996"/>
          </a:xfrm>
          <a:prstGeom prst="rect">
            <a:avLst/>
          </a:prstGeom>
          <a:solidFill>
            <a:srgbClr val="D0DEEA"/>
          </a:solidFill>
          <a:ln>
            <a:noFill/>
          </a:ln>
        </p:spPr>
        <p:txBody>
          <a:bodyPr anchorCtr="0" anchor="t" bIns="91425" lIns="91425" spcFirstLastPara="1" rIns="91425" wrap="square" tIns="91425">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 sz="1200">
                <a:solidFill>
                  <a:schemeClr val="dk1"/>
                </a:solidFill>
                <a:latin typeface="Arial"/>
                <a:ea typeface="Arial"/>
                <a:cs typeface="Arial"/>
                <a:sym typeface="Arial"/>
              </a:rPr>
              <a:t>Silo or restrict the accessibility of leaders’ DEI information.</a:t>
            </a:r>
            <a:endParaRPr sz="1200">
              <a:solidFill>
                <a:srgbClr val="BDBDBD"/>
              </a:solidFill>
              <a:latin typeface="Arial"/>
              <a:ea typeface="Arial"/>
              <a:cs typeface="Arial"/>
              <a:sym typeface="Arial"/>
            </a:endParaRPr>
          </a:p>
        </p:txBody>
      </p:sp>
      <p:sp>
        <p:nvSpPr>
          <p:cNvPr id="1629" name="Google Shape;1629;p86"/>
          <p:cNvSpPr txBox="1"/>
          <p:nvPr/>
        </p:nvSpPr>
        <p:spPr>
          <a:xfrm>
            <a:off x="7044409" y="1432774"/>
            <a:ext cx="1642500" cy="1293000"/>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l">
              <a:spcBef>
                <a:spcPts val="0"/>
              </a:spcBef>
              <a:spcAft>
                <a:spcPts val="0"/>
              </a:spcAft>
              <a:buNone/>
            </a:pPr>
            <a:r>
              <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 sz="1200">
                <a:solidFill>
                  <a:schemeClr val="dk1"/>
                </a:solidFill>
                <a:latin typeface="Arial"/>
                <a:ea typeface="Arial"/>
                <a:cs typeface="Arial"/>
                <a:sym typeface="Arial"/>
              </a:rPr>
              <a:t>Include inclusion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as an add-on to leadership goals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or competencies.</a:t>
            </a:r>
            <a:endParaRPr/>
          </a:p>
        </p:txBody>
      </p:sp>
      <p:sp>
        <p:nvSpPr>
          <p:cNvPr id="1630" name="Google Shape;1630;p86"/>
          <p:cNvSpPr txBox="1"/>
          <p:nvPr/>
        </p:nvSpPr>
        <p:spPr>
          <a:xfrm>
            <a:off x="7044407" y="2763051"/>
            <a:ext cx="1642500" cy="1000200"/>
          </a:xfrm>
          <a:prstGeom prst="rect">
            <a:avLst/>
          </a:prstGeom>
          <a:solidFill>
            <a:srgbClr val="355578"/>
          </a:solidFill>
          <a:ln>
            <a:noFill/>
          </a:ln>
        </p:spPr>
        <p:txBody>
          <a:bodyPr anchorCtr="0" anchor="t" bIns="68550" lIns="91425" spcFirstLastPara="1" rIns="68550" wrap="square" tIns="6855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Rate leader advocacy and establish  requirements for progression.</a:t>
            </a:r>
            <a:endParaRPr/>
          </a:p>
        </p:txBody>
      </p:sp>
      <p:sp>
        <p:nvSpPr>
          <p:cNvPr id="1631" name="Google Shape;1631;p86"/>
          <p:cNvSpPr/>
          <p:nvPr/>
        </p:nvSpPr>
        <p:spPr>
          <a:xfrm>
            <a:off x="2426539" y="1527640"/>
            <a:ext cx="292894" cy="305395"/>
          </a:xfrm>
          <a:custGeom>
            <a:rect b="b" l="l" r="r" t="t"/>
            <a:pathLst>
              <a:path extrusionOk="0" h="542925" w="390525">
                <a:moveTo>
                  <a:pt x="292894" y="254794"/>
                </a:moveTo>
                <a:lnTo>
                  <a:pt x="292894" y="337947"/>
                </a:lnTo>
                <a:lnTo>
                  <a:pt x="266986" y="316325"/>
                </a:lnTo>
                <a:lnTo>
                  <a:pt x="242602" y="345567"/>
                </a:lnTo>
                <a:lnTo>
                  <a:pt x="311944" y="403479"/>
                </a:lnTo>
                <a:lnTo>
                  <a:pt x="381286" y="345662"/>
                </a:lnTo>
                <a:lnTo>
                  <a:pt x="356902" y="316421"/>
                </a:lnTo>
                <a:lnTo>
                  <a:pt x="330994" y="337947"/>
                </a:lnTo>
                <a:lnTo>
                  <a:pt x="330994" y="254794"/>
                </a:lnTo>
                <a:lnTo>
                  <a:pt x="330994" y="245269"/>
                </a:lnTo>
                <a:lnTo>
                  <a:pt x="330994" y="216694"/>
                </a:lnTo>
                <a:lnTo>
                  <a:pt x="235744" y="216694"/>
                </a:lnTo>
                <a:lnTo>
                  <a:pt x="216694" y="216694"/>
                </a:lnTo>
                <a:lnTo>
                  <a:pt x="216694" y="159544"/>
                </a:lnTo>
                <a:lnTo>
                  <a:pt x="273844" y="159544"/>
                </a:lnTo>
                <a:lnTo>
                  <a:pt x="311944" y="159544"/>
                </a:lnTo>
                <a:lnTo>
                  <a:pt x="311944" y="121444"/>
                </a:lnTo>
                <a:lnTo>
                  <a:pt x="311944" y="45244"/>
                </a:lnTo>
                <a:lnTo>
                  <a:pt x="311944" y="7144"/>
                </a:lnTo>
                <a:lnTo>
                  <a:pt x="273844" y="7144"/>
                </a:lnTo>
                <a:lnTo>
                  <a:pt x="121444" y="7144"/>
                </a:lnTo>
                <a:lnTo>
                  <a:pt x="83344" y="7144"/>
                </a:lnTo>
                <a:lnTo>
                  <a:pt x="83344" y="45244"/>
                </a:lnTo>
                <a:lnTo>
                  <a:pt x="83344" y="121444"/>
                </a:lnTo>
                <a:lnTo>
                  <a:pt x="83344" y="159544"/>
                </a:lnTo>
                <a:lnTo>
                  <a:pt x="121444" y="159544"/>
                </a:lnTo>
                <a:lnTo>
                  <a:pt x="178594" y="159544"/>
                </a:lnTo>
                <a:lnTo>
                  <a:pt x="178594" y="216694"/>
                </a:lnTo>
                <a:lnTo>
                  <a:pt x="159544" y="216694"/>
                </a:lnTo>
                <a:lnTo>
                  <a:pt x="64294" y="216694"/>
                </a:lnTo>
                <a:lnTo>
                  <a:pt x="64294" y="245269"/>
                </a:lnTo>
                <a:lnTo>
                  <a:pt x="64294" y="254794"/>
                </a:lnTo>
                <a:lnTo>
                  <a:pt x="64294" y="337947"/>
                </a:lnTo>
                <a:lnTo>
                  <a:pt x="38386" y="316325"/>
                </a:lnTo>
                <a:lnTo>
                  <a:pt x="14002" y="345567"/>
                </a:lnTo>
                <a:lnTo>
                  <a:pt x="83344" y="403479"/>
                </a:lnTo>
                <a:lnTo>
                  <a:pt x="152686" y="345662"/>
                </a:lnTo>
                <a:lnTo>
                  <a:pt x="128302" y="316421"/>
                </a:lnTo>
                <a:lnTo>
                  <a:pt x="102394" y="337947"/>
                </a:lnTo>
                <a:lnTo>
                  <a:pt x="102394" y="254794"/>
                </a:lnTo>
                <a:lnTo>
                  <a:pt x="159544" y="254794"/>
                </a:lnTo>
                <a:lnTo>
                  <a:pt x="235744" y="254794"/>
                </a:lnTo>
                <a:lnTo>
                  <a:pt x="292894" y="254794"/>
                </a:lnTo>
                <a:close/>
                <a:moveTo>
                  <a:pt x="121444" y="121444"/>
                </a:moveTo>
                <a:lnTo>
                  <a:pt x="121444" y="45244"/>
                </a:lnTo>
                <a:lnTo>
                  <a:pt x="273844" y="45244"/>
                </a:lnTo>
                <a:lnTo>
                  <a:pt x="273844" y="121444"/>
                </a:lnTo>
                <a:lnTo>
                  <a:pt x="216694" y="121444"/>
                </a:lnTo>
                <a:lnTo>
                  <a:pt x="178594" y="121444"/>
                </a:lnTo>
                <a:lnTo>
                  <a:pt x="121444" y="121444"/>
                </a:lnTo>
                <a:close/>
                <a:moveTo>
                  <a:pt x="350044" y="407194"/>
                </a:moveTo>
                <a:lnTo>
                  <a:pt x="273844" y="407194"/>
                </a:lnTo>
                <a:lnTo>
                  <a:pt x="235744" y="407194"/>
                </a:lnTo>
                <a:lnTo>
                  <a:pt x="235744" y="445294"/>
                </a:lnTo>
                <a:lnTo>
                  <a:pt x="235744" y="502444"/>
                </a:lnTo>
                <a:lnTo>
                  <a:pt x="235744" y="540544"/>
                </a:lnTo>
                <a:lnTo>
                  <a:pt x="273844" y="540544"/>
                </a:lnTo>
                <a:lnTo>
                  <a:pt x="350044" y="540544"/>
                </a:lnTo>
                <a:lnTo>
                  <a:pt x="388144" y="540544"/>
                </a:lnTo>
                <a:lnTo>
                  <a:pt x="388144" y="502444"/>
                </a:lnTo>
                <a:lnTo>
                  <a:pt x="388144" y="445294"/>
                </a:lnTo>
                <a:lnTo>
                  <a:pt x="388144" y="407194"/>
                </a:lnTo>
                <a:lnTo>
                  <a:pt x="350044" y="407194"/>
                </a:lnTo>
                <a:close/>
                <a:moveTo>
                  <a:pt x="350044" y="502444"/>
                </a:moveTo>
                <a:lnTo>
                  <a:pt x="273844" y="502444"/>
                </a:lnTo>
                <a:lnTo>
                  <a:pt x="273844" y="445294"/>
                </a:lnTo>
                <a:lnTo>
                  <a:pt x="350044" y="445294"/>
                </a:lnTo>
                <a:lnTo>
                  <a:pt x="350044" y="502444"/>
                </a:lnTo>
                <a:close/>
                <a:moveTo>
                  <a:pt x="45244" y="407194"/>
                </a:moveTo>
                <a:lnTo>
                  <a:pt x="7144" y="407194"/>
                </a:lnTo>
                <a:lnTo>
                  <a:pt x="7144" y="445294"/>
                </a:lnTo>
                <a:lnTo>
                  <a:pt x="7144" y="502444"/>
                </a:lnTo>
                <a:lnTo>
                  <a:pt x="7144" y="540544"/>
                </a:lnTo>
                <a:lnTo>
                  <a:pt x="45244" y="540544"/>
                </a:lnTo>
                <a:lnTo>
                  <a:pt x="121444" y="540544"/>
                </a:lnTo>
                <a:lnTo>
                  <a:pt x="159544" y="540544"/>
                </a:lnTo>
                <a:lnTo>
                  <a:pt x="159544" y="502444"/>
                </a:lnTo>
                <a:lnTo>
                  <a:pt x="159544" y="445294"/>
                </a:lnTo>
                <a:lnTo>
                  <a:pt x="159544" y="407194"/>
                </a:lnTo>
                <a:lnTo>
                  <a:pt x="121444" y="407194"/>
                </a:lnTo>
                <a:lnTo>
                  <a:pt x="45244" y="407194"/>
                </a:lnTo>
                <a:close/>
                <a:moveTo>
                  <a:pt x="121444" y="502444"/>
                </a:moveTo>
                <a:lnTo>
                  <a:pt x="45244" y="502444"/>
                </a:lnTo>
                <a:lnTo>
                  <a:pt x="45244" y="445294"/>
                </a:lnTo>
                <a:lnTo>
                  <a:pt x="121444" y="445294"/>
                </a:lnTo>
                <a:lnTo>
                  <a:pt x="121444" y="502444"/>
                </a:lnTo>
                <a:close/>
              </a:path>
            </a:pathLst>
          </a:custGeom>
          <a:solidFill>
            <a:srgbClr val="6A80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632" name="Google Shape;1632;p86"/>
          <p:cNvSpPr/>
          <p:nvPr/>
        </p:nvSpPr>
        <p:spPr>
          <a:xfrm>
            <a:off x="5913830" y="1581218"/>
            <a:ext cx="378619" cy="198239"/>
          </a:xfrm>
          <a:custGeom>
            <a:rect b="b" l="l" r="r" t="t"/>
            <a:pathLst>
              <a:path extrusionOk="0" h="352425" w="504825">
                <a:moveTo>
                  <a:pt x="62389" y="180499"/>
                </a:moveTo>
                <a:lnTo>
                  <a:pt x="216980" y="180499"/>
                </a:lnTo>
                <a:lnTo>
                  <a:pt x="216980" y="218599"/>
                </a:lnTo>
                <a:lnTo>
                  <a:pt x="140780" y="218599"/>
                </a:lnTo>
                <a:lnTo>
                  <a:pt x="140780" y="313849"/>
                </a:lnTo>
                <a:lnTo>
                  <a:pt x="197930" y="313849"/>
                </a:lnTo>
                <a:lnTo>
                  <a:pt x="197930" y="351949"/>
                </a:lnTo>
                <a:lnTo>
                  <a:pt x="45530" y="351949"/>
                </a:lnTo>
                <a:lnTo>
                  <a:pt x="45530" y="313849"/>
                </a:lnTo>
                <a:lnTo>
                  <a:pt x="102680" y="313849"/>
                </a:lnTo>
                <a:lnTo>
                  <a:pt x="102680" y="218599"/>
                </a:lnTo>
                <a:lnTo>
                  <a:pt x="28289" y="218599"/>
                </a:lnTo>
                <a:lnTo>
                  <a:pt x="26194" y="201454"/>
                </a:lnTo>
                <a:lnTo>
                  <a:pt x="7144" y="10954"/>
                </a:lnTo>
                <a:lnTo>
                  <a:pt x="45053" y="7144"/>
                </a:lnTo>
                <a:lnTo>
                  <a:pt x="62389" y="180499"/>
                </a:lnTo>
                <a:close/>
                <a:moveTo>
                  <a:pt x="369380" y="94774"/>
                </a:moveTo>
                <a:lnTo>
                  <a:pt x="140780" y="94774"/>
                </a:lnTo>
                <a:lnTo>
                  <a:pt x="140780" y="132874"/>
                </a:lnTo>
                <a:lnTo>
                  <a:pt x="369380" y="132874"/>
                </a:lnTo>
                <a:lnTo>
                  <a:pt x="369380" y="94774"/>
                </a:lnTo>
                <a:close/>
                <a:moveTo>
                  <a:pt x="482346" y="218599"/>
                </a:moveTo>
                <a:lnTo>
                  <a:pt x="503111" y="10954"/>
                </a:lnTo>
                <a:lnTo>
                  <a:pt x="465201" y="7144"/>
                </a:lnTo>
                <a:lnTo>
                  <a:pt x="447866" y="180499"/>
                </a:lnTo>
                <a:lnTo>
                  <a:pt x="293180" y="180499"/>
                </a:lnTo>
                <a:lnTo>
                  <a:pt x="293180" y="218599"/>
                </a:lnTo>
                <a:lnTo>
                  <a:pt x="369380" y="218599"/>
                </a:lnTo>
                <a:lnTo>
                  <a:pt x="369380" y="313849"/>
                </a:lnTo>
                <a:lnTo>
                  <a:pt x="312230" y="313849"/>
                </a:lnTo>
                <a:lnTo>
                  <a:pt x="312230" y="351949"/>
                </a:lnTo>
                <a:lnTo>
                  <a:pt x="464630" y="351949"/>
                </a:lnTo>
                <a:lnTo>
                  <a:pt x="464630" y="313849"/>
                </a:lnTo>
                <a:lnTo>
                  <a:pt x="407480" y="313849"/>
                </a:lnTo>
                <a:lnTo>
                  <a:pt x="407480" y="218599"/>
                </a:lnTo>
                <a:lnTo>
                  <a:pt x="482346" y="218599"/>
                </a:lnTo>
                <a:close/>
              </a:path>
            </a:pathLst>
          </a:custGeom>
          <a:solidFill>
            <a:srgbClr val="6A80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633" name="Google Shape;1633;p86"/>
          <p:cNvSpPr/>
          <p:nvPr/>
        </p:nvSpPr>
        <p:spPr>
          <a:xfrm>
            <a:off x="7694741" y="1545728"/>
            <a:ext cx="371475" cy="267891"/>
          </a:xfrm>
          <a:custGeom>
            <a:rect b="b" l="l" r="r" t="t"/>
            <a:pathLst>
              <a:path extrusionOk="0" h="476250" w="495300">
                <a:moveTo>
                  <a:pt x="254698" y="477869"/>
                </a:moveTo>
                <a:lnTo>
                  <a:pt x="445198" y="477869"/>
                </a:lnTo>
                <a:lnTo>
                  <a:pt x="445198" y="287369"/>
                </a:lnTo>
                <a:lnTo>
                  <a:pt x="254698" y="287369"/>
                </a:lnTo>
                <a:lnTo>
                  <a:pt x="254698" y="477869"/>
                </a:lnTo>
                <a:close/>
                <a:moveTo>
                  <a:pt x="292798" y="325469"/>
                </a:moveTo>
                <a:lnTo>
                  <a:pt x="407098" y="325469"/>
                </a:lnTo>
                <a:lnTo>
                  <a:pt x="407098" y="439769"/>
                </a:lnTo>
                <a:lnTo>
                  <a:pt x="292798" y="439769"/>
                </a:lnTo>
                <a:lnTo>
                  <a:pt x="292798" y="325469"/>
                </a:lnTo>
                <a:close/>
                <a:moveTo>
                  <a:pt x="496824" y="34100"/>
                </a:moveTo>
                <a:lnTo>
                  <a:pt x="469868" y="7144"/>
                </a:lnTo>
                <a:lnTo>
                  <a:pt x="437388" y="39624"/>
                </a:lnTo>
                <a:lnTo>
                  <a:pt x="254794" y="39624"/>
                </a:lnTo>
                <a:lnTo>
                  <a:pt x="254794" y="230124"/>
                </a:lnTo>
                <a:lnTo>
                  <a:pt x="445294" y="230124"/>
                </a:lnTo>
                <a:lnTo>
                  <a:pt x="445294" y="85725"/>
                </a:lnTo>
                <a:lnTo>
                  <a:pt x="496824" y="34100"/>
                </a:lnTo>
                <a:close/>
                <a:moveTo>
                  <a:pt x="407098" y="192119"/>
                </a:moveTo>
                <a:lnTo>
                  <a:pt x="292798" y="192119"/>
                </a:lnTo>
                <a:lnTo>
                  <a:pt x="292798" y="77819"/>
                </a:lnTo>
                <a:lnTo>
                  <a:pt x="399193" y="77819"/>
                </a:lnTo>
                <a:lnTo>
                  <a:pt x="349948" y="127064"/>
                </a:lnTo>
                <a:lnTo>
                  <a:pt x="325278" y="102394"/>
                </a:lnTo>
                <a:lnTo>
                  <a:pt x="298323" y="129350"/>
                </a:lnTo>
                <a:lnTo>
                  <a:pt x="349853" y="180880"/>
                </a:lnTo>
                <a:lnTo>
                  <a:pt x="407003" y="123730"/>
                </a:lnTo>
                <a:lnTo>
                  <a:pt x="407003" y="192119"/>
                </a:lnTo>
                <a:close/>
                <a:moveTo>
                  <a:pt x="222218" y="254794"/>
                </a:moveTo>
                <a:lnTo>
                  <a:pt x="189738" y="287274"/>
                </a:lnTo>
                <a:lnTo>
                  <a:pt x="7144" y="287274"/>
                </a:lnTo>
                <a:lnTo>
                  <a:pt x="7144" y="477774"/>
                </a:lnTo>
                <a:lnTo>
                  <a:pt x="197644" y="477774"/>
                </a:lnTo>
                <a:lnTo>
                  <a:pt x="197644" y="333375"/>
                </a:lnTo>
                <a:lnTo>
                  <a:pt x="249174" y="281845"/>
                </a:lnTo>
                <a:lnTo>
                  <a:pt x="222218" y="254794"/>
                </a:lnTo>
                <a:close/>
                <a:moveTo>
                  <a:pt x="159448" y="439769"/>
                </a:moveTo>
                <a:lnTo>
                  <a:pt x="45148" y="439769"/>
                </a:lnTo>
                <a:lnTo>
                  <a:pt x="45148" y="325469"/>
                </a:lnTo>
                <a:lnTo>
                  <a:pt x="151543" y="325469"/>
                </a:lnTo>
                <a:lnTo>
                  <a:pt x="102298" y="374714"/>
                </a:lnTo>
                <a:lnTo>
                  <a:pt x="77628" y="350044"/>
                </a:lnTo>
                <a:lnTo>
                  <a:pt x="50673" y="377000"/>
                </a:lnTo>
                <a:lnTo>
                  <a:pt x="102203" y="428530"/>
                </a:lnTo>
                <a:lnTo>
                  <a:pt x="159353" y="371380"/>
                </a:lnTo>
                <a:lnTo>
                  <a:pt x="159353" y="439769"/>
                </a:lnTo>
                <a:close/>
                <a:moveTo>
                  <a:pt x="189738" y="39719"/>
                </a:moveTo>
                <a:lnTo>
                  <a:pt x="7144" y="39719"/>
                </a:lnTo>
                <a:lnTo>
                  <a:pt x="7144" y="230219"/>
                </a:lnTo>
                <a:lnTo>
                  <a:pt x="197644" y="230219"/>
                </a:lnTo>
                <a:lnTo>
                  <a:pt x="197644" y="85725"/>
                </a:lnTo>
                <a:lnTo>
                  <a:pt x="249174" y="34195"/>
                </a:lnTo>
                <a:lnTo>
                  <a:pt x="222218" y="7239"/>
                </a:lnTo>
                <a:lnTo>
                  <a:pt x="189738" y="39719"/>
                </a:lnTo>
                <a:close/>
                <a:moveTo>
                  <a:pt x="159448" y="192119"/>
                </a:moveTo>
                <a:lnTo>
                  <a:pt x="45148" y="192119"/>
                </a:lnTo>
                <a:lnTo>
                  <a:pt x="45148" y="77819"/>
                </a:lnTo>
                <a:lnTo>
                  <a:pt x="151543" y="77819"/>
                </a:lnTo>
                <a:lnTo>
                  <a:pt x="102298" y="127064"/>
                </a:lnTo>
                <a:lnTo>
                  <a:pt x="77628" y="102394"/>
                </a:lnTo>
                <a:lnTo>
                  <a:pt x="50673" y="129350"/>
                </a:lnTo>
                <a:lnTo>
                  <a:pt x="102203" y="180880"/>
                </a:lnTo>
                <a:lnTo>
                  <a:pt x="159353" y="123730"/>
                </a:lnTo>
                <a:lnTo>
                  <a:pt x="159353" y="192119"/>
                </a:lnTo>
                <a:close/>
              </a:path>
            </a:pathLst>
          </a:custGeom>
          <a:solidFill>
            <a:srgbClr val="6A80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634" name="Google Shape;1634;p86"/>
          <p:cNvSpPr txBox="1"/>
          <p:nvPr/>
        </p:nvSpPr>
        <p:spPr>
          <a:xfrm>
            <a:off x="457200" y="1882383"/>
            <a:ext cx="1164798" cy="3462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Conventional Approach</a:t>
            </a:r>
            <a:endParaRPr/>
          </a:p>
        </p:txBody>
      </p:sp>
      <p:sp>
        <p:nvSpPr>
          <p:cNvPr id="1635" name="Google Shape;1635;p86"/>
          <p:cNvSpPr txBox="1"/>
          <p:nvPr/>
        </p:nvSpPr>
        <p:spPr>
          <a:xfrm>
            <a:off x="463334" y="2825575"/>
            <a:ext cx="1164798" cy="3462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Altria’s Approach</a:t>
            </a:r>
            <a:endParaRPr/>
          </a:p>
        </p:txBody>
      </p:sp>
      <p:sp>
        <p:nvSpPr>
          <p:cNvPr id="1636" name="Google Shape;1636;p86"/>
          <p:cNvSpPr/>
          <p:nvPr/>
        </p:nvSpPr>
        <p:spPr>
          <a:xfrm>
            <a:off x="4131034" y="1573182"/>
            <a:ext cx="407194" cy="214312"/>
          </a:xfrm>
          <a:custGeom>
            <a:rect b="b" l="l" r="r" t="t"/>
            <a:pathLst>
              <a:path extrusionOk="0" h="381000" w="542925">
                <a:moveTo>
                  <a:pt x="7144" y="246698"/>
                </a:moveTo>
                <a:lnTo>
                  <a:pt x="111919" y="274796"/>
                </a:lnTo>
                <a:lnTo>
                  <a:pt x="111919" y="344329"/>
                </a:lnTo>
                <a:lnTo>
                  <a:pt x="245269" y="381857"/>
                </a:lnTo>
                <a:lnTo>
                  <a:pt x="245269" y="310610"/>
                </a:lnTo>
                <a:lnTo>
                  <a:pt x="435769" y="361760"/>
                </a:lnTo>
                <a:lnTo>
                  <a:pt x="435769" y="7144"/>
                </a:lnTo>
                <a:lnTo>
                  <a:pt x="7144" y="122111"/>
                </a:lnTo>
                <a:lnTo>
                  <a:pt x="7144" y="246698"/>
                </a:lnTo>
                <a:close/>
                <a:moveTo>
                  <a:pt x="207169" y="331470"/>
                </a:moveTo>
                <a:lnTo>
                  <a:pt x="150019" y="315373"/>
                </a:lnTo>
                <a:lnTo>
                  <a:pt x="150019" y="284893"/>
                </a:lnTo>
                <a:lnTo>
                  <a:pt x="207169" y="300228"/>
                </a:lnTo>
                <a:lnTo>
                  <a:pt x="207169" y="331470"/>
                </a:lnTo>
                <a:close/>
                <a:moveTo>
                  <a:pt x="397669" y="311944"/>
                </a:moveTo>
                <a:lnTo>
                  <a:pt x="359569" y="301752"/>
                </a:lnTo>
                <a:lnTo>
                  <a:pt x="359569" y="67056"/>
                </a:lnTo>
                <a:lnTo>
                  <a:pt x="397669" y="56864"/>
                </a:lnTo>
                <a:lnTo>
                  <a:pt x="397669" y="311944"/>
                </a:lnTo>
                <a:close/>
                <a:moveTo>
                  <a:pt x="45244" y="151448"/>
                </a:moveTo>
                <a:lnTo>
                  <a:pt x="321469" y="77343"/>
                </a:lnTo>
                <a:lnTo>
                  <a:pt x="321469" y="291560"/>
                </a:lnTo>
                <a:lnTo>
                  <a:pt x="45244" y="217456"/>
                </a:lnTo>
                <a:lnTo>
                  <a:pt x="45244" y="151448"/>
                </a:lnTo>
                <a:close/>
                <a:moveTo>
                  <a:pt x="487299" y="131255"/>
                </a:moveTo>
                <a:lnTo>
                  <a:pt x="460343" y="104299"/>
                </a:lnTo>
                <a:lnTo>
                  <a:pt x="507968" y="56674"/>
                </a:lnTo>
                <a:lnTo>
                  <a:pt x="534924" y="83630"/>
                </a:lnTo>
                <a:lnTo>
                  <a:pt x="487299" y="131255"/>
                </a:lnTo>
                <a:close/>
                <a:moveTo>
                  <a:pt x="540544" y="165354"/>
                </a:moveTo>
                <a:lnTo>
                  <a:pt x="540544" y="203454"/>
                </a:lnTo>
                <a:lnTo>
                  <a:pt x="473869" y="203454"/>
                </a:lnTo>
                <a:lnTo>
                  <a:pt x="473869" y="165354"/>
                </a:lnTo>
                <a:lnTo>
                  <a:pt x="540544" y="165354"/>
                </a:lnTo>
                <a:close/>
                <a:moveTo>
                  <a:pt x="487299" y="237649"/>
                </a:moveTo>
                <a:lnTo>
                  <a:pt x="534924" y="285274"/>
                </a:lnTo>
                <a:lnTo>
                  <a:pt x="507968" y="312230"/>
                </a:lnTo>
                <a:lnTo>
                  <a:pt x="460343" y="264605"/>
                </a:lnTo>
                <a:lnTo>
                  <a:pt x="487299" y="237649"/>
                </a:lnTo>
                <a:close/>
              </a:path>
            </a:pathLst>
          </a:custGeom>
          <a:solidFill>
            <a:srgbClr val="6A80A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350">
              <a:solidFill>
                <a:schemeClr val="dk1"/>
              </a:solidFill>
              <a:latin typeface="Arial"/>
              <a:ea typeface="Arial"/>
              <a:cs typeface="Arial"/>
              <a:sym typeface="Arial"/>
            </a:endParaRPr>
          </a:p>
        </p:txBody>
      </p:sp>
      <p:sp>
        <p:nvSpPr>
          <p:cNvPr id="1637" name="Google Shape;1637;p86"/>
          <p:cNvSpPr/>
          <p:nvPr/>
        </p:nvSpPr>
        <p:spPr>
          <a:xfrm rot="5400000">
            <a:off x="2505818" y="2427783"/>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638" name="Google Shape;1638;p86"/>
          <p:cNvSpPr/>
          <p:nvPr/>
        </p:nvSpPr>
        <p:spPr>
          <a:xfrm rot="5400000">
            <a:off x="6035970" y="2427784"/>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639" name="Google Shape;1639;p86"/>
          <p:cNvSpPr/>
          <p:nvPr/>
        </p:nvSpPr>
        <p:spPr>
          <a:xfrm rot="5400000">
            <a:off x="7794332" y="2418516"/>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
        <p:nvSpPr>
          <p:cNvPr id="1640" name="Google Shape;1640;p86"/>
          <p:cNvSpPr/>
          <p:nvPr/>
        </p:nvSpPr>
        <p:spPr>
          <a:xfrm rot="5400000">
            <a:off x="4277608" y="2427784"/>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5" name="Shape 1645"/>
        <p:cNvGrpSpPr/>
        <p:nvPr/>
      </p:nvGrpSpPr>
      <p:grpSpPr>
        <a:xfrm>
          <a:off x="0" y="0"/>
          <a:ext cx="0" cy="0"/>
          <a:chOff x="0" y="0"/>
          <a:chExt cx="0" cy="0"/>
        </a:xfrm>
      </p:grpSpPr>
      <p:pic>
        <p:nvPicPr>
          <p:cNvPr id="1646" name="Google Shape;1646;p87"/>
          <p:cNvPicPr preferRelativeResize="0"/>
          <p:nvPr/>
        </p:nvPicPr>
        <p:blipFill rotWithShape="1">
          <a:blip r:embed="rId3">
            <a:alphaModFix/>
          </a:blip>
          <a:srcRect b="0" l="0" r="0" t="0"/>
          <a:stretch/>
        </p:blipFill>
        <p:spPr>
          <a:xfrm>
            <a:off x="2888513" y="1774938"/>
            <a:ext cx="2650090" cy="1257342"/>
          </a:xfrm>
          <a:prstGeom prst="rect">
            <a:avLst/>
          </a:prstGeom>
          <a:noFill/>
          <a:ln>
            <a:noFill/>
          </a:ln>
        </p:spPr>
      </p:pic>
      <p:sp>
        <p:nvSpPr>
          <p:cNvPr id="1647" name="Google Shape;1647;p87"/>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Co-Create Aiming Points to Build Consensus</a:t>
            </a:r>
            <a:endParaRPr/>
          </a:p>
        </p:txBody>
      </p:sp>
      <p:sp>
        <p:nvSpPr>
          <p:cNvPr id="1648" name="Google Shape;1648;p87"/>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Key Stakeholders in the Co-Creation Process</a:t>
            </a:r>
            <a:endParaRPr/>
          </a:p>
        </p:txBody>
      </p:sp>
      <p:sp>
        <p:nvSpPr>
          <p:cNvPr id="1649" name="Google Shape;1649;p87"/>
          <p:cNvSpPr txBox="1"/>
          <p:nvPr/>
        </p:nvSpPr>
        <p:spPr>
          <a:xfrm>
            <a:off x="457200" y="4507087"/>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1650" name="Google Shape;1650;p87"/>
          <p:cNvPicPr preferRelativeResize="0"/>
          <p:nvPr/>
        </p:nvPicPr>
        <p:blipFill rotWithShape="1">
          <a:blip r:embed="rId4">
            <a:alphaModFix/>
          </a:blip>
          <a:srcRect b="0" l="0" r="0" t="0"/>
          <a:stretch/>
        </p:blipFill>
        <p:spPr>
          <a:xfrm>
            <a:off x="7973047" y="4596929"/>
            <a:ext cx="535315" cy="203671"/>
          </a:xfrm>
          <a:prstGeom prst="rect">
            <a:avLst/>
          </a:prstGeom>
          <a:noFill/>
          <a:ln>
            <a:noFill/>
          </a:ln>
        </p:spPr>
      </p:pic>
      <p:sp>
        <p:nvSpPr>
          <p:cNvPr id="1651" name="Google Shape;1651;p87"/>
          <p:cNvSpPr/>
          <p:nvPr/>
        </p:nvSpPr>
        <p:spPr>
          <a:xfrm>
            <a:off x="2210316" y="3944510"/>
            <a:ext cx="4745769" cy="553998"/>
          </a:xfrm>
          <a:prstGeom prst="rect">
            <a:avLst/>
          </a:prstGeom>
          <a:solidFill>
            <a:srgbClr val="D0DEEA"/>
          </a:solidFill>
          <a:ln>
            <a:noFill/>
          </a:ln>
        </p:spPr>
        <p:txBody>
          <a:bodyPr anchorCtr="0" anchor="t" bIns="182875" lIns="182875" spcFirstLastPara="1" rIns="182875" wrap="square" tIns="182875">
            <a:noAutofit/>
          </a:bodyPr>
          <a:lstStyle/>
          <a:p>
            <a:pPr indent="0" lvl="1" marL="457200" marR="0" rtl="0" algn="l">
              <a:spcBef>
                <a:spcPts val="0"/>
              </a:spcBef>
              <a:spcAft>
                <a:spcPts val="0"/>
              </a:spcAft>
              <a:buNone/>
            </a:pPr>
            <a:r>
              <a:rPr b="1" i="0" lang="en" sz="1200" u="none" cap="none" strike="noStrike">
                <a:solidFill>
                  <a:schemeClr val="dk1"/>
                </a:solidFill>
                <a:latin typeface="Arial"/>
                <a:ea typeface="Arial"/>
                <a:cs typeface="Arial"/>
                <a:sym typeface="Arial"/>
              </a:rPr>
              <a:t>Aiming points</a:t>
            </a:r>
            <a:r>
              <a:rPr b="0" i="0" lang="en" sz="1200" u="none" cap="none" strike="noStrike">
                <a:solidFill>
                  <a:schemeClr val="dk1"/>
                </a:solidFill>
                <a:latin typeface="Arial"/>
                <a:ea typeface="Arial"/>
                <a:cs typeface="Arial"/>
                <a:sym typeface="Arial"/>
              </a:rPr>
              <a:t>: Specific, yet aspirational, measures of the organization’s and leaders’ diversity and inclusion goals.</a:t>
            </a:r>
            <a:endParaRPr b="0" i="0" sz="1200" u="none" cap="none" strike="noStrike">
              <a:solidFill>
                <a:schemeClr val="dk1"/>
              </a:solidFill>
              <a:latin typeface="Arial"/>
              <a:ea typeface="Arial"/>
              <a:cs typeface="Arial"/>
              <a:sym typeface="Arial"/>
            </a:endParaRPr>
          </a:p>
        </p:txBody>
      </p:sp>
      <p:sp>
        <p:nvSpPr>
          <p:cNvPr id="1652" name="Google Shape;1652;p87"/>
          <p:cNvSpPr/>
          <p:nvPr/>
        </p:nvSpPr>
        <p:spPr>
          <a:xfrm>
            <a:off x="2297514" y="4084539"/>
            <a:ext cx="486965" cy="247352"/>
          </a:xfrm>
          <a:custGeom>
            <a:rect b="b" l="l" r="r" t="t"/>
            <a:pathLst>
              <a:path extrusionOk="0" h="176" w="260">
                <a:moveTo>
                  <a:pt x="132" y="108"/>
                </a:moveTo>
                <a:cubicBezTo>
                  <a:pt x="124" y="125"/>
                  <a:pt x="108" y="136"/>
                  <a:pt x="88" y="136"/>
                </a:cubicBezTo>
                <a:cubicBezTo>
                  <a:pt x="61" y="136"/>
                  <a:pt x="40" y="115"/>
                  <a:pt x="40" y="88"/>
                </a:cubicBezTo>
                <a:cubicBezTo>
                  <a:pt x="40" y="61"/>
                  <a:pt x="61" y="40"/>
                  <a:pt x="88" y="40"/>
                </a:cubicBezTo>
                <a:cubicBezTo>
                  <a:pt x="108" y="40"/>
                  <a:pt x="124" y="51"/>
                  <a:pt x="132" y="68"/>
                </a:cubicBezTo>
                <a:cubicBezTo>
                  <a:pt x="113" y="68"/>
                  <a:pt x="113" y="68"/>
                  <a:pt x="113" y="68"/>
                </a:cubicBezTo>
                <a:cubicBezTo>
                  <a:pt x="108" y="60"/>
                  <a:pt x="98" y="56"/>
                  <a:pt x="88" y="56"/>
                </a:cubicBezTo>
                <a:cubicBezTo>
                  <a:pt x="70" y="56"/>
                  <a:pt x="56" y="70"/>
                  <a:pt x="56" y="88"/>
                </a:cubicBezTo>
                <a:cubicBezTo>
                  <a:pt x="56" y="106"/>
                  <a:pt x="70" y="120"/>
                  <a:pt x="88" y="120"/>
                </a:cubicBezTo>
                <a:cubicBezTo>
                  <a:pt x="98" y="120"/>
                  <a:pt x="108" y="116"/>
                  <a:pt x="113" y="108"/>
                </a:cubicBezTo>
                <a:lnTo>
                  <a:pt x="132" y="108"/>
                </a:lnTo>
                <a:close/>
                <a:moveTo>
                  <a:pt x="260" y="108"/>
                </a:moveTo>
                <a:cubicBezTo>
                  <a:pt x="239" y="88"/>
                  <a:pt x="239" y="88"/>
                  <a:pt x="239" y="88"/>
                </a:cubicBezTo>
                <a:cubicBezTo>
                  <a:pt x="260" y="68"/>
                  <a:pt x="260" y="68"/>
                  <a:pt x="260" y="68"/>
                </a:cubicBezTo>
                <a:cubicBezTo>
                  <a:pt x="248" y="56"/>
                  <a:pt x="248" y="56"/>
                  <a:pt x="248" y="56"/>
                </a:cubicBezTo>
                <a:cubicBezTo>
                  <a:pt x="217" y="88"/>
                  <a:pt x="217" y="88"/>
                  <a:pt x="217" y="88"/>
                </a:cubicBezTo>
                <a:cubicBezTo>
                  <a:pt x="248" y="120"/>
                  <a:pt x="248" y="120"/>
                  <a:pt x="248" y="120"/>
                </a:cubicBezTo>
                <a:lnTo>
                  <a:pt x="260" y="108"/>
                </a:lnTo>
                <a:close/>
                <a:moveTo>
                  <a:pt x="220" y="68"/>
                </a:moveTo>
                <a:cubicBezTo>
                  <a:pt x="208" y="56"/>
                  <a:pt x="208" y="56"/>
                  <a:pt x="208" y="56"/>
                </a:cubicBezTo>
                <a:cubicBezTo>
                  <a:pt x="185" y="80"/>
                  <a:pt x="185" y="80"/>
                  <a:pt x="185" y="80"/>
                </a:cubicBezTo>
                <a:cubicBezTo>
                  <a:pt x="88" y="80"/>
                  <a:pt x="88" y="80"/>
                  <a:pt x="88" y="80"/>
                </a:cubicBezTo>
                <a:cubicBezTo>
                  <a:pt x="88" y="96"/>
                  <a:pt x="88" y="96"/>
                  <a:pt x="88" y="96"/>
                </a:cubicBezTo>
                <a:cubicBezTo>
                  <a:pt x="185" y="96"/>
                  <a:pt x="185" y="96"/>
                  <a:pt x="185" y="96"/>
                </a:cubicBezTo>
                <a:cubicBezTo>
                  <a:pt x="208" y="120"/>
                  <a:pt x="208" y="120"/>
                  <a:pt x="208" y="120"/>
                </a:cubicBezTo>
                <a:cubicBezTo>
                  <a:pt x="220" y="108"/>
                  <a:pt x="220" y="108"/>
                  <a:pt x="220" y="108"/>
                </a:cubicBezTo>
                <a:cubicBezTo>
                  <a:pt x="199" y="88"/>
                  <a:pt x="199" y="88"/>
                  <a:pt x="199" y="88"/>
                </a:cubicBezTo>
                <a:lnTo>
                  <a:pt x="220" y="68"/>
                </a:lnTo>
                <a:close/>
                <a:moveTo>
                  <a:pt x="157" y="108"/>
                </a:moveTo>
                <a:cubicBezTo>
                  <a:pt x="148" y="138"/>
                  <a:pt x="121" y="160"/>
                  <a:pt x="88" y="160"/>
                </a:cubicBezTo>
                <a:cubicBezTo>
                  <a:pt x="48" y="160"/>
                  <a:pt x="16" y="128"/>
                  <a:pt x="16" y="88"/>
                </a:cubicBezTo>
                <a:cubicBezTo>
                  <a:pt x="16" y="48"/>
                  <a:pt x="48" y="16"/>
                  <a:pt x="88" y="16"/>
                </a:cubicBezTo>
                <a:cubicBezTo>
                  <a:pt x="121" y="16"/>
                  <a:pt x="148" y="38"/>
                  <a:pt x="157" y="68"/>
                </a:cubicBezTo>
                <a:cubicBezTo>
                  <a:pt x="174" y="68"/>
                  <a:pt x="174" y="68"/>
                  <a:pt x="174" y="68"/>
                </a:cubicBezTo>
                <a:cubicBezTo>
                  <a:pt x="165" y="29"/>
                  <a:pt x="130" y="0"/>
                  <a:pt x="88" y="0"/>
                </a:cubicBezTo>
                <a:cubicBezTo>
                  <a:pt x="39" y="0"/>
                  <a:pt x="0" y="39"/>
                  <a:pt x="0" y="88"/>
                </a:cubicBezTo>
                <a:cubicBezTo>
                  <a:pt x="0" y="137"/>
                  <a:pt x="39" y="176"/>
                  <a:pt x="88" y="176"/>
                </a:cubicBezTo>
                <a:cubicBezTo>
                  <a:pt x="130" y="176"/>
                  <a:pt x="165" y="147"/>
                  <a:pt x="174" y="108"/>
                </a:cubicBezTo>
                <a:lnTo>
                  <a:pt x="157" y="108"/>
                </a:lnTo>
                <a:close/>
              </a:path>
            </a:pathLst>
          </a:custGeom>
          <a:solidFill>
            <a:srgbClr val="E811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rgbClr val="000000"/>
              </a:solidFill>
              <a:latin typeface="Arial"/>
              <a:ea typeface="Arial"/>
              <a:cs typeface="Arial"/>
              <a:sym typeface="Arial"/>
            </a:endParaRPr>
          </a:p>
        </p:txBody>
      </p:sp>
      <p:cxnSp>
        <p:nvCxnSpPr>
          <p:cNvPr id="1653" name="Google Shape;1653;p87"/>
          <p:cNvCxnSpPr/>
          <p:nvPr/>
        </p:nvCxnSpPr>
        <p:spPr>
          <a:xfrm>
            <a:off x="5211956" y="1397936"/>
            <a:ext cx="1" cy="494063"/>
          </a:xfrm>
          <a:prstGeom prst="straightConnector1">
            <a:avLst/>
          </a:prstGeom>
          <a:noFill/>
          <a:ln cap="flat" cmpd="sng" w="12700">
            <a:solidFill>
              <a:srgbClr val="002856"/>
            </a:solidFill>
            <a:prstDash val="solid"/>
            <a:miter lim="800000"/>
            <a:headEnd len="sm" w="sm" type="none"/>
            <a:tailEnd len="med" w="med" type="triangle"/>
          </a:ln>
        </p:spPr>
      </p:cxnSp>
      <p:sp>
        <p:nvSpPr>
          <p:cNvPr id="1654" name="Google Shape;1654;p87"/>
          <p:cNvSpPr/>
          <p:nvPr/>
        </p:nvSpPr>
        <p:spPr>
          <a:xfrm>
            <a:off x="4704445" y="1144656"/>
            <a:ext cx="2788869"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CHRO</a:t>
            </a:r>
            <a:r>
              <a:rPr lang="en" sz="1200">
                <a:solidFill>
                  <a:schemeClr val="dk1"/>
                </a:solidFill>
                <a:latin typeface="Arial"/>
                <a:ea typeface="Arial"/>
                <a:cs typeface="Arial"/>
                <a:sym typeface="Arial"/>
              </a:rPr>
              <a:t> assesses HR implications and clarifies how HR could best drive change in support of DEI initiatives. </a:t>
            </a:r>
            <a:endParaRPr/>
          </a:p>
        </p:txBody>
      </p:sp>
      <p:cxnSp>
        <p:nvCxnSpPr>
          <p:cNvPr id="1655" name="Google Shape;1655;p87"/>
          <p:cNvCxnSpPr/>
          <p:nvPr/>
        </p:nvCxnSpPr>
        <p:spPr>
          <a:xfrm rot="10800000">
            <a:off x="6291341" y="2282685"/>
            <a:ext cx="792365" cy="0"/>
          </a:xfrm>
          <a:prstGeom prst="straightConnector1">
            <a:avLst/>
          </a:prstGeom>
          <a:noFill/>
          <a:ln cap="flat" cmpd="sng" w="12700">
            <a:solidFill>
              <a:srgbClr val="002856"/>
            </a:solidFill>
            <a:prstDash val="solid"/>
            <a:miter lim="800000"/>
            <a:headEnd len="sm" w="sm" type="none"/>
            <a:tailEnd len="med" w="med" type="triangle"/>
          </a:ln>
        </p:spPr>
      </p:cxnSp>
      <p:sp>
        <p:nvSpPr>
          <p:cNvPr id="1656" name="Google Shape;1656;p87"/>
          <p:cNvSpPr/>
          <p:nvPr/>
        </p:nvSpPr>
        <p:spPr>
          <a:xfrm>
            <a:off x="6715111" y="1869588"/>
            <a:ext cx="1971297"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CEO </a:t>
            </a:r>
            <a:r>
              <a:rPr lang="en" sz="1200">
                <a:solidFill>
                  <a:schemeClr val="dk1"/>
                </a:solidFill>
                <a:latin typeface="Arial"/>
                <a:ea typeface="Arial"/>
                <a:cs typeface="Arial"/>
                <a:sym typeface="Arial"/>
              </a:rPr>
              <a:t>provides strategic considerations, ensuring aiming points align with organizational capabilities, objectives and vision. </a:t>
            </a:r>
            <a:endParaRPr/>
          </a:p>
        </p:txBody>
      </p:sp>
      <p:cxnSp>
        <p:nvCxnSpPr>
          <p:cNvPr id="1657" name="Google Shape;1657;p87"/>
          <p:cNvCxnSpPr/>
          <p:nvPr/>
        </p:nvCxnSpPr>
        <p:spPr>
          <a:xfrm>
            <a:off x="3993915" y="1476502"/>
            <a:ext cx="0" cy="415496"/>
          </a:xfrm>
          <a:prstGeom prst="straightConnector1">
            <a:avLst/>
          </a:prstGeom>
          <a:noFill/>
          <a:ln cap="flat" cmpd="sng" w="12700">
            <a:solidFill>
              <a:srgbClr val="002856"/>
            </a:solidFill>
            <a:prstDash val="solid"/>
            <a:miter lim="800000"/>
            <a:headEnd len="sm" w="sm" type="none"/>
            <a:tailEnd len="med" w="med" type="triangle"/>
          </a:ln>
        </p:spPr>
      </p:cxnSp>
      <p:sp>
        <p:nvSpPr>
          <p:cNvPr id="1658" name="Google Shape;1658;p87"/>
          <p:cNvSpPr/>
          <p:nvPr/>
        </p:nvSpPr>
        <p:spPr>
          <a:xfrm>
            <a:off x="1537842" y="1142633"/>
            <a:ext cx="2927261"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Chief Diversity Equity &amp; Inclusion Officer </a:t>
            </a:r>
            <a:r>
              <a:rPr lang="en" sz="1200">
                <a:solidFill>
                  <a:schemeClr val="dk1"/>
                </a:solidFill>
                <a:latin typeface="Arial"/>
                <a:ea typeface="Arial"/>
                <a:cs typeface="Arial"/>
                <a:sym typeface="Arial"/>
              </a:rPr>
              <a:t>ensures aiming points align and are integrated with other DEI strategies. </a:t>
            </a:r>
            <a:endParaRPr/>
          </a:p>
        </p:txBody>
      </p:sp>
      <p:cxnSp>
        <p:nvCxnSpPr>
          <p:cNvPr id="1659" name="Google Shape;1659;p87"/>
          <p:cNvCxnSpPr/>
          <p:nvPr/>
        </p:nvCxnSpPr>
        <p:spPr>
          <a:xfrm>
            <a:off x="1419092" y="2282685"/>
            <a:ext cx="1513115" cy="0"/>
          </a:xfrm>
          <a:prstGeom prst="straightConnector1">
            <a:avLst/>
          </a:prstGeom>
          <a:noFill/>
          <a:ln cap="flat" cmpd="sng" w="12700">
            <a:solidFill>
              <a:srgbClr val="002856"/>
            </a:solidFill>
            <a:prstDash val="solid"/>
            <a:miter lim="800000"/>
            <a:headEnd len="sm" w="sm" type="none"/>
            <a:tailEnd len="med" w="med" type="triangle"/>
          </a:ln>
        </p:spPr>
      </p:cxnSp>
      <p:sp>
        <p:nvSpPr>
          <p:cNvPr id="1660" name="Google Shape;1660;p87"/>
          <p:cNvSpPr/>
          <p:nvPr/>
        </p:nvSpPr>
        <p:spPr>
          <a:xfrm>
            <a:off x="476531" y="1869588"/>
            <a:ext cx="2199629" cy="830997"/>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Executive Leaders </a:t>
            </a:r>
            <a:r>
              <a:rPr lang="en" sz="1200">
                <a:solidFill>
                  <a:schemeClr val="dk1"/>
                </a:solidFill>
                <a:latin typeface="Arial"/>
                <a:ea typeface="Arial"/>
                <a:cs typeface="Arial"/>
                <a:sym typeface="Arial"/>
              </a:rPr>
              <a:t>contribute perspectives based on the unique contexts of the business functions and units they oversee.</a:t>
            </a:r>
            <a:endParaRPr/>
          </a:p>
        </p:txBody>
      </p:sp>
      <p:cxnSp>
        <p:nvCxnSpPr>
          <p:cNvPr id="1661" name="Google Shape;1661;p87"/>
          <p:cNvCxnSpPr/>
          <p:nvPr/>
        </p:nvCxnSpPr>
        <p:spPr>
          <a:xfrm rot="10800000">
            <a:off x="4572000" y="2981945"/>
            <a:ext cx="0" cy="341591"/>
          </a:xfrm>
          <a:prstGeom prst="straightConnector1">
            <a:avLst/>
          </a:prstGeom>
          <a:noFill/>
          <a:ln cap="flat" cmpd="sng" w="12700">
            <a:solidFill>
              <a:srgbClr val="002856"/>
            </a:solidFill>
            <a:prstDash val="solid"/>
            <a:miter lim="800000"/>
            <a:headEnd len="sm" w="sm" type="none"/>
            <a:tailEnd len="med" w="med" type="triangle"/>
          </a:ln>
        </p:spPr>
      </p:cxnSp>
      <p:sp>
        <p:nvSpPr>
          <p:cNvPr id="1662" name="Google Shape;1662;p87"/>
          <p:cNvSpPr/>
          <p:nvPr/>
        </p:nvSpPr>
        <p:spPr>
          <a:xfrm>
            <a:off x="2460482" y="3171572"/>
            <a:ext cx="4223033" cy="415499"/>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00285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ERG Leader(s) </a:t>
            </a:r>
            <a:r>
              <a:rPr lang="en" sz="1200">
                <a:solidFill>
                  <a:schemeClr val="dk1"/>
                </a:solidFill>
                <a:latin typeface="Arial"/>
                <a:ea typeface="Arial"/>
                <a:cs typeface="Arial"/>
                <a:sym typeface="Arial"/>
              </a:rPr>
              <a:t>represents and promotes the perspectives of different employee segments within the organization.</a:t>
            </a:r>
            <a:endParaRPr/>
          </a:p>
        </p:txBody>
      </p:sp>
      <p:sp>
        <p:nvSpPr>
          <p:cNvPr id="1663" name="Google Shape;1663;p87"/>
          <p:cNvSpPr/>
          <p:nvPr/>
        </p:nvSpPr>
        <p:spPr>
          <a:xfrm rot="5400000">
            <a:off x="4504831" y="3599137"/>
            <a:ext cx="134338" cy="358233"/>
          </a:xfrm>
          <a:custGeom>
            <a:rect b="b" l="l" r="r" t="t"/>
            <a:pathLst>
              <a:path extrusionOk="0" h="608076" w="304038">
                <a:moveTo>
                  <a:pt x="304038" y="304038"/>
                </a:moveTo>
                <a:lnTo>
                  <a:pt x="0" y="0"/>
                </a:lnTo>
                <a:lnTo>
                  <a:pt x="0" y="608076"/>
                </a:lnTo>
                <a:close/>
              </a:path>
            </a:pathLst>
          </a:custGeom>
          <a:solidFill>
            <a:srgbClr val="D0DEEA"/>
          </a:solidFill>
          <a:ln>
            <a:noFill/>
          </a:ln>
        </p:spPr>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8" name="Shape 1668"/>
        <p:cNvGrpSpPr/>
        <p:nvPr/>
      </p:nvGrpSpPr>
      <p:grpSpPr>
        <a:xfrm>
          <a:off x="0" y="0"/>
          <a:ext cx="0" cy="0"/>
          <a:chOff x="0" y="0"/>
          <a:chExt cx="0" cy="0"/>
        </a:xfrm>
      </p:grpSpPr>
      <p:sp>
        <p:nvSpPr>
          <p:cNvPr id="1669" name="Google Shape;1669;p88"/>
          <p:cNvSpPr/>
          <p:nvPr/>
        </p:nvSpPr>
        <p:spPr>
          <a:xfrm>
            <a:off x="457198" y="1155109"/>
            <a:ext cx="6579911" cy="3031461"/>
          </a:xfrm>
          <a:prstGeom prst="rect">
            <a:avLst/>
          </a:pr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70" name="Google Shape;1670;p88"/>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Monitor Leaders’ Scorecards to Track Progress</a:t>
            </a:r>
            <a:endParaRPr/>
          </a:p>
        </p:txBody>
      </p:sp>
      <p:sp>
        <p:nvSpPr>
          <p:cNvPr id="1671" name="Google Shape;1671;p8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Standardized Leader Scorecard</a:t>
            </a:r>
            <a:endParaRPr/>
          </a:p>
        </p:txBody>
      </p:sp>
      <p:sp>
        <p:nvSpPr>
          <p:cNvPr id="1672" name="Google Shape;1672;p88"/>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sp>
        <p:nvSpPr>
          <p:cNvPr id="1673" name="Google Shape;1673;p88"/>
          <p:cNvSpPr txBox="1"/>
          <p:nvPr/>
        </p:nvSpPr>
        <p:spPr>
          <a:xfrm>
            <a:off x="457198" y="4206982"/>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1674" name="Google Shape;1674;p88"/>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sp>
        <p:nvSpPr>
          <p:cNvPr id="1675" name="Google Shape;1675;p88"/>
          <p:cNvSpPr txBox="1"/>
          <p:nvPr/>
        </p:nvSpPr>
        <p:spPr>
          <a:xfrm>
            <a:off x="533656" y="1226225"/>
            <a:ext cx="3605110" cy="12695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1100">
                <a:solidFill>
                  <a:schemeClr val="dk1"/>
                </a:solidFill>
                <a:latin typeface="Arial"/>
                <a:ea typeface="Arial"/>
                <a:cs typeface="Arial"/>
                <a:sym typeface="Arial"/>
              </a:rPr>
              <a:t>Bernadette Scorecard, Chief Technology Officer</a:t>
            </a:r>
            <a:endParaRPr sz="1100">
              <a:solidFill>
                <a:schemeClr val="dk1"/>
              </a:solidFill>
              <a:latin typeface="Arial"/>
              <a:ea typeface="Arial"/>
              <a:cs typeface="Arial"/>
              <a:sym typeface="Arial"/>
            </a:endParaRPr>
          </a:p>
        </p:txBody>
      </p:sp>
      <p:sp>
        <p:nvSpPr>
          <p:cNvPr id="1676" name="Google Shape;1676;p88"/>
          <p:cNvSpPr/>
          <p:nvPr/>
        </p:nvSpPr>
        <p:spPr>
          <a:xfrm>
            <a:off x="7176175" y="3825176"/>
            <a:ext cx="1559582" cy="119394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Identify leading indicators </a:t>
            </a:r>
            <a:r>
              <a:rPr lang="en" sz="1200">
                <a:solidFill>
                  <a:schemeClr val="dk1"/>
                </a:solidFill>
                <a:latin typeface="Arial"/>
                <a:ea typeface="Arial"/>
                <a:cs typeface="Arial"/>
                <a:sym typeface="Arial"/>
              </a:rPr>
              <a:t>to monitor how, and how quickly, leaders are tracking against goals.</a:t>
            </a:r>
            <a:endParaRPr/>
          </a:p>
        </p:txBody>
      </p:sp>
      <p:sp>
        <p:nvSpPr>
          <p:cNvPr id="1677" name="Google Shape;1677;p88"/>
          <p:cNvSpPr/>
          <p:nvPr/>
        </p:nvSpPr>
        <p:spPr>
          <a:xfrm>
            <a:off x="7176175" y="2034775"/>
            <a:ext cx="1559582" cy="1754885"/>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Disaggregate collected data</a:t>
            </a:r>
            <a:r>
              <a:rPr lang="en" sz="1200">
                <a:solidFill>
                  <a:schemeClr val="dk1"/>
                </a:solidFill>
                <a:latin typeface="Arial"/>
                <a:ea typeface="Arial"/>
                <a:cs typeface="Arial"/>
                <a:sym typeface="Arial"/>
              </a:rPr>
              <a:t> for a holistic understanding of diversity and inclusion across different demographic groups.</a:t>
            </a:r>
            <a:endParaRPr/>
          </a:p>
        </p:txBody>
      </p:sp>
      <p:sp>
        <p:nvSpPr>
          <p:cNvPr id="1678" name="Google Shape;1678;p88"/>
          <p:cNvSpPr/>
          <p:nvPr/>
        </p:nvSpPr>
        <p:spPr>
          <a:xfrm>
            <a:off x="7150675" y="952598"/>
            <a:ext cx="1559582" cy="104666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Monitor progress </a:t>
            </a:r>
            <a:r>
              <a:rPr lang="en" sz="1200">
                <a:solidFill>
                  <a:schemeClr val="dk1"/>
                </a:solidFill>
                <a:latin typeface="Arial"/>
                <a:ea typeface="Arial"/>
                <a:cs typeface="Arial"/>
                <a:sym typeface="Arial"/>
              </a:rPr>
              <a:t>across each business unit and identify problem areas.</a:t>
            </a:r>
            <a:endParaRPr/>
          </a:p>
        </p:txBody>
      </p:sp>
      <p:cxnSp>
        <p:nvCxnSpPr>
          <p:cNvPr id="1679" name="Google Shape;1679;p88"/>
          <p:cNvCxnSpPr/>
          <p:nvPr/>
        </p:nvCxnSpPr>
        <p:spPr>
          <a:xfrm rot="10800000">
            <a:off x="6984842" y="1503815"/>
            <a:ext cx="153069" cy="0"/>
          </a:xfrm>
          <a:prstGeom prst="straightConnector1">
            <a:avLst/>
          </a:prstGeom>
          <a:noFill/>
          <a:ln cap="flat" cmpd="sng" w="12700">
            <a:solidFill>
              <a:srgbClr val="E81159"/>
            </a:solidFill>
            <a:prstDash val="solid"/>
            <a:miter lim="800000"/>
            <a:headEnd len="sm" w="sm" type="none"/>
            <a:tailEnd len="med" w="med" type="triangle"/>
          </a:ln>
        </p:spPr>
      </p:cxnSp>
      <p:graphicFrame>
        <p:nvGraphicFramePr>
          <p:cNvPr id="1680" name="Google Shape;1680;p88"/>
          <p:cNvGraphicFramePr/>
          <p:nvPr/>
        </p:nvGraphicFramePr>
        <p:xfrm>
          <a:off x="547723" y="1417225"/>
          <a:ext cx="3000000" cy="3000000"/>
        </p:xfrm>
        <a:graphic>
          <a:graphicData uri="http://schemas.openxmlformats.org/drawingml/2006/table">
            <a:tbl>
              <a:tblPr bandRow="1" firstRow="1">
                <a:noFill/>
                <a:tableStyleId>{4D9A8607-1C7A-4FEF-80A3-68C6CF04E4B6}</a:tableStyleId>
              </a:tblPr>
              <a:tblGrid>
                <a:gridCol w="1521850"/>
                <a:gridCol w="490250"/>
                <a:gridCol w="490250"/>
                <a:gridCol w="490250"/>
                <a:gridCol w="490250"/>
                <a:gridCol w="490250"/>
                <a:gridCol w="490250"/>
                <a:gridCol w="490250"/>
                <a:gridCol w="490250"/>
                <a:gridCol w="490250"/>
                <a:gridCol w="490250"/>
              </a:tblGrid>
              <a:tr h="91575">
                <a:tc rowSpan="2">
                  <a:txBody>
                    <a:bodyPr/>
                    <a:lstStyle/>
                    <a:p>
                      <a:pPr indent="0" lvl="0" marL="0" marR="0" rtl="0" algn="l">
                        <a:spcBef>
                          <a:spcPts val="0"/>
                        </a:spcBef>
                        <a:spcAft>
                          <a:spcPts val="0"/>
                        </a:spcAft>
                        <a:buNone/>
                      </a:pPr>
                      <a:r>
                        <a:rPr lang="en" sz="500" u="none" cap="none" strike="noStrike">
                          <a:solidFill>
                            <a:schemeClr val="dk1"/>
                          </a:solidFill>
                        </a:rPr>
                        <a:t>Agree or Strongly Agree</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gridSpan="2">
                  <a:txBody>
                    <a:bodyPr/>
                    <a:lstStyle/>
                    <a:p>
                      <a:pPr indent="0" lvl="0" marL="0" marR="0" rtl="0" algn="ctr">
                        <a:spcBef>
                          <a:spcPts val="0"/>
                        </a:spcBef>
                        <a:spcAft>
                          <a:spcPts val="0"/>
                        </a:spcAft>
                        <a:buNone/>
                      </a:pPr>
                      <a:r>
                        <a:rPr lang="en" sz="400" u="none" cap="none" strike="noStrike">
                          <a:solidFill>
                            <a:schemeClr val="dk1"/>
                          </a:solidFill>
                        </a:rPr>
                        <a:t>White</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gridSpan="2">
                  <a:txBody>
                    <a:bodyPr/>
                    <a:lstStyle/>
                    <a:p>
                      <a:pPr indent="0" lvl="0" marL="0" marR="0" rtl="0" algn="ctr">
                        <a:spcBef>
                          <a:spcPts val="0"/>
                        </a:spcBef>
                        <a:spcAft>
                          <a:spcPts val="0"/>
                        </a:spcAft>
                        <a:buNone/>
                      </a:pPr>
                      <a:r>
                        <a:rPr lang="en" sz="400" u="none" cap="none" strike="noStrike">
                          <a:solidFill>
                            <a:schemeClr val="dk1"/>
                          </a:solidFill>
                        </a:rPr>
                        <a:t>Black</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gridSpan="2">
                  <a:txBody>
                    <a:bodyPr/>
                    <a:lstStyle/>
                    <a:p>
                      <a:pPr indent="0" lvl="0" marL="0" marR="0" rtl="0" algn="ctr">
                        <a:spcBef>
                          <a:spcPts val="0"/>
                        </a:spcBef>
                        <a:spcAft>
                          <a:spcPts val="0"/>
                        </a:spcAft>
                        <a:buNone/>
                      </a:pPr>
                      <a:r>
                        <a:rPr lang="en" sz="400" u="none" cap="none" strike="noStrike">
                          <a:solidFill>
                            <a:schemeClr val="dk1"/>
                          </a:solidFill>
                        </a:rPr>
                        <a:t>Hispanic</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gridSpan="2">
                  <a:txBody>
                    <a:bodyPr/>
                    <a:lstStyle/>
                    <a:p>
                      <a:pPr indent="0" lvl="0" marL="0" marR="0" rtl="0" algn="ctr">
                        <a:spcBef>
                          <a:spcPts val="0"/>
                        </a:spcBef>
                        <a:spcAft>
                          <a:spcPts val="0"/>
                        </a:spcAft>
                        <a:buNone/>
                      </a:pPr>
                      <a:r>
                        <a:rPr lang="en" sz="400" u="none" cap="none" strike="noStrike">
                          <a:solidFill>
                            <a:schemeClr val="dk1"/>
                          </a:solidFill>
                        </a:rPr>
                        <a:t>Asian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gridSpan="2">
                  <a:txBody>
                    <a:bodyPr/>
                    <a:lstStyle/>
                    <a:p>
                      <a:pPr indent="0" lvl="0" marL="0" marR="0" rtl="0" algn="ctr">
                        <a:spcBef>
                          <a:spcPts val="0"/>
                        </a:spcBef>
                        <a:spcAft>
                          <a:spcPts val="0"/>
                        </a:spcAft>
                        <a:buNone/>
                      </a:pPr>
                      <a:r>
                        <a:rPr lang="en" sz="400" u="none" cap="none" strike="noStrike">
                          <a:solidFill>
                            <a:schemeClr val="dk1"/>
                          </a:solidFill>
                        </a:rPr>
                        <a:t>Two or More</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r>
              <a:tr h="103950">
                <a:tc vMerge="1"/>
                <a:tc>
                  <a:txBody>
                    <a:bodyPr/>
                    <a:lstStyle/>
                    <a:p>
                      <a:pPr indent="0" lvl="0" marL="0" marR="0" rtl="0" algn="ctr">
                        <a:spcBef>
                          <a:spcPts val="0"/>
                        </a:spcBef>
                        <a:spcAft>
                          <a:spcPts val="0"/>
                        </a:spcAft>
                        <a:buNone/>
                      </a:pPr>
                      <a:r>
                        <a:rPr lang="en" sz="500" u="none" cap="none" strike="noStrike"/>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lang="en" sz="500" u="none" cap="none" strike="noStrike"/>
                        <a:t>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103950">
                <a:tc>
                  <a:txBody>
                    <a:bodyPr/>
                    <a:lstStyle/>
                    <a:p>
                      <a:pPr indent="0" lvl="0" marL="0" marR="0" rtl="0" algn="l">
                        <a:spcBef>
                          <a:spcPts val="0"/>
                        </a:spcBef>
                        <a:spcAft>
                          <a:spcPts val="0"/>
                        </a:spcAft>
                        <a:buNone/>
                      </a:pPr>
                      <a:r>
                        <a:rPr lang="en" sz="500" u="none" cap="none" strike="noStrike"/>
                        <a:t>I feel comfortable being myself at work.</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103950">
                <a:tc>
                  <a:txBody>
                    <a:bodyPr/>
                    <a:lstStyle/>
                    <a:p>
                      <a:pPr indent="0" lvl="0" marL="0" marR="0" rtl="0" algn="l">
                        <a:spcBef>
                          <a:spcPts val="0"/>
                        </a:spcBef>
                        <a:spcAft>
                          <a:spcPts val="0"/>
                        </a:spcAft>
                        <a:buNone/>
                      </a:pPr>
                      <a:r>
                        <a:rPr lang="en" sz="500"/>
                        <a:t>My opinions seem to count.</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r>
              <a:tr h="178200">
                <a:tc>
                  <a:txBody>
                    <a:bodyPr/>
                    <a:lstStyle/>
                    <a:p>
                      <a:pPr indent="0" lvl="0" marL="0" marR="0" rtl="0" algn="l">
                        <a:spcBef>
                          <a:spcPts val="0"/>
                        </a:spcBef>
                        <a:spcAft>
                          <a:spcPts val="0"/>
                        </a:spcAft>
                        <a:buNone/>
                      </a:pPr>
                      <a:r>
                        <a:rPr lang="en" sz="500"/>
                        <a:t>Everyone at my company has an equal opportunity to reach their goals.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178200">
                <a:tc>
                  <a:txBody>
                    <a:bodyPr/>
                    <a:lstStyle/>
                    <a:p>
                      <a:pPr indent="0" lvl="0" marL="0" marR="0" rtl="0" algn="l">
                        <a:spcBef>
                          <a:spcPts val="0"/>
                        </a:spcBef>
                        <a:spcAft>
                          <a:spcPts val="0"/>
                        </a:spcAft>
                        <a:buNone/>
                      </a:pPr>
                      <a:r>
                        <a:rPr lang="en" sz="500"/>
                        <a:t>My manager seeks diverse perspectives to help drive results.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r>
              <a:tr h="103950">
                <a:tc>
                  <a:txBody>
                    <a:bodyPr/>
                    <a:lstStyle/>
                    <a:p>
                      <a:pPr indent="0" lvl="0" marL="0" marR="0" rtl="0" algn="l">
                        <a:spcBef>
                          <a:spcPts val="0"/>
                        </a:spcBef>
                        <a:spcAft>
                          <a:spcPts val="0"/>
                        </a:spcAft>
                        <a:buNone/>
                      </a:pPr>
                      <a:r>
                        <a:rPr lang="en" sz="500"/>
                        <a:t>I feel a sense of belonging at my company.</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178200">
                <a:tc>
                  <a:txBody>
                    <a:bodyPr/>
                    <a:lstStyle/>
                    <a:p>
                      <a:pPr indent="0" lvl="0" marL="0" marR="0" rtl="0" algn="l">
                        <a:spcBef>
                          <a:spcPts val="0"/>
                        </a:spcBef>
                        <a:spcAft>
                          <a:spcPts val="0"/>
                        </a:spcAft>
                        <a:buNone/>
                      </a:pPr>
                      <a:r>
                        <a:rPr lang="en" sz="500"/>
                        <a:t>Regardless of background, everyone at Altria has an equal opportunity to succeed.</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3D3D3"/>
                    </a:solidFill>
                  </a:tcPr>
                </a:tc>
              </a:tr>
            </a:tbl>
          </a:graphicData>
        </a:graphic>
      </p:graphicFrame>
      <p:graphicFrame>
        <p:nvGraphicFramePr>
          <p:cNvPr id="1681" name="Google Shape;1681;p88"/>
          <p:cNvGraphicFramePr/>
          <p:nvPr/>
        </p:nvGraphicFramePr>
        <p:xfrm>
          <a:off x="547724" y="2535518"/>
          <a:ext cx="3000000" cy="3000000"/>
        </p:xfrm>
        <a:graphic>
          <a:graphicData uri="http://schemas.openxmlformats.org/drawingml/2006/table">
            <a:tbl>
              <a:tblPr bandRow="1" firstRow="1">
                <a:noFill/>
                <a:tableStyleId>{4D9A8607-1C7A-4FEF-80A3-68C6CF04E4B6}</a:tableStyleId>
              </a:tblPr>
              <a:tblGrid>
                <a:gridCol w="358725"/>
                <a:gridCol w="594175"/>
                <a:gridCol w="594175"/>
                <a:gridCol w="594175"/>
                <a:gridCol w="594175"/>
                <a:gridCol w="594175"/>
              </a:tblGrid>
              <a:tr h="66900">
                <a:tc gridSpan="6">
                  <a:txBody>
                    <a:bodyPr/>
                    <a:lstStyle/>
                    <a:p>
                      <a:pPr indent="0" lvl="0" marL="0" marR="0" rtl="0" algn="l">
                        <a:spcBef>
                          <a:spcPts val="0"/>
                        </a:spcBef>
                        <a:spcAft>
                          <a:spcPts val="0"/>
                        </a:spcAft>
                        <a:buNone/>
                      </a:pPr>
                      <a:r>
                        <a:rPr lang="en" sz="500">
                          <a:solidFill>
                            <a:schemeClr val="dk1"/>
                          </a:solidFill>
                        </a:rPr>
                        <a:t>Racial and ethnic breakdown of women at Altria (%)</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 sz="500">
                          <a:solidFill>
                            <a:schemeClr val="dk1"/>
                          </a:solidFill>
                        </a:rPr>
                        <a:t>Total</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lang="en" sz="500">
                          <a:solidFill>
                            <a:schemeClr val="dk1"/>
                          </a:solidFill>
                        </a:rPr>
                        <a:t>Asian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lang="en" sz="500">
                          <a:solidFill>
                            <a:schemeClr val="dk1"/>
                          </a:solidFill>
                        </a:rPr>
                        <a:t>Black</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lang="en" sz="500">
                          <a:solidFill>
                            <a:schemeClr val="dk1"/>
                          </a:solidFill>
                        </a:rPr>
                        <a:t>Hispanic</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lang="en" sz="500">
                          <a:solidFill>
                            <a:schemeClr val="dk1"/>
                          </a:solidFill>
                        </a:rPr>
                        <a:t>2+</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66900">
                <a:tc>
                  <a:txBody>
                    <a:bodyPr/>
                    <a:lstStyle/>
                    <a:p>
                      <a:pPr indent="0" lvl="0" marL="0" marR="0" rtl="0" algn="l">
                        <a:spcBef>
                          <a:spcPts val="0"/>
                        </a:spcBef>
                        <a:spcAft>
                          <a:spcPts val="0"/>
                        </a:spcAft>
                        <a:buNone/>
                      </a:pPr>
                      <a:r>
                        <a:rPr lang="en" sz="500"/>
                        <a:t>VP+</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rPr lang="en" sz="500"/>
                        <a:t>Dir.</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graphicFrame>
        <p:nvGraphicFramePr>
          <p:cNvPr id="1682" name="Google Shape;1682;p88"/>
          <p:cNvGraphicFramePr/>
          <p:nvPr/>
        </p:nvGraphicFramePr>
        <p:xfrm>
          <a:off x="533656" y="2989524"/>
          <a:ext cx="3000000" cy="3000000"/>
        </p:xfrm>
        <a:graphic>
          <a:graphicData uri="http://schemas.openxmlformats.org/drawingml/2006/table">
            <a:tbl>
              <a:tblPr bandRow="1" firstRow="1">
                <a:noFill/>
                <a:tableStyleId>{4D9A8607-1C7A-4FEF-80A3-68C6CF04E4B6}</a:tableStyleId>
              </a:tblPr>
              <a:tblGrid>
                <a:gridCol w="710600"/>
                <a:gridCol w="438850"/>
                <a:gridCol w="438850"/>
                <a:gridCol w="438850"/>
                <a:gridCol w="438850"/>
                <a:gridCol w="438850"/>
                <a:gridCol w="438850"/>
              </a:tblGrid>
              <a:tr h="95150">
                <a:tc gridSpan="7">
                  <a:txBody>
                    <a:bodyPr/>
                    <a:lstStyle/>
                    <a:p>
                      <a:pPr indent="0" lvl="0" marL="0" marR="0" rtl="0" algn="l">
                        <a:spcBef>
                          <a:spcPts val="0"/>
                        </a:spcBef>
                        <a:spcAft>
                          <a:spcPts val="0"/>
                        </a:spcAft>
                        <a:buNone/>
                      </a:pPr>
                      <a:r>
                        <a:rPr lang="en" sz="500">
                          <a:solidFill>
                            <a:schemeClr val="dk1"/>
                          </a:solidFill>
                        </a:rPr>
                        <a:t>Aiming Point: At least 30% VPs and directors are Asian, Black, Hispanic or two or more races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c hMerge="1"/>
              </a:tr>
              <a:tr h="91275">
                <a:tc gridSpan="7">
                  <a:txBody>
                    <a:bodyPr/>
                    <a:lstStyle/>
                    <a:p>
                      <a:pPr indent="0" lvl="0" marL="0" marR="0" rtl="0" algn="l">
                        <a:spcBef>
                          <a:spcPts val="0"/>
                        </a:spcBef>
                        <a:spcAft>
                          <a:spcPts val="0"/>
                        </a:spcAft>
                        <a:buNone/>
                      </a:pPr>
                      <a:r>
                        <a:rPr lang="en" sz="500">
                          <a:solidFill>
                            <a:schemeClr val="dk1"/>
                          </a:solidFill>
                        </a:rPr>
                        <a:t>Current status against aiming point (%):</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hMerge="1"/>
                <a:tc hMerge="1"/>
                <a:tc hMerge="1"/>
                <a:tc hMerge="1"/>
                <a:tc hMerge="1"/>
                <a:tc hMerge="1"/>
              </a:tr>
              <a:tr h="156475">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solidFill>
                            <a:schemeClr val="dk1"/>
                          </a:solidFill>
                        </a:rPr>
                        <a:t>Aiming Point</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VP+</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Dir.</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13-12</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11-10</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9 &amp; Below</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91275">
                <a:tc>
                  <a:txBody>
                    <a:bodyPr/>
                    <a:lstStyle/>
                    <a:p>
                      <a:pPr indent="0" lvl="0" marL="0" marR="0" rtl="0" algn="l">
                        <a:spcBef>
                          <a:spcPts val="0"/>
                        </a:spcBef>
                        <a:spcAft>
                          <a:spcPts val="0"/>
                        </a:spcAft>
                        <a:buNone/>
                      </a:pPr>
                      <a:r>
                        <a:rPr lang="en" sz="500"/>
                        <a:t>AAPI 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4%</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AAPI 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4%</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Black 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6%</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Black 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6%</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Hispanic 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5%</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Hispanic 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5%</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2+ Women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2%</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91275">
                <a:tc>
                  <a:txBody>
                    <a:bodyPr/>
                    <a:lstStyle/>
                    <a:p>
                      <a:pPr indent="0" lvl="0" marL="0" marR="0" rtl="0" algn="l">
                        <a:spcBef>
                          <a:spcPts val="0"/>
                        </a:spcBef>
                        <a:spcAft>
                          <a:spcPts val="0"/>
                        </a:spcAft>
                        <a:buNone/>
                      </a:pPr>
                      <a:r>
                        <a:rPr lang="en" sz="500"/>
                        <a:t>2+ Men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2%</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graphicFrame>
        <p:nvGraphicFramePr>
          <p:cNvPr id="1683" name="Google Shape;1683;p88"/>
          <p:cNvGraphicFramePr/>
          <p:nvPr/>
        </p:nvGraphicFramePr>
        <p:xfrm>
          <a:off x="3918489" y="2535518"/>
          <a:ext cx="3000000" cy="3000000"/>
        </p:xfrm>
        <a:graphic>
          <a:graphicData uri="http://schemas.openxmlformats.org/drawingml/2006/table">
            <a:tbl>
              <a:tblPr bandRow="1" firstRow="1">
                <a:noFill/>
                <a:tableStyleId>{4D9A8607-1C7A-4FEF-80A3-68C6CF04E4B6}</a:tableStyleId>
              </a:tblPr>
              <a:tblGrid>
                <a:gridCol w="459675"/>
                <a:gridCol w="417550"/>
                <a:gridCol w="417550"/>
                <a:gridCol w="493275"/>
                <a:gridCol w="417550"/>
                <a:gridCol w="417550"/>
                <a:gridCol w="417550"/>
              </a:tblGrid>
              <a:tr h="128850">
                <a:tc gridSpan="7">
                  <a:txBody>
                    <a:bodyPr/>
                    <a:lstStyle/>
                    <a:p>
                      <a:pPr indent="0" lvl="0" marL="0" marR="0" rtl="0" algn="l">
                        <a:spcBef>
                          <a:spcPts val="0"/>
                        </a:spcBef>
                        <a:spcAft>
                          <a:spcPts val="0"/>
                        </a:spcAft>
                        <a:buNone/>
                      </a:pPr>
                      <a:r>
                        <a:rPr lang="en" sz="500">
                          <a:solidFill>
                            <a:schemeClr val="dk1"/>
                          </a:solidFill>
                        </a:rPr>
                        <a:t>Aiming Point: Increase our VPs and directors who are LGBTQ+, a person with a disability, or veteran</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c hMerge="1"/>
              </a:tr>
              <a:tr h="75175">
                <a:tc gridSpan="7">
                  <a:txBody>
                    <a:bodyPr/>
                    <a:lstStyle/>
                    <a:p>
                      <a:pPr indent="0" lvl="0" marL="0" marR="0" rtl="0" algn="l">
                        <a:spcBef>
                          <a:spcPts val="0"/>
                        </a:spcBef>
                        <a:spcAft>
                          <a:spcPts val="0"/>
                        </a:spcAft>
                        <a:buNone/>
                      </a:pPr>
                      <a:r>
                        <a:rPr lang="en" sz="500">
                          <a:solidFill>
                            <a:schemeClr val="dk1"/>
                          </a:solidFill>
                        </a:rPr>
                        <a:t>Current status against aiming point (%):</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hMerge="1"/>
                <a:tc hMerge="1"/>
                <a:tc hMerge="1"/>
                <a:tc hMerge="1"/>
                <a:tc hMerge="1"/>
                <a:tc hMerge="1"/>
              </a:tr>
              <a:tr h="12885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solidFill>
                            <a:schemeClr val="dk1"/>
                          </a:solidFill>
                        </a:rPr>
                        <a:t>Aiming Point</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VP+</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Dir.</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13-12</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11-10</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solidFill>
                            <a:schemeClr val="dk1"/>
                          </a:solidFill>
                        </a:rPr>
                        <a:t>9 &amp; Below</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75175">
                <a:tc>
                  <a:txBody>
                    <a:bodyPr/>
                    <a:lstStyle/>
                    <a:p>
                      <a:pPr indent="0" lvl="0" marL="0" marR="0" rtl="0" algn="l">
                        <a:spcBef>
                          <a:spcPts val="0"/>
                        </a:spcBef>
                        <a:spcAft>
                          <a:spcPts val="0"/>
                        </a:spcAft>
                        <a:buNone/>
                      </a:pPr>
                      <a:r>
                        <a:rPr lang="en" sz="500"/>
                        <a:t>Number</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75175">
                <a:tc>
                  <a:txBody>
                    <a:bodyPr/>
                    <a:lstStyle/>
                    <a:p>
                      <a:pPr indent="0" lvl="0" marL="0" marR="0" rtl="0" algn="l">
                        <a:spcBef>
                          <a:spcPts val="0"/>
                        </a:spcBef>
                        <a:spcAft>
                          <a:spcPts val="0"/>
                        </a:spcAft>
                        <a:buNone/>
                      </a:pPr>
                      <a:r>
                        <a:rPr lang="en" sz="500"/>
                        <a:t>LGBTQ+</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8%</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75175">
                <a:tc>
                  <a:txBody>
                    <a:bodyPr/>
                    <a:lstStyle/>
                    <a:p>
                      <a:pPr indent="0" lvl="0" marL="0" marR="0" rtl="0" algn="l">
                        <a:spcBef>
                          <a:spcPts val="0"/>
                        </a:spcBef>
                        <a:spcAft>
                          <a:spcPts val="0"/>
                        </a:spcAft>
                        <a:buNone/>
                      </a:pPr>
                      <a:r>
                        <a:rPr lang="en" sz="500"/>
                        <a:t>PWD</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7%</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75175">
                <a:tc>
                  <a:txBody>
                    <a:bodyPr/>
                    <a:lstStyle/>
                    <a:p>
                      <a:pPr indent="0" lvl="0" marL="0" marR="0" rtl="0" algn="l">
                        <a:spcBef>
                          <a:spcPts val="0"/>
                        </a:spcBef>
                        <a:spcAft>
                          <a:spcPts val="0"/>
                        </a:spcAft>
                        <a:buNone/>
                      </a:pPr>
                      <a:r>
                        <a:rPr lang="en" sz="500"/>
                        <a:t>Veterans</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6%</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graphicFrame>
        <p:nvGraphicFramePr>
          <p:cNvPr id="1684" name="Google Shape;1684;p88"/>
          <p:cNvGraphicFramePr/>
          <p:nvPr/>
        </p:nvGraphicFramePr>
        <p:xfrm>
          <a:off x="3918489" y="3373571"/>
          <a:ext cx="3000000" cy="3000000"/>
        </p:xfrm>
        <a:graphic>
          <a:graphicData uri="http://schemas.openxmlformats.org/drawingml/2006/table">
            <a:tbl>
              <a:tblPr bandRow="1" firstRow="1">
                <a:noFill/>
                <a:tableStyleId>{4D9A8607-1C7A-4FEF-80A3-68C6CF04E4B6}</a:tableStyleId>
              </a:tblPr>
              <a:tblGrid>
                <a:gridCol w="311475"/>
                <a:gridCol w="323400"/>
                <a:gridCol w="323400"/>
                <a:gridCol w="323400"/>
                <a:gridCol w="323400"/>
                <a:gridCol w="323400"/>
                <a:gridCol w="323400"/>
                <a:gridCol w="323400"/>
                <a:gridCol w="478375"/>
              </a:tblGrid>
              <a:tr h="57150">
                <a:tc gridSpan="9">
                  <a:txBody>
                    <a:bodyPr/>
                    <a:lstStyle/>
                    <a:p>
                      <a:pPr indent="0" lvl="0" marL="0" marR="0" rtl="0" algn="l">
                        <a:spcBef>
                          <a:spcPts val="0"/>
                        </a:spcBef>
                        <a:spcAft>
                          <a:spcPts val="0"/>
                        </a:spcAft>
                        <a:buNone/>
                      </a:pPr>
                      <a:r>
                        <a:rPr lang="en" sz="500">
                          <a:solidFill>
                            <a:schemeClr val="dk1"/>
                          </a:solidFill>
                        </a:rPr>
                        <a:t>Leading Indicators (Jan 1, 2020 – Dec, 2020)</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A1B3CA"/>
                    </a:solidFill>
                  </a:tcPr>
                </a:tc>
                <a:tc hMerge="1"/>
                <a:tc hMerge="1"/>
                <a:tc hMerge="1"/>
                <a:tc hMerge="1"/>
                <a:tc hMerge="1"/>
                <a:tc hMerge="1"/>
                <a:tc hMerge="1"/>
                <a:tc hMerge="1"/>
              </a:tr>
              <a:tr h="5715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gridSpan="5">
                  <a:txBody>
                    <a:bodyPr/>
                    <a:lstStyle/>
                    <a:p>
                      <a:pPr indent="0" lvl="0" marL="0" marR="0" rtl="0" algn="ctr">
                        <a:spcBef>
                          <a:spcPts val="0"/>
                        </a:spcBef>
                        <a:spcAft>
                          <a:spcPts val="0"/>
                        </a:spcAft>
                        <a:buNone/>
                      </a:pPr>
                      <a:r>
                        <a:rPr b="1" lang="en" sz="500">
                          <a:solidFill>
                            <a:schemeClr val="dk1"/>
                          </a:solidFill>
                        </a:rPr>
                        <a:t>Promotions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hMerge="1"/>
                <a:tc hMerge="1"/>
                <a:tc hMerge="1"/>
                <a:tc hMerge="1"/>
                <a:tc gridSpan="2">
                  <a:txBody>
                    <a:bodyPr/>
                    <a:lstStyle/>
                    <a:p>
                      <a:pPr indent="0" lvl="0" marL="0" marR="0" rtl="0" algn="ctr">
                        <a:spcBef>
                          <a:spcPts val="0"/>
                        </a:spcBef>
                        <a:spcAft>
                          <a:spcPts val="0"/>
                        </a:spcAft>
                        <a:buNone/>
                      </a:pPr>
                      <a:r>
                        <a:rPr b="1" lang="en" sz="500">
                          <a:solidFill>
                            <a:schemeClr val="dk1"/>
                          </a:solidFill>
                        </a:rPr>
                        <a:t>Starts and Exits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hMerge="1"/>
                <a:tc rowSpan="2">
                  <a:txBody>
                    <a:bodyPr/>
                    <a:lstStyle/>
                    <a:p>
                      <a:pPr indent="0" lvl="0" marL="0" marR="0" rtl="0" algn="ctr">
                        <a:spcBef>
                          <a:spcPts val="0"/>
                        </a:spcBef>
                        <a:spcAft>
                          <a:spcPts val="0"/>
                        </a:spcAft>
                        <a:buNone/>
                      </a:pPr>
                      <a:r>
                        <a:rPr b="1" lang="en" sz="500">
                          <a:solidFill>
                            <a:schemeClr val="dk1"/>
                          </a:solidFill>
                        </a:rPr>
                        <a:t>% of Employees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 sz="500"/>
                        <a:t>Total</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To 13-12</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To Dir.</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To VP</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VP+</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Starts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ctr">
                        <a:spcBef>
                          <a:spcPts val="0"/>
                        </a:spcBef>
                        <a:spcAft>
                          <a:spcPts val="0"/>
                        </a:spcAft>
                        <a:buNone/>
                      </a:pPr>
                      <a:r>
                        <a:rPr b="1" lang="en" sz="500"/>
                        <a:t>Exits</a:t>
                      </a:r>
                      <a:endParaRPr sz="1100"/>
                    </a:p>
                  </a:txBody>
                  <a:tcPr marT="13725" marB="13725" marR="18300" marL="18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vMerge="1"/>
              </a:tr>
              <a:tr h="66900">
                <a:tc>
                  <a:txBody>
                    <a:bodyPr/>
                    <a:lstStyle/>
                    <a:p>
                      <a:pPr indent="0" lvl="0" marL="0" marR="0" rtl="0" algn="l">
                        <a:spcBef>
                          <a:spcPts val="0"/>
                        </a:spcBef>
                        <a:spcAft>
                          <a:spcPts val="0"/>
                        </a:spcAft>
                        <a:buNone/>
                      </a:pPr>
                      <a:r>
                        <a:rPr lang="en" sz="500"/>
                        <a:t>Number</a:t>
                      </a:r>
                      <a:endParaRPr sz="11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66900">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1"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500"/>
                    </a:p>
                  </a:txBody>
                  <a:tcPr marT="13725" marB="13725" marR="18300" marL="18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bl>
          </a:graphicData>
        </a:graphic>
      </p:graphicFrame>
      <p:cxnSp>
        <p:nvCxnSpPr>
          <p:cNvPr id="1685" name="Google Shape;1685;p88"/>
          <p:cNvCxnSpPr/>
          <p:nvPr/>
        </p:nvCxnSpPr>
        <p:spPr>
          <a:xfrm rot="10800000">
            <a:off x="6972047" y="2629662"/>
            <a:ext cx="153069" cy="0"/>
          </a:xfrm>
          <a:prstGeom prst="straightConnector1">
            <a:avLst/>
          </a:prstGeom>
          <a:noFill/>
          <a:ln cap="flat" cmpd="sng" w="12700">
            <a:solidFill>
              <a:srgbClr val="E81159"/>
            </a:solidFill>
            <a:prstDash val="solid"/>
            <a:miter lim="800000"/>
            <a:headEnd len="sm" w="sm" type="none"/>
            <a:tailEnd len="med" w="med" type="triangle"/>
          </a:ln>
        </p:spPr>
      </p:cxnSp>
      <p:cxnSp>
        <p:nvCxnSpPr>
          <p:cNvPr id="1686" name="Google Shape;1686;p88"/>
          <p:cNvCxnSpPr/>
          <p:nvPr/>
        </p:nvCxnSpPr>
        <p:spPr>
          <a:xfrm rot="10800000">
            <a:off x="6997692" y="4045679"/>
            <a:ext cx="153000" cy="0"/>
          </a:xfrm>
          <a:prstGeom prst="straightConnector1">
            <a:avLst/>
          </a:prstGeom>
          <a:noFill/>
          <a:ln cap="flat" cmpd="sng" w="12700">
            <a:solidFill>
              <a:srgbClr val="E81159"/>
            </a:solidFill>
            <a:prstDash val="solid"/>
            <a:miter lim="800000"/>
            <a:headEnd len="sm" w="sm" type="none"/>
            <a:tailEnd len="med" w="med" type="triangl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1" name="Shape 1691"/>
        <p:cNvGrpSpPr/>
        <p:nvPr/>
      </p:nvGrpSpPr>
      <p:grpSpPr>
        <a:xfrm>
          <a:off x="0" y="0"/>
          <a:ext cx="0" cy="0"/>
          <a:chOff x="0" y="0"/>
          <a:chExt cx="0" cy="0"/>
        </a:xfrm>
      </p:grpSpPr>
      <p:sp>
        <p:nvSpPr>
          <p:cNvPr id="1692" name="Google Shape;1692;p89"/>
          <p:cNvSpPr txBox="1"/>
          <p:nvPr/>
        </p:nvSpPr>
        <p:spPr>
          <a:xfrm>
            <a:off x="2548091" y="1651637"/>
            <a:ext cx="3572909" cy="1305078"/>
          </a:xfrm>
          <a:prstGeom prst="rect">
            <a:avLst/>
          </a:prstGeom>
          <a:noFill/>
          <a:ln cap="flat" cmpd="sng" w="9525">
            <a:solidFill>
              <a:schemeClr val="dk1"/>
            </a:solidFill>
            <a:prstDash val="solid"/>
            <a:round/>
            <a:headEnd len="sm" w="sm" type="none"/>
            <a:tailEnd len="sm" w="sm" type="none"/>
          </a:ln>
        </p:spPr>
        <p:txBody>
          <a:bodyPr anchorCtr="0" anchor="t" bIns="45700" lIns="0" spcFirstLastPara="1" rIns="0" wrap="square" tIns="45700">
            <a:spAutoFit/>
          </a:bodyPr>
          <a:lstStyle/>
          <a:p>
            <a:pPr indent="0" lvl="0" marL="0" marR="0" rtl="0" algn="l">
              <a:lnSpc>
                <a:spcPct val="150000"/>
              </a:lnSpc>
              <a:spcBef>
                <a:spcPts val="0"/>
              </a:spcBef>
              <a:spcAft>
                <a:spcPts val="0"/>
              </a:spcAft>
              <a:buNone/>
            </a:pPr>
            <a:r>
              <a:rPr lang="en" sz="825">
                <a:solidFill>
                  <a:schemeClr val="dk1"/>
                </a:solidFill>
                <a:latin typeface="Arial"/>
                <a:ea typeface="Arial"/>
                <a:cs typeface="Arial"/>
                <a:sym typeface="Arial"/>
              </a:rPr>
              <a:t>Past 30 Minute Thursday Topics:</a:t>
            </a:r>
            <a:endParaRPr/>
          </a:p>
          <a:p>
            <a:pPr indent="0" lvl="0" marL="0" marR="0" rtl="0" algn="l">
              <a:lnSpc>
                <a:spcPct val="150000"/>
              </a:lnSpc>
              <a:spcBef>
                <a:spcPts val="0"/>
              </a:spcBef>
              <a:spcAft>
                <a:spcPts val="0"/>
              </a:spcAft>
              <a:buClr>
                <a:schemeClr val="dk1"/>
              </a:buClr>
              <a:buSzPts val="825"/>
              <a:buFont typeface="Arial"/>
              <a:buChar char="•"/>
            </a:pPr>
            <a:r>
              <a:rPr lang="en" sz="825">
                <a:solidFill>
                  <a:schemeClr val="dk1"/>
                </a:solidFill>
                <a:latin typeface="Arial"/>
                <a:ea typeface="Arial"/>
                <a:cs typeface="Arial"/>
                <a:sym typeface="Arial"/>
              </a:rPr>
              <a:t>Leading through technology </a:t>
            </a:r>
            <a:endParaRPr/>
          </a:p>
          <a:p>
            <a:pPr indent="0" lvl="0" marL="0" marR="0" rtl="0" algn="l">
              <a:lnSpc>
                <a:spcPct val="150000"/>
              </a:lnSpc>
              <a:spcBef>
                <a:spcPts val="0"/>
              </a:spcBef>
              <a:spcAft>
                <a:spcPts val="0"/>
              </a:spcAft>
              <a:buClr>
                <a:schemeClr val="dk1"/>
              </a:buClr>
              <a:buSzPts val="825"/>
              <a:buFont typeface="Arial"/>
              <a:buChar char="•"/>
            </a:pPr>
            <a:r>
              <a:rPr lang="en" sz="825">
                <a:solidFill>
                  <a:schemeClr val="dk1"/>
                </a:solidFill>
                <a:latin typeface="Arial"/>
                <a:ea typeface="Arial"/>
                <a:cs typeface="Arial"/>
                <a:sym typeface="Arial"/>
              </a:rPr>
              <a:t>Recognizing your team virtually</a:t>
            </a:r>
            <a:endParaRPr/>
          </a:p>
          <a:p>
            <a:pPr indent="0" lvl="0" marL="0" marR="0" rtl="0" algn="l">
              <a:lnSpc>
                <a:spcPct val="150000"/>
              </a:lnSpc>
              <a:spcBef>
                <a:spcPts val="0"/>
              </a:spcBef>
              <a:spcAft>
                <a:spcPts val="0"/>
              </a:spcAft>
              <a:buClr>
                <a:schemeClr val="dk1"/>
              </a:buClr>
              <a:buSzPts val="825"/>
              <a:buFont typeface="Arial"/>
              <a:buChar char="•"/>
            </a:pPr>
            <a:r>
              <a:rPr lang="en" sz="825">
                <a:solidFill>
                  <a:schemeClr val="dk1"/>
                </a:solidFill>
                <a:latin typeface="Arial"/>
                <a:ea typeface="Arial"/>
                <a:cs typeface="Arial"/>
                <a:sym typeface="Arial"/>
              </a:rPr>
              <a:t>Getting productive with google tools</a:t>
            </a:r>
            <a:endParaRPr/>
          </a:p>
          <a:p>
            <a:pPr indent="0" lvl="0" marL="0" marR="0" rtl="0" algn="l">
              <a:lnSpc>
                <a:spcPct val="150000"/>
              </a:lnSpc>
              <a:spcBef>
                <a:spcPts val="0"/>
              </a:spcBef>
              <a:spcAft>
                <a:spcPts val="0"/>
              </a:spcAft>
              <a:buClr>
                <a:schemeClr val="dk1"/>
              </a:buClr>
              <a:buSzPts val="825"/>
              <a:buFont typeface="Arial"/>
              <a:buChar char="•"/>
            </a:pPr>
            <a:r>
              <a:rPr lang="en" sz="825">
                <a:solidFill>
                  <a:schemeClr val="dk1"/>
                </a:solidFill>
                <a:latin typeface="Arial"/>
                <a:ea typeface="Arial"/>
                <a:cs typeface="Arial"/>
                <a:sym typeface="Arial"/>
              </a:rPr>
              <a:t>Driving empathy on a remote team  </a:t>
            </a:r>
            <a:endParaRPr/>
          </a:p>
          <a:p>
            <a:pPr indent="52387" lvl="0" marL="0" marR="0" rtl="0" algn="l">
              <a:lnSpc>
                <a:spcPct val="150000"/>
              </a:lnSpc>
              <a:spcBef>
                <a:spcPts val="0"/>
              </a:spcBef>
              <a:spcAft>
                <a:spcPts val="0"/>
              </a:spcAft>
              <a:buClr>
                <a:schemeClr val="dk1"/>
              </a:buClr>
              <a:buSzPts val="825"/>
              <a:buFont typeface="Arial"/>
              <a:buNone/>
            </a:pPr>
            <a:r>
              <a:t/>
            </a:r>
            <a:endParaRPr sz="825">
              <a:solidFill>
                <a:schemeClr val="dk1"/>
              </a:solidFill>
              <a:latin typeface="Arial"/>
              <a:ea typeface="Arial"/>
              <a:cs typeface="Arial"/>
              <a:sym typeface="Arial"/>
            </a:endParaRPr>
          </a:p>
        </p:txBody>
      </p:sp>
      <p:sp>
        <p:nvSpPr>
          <p:cNvPr id="1693" name="Google Shape;1693;p89"/>
          <p:cNvSpPr/>
          <p:nvPr/>
        </p:nvSpPr>
        <p:spPr>
          <a:xfrm>
            <a:off x="2209494" y="1051315"/>
            <a:ext cx="4728201" cy="2581789"/>
          </a:xfrm>
          <a:custGeom>
            <a:rect b="b" l="l" r="r" t="t"/>
            <a:pathLst>
              <a:path extrusionOk="0" h="3728555" w="5121262">
                <a:moveTo>
                  <a:pt x="0" y="3728555"/>
                </a:moveTo>
                <a:lnTo>
                  <a:pt x="5121262" y="3728555"/>
                </a:lnTo>
                <a:lnTo>
                  <a:pt x="5121262" y="0"/>
                </a:lnTo>
                <a:lnTo>
                  <a:pt x="0" y="0"/>
                </a:lnTo>
                <a:close/>
              </a:path>
            </a:pathLst>
          </a:custGeom>
          <a:solidFill>
            <a:srgbClr val="A1B3CA"/>
          </a:solidFill>
          <a:ln>
            <a:noFill/>
          </a:ln>
        </p:spPr>
      </p:sp>
      <p:sp>
        <p:nvSpPr>
          <p:cNvPr id="1694" name="Google Shape;1694;p89"/>
          <p:cNvSpPr/>
          <p:nvPr/>
        </p:nvSpPr>
        <p:spPr>
          <a:xfrm>
            <a:off x="2318657" y="1328183"/>
            <a:ext cx="4491163" cy="2222187"/>
          </a:xfrm>
          <a:custGeom>
            <a:rect b="b" l="l" r="r" t="t"/>
            <a:pathLst>
              <a:path extrusionOk="0" h="3209227" w="4864519">
                <a:moveTo>
                  <a:pt x="0" y="3209227"/>
                </a:moveTo>
                <a:lnTo>
                  <a:pt x="4864519" y="3209227"/>
                </a:lnTo>
                <a:lnTo>
                  <a:pt x="4864519" y="0"/>
                </a:lnTo>
                <a:lnTo>
                  <a:pt x="0" y="0"/>
                </a:lnTo>
                <a:close/>
              </a:path>
            </a:pathLst>
          </a:custGeom>
          <a:solidFill>
            <a:srgbClr val="FEFFFE"/>
          </a:solidFill>
          <a:ln>
            <a:noFill/>
          </a:ln>
        </p:spPr>
      </p:sp>
      <p:sp>
        <p:nvSpPr>
          <p:cNvPr id="1695" name="Google Shape;1695;p89"/>
          <p:cNvSpPr/>
          <p:nvPr/>
        </p:nvSpPr>
        <p:spPr>
          <a:xfrm>
            <a:off x="6220355" y="1146755"/>
            <a:ext cx="600381" cy="105641"/>
          </a:xfrm>
          <a:custGeom>
            <a:rect b="b" l="l" r="r" t="t"/>
            <a:pathLst>
              <a:path extrusionOk="0" h="152565" w="650291">
                <a:moveTo>
                  <a:pt x="0" y="152565"/>
                </a:moveTo>
                <a:lnTo>
                  <a:pt x="650291" y="152565"/>
                </a:lnTo>
                <a:lnTo>
                  <a:pt x="650291" y="0"/>
                </a:lnTo>
                <a:lnTo>
                  <a:pt x="0" y="0"/>
                </a:lnTo>
                <a:close/>
              </a:path>
            </a:pathLst>
          </a:custGeom>
          <a:solidFill>
            <a:srgbClr val="FEFFFE"/>
          </a:solidFill>
          <a:ln>
            <a:noFill/>
          </a:ln>
        </p:spPr>
      </p:sp>
      <p:sp>
        <p:nvSpPr>
          <p:cNvPr id="1696" name="Google Shape;1696;p89"/>
          <p:cNvSpPr/>
          <p:nvPr/>
        </p:nvSpPr>
        <p:spPr>
          <a:xfrm>
            <a:off x="2324894" y="1146755"/>
            <a:ext cx="3809174" cy="105641"/>
          </a:xfrm>
          <a:custGeom>
            <a:rect b="b" l="l" r="r" t="t"/>
            <a:pathLst>
              <a:path extrusionOk="0" h="152565" w="4125836">
                <a:moveTo>
                  <a:pt x="0" y="152565"/>
                </a:moveTo>
                <a:lnTo>
                  <a:pt x="4125837" y="152565"/>
                </a:lnTo>
                <a:lnTo>
                  <a:pt x="4125837" y="0"/>
                </a:lnTo>
                <a:lnTo>
                  <a:pt x="0" y="0"/>
                </a:lnTo>
                <a:close/>
              </a:path>
            </a:pathLst>
          </a:custGeom>
          <a:solidFill>
            <a:srgbClr val="FEFFFE"/>
          </a:solidFill>
          <a:ln>
            <a:noFill/>
          </a:ln>
        </p:spPr>
      </p:sp>
      <p:sp>
        <p:nvSpPr>
          <p:cNvPr id="1697" name="Google Shape;1697;p89"/>
          <p:cNvSpPr/>
          <p:nvPr/>
        </p:nvSpPr>
        <p:spPr>
          <a:xfrm>
            <a:off x="2383852" y="1078916"/>
            <a:ext cx="36395" cy="27287"/>
          </a:xfrm>
          <a:custGeom>
            <a:rect b="b" l="l" r="r" t="t"/>
            <a:pathLst>
              <a:path extrusionOk="0" h="39408" w="39421">
                <a:moveTo>
                  <a:pt x="19710" y="39408"/>
                </a:moveTo>
                <a:cubicBezTo>
                  <a:pt x="30594" y="39408"/>
                  <a:pt x="39421" y="30581"/>
                  <a:pt x="39421" y="19697"/>
                </a:cubicBezTo>
                <a:cubicBezTo>
                  <a:pt x="39421" y="8813"/>
                  <a:pt x="30594" y="0"/>
                  <a:pt x="19710" y="0"/>
                </a:cubicBezTo>
                <a:cubicBezTo>
                  <a:pt x="8826" y="0"/>
                  <a:pt x="0" y="8813"/>
                  <a:pt x="0" y="19697"/>
                </a:cubicBezTo>
                <a:cubicBezTo>
                  <a:pt x="0" y="30581"/>
                  <a:pt x="8826" y="39408"/>
                  <a:pt x="19710" y="39408"/>
                </a:cubicBezTo>
              </a:path>
            </a:pathLst>
          </a:custGeom>
          <a:solidFill>
            <a:srgbClr val="FEF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89"/>
          <p:cNvSpPr/>
          <p:nvPr/>
        </p:nvSpPr>
        <p:spPr>
          <a:xfrm>
            <a:off x="2442821" y="1078916"/>
            <a:ext cx="36395" cy="27287"/>
          </a:xfrm>
          <a:custGeom>
            <a:rect b="b" l="l" r="r" t="t"/>
            <a:pathLst>
              <a:path extrusionOk="0" h="39408" w="39421">
                <a:moveTo>
                  <a:pt x="19710" y="39408"/>
                </a:moveTo>
                <a:cubicBezTo>
                  <a:pt x="30594" y="39408"/>
                  <a:pt x="39420" y="30581"/>
                  <a:pt x="39420" y="19697"/>
                </a:cubicBezTo>
                <a:cubicBezTo>
                  <a:pt x="39420" y="8813"/>
                  <a:pt x="30594" y="0"/>
                  <a:pt x="19710" y="0"/>
                </a:cubicBezTo>
                <a:cubicBezTo>
                  <a:pt x="8826" y="0"/>
                  <a:pt x="0" y="8813"/>
                  <a:pt x="0" y="19697"/>
                </a:cubicBezTo>
                <a:cubicBezTo>
                  <a:pt x="0" y="30581"/>
                  <a:pt x="8826" y="39408"/>
                  <a:pt x="19710" y="39408"/>
                </a:cubicBezTo>
              </a:path>
            </a:pathLst>
          </a:custGeom>
          <a:solidFill>
            <a:srgbClr val="FEF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89"/>
          <p:cNvSpPr/>
          <p:nvPr/>
        </p:nvSpPr>
        <p:spPr>
          <a:xfrm>
            <a:off x="2324883" y="1078916"/>
            <a:ext cx="36395" cy="27287"/>
          </a:xfrm>
          <a:custGeom>
            <a:rect b="b" l="l" r="r" t="t"/>
            <a:pathLst>
              <a:path extrusionOk="0" h="39408" w="39421">
                <a:moveTo>
                  <a:pt x="19710" y="39408"/>
                </a:moveTo>
                <a:cubicBezTo>
                  <a:pt x="30594" y="39408"/>
                  <a:pt x="39421" y="30581"/>
                  <a:pt x="39421" y="19697"/>
                </a:cubicBezTo>
                <a:cubicBezTo>
                  <a:pt x="39421" y="8813"/>
                  <a:pt x="30594" y="0"/>
                  <a:pt x="19710" y="0"/>
                </a:cubicBezTo>
                <a:cubicBezTo>
                  <a:pt x="8826" y="0"/>
                  <a:pt x="0" y="8813"/>
                  <a:pt x="0" y="19697"/>
                </a:cubicBezTo>
                <a:cubicBezTo>
                  <a:pt x="0" y="30581"/>
                  <a:pt x="8826" y="39408"/>
                  <a:pt x="19710" y="39408"/>
                </a:cubicBezTo>
              </a:path>
            </a:pathLst>
          </a:custGeom>
          <a:solidFill>
            <a:srgbClr val="FEFF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00" name="Google Shape;1700;p89"/>
          <p:cNvPicPr preferRelativeResize="0"/>
          <p:nvPr/>
        </p:nvPicPr>
        <p:blipFill rotWithShape="1">
          <a:blip r:embed="rId3">
            <a:alphaModFix/>
          </a:blip>
          <a:srcRect b="38636" l="0" r="0" t="0"/>
          <a:stretch/>
        </p:blipFill>
        <p:spPr>
          <a:xfrm>
            <a:off x="5992055" y="2995951"/>
            <a:ext cx="443269" cy="443269"/>
          </a:xfrm>
          <a:custGeom>
            <a:rect b="b" l="l" r="r" t="t"/>
            <a:pathLst>
              <a:path extrusionOk="0"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noFill/>
          <a:ln cap="flat" cmpd="sng" w="12700">
            <a:solidFill>
              <a:srgbClr val="A1B3CA"/>
            </a:solidFill>
            <a:prstDash val="solid"/>
            <a:round/>
            <a:headEnd len="sm" w="sm" type="none"/>
            <a:tailEnd len="sm" w="sm" type="none"/>
          </a:ln>
        </p:spPr>
      </p:pic>
      <p:pic>
        <p:nvPicPr>
          <p:cNvPr id="1701" name="Google Shape;1701;p89"/>
          <p:cNvPicPr preferRelativeResize="0"/>
          <p:nvPr/>
        </p:nvPicPr>
        <p:blipFill rotWithShape="1">
          <a:blip r:embed="rId4">
            <a:alphaModFix/>
          </a:blip>
          <a:srcRect b="39999" l="0" r="0" t="0"/>
          <a:stretch/>
        </p:blipFill>
        <p:spPr>
          <a:xfrm>
            <a:off x="4237225" y="2995951"/>
            <a:ext cx="443269" cy="443269"/>
          </a:xfrm>
          <a:custGeom>
            <a:rect b="b" l="l" r="r" t="t"/>
            <a:pathLst>
              <a:path extrusionOk="0"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noFill/>
          <a:ln cap="flat" cmpd="sng" w="12700">
            <a:solidFill>
              <a:srgbClr val="A1B3CA"/>
            </a:solidFill>
            <a:prstDash val="solid"/>
            <a:round/>
            <a:headEnd len="sm" w="sm" type="none"/>
            <a:tailEnd len="sm" w="sm" type="none"/>
          </a:ln>
        </p:spPr>
      </p:pic>
      <p:pic>
        <p:nvPicPr>
          <p:cNvPr id="1702" name="Google Shape;1702;p89"/>
          <p:cNvPicPr preferRelativeResize="0"/>
          <p:nvPr/>
        </p:nvPicPr>
        <p:blipFill rotWithShape="1">
          <a:blip r:embed="rId5">
            <a:alphaModFix/>
          </a:blip>
          <a:srcRect b="44898" l="0" r="0" t="0"/>
          <a:stretch/>
        </p:blipFill>
        <p:spPr>
          <a:xfrm>
            <a:off x="3346279" y="2995951"/>
            <a:ext cx="443269" cy="443269"/>
          </a:xfrm>
          <a:custGeom>
            <a:rect b="b" l="l" r="r" t="t"/>
            <a:pathLst>
              <a:path extrusionOk="0" h="548640" w="548640">
                <a:moveTo>
                  <a:pt x="274320" y="0"/>
                </a:moveTo>
                <a:cubicBezTo>
                  <a:pt x="425823" y="0"/>
                  <a:pt x="548640" y="122817"/>
                  <a:pt x="548640" y="274320"/>
                </a:cubicBezTo>
                <a:cubicBezTo>
                  <a:pt x="548640" y="425823"/>
                  <a:pt x="425823" y="548640"/>
                  <a:pt x="274320" y="548640"/>
                </a:cubicBezTo>
                <a:cubicBezTo>
                  <a:pt x="122817" y="548640"/>
                  <a:pt x="0" y="425823"/>
                  <a:pt x="0" y="274320"/>
                </a:cubicBezTo>
                <a:cubicBezTo>
                  <a:pt x="0" y="122817"/>
                  <a:pt x="122817" y="0"/>
                  <a:pt x="274320" y="0"/>
                </a:cubicBezTo>
                <a:close/>
              </a:path>
            </a:pathLst>
          </a:custGeom>
          <a:noFill/>
          <a:ln cap="flat" cmpd="sng" w="12700">
            <a:solidFill>
              <a:srgbClr val="A1B3CA"/>
            </a:solidFill>
            <a:prstDash val="solid"/>
            <a:round/>
            <a:headEnd len="sm" w="sm" type="none"/>
            <a:tailEnd len="sm" w="sm" type="none"/>
          </a:ln>
        </p:spPr>
      </p:pic>
      <p:cxnSp>
        <p:nvCxnSpPr>
          <p:cNvPr id="1703" name="Google Shape;1703;p89"/>
          <p:cNvCxnSpPr/>
          <p:nvPr/>
        </p:nvCxnSpPr>
        <p:spPr>
          <a:xfrm>
            <a:off x="2264898" y="2936269"/>
            <a:ext cx="4545241" cy="0"/>
          </a:xfrm>
          <a:prstGeom prst="straightConnector1">
            <a:avLst/>
          </a:prstGeom>
          <a:noFill/>
          <a:ln cap="flat" cmpd="sng" w="12700">
            <a:solidFill>
              <a:srgbClr val="A1B3CA"/>
            </a:solidFill>
            <a:prstDash val="solid"/>
            <a:miter lim="800000"/>
            <a:headEnd len="sm" w="sm" type="none"/>
            <a:tailEnd len="sm" w="sm" type="none"/>
          </a:ln>
        </p:spPr>
      </p:cxnSp>
      <p:sp>
        <p:nvSpPr>
          <p:cNvPr id="1704" name="Google Shape;1704;p89"/>
          <p:cNvSpPr txBox="1"/>
          <p:nvPr/>
        </p:nvSpPr>
        <p:spPr>
          <a:xfrm>
            <a:off x="2357250" y="1309888"/>
            <a:ext cx="4471587" cy="348131"/>
          </a:xfrm>
          <a:prstGeom prst="rect">
            <a:avLst/>
          </a:prstGeom>
          <a:noFill/>
          <a:ln>
            <a:noFill/>
          </a:ln>
        </p:spPr>
        <p:txBody>
          <a:bodyPr anchorCtr="0" anchor="t" bIns="68575" lIns="68575" spcFirstLastPara="1" rIns="68575" wrap="square" tIns="68575">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Altria’s Leader Scorecards</a:t>
            </a:r>
            <a:endParaRPr/>
          </a:p>
        </p:txBody>
      </p:sp>
      <p:sp>
        <p:nvSpPr>
          <p:cNvPr id="1705" name="Google Shape;1705;p89"/>
          <p:cNvSpPr txBox="1"/>
          <p:nvPr/>
        </p:nvSpPr>
        <p:spPr>
          <a:xfrm>
            <a:off x="2569501" y="1628413"/>
            <a:ext cx="1845749"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Stessy Scorecard</a:t>
            </a:r>
            <a:endParaRPr sz="2800">
              <a:solidFill>
                <a:schemeClr val="dk1"/>
              </a:solidFill>
              <a:latin typeface="Arial"/>
              <a:ea typeface="Arial"/>
              <a:cs typeface="Arial"/>
              <a:sym typeface="Arial"/>
            </a:endParaRPr>
          </a:p>
        </p:txBody>
      </p:sp>
      <p:sp>
        <p:nvSpPr>
          <p:cNvPr id="1706" name="Google Shape;1706;p89"/>
          <p:cNvSpPr txBox="1"/>
          <p:nvPr/>
        </p:nvSpPr>
        <p:spPr>
          <a:xfrm>
            <a:off x="2515967" y="1593193"/>
            <a:ext cx="1845749"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Stessy Scorecard</a:t>
            </a:r>
            <a:endParaRPr sz="2800">
              <a:solidFill>
                <a:schemeClr val="dk1"/>
              </a:solidFill>
              <a:latin typeface="Arial"/>
              <a:ea typeface="Arial"/>
              <a:cs typeface="Arial"/>
              <a:sym typeface="Arial"/>
            </a:endParaRPr>
          </a:p>
        </p:txBody>
      </p:sp>
      <p:sp>
        <p:nvSpPr>
          <p:cNvPr id="1707" name="Google Shape;1707;p8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Foster Peer-to-Peer Transparency to Reinforce Goals</a:t>
            </a:r>
            <a:endParaRPr/>
          </a:p>
        </p:txBody>
      </p:sp>
      <p:sp>
        <p:nvSpPr>
          <p:cNvPr id="1708" name="Google Shape;1708;p8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Greater DEI Plan and Scorecard Sharing</a:t>
            </a:r>
            <a:endParaRPr/>
          </a:p>
        </p:txBody>
      </p:sp>
      <p:sp>
        <p:nvSpPr>
          <p:cNvPr id="1709" name="Google Shape;1709;p89"/>
          <p:cNvSpPr txBox="1"/>
          <p:nvPr/>
        </p:nvSpPr>
        <p:spPr>
          <a:xfrm>
            <a:off x="457200" y="4488924"/>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1710" name="Google Shape;1710;p89"/>
          <p:cNvPicPr preferRelativeResize="0"/>
          <p:nvPr/>
        </p:nvPicPr>
        <p:blipFill rotWithShape="1">
          <a:blip r:embed="rId6">
            <a:alphaModFix/>
          </a:blip>
          <a:srcRect b="0" l="0" r="0" t="0"/>
          <a:stretch/>
        </p:blipFill>
        <p:spPr>
          <a:xfrm>
            <a:off x="7973047" y="4596929"/>
            <a:ext cx="535315" cy="203671"/>
          </a:xfrm>
          <a:prstGeom prst="rect">
            <a:avLst/>
          </a:prstGeom>
          <a:noFill/>
          <a:ln>
            <a:noFill/>
          </a:ln>
        </p:spPr>
      </p:pic>
      <p:sp>
        <p:nvSpPr>
          <p:cNvPr id="1711" name="Google Shape;1711;p89"/>
          <p:cNvSpPr txBox="1"/>
          <p:nvPr/>
        </p:nvSpPr>
        <p:spPr>
          <a:xfrm>
            <a:off x="2462433" y="1558787"/>
            <a:ext cx="1845749"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27430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Reed Scorecard</a:t>
            </a:r>
            <a:endParaRPr sz="2800">
              <a:solidFill>
                <a:schemeClr val="dk1"/>
              </a:solidFill>
              <a:latin typeface="Arial"/>
              <a:ea typeface="Arial"/>
              <a:cs typeface="Arial"/>
              <a:sym typeface="Arial"/>
            </a:endParaRPr>
          </a:p>
        </p:txBody>
      </p:sp>
      <p:graphicFrame>
        <p:nvGraphicFramePr>
          <p:cNvPr id="1712" name="Google Shape;1712;p89"/>
          <p:cNvGraphicFramePr/>
          <p:nvPr/>
        </p:nvGraphicFramePr>
        <p:xfrm>
          <a:off x="2521054" y="1747483"/>
          <a:ext cx="3000000" cy="3000000"/>
        </p:xfrm>
        <a:graphic>
          <a:graphicData uri="http://schemas.openxmlformats.org/drawingml/2006/table">
            <a:tbl>
              <a:tblPr>
                <a:noFill/>
                <a:tableStyleId>{C6413627-D1C7-455B-9D7B-249AB271A6DA}</a:tableStyleId>
              </a:tblPr>
              <a:tblGrid>
                <a:gridCol w="879100"/>
                <a:gridCol w="830275"/>
              </a:tblGrid>
              <a:tr h="96000">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Description</a:t>
                      </a:r>
                      <a:endParaRPr sz="12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Comments</a:t>
                      </a:r>
                      <a:endParaRPr sz="12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Inclusive Team</a:t>
                      </a:r>
                      <a:endParaRPr sz="1200"/>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Gender Parity</a:t>
                      </a:r>
                      <a:endParaRPr sz="1200"/>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Team Diversity</a:t>
                      </a:r>
                      <a:endParaRPr sz="1200"/>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bl>
          </a:graphicData>
        </a:graphic>
      </p:graphicFrame>
      <p:cxnSp>
        <p:nvCxnSpPr>
          <p:cNvPr id="1713" name="Google Shape;1713;p89"/>
          <p:cNvCxnSpPr/>
          <p:nvPr/>
        </p:nvCxnSpPr>
        <p:spPr>
          <a:xfrm rot="10800000">
            <a:off x="6675105" y="1716215"/>
            <a:ext cx="792365" cy="0"/>
          </a:xfrm>
          <a:prstGeom prst="straightConnector1">
            <a:avLst/>
          </a:prstGeom>
          <a:noFill/>
          <a:ln cap="flat" cmpd="sng" w="12700">
            <a:solidFill>
              <a:srgbClr val="E81159"/>
            </a:solidFill>
            <a:prstDash val="solid"/>
            <a:miter lim="800000"/>
            <a:headEnd len="sm" w="sm" type="none"/>
            <a:tailEnd len="med" w="med" type="triangle"/>
          </a:ln>
        </p:spPr>
      </p:cxnSp>
      <p:sp>
        <p:nvSpPr>
          <p:cNvPr id="1714" name="Google Shape;1714;p89"/>
          <p:cNvSpPr/>
          <p:nvPr/>
        </p:nvSpPr>
        <p:spPr>
          <a:xfrm>
            <a:off x="7061118" y="1054121"/>
            <a:ext cx="1635207" cy="2215991"/>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Foster transparency to motivate leaders.</a:t>
            </a:r>
            <a:r>
              <a:rPr lang="en" sz="1200">
                <a:solidFill>
                  <a:schemeClr val="dk1"/>
                </a:solidFill>
                <a:latin typeface="Arial"/>
                <a:ea typeface="Arial"/>
                <a:cs typeface="Arial"/>
                <a:sym typeface="Arial"/>
              </a:rPr>
              <a:t> Senior leaders are encouraged to share DEI plans and scorecards with peers and across their organizations. By doing so, Altria seeks to motivate leaders toward action and reinforce DEI as a shared leadership priority.  </a:t>
            </a:r>
            <a:endParaRPr/>
          </a:p>
        </p:txBody>
      </p:sp>
      <p:cxnSp>
        <p:nvCxnSpPr>
          <p:cNvPr id="1715" name="Google Shape;1715;p89"/>
          <p:cNvCxnSpPr/>
          <p:nvPr/>
        </p:nvCxnSpPr>
        <p:spPr>
          <a:xfrm>
            <a:off x="1993602" y="1932113"/>
            <a:ext cx="218287" cy="0"/>
          </a:xfrm>
          <a:prstGeom prst="straightConnector1">
            <a:avLst/>
          </a:prstGeom>
          <a:noFill/>
          <a:ln cap="flat" cmpd="sng" w="12700">
            <a:solidFill>
              <a:srgbClr val="E81159"/>
            </a:solidFill>
            <a:prstDash val="solid"/>
            <a:miter lim="800000"/>
            <a:headEnd len="sm" w="sm" type="none"/>
            <a:tailEnd len="med" w="med" type="triangle"/>
          </a:ln>
        </p:spPr>
      </p:cxnSp>
      <p:sp>
        <p:nvSpPr>
          <p:cNvPr id="1716" name="Google Shape;1716;p89"/>
          <p:cNvSpPr/>
          <p:nvPr/>
        </p:nvSpPr>
        <p:spPr>
          <a:xfrm>
            <a:off x="2387336" y="3913499"/>
            <a:ext cx="4364600"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Socialize insights and learnings. </a:t>
            </a:r>
            <a:r>
              <a:rPr lang="en" sz="1200">
                <a:solidFill>
                  <a:schemeClr val="dk1"/>
                </a:solidFill>
                <a:latin typeface="Arial"/>
                <a:ea typeface="Arial"/>
                <a:cs typeface="Arial"/>
                <a:sym typeface="Arial"/>
              </a:rPr>
              <a:t>Leaders share plans to address gaps and areas of improvement, enabling them to celebrate wins, acknowledge challenges and share learnings.</a:t>
            </a:r>
            <a:endParaRPr/>
          </a:p>
        </p:txBody>
      </p:sp>
      <p:grpSp>
        <p:nvGrpSpPr>
          <p:cNvPr id="1717" name="Google Shape;1717;p89"/>
          <p:cNvGrpSpPr/>
          <p:nvPr/>
        </p:nvGrpSpPr>
        <p:grpSpPr>
          <a:xfrm rot="5400000">
            <a:off x="4300396" y="1675420"/>
            <a:ext cx="407815" cy="4068343"/>
            <a:chOff x="3074748" y="1500989"/>
            <a:chExt cx="297534" cy="1058075"/>
          </a:xfrm>
        </p:grpSpPr>
        <p:cxnSp>
          <p:nvCxnSpPr>
            <p:cNvPr id="1718" name="Google Shape;1718;p89"/>
            <p:cNvCxnSpPr/>
            <p:nvPr/>
          </p:nvCxnSpPr>
          <p:spPr>
            <a:xfrm rot="10800000">
              <a:off x="3074749" y="2011002"/>
              <a:ext cx="297533" cy="0"/>
            </a:xfrm>
            <a:prstGeom prst="straightConnector1">
              <a:avLst/>
            </a:prstGeom>
            <a:noFill/>
            <a:ln cap="flat" cmpd="sng" w="12700">
              <a:solidFill>
                <a:srgbClr val="E81159"/>
              </a:solidFill>
              <a:prstDash val="solid"/>
              <a:miter lim="800000"/>
              <a:headEnd len="sm" w="sm" type="none"/>
              <a:tailEnd len="sm" w="sm" type="none"/>
            </a:ln>
          </p:spPr>
        </p:cxnSp>
        <p:cxnSp>
          <p:nvCxnSpPr>
            <p:cNvPr id="1719" name="Google Shape;1719;p89"/>
            <p:cNvCxnSpPr/>
            <p:nvPr/>
          </p:nvCxnSpPr>
          <p:spPr>
            <a:xfrm>
              <a:off x="3074748" y="1500989"/>
              <a:ext cx="0" cy="1058075"/>
            </a:xfrm>
            <a:prstGeom prst="straightConnector1">
              <a:avLst/>
            </a:prstGeom>
            <a:noFill/>
            <a:ln cap="flat" cmpd="sng" w="12700">
              <a:solidFill>
                <a:srgbClr val="E81159"/>
              </a:solidFill>
              <a:prstDash val="solid"/>
              <a:miter lim="800000"/>
              <a:headEnd len="sm" w="sm" type="none"/>
              <a:tailEnd len="sm" w="sm" type="none"/>
            </a:ln>
          </p:spPr>
        </p:cxnSp>
      </p:grpSp>
      <p:sp>
        <p:nvSpPr>
          <p:cNvPr id="1720" name="Google Shape;1720;p89"/>
          <p:cNvSpPr txBox="1"/>
          <p:nvPr/>
        </p:nvSpPr>
        <p:spPr>
          <a:xfrm>
            <a:off x="4689656" y="1628413"/>
            <a:ext cx="1946958"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Stessy Scorecard</a:t>
            </a:r>
            <a:endParaRPr sz="2800">
              <a:solidFill>
                <a:schemeClr val="dk1"/>
              </a:solidFill>
              <a:latin typeface="Arial"/>
              <a:ea typeface="Arial"/>
              <a:cs typeface="Arial"/>
              <a:sym typeface="Arial"/>
            </a:endParaRPr>
          </a:p>
        </p:txBody>
      </p:sp>
      <p:sp>
        <p:nvSpPr>
          <p:cNvPr id="1721" name="Google Shape;1721;p89"/>
          <p:cNvSpPr txBox="1"/>
          <p:nvPr/>
        </p:nvSpPr>
        <p:spPr>
          <a:xfrm>
            <a:off x="4636122" y="1593193"/>
            <a:ext cx="1946958"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Stessy Scorecard</a:t>
            </a:r>
            <a:endParaRPr sz="2800">
              <a:solidFill>
                <a:schemeClr val="dk1"/>
              </a:solidFill>
              <a:latin typeface="Arial"/>
              <a:ea typeface="Arial"/>
              <a:cs typeface="Arial"/>
              <a:sym typeface="Arial"/>
            </a:endParaRPr>
          </a:p>
        </p:txBody>
      </p:sp>
      <p:sp>
        <p:nvSpPr>
          <p:cNvPr id="1722" name="Google Shape;1722;p89"/>
          <p:cNvSpPr txBox="1"/>
          <p:nvPr/>
        </p:nvSpPr>
        <p:spPr>
          <a:xfrm>
            <a:off x="4582588" y="1558787"/>
            <a:ext cx="1946958" cy="1239732"/>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34275" lIns="54850" spcFirstLastPara="1" rIns="54850" wrap="square" tIns="3427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Reed Improvement Plan</a:t>
            </a:r>
            <a:endParaRPr/>
          </a:p>
        </p:txBody>
      </p:sp>
      <p:graphicFrame>
        <p:nvGraphicFramePr>
          <p:cNvPr id="1723" name="Google Shape;1723;p89"/>
          <p:cNvGraphicFramePr/>
          <p:nvPr/>
        </p:nvGraphicFramePr>
        <p:xfrm>
          <a:off x="4641208" y="1747483"/>
          <a:ext cx="3000000" cy="3000000"/>
        </p:xfrm>
        <a:graphic>
          <a:graphicData uri="http://schemas.openxmlformats.org/drawingml/2006/table">
            <a:tbl>
              <a:tblPr>
                <a:noFill/>
                <a:tableStyleId>{C6413627-D1C7-455B-9D7B-249AB271A6DA}</a:tableStyleId>
              </a:tblPr>
              <a:tblGrid>
                <a:gridCol w="1110525"/>
                <a:gridCol w="353675"/>
                <a:gridCol w="353675"/>
              </a:tblGrid>
              <a:tr h="114300">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Planned </a:t>
                      </a:r>
                      <a:br>
                        <a:rPr lang="en" sz="900">
                          <a:solidFill>
                            <a:schemeClr val="dk1"/>
                          </a:solidFill>
                        </a:rPr>
                      </a:br>
                      <a:r>
                        <a:rPr lang="en" sz="900">
                          <a:solidFill>
                            <a:schemeClr val="dk1"/>
                          </a:solidFill>
                        </a:rPr>
                        <a:t>Initiatives</a:t>
                      </a:r>
                      <a:endParaRPr sz="1200">
                        <a:solidFill>
                          <a:schemeClr val="dk1"/>
                        </a:solidFill>
                      </a:endParaRPr>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chemeClr val="lt1"/>
                    </a:solidFill>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Expected </a:t>
                      </a:r>
                      <a:br>
                        <a:rPr lang="en" sz="900">
                          <a:solidFill>
                            <a:schemeClr val="dk1"/>
                          </a:solidFill>
                        </a:rPr>
                      </a:br>
                      <a:r>
                        <a:rPr lang="en" sz="900">
                          <a:solidFill>
                            <a:schemeClr val="dk1"/>
                          </a:solidFill>
                        </a:rPr>
                        <a:t>Outcome/</a:t>
                      </a:r>
                      <a:br>
                        <a:rPr lang="en" sz="900">
                          <a:solidFill>
                            <a:schemeClr val="dk1"/>
                          </a:solidFill>
                        </a:rPr>
                      </a:br>
                      <a:r>
                        <a:rPr lang="en" sz="900">
                          <a:solidFill>
                            <a:schemeClr val="dk1"/>
                          </a:solidFill>
                        </a:rPr>
                        <a:t>Measurement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81725">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Support &amp; Resourcing</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Clr>
                          <a:schemeClr val="dk1"/>
                        </a:buClr>
                        <a:buSzPts val="900"/>
                        <a:buFont typeface="Arial"/>
                        <a:buNone/>
                      </a:pPr>
                      <a:r>
                        <a:rPr lang="en" sz="900">
                          <a:solidFill>
                            <a:schemeClr val="dk1"/>
                          </a:solidFill>
                        </a:rPr>
                        <a:t>…</a:t>
                      </a:r>
                      <a:endParaRPr sz="900">
                        <a:solidFill>
                          <a:schemeClr val="dk1"/>
                        </a:solidFill>
                      </a:endParaRPr>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t>
                      </a:r>
                      <a:endParaRPr sz="1100"/>
                    </a:p>
                  </a:txBody>
                  <a:tcPr marT="5150" marB="5150" marR="34300" marL="343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bl>
          </a:graphicData>
        </a:graphic>
      </p:graphicFrame>
      <p:sp>
        <p:nvSpPr>
          <p:cNvPr id="1724" name="Google Shape;1724;p89"/>
          <p:cNvSpPr/>
          <p:nvPr/>
        </p:nvSpPr>
        <p:spPr>
          <a:xfrm>
            <a:off x="457199" y="1059479"/>
            <a:ext cx="1619777" cy="180049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Create standard scorecards. </a:t>
            </a:r>
            <a:r>
              <a:rPr lang="en" sz="1200">
                <a:solidFill>
                  <a:schemeClr val="dk1"/>
                </a:solidFill>
                <a:latin typeface="Arial"/>
                <a:ea typeface="Arial"/>
                <a:cs typeface="Arial"/>
                <a:sym typeface="Arial"/>
              </a:rPr>
              <a:t>Standardized scorecards across business functions and operating companies increases visibility into leaders’ contributions to enterprise goals and creates a common set of key metrics. </a:t>
            </a:r>
            <a:endParaRPr/>
          </a:p>
        </p:txBody>
      </p:sp>
      <p:grpSp>
        <p:nvGrpSpPr>
          <p:cNvPr id="1725" name="Google Shape;1725;p89"/>
          <p:cNvGrpSpPr/>
          <p:nvPr/>
        </p:nvGrpSpPr>
        <p:grpSpPr>
          <a:xfrm>
            <a:off x="2461017" y="2995951"/>
            <a:ext cx="591027" cy="443269"/>
            <a:chOff x="944616" y="4360150"/>
            <a:chExt cx="338329" cy="338328"/>
          </a:xfrm>
        </p:grpSpPr>
        <p:pic>
          <p:nvPicPr>
            <p:cNvPr id="1726" name="Google Shape;1726;p89"/>
            <p:cNvPicPr preferRelativeResize="0"/>
            <p:nvPr/>
          </p:nvPicPr>
          <p:blipFill rotWithShape="1">
            <a:blip r:embed="rId7">
              <a:alphaModFix/>
            </a:blip>
            <a:srcRect b="67904" l="2429" r="2429" t="0"/>
            <a:stretch/>
          </p:blipFill>
          <p:spPr>
            <a:xfrm>
              <a:off x="944617" y="4360150"/>
              <a:ext cx="338328" cy="338328"/>
            </a:xfrm>
            <a:custGeom>
              <a:rect b="b" l="l" r="r" t="t"/>
              <a:pathLst>
                <a:path extrusionOk="0" h="338328" w="338328">
                  <a:moveTo>
                    <a:pt x="169164" y="0"/>
                  </a:moveTo>
                  <a:cubicBezTo>
                    <a:pt x="262591" y="0"/>
                    <a:pt x="338328" y="75737"/>
                    <a:pt x="338328" y="169164"/>
                  </a:cubicBezTo>
                  <a:cubicBezTo>
                    <a:pt x="338328" y="262591"/>
                    <a:pt x="262591" y="338328"/>
                    <a:pt x="169164" y="338328"/>
                  </a:cubicBezTo>
                  <a:cubicBezTo>
                    <a:pt x="75737" y="338328"/>
                    <a:pt x="0" y="262591"/>
                    <a:pt x="0" y="169164"/>
                  </a:cubicBezTo>
                  <a:cubicBezTo>
                    <a:pt x="0" y="75737"/>
                    <a:pt x="75737" y="0"/>
                    <a:pt x="169164" y="0"/>
                  </a:cubicBezTo>
                  <a:close/>
                </a:path>
              </a:pathLst>
            </a:custGeom>
            <a:noFill/>
            <a:ln>
              <a:noFill/>
            </a:ln>
          </p:spPr>
        </p:pic>
        <p:sp>
          <p:nvSpPr>
            <p:cNvPr id="1727" name="Google Shape;1727;p89"/>
            <p:cNvSpPr/>
            <p:nvPr/>
          </p:nvSpPr>
          <p:spPr>
            <a:xfrm>
              <a:off x="944616" y="4360150"/>
              <a:ext cx="338328" cy="33832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728" name="Google Shape;1728;p89"/>
          <p:cNvGrpSpPr/>
          <p:nvPr/>
        </p:nvGrpSpPr>
        <p:grpSpPr>
          <a:xfrm>
            <a:off x="5127412" y="2995951"/>
            <a:ext cx="591024" cy="443268"/>
            <a:chOff x="945271" y="4360587"/>
            <a:chExt cx="338328" cy="338328"/>
          </a:xfrm>
        </p:grpSpPr>
        <p:pic>
          <p:nvPicPr>
            <p:cNvPr id="1729" name="Google Shape;1729;p89"/>
            <p:cNvPicPr preferRelativeResize="0"/>
            <p:nvPr/>
          </p:nvPicPr>
          <p:blipFill rotWithShape="1">
            <a:blip r:embed="rId8">
              <a:alphaModFix/>
            </a:blip>
            <a:srcRect b="67904" l="2429" r="2429" t="0"/>
            <a:stretch/>
          </p:blipFill>
          <p:spPr>
            <a:xfrm>
              <a:off x="945271" y="4360587"/>
              <a:ext cx="338328" cy="338328"/>
            </a:xfrm>
            <a:custGeom>
              <a:rect b="b" l="l" r="r" t="t"/>
              <a:pathLst>
                <a:path extrusionOk="0" h="338328" w="338328">
                  <a:moveTo>
                    <a:pt x="169164" y="0"/>
                  </a:moveTo>
                  <a:cubicBezTo>
                    <a:pt x="262591" y="0"/>
                    <a:pt x="338328" y="75737"/>
                    <a:pt x="338328" y="169164"/>
                  </a:cubicBezTo>
                  <a:cubicBezTo>
                    <a:pt x="338328" y="262591"/>
                    <a:pt x="262591" y="338328"/>
                    <a:pt x="169164" y="338328"/>
                  </a:cubicBezTo>
                  <a:cubicBezTo>
                    <a:pt x="75737" y="338328"/>
                    <a:pt x="0" y="262591"/>
                    <a:pt x="0" y="169164"/>
                  </a:cubicBezTo>
                  <a:cubicBezTo>
                    <a:pt x="0" y="75737"/>
                    <a:pt x="75737" y="0"/>
                    <a:pt x="169164" y="0"/>
                  </a:cubicBezTo>
                  <a:close/>
                </a:path>
              </a:pathLst>
            </a:custGeom>
            <a:noFill/>
            <a:ln>
              <a:noFill/>
            </a:ln>
          </p:spPr>
        </p:pic>
        <p:sp>
          <p:nvSpPr>
            <p:cNvPr id="1730" name="Google Shape;1730;p89"/>
            <p:cNvSpPr/>
            <p:nvPr/>
          </p:nvSpPr>
          <p:spPr>
            <a:xfrm>
              <a:off x="945271" y="4360587"/>
              <a:ext cx="338328" cy="338328"/>
            </a:xfrm>
            <a:prstGeom prst="ellipse">
              <a:avLst/>
            </a:prstGeom>
            <a:noFill/>
            <a:ln cap="flat" cmpd="sng" w="12700">
              <a:solidFill>
                <a:srgbClr val="A1B3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731" name="Google Shape;1731;p89"/>
          <p:cNvGrpSpPr/>
          <p:nvPr/>
        </p:nvGrpSpPr>
        <p:grpSpPr>
          <a:xfrm>
            <a:off x="2515813" y="1581413"/>
            <a:ext cx="188814" cy="141610"/>
            <a:chOff x="1198985" y="4336027"/>
            <a:chExt cx="338328" cy="338328"/>
          </a:xfrm>
        </p:grpSpPr>
        <p:pic>
          <p:nvPicPr>
            <p:cNvPr id="1732" name="Google Shape;1732;p89"/>
            <p:cNvPicPr preferRelativeResize="0"/>
            <p:nvPr/>
          </p:nvPicPr>
          <p:blipFill rotWithShape="1">
            <a:blip r:embed="rId9">
              <a:alphaModFix/>
            </a:blip>
            <a:srcRect b="66700" l="667" r="666" t="0"/>
            <a:stretch/>
          </p:blipFill>
          <p:spPr>
            <a:xfrm>
              <a:off x="1198985" y="4336027"/>
              <a:ext cx="338328" cy="338328"/>
            </a:xfrm>
            <a:custGeom>
              <a:rect b="b" l="l" r="r" t="t"/>
              <a:pathLst>
                <a:path extrusionOk="0" h="338328" w="338328">
                  <a:moveTo>
                    <a:pt x="169164" y="0"/>
                  </a:moveTo>
                  <a:cubicBezTo>
                    <a:pt x="262591" y="0"/>
                    <a:pt x="338328" y="75737"/>
                    <a:pt x="338328" y="169164"/>
                  </a:cubicBezTo>
                  <a:cubicBezTo>
                    <a:pt x="338328" y="262591"/>
                    <a:pt x="262591" y="338328"/>
                    <a:pt x="169164" y="338328"/>
                  </a:cubicBezTo>
                  <a:cubicBezTo>
                    <a:pt x="75737" y="338328"/>
                    <a:pt x="0" y="262591"/>
                    <a:pt x="0" y="169164"/>
                  </a:cubicBezTo>
                  <a:cubicBezTo>
                    <a:pt x="0" y="75737"/>
                    <a:pt x="75737" y="0"/>
                    <a:pt x="169164" y="0"/>
                  </a:cubicBezTo>
                  <a:close/>
                </a:path>
              </a:pathLst>
            </a:custGeom>
            <a:noFill/>
            <a:ln>
              <a:noFill/>
            </a:ln>
          </p:spPr>
        </p:pic>
        <p:sp>
          <p:nvSpPr>
            <p:cNvPr id="1733" name="Google Shape;1733;p89"/>
            <p:cNvSpPr/>
            <p:nvPr/>
          </p:nvSpPr>
          <p:spPr>
            <a:xfrm>
              <a:off x="1198985" y="4336027"/>
              <a:ext cx="338328" cy="338328"/>
            </a:xfrm>
            <a:prstGeom prst="ellipse">
              <a:avLst/>
            </a:prstGeom>
            <a:noFill/>
            <a:ln cap="flat" cmpd="sng" w="12700">
              <a:solidFill>
                <a:srgbClr val="6A80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8" name="Shape 1738"/>
        <p:cNvGrpSpPr/>
        <p:nvPr/>
      </p:nvGrpSpPr>
      <p:grpSpPr>
        <a:xfrm>
          <a:off x="0" y="0"/>
          <a:ext cx="0" cy="0"/>
          <a:chOff x="0" y="0"/>
          <a:chExt cx="0" cy="0"/>
        </a:xfrm>
      </p:grpSpPr>
      <p:sp>
        <p:nvSpPr>
          <p:cNvPr id="1739" name="Google Shape;1739;p90"/>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1900"/>
              <a:buFont typeface="Arial Black"/>
              <a:buNone/>
            </a:pPr>
            <a:r>
              <a:rPr lang="en" sz="1900"/>
              <a:t>Rate Leader Advocacy and Establish Progression Requirements</a:t>
            </a:r>
            <a:endParaRPr/>
          </a:p>
        </p:txBody>
      </p:sp>
      <p:sp>
        <p:nvSpPr>
          <p:cNvPr id="1740" name="Google Shape;1740;p90"/>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Altria’s Inclusion Rating System</a:t>
            </a:r>
            <a:endParaRPr/>
          </a:p>
        </p:txBody>
      </p:sp>
      <p:sp>
        <p:nvSpPr>
          <p:cNvPr id="1741" name="Google Shape;1741;p90"/>
          <p:cNvSpPr txBox="1"/>
          <p:nvPr/>
        </p:nvSpPr>
        <p:spPr>
          <a:xfrm>
            <a:off x="457200" y="4503067"/>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Altria</a:t>
            </a:r>
            <a:endParaRPr/>
          </a:p>
        </p:txBody>
      </p:sp>
      <p:pic>
        <p:nvPicPr>
          <p:cNvPr id="1742" name="Google Shape;1742;p90"/>
          <p:cNvPicPr preferRelativeResize="0"/>
          <p:nvPr/>
        </p:nvPicPr>
        <p:blipFill rotWithShape="1">
          <a:blip r:embed="rId3">
            <a:alphaModFix/>
          </a:blip>
          <a:srcRect b="9539" l="3708" r="4537" t="15539"/>
          <a:stretch/>
        </p:blipFill>
        <p:spPr>
          <a:xfrm>
            <a:off x="1064576" y="986690"/>
            <a:ext cx="7036112" cy="2398198"/>
          </a:xfrm>
          <a:prstGeom prst="rect">
            <a:avLst/>
          </a:prstGeom>
          <a:noFill/>
          <a:ln cap="flat" cmpd="sng" w="12700">
            <a:solidFill>
              <a:srgbClr val="6F7878"/>
            </a:solidFill>
            <a:prstDash val="solid"/>
            <a:miter lim="800000"/>
            <a:headEnd len="sm" w="sm" type="none"/>
            <a:tailEnd len="sm" w="sm" type="none"/>
          </a:ln>
        </p:spPr>
      </p:pic>
      <p:sp>
        <p:nvSpPr>
          <p:cNvPr id="1743" name="Google Shape;1743;p90"/>
          <p:cNvSpPr/>
          <p:nvPr/>
        </p:nvSpPr>
        <p:spPr>
          <a:xfrm>
            <a:off x="479475" y="3527925"/>
            <a:ext cx="2065980" cy="141644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Articulate specific sample behaviors. </a:t>
            </a:r>
            <a:r>
              <a:rPr lang="en" sz="1200">
                <a:solidFill>
                  <a:schemeClr val="dk1"/>
                </a:solidFill>
                <a:latin typeface="Arial"/>
                <a:ea typeface="Arial"/>
                <a:cs typeface="Arial"/>
                <a:sym typeface="Arial"/>
              </a:rPr>
              <a:t>Leaders are evaluated on explicit behaviors and actions to ensure inclusion is more than a ‘check-the-box’ exercise. </a:t>
            </a:r>
            <a:endParaRPr/>
          </a:p>
        </p:txBody>
      </p:sp>
      <p:sp>
        <p:nvSpPr>
          <p:cNvPr id="1744" name="Google Shape;1744;p90"/>
          <p:cNvSpPr/>
          <p:nvPr/>
        </p:nvSpPr>
        <p:spPr>
          <a:xfrm>
            <a:off x="5455050" y="3523299"/>
            <a:ext cx="3243434" cy="1419576"/>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Operationalize inclusion as a must-have</a:t>
            </a:r>
            <a:r>
              <a:rPr lang="en" sz="1200">
                <a:solidFill>
                  <a:schemeClr val="dk1"/>
                </a:solidFill>
                <a:latin typeface="Arial"/>
                <a:ea typeface="Arial"/>
                <a:cs typeface="Arial"/>
                <a:sym typeface="Arial"/>
              </a:rPr>
              <a:t>. Leaders must be assessed an “ally” or “advocate” to earn an “exceptional” performance rating and/or advance. Altria plans to assess ratings distribution going forward and, where necessary, recalibrate expectations.</a:t>
            </a:r>
            <a:endParaRPr/>
          </a:p>
        </p:txBody>
      </p:sp>
      <p:sp>
        <p:nvSpPr>
          <p:cNvPr id="1745" name="Google Shape;1745;p90"/>
          <p:cNvSpPr/>
          <p:nvPr/>
        </p:nvSpPr>
        <p:spPr>
          <a:xfrm>
            <a:off x="2710175" y="3527931"/>
            <a:ext cx="2559952" cy="1416443"/>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Integrate inclusion into development goals. </a:t>
            </a:r>
            <a:r>
              <a:rPr lang="en" sz="1200">
                <a:solidFill>
                  <a:schemeClr val="dk1"/>
                </a:solidFill>
                <a:latin typeface="Arial"/>
                <a:ea typeface="Arial"/>
                <a:cs typeface="Arial"/>
                <a:sym typeface="Arial"/>
              </a:rPr>
              <a:t>Leaders work toward advocacy by engaging their managers around specific work or focus areas where they plan to create and track inclusion objectives.</a:t>
            </a:r>
            <a:endParaRPr/>
          </a:p>
        </p:txBody>
      </p:sp>
      <p:pic>
        <p:nvPicPr>
          <p:cNvPr id="1746" name="Google Shape;1746;p90"/>
          <p:cNvPicPr preferRelativeResize="0"/>
          <p:nvPr/>
        </p:nvPicPr>
        <p:blipFill rotWithShape="1">
          <a:blip r:embed="rId4">
            <a:alphaModFix/>
          </a:blip>
          <a:srcRect b="0" l="0" r="0" t="0"/>
          <a:stretch/>
        </p:blipFill>
        <p:spPr>
          <a:xfrm>
            <a:off x="7973047" y="4596929"/>
            <a:ext cx="535315" cy="20367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sp>
        <p:nvSpPr>
          <p:cNvPr id="1752" name="Google Shape;1752;p91"/>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Altria’s Approach Delivers</a:t>
            </a:r>
            <a:endParaRPr/>
          </a:p>
        </p:txBody>
      </p:sp>
      <p:sp>
        <p:nvSpPr>
          <p:cNvPr id="1753" name="Google Shape;1753;p91"/>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Altria’s Increased Organization-Wide Diversity and Inclusion</a:t>
            </a:r>
            <a:endParaRPr/>
          </a:p>
        </p:txBody>
      </p:sp>
      <p:pic>
        <p:nvPicPr>
          <p:cNvPr id="1754" name="Google Shape;1754;p91"/>
          <p:cNvPicPr preferRelativeResize="0"/>
          <p:nvPr/>
        </p:nvPicPr>
        <p:blipFill rotWithShape="1">
          <a:blip r:embed="rId3">
            <a:alphaModFix/>
          </a:blip>
          <a:srcRect b="0" l="0" r="0" t="0"/>
          <a:stretch/>
        </p:blipFill>
        <p:spPr>
          <a:xfrm>
            <a:off x="7973047" y="4596929"/>
            <a:ext cx="535315" cy="203671"/>
          </a:xfrm>
          <a:prstGeom prst="rect">
            <a:avLst/>
          </a:prstGeom>
          <a:noFill/>
          <a:ln>
            <a:noFill/>
          </a:ln>
        </p:spPr>
      </p:pic>
      <p:sp>
        <p:nvSpPr>
          <p:cNvPr id="1755" name="Google Shape;1755;p91"/>
          <p:cNvSpPr txBox="1"/>
          <p:nvPr/>
        </p:nvSpPr>
        <p:spPr>
          <a:xfrm>
            <a:off x="1882252" y="1369193"/>
            <a:ext cx="5379494" cy="998351"/>
          </a:xfrm>
          <a:prstGeom prst="rect">
            <a:avLst/>
          </a:prstGeom>
          <a:solidFill>
            <a:srgbClr val="D3D3D3"/>
          </a:solidFill>
          <a:ln>
            <a:noFill/>
          </a:ln>
        </p:spPr>
        <p:txBody>
          <a:bodyPr anchorCtr="0" anchor="t" bIns="91425" lIns="91425" spcFirstLastPara="1" rIns="91425" wrap="square" tIns="91425">
            <a:spAutoFit/>
          </a:bodyPr>
          <a:lstStyle/>
          <a:p>
            <a:pPr indent="-45720" lvl="0" marL="45720" marR="0" rtl="0" algn="l">
              <a:spcBef>
                <a:spcPts val="0"/>
              </a:spcBef>
              <a:spcAft>
                <a:spcPts val="0"/>
              </a:spcAft>
              <a:buNone/>
            </a:pPr>
            <a:r>
              <a:rPr lang="en" sz="1200">
                <a:solidFill>
                  <a:schemeClr val="dk1"/>
                </a:solidFill>
                <a:latin typeface="Arial"/>
                <a:ea typeface="Arial"/>
                <a:cs typeface="Arial"/>
                <a:sym typeface="Arial"/>
              </a:rPr>
              <a:t>“Our new approach has given me a new way of thinking about these issues and a </a:t>
            </a:r>
            <a:r>
              <a:rPr b="1" lang="en" sz="1200">
                <a:solidFill>
                  <a:schemeClr val="dk1"/>
                </a:solidFill>
                <a:latin typeface="Arial"/>
                <a:ea typeface="Arial"/>
                <a:cs typeface="Arial"/>
                <a:sym typeface="Arial"/>
              </a:rPr>
              <a:t>renewed sense of urgency, </a:t>
            </a:r>
            <a:r>
              <a:rPr lang="en" sz="1200">
                <a:solidFill>
                  <a:schemeClr val="dk1"/>
                </a:solidFill>
                <a:latin typeface="Arial"/>
                <a:ea typeface="Arial"/>
                <a:cs typeface="Arial"/>
                <a:sym typeface="Arial"/>
              </a:rPr>
              <a:t>especially as I think about how to meaningfully bring </a:t>
            </a:r>
            <a:r>
              <a:rPr b="1" lang="en" sz="1200">
                <a:solidFill>
                  <a:schemeClr val="dk1"/>
                </a:solidFill>
                <a:latin typeface="Arial"/>
                <a:ea typeface="Arial"/>
                <a:cs typeface="Arial"/>
                <a:sym typeface="Arial"/>
              </a:rPr>
              <a:t>inclusion and a focus on diversity </a:t>
            </a:r>
            <a:r>
              <a:rPr lang="en" sz="1200">
                <a:solidFill>
                  <a:schemeClr val="dk1"/>
                </a:solidFill>
                <a:latin typeface="Arial"/>
                <a:ea typeface="Arial"/>
                <a:cs typeface="Arial"/>
                <a:sym typeface="Arial"/>
              </a:rPr>
              <a:t>into my day-to-day work as a leader. This shift is already having a </a:t>
            </a:r>
            <a:r>
              <a:rPr b="1" lang="en" sz="1200">
                <a:solidFill>
                  <a:schemeClr val="dk1"/>
                </a:solidFill>
                <a:latin typeface="Arial"/>
                <a:ea typeface="Arial"/>
                <a:cs typeface="Arial"/>
                <a:sym typeface="Arial"/>
              </a:rPr>
              <a:t>positive impact on my team’s ability to integrate</a:t>
            </a:r>
            <a:r>
              <a:rPr lang="en" sz="1200">
                <a:solidFill>
                  <a:schemeClr val="dk1"/>
                </a:solidFill>
                <a:latin typeface="Arial"/>
                <a:ea typeface="Arial"/>
                <a:cs typeface="Arial"/>
                <a:sym typeface="Arial"/>
              </a:rPr>
              <a:t> this work with our other business strategies.”</a:t>
            </a:r>
            <a:endParaRPr/>
          </a:p>
          <a:p>
            <a:pPr indent="-45719" lvl="0" marL="457200" marR="0" rtl="0" algn="l">
              <a:spcBef>
                <a:spcPts val="300"/>
              </a:spcBef>
              <a:spcAft>
                <a:spcPts val="0"/>
              </a:spcAft>
              <a:buNone/>
            </a:pPr>
            <a:r>
              <a:rPr lang="en" sz="1200">
                <a:solidFill>
                  <a:schemeClr val="dk1"/>
                </a:solidFill>
                <a:latin typeface="Arial"/>
                <a:ea typeface="Arial"/>
                <a:cs typeface="Arial"/>
                <a:sym typeface="Arial"/>
              </a:rPr>
              <a:t>Altria Senior Executive</a:t>
            </a:r>
            <a:endParaRPr/>
          </a:p>
        </p:txBody>
      </p:sp>
      <p:sp>
        <p:nvSpPr>
          <p:cNvPr id="1756" name="Google Shape;1756;p91"/>
          <p:cNvSpPr txBox="1"/>
          <p:nvPr/>
        </p:nvSpPr>
        <p:spPr>
          <a:xfrm>
            <a:off x="1882252" y="2585757"/>
            <a:ext cx="5379494" cy="998351"/>
          </a:xfrm>
          <a:prstGeom prst="rect">
            <a:avLst/>
          </a:prstGeom>
          <a:solidFill>
            <a:srgbClr val="D3D3D3"/>
          </a:solidFill>
          <a:ln>
            <a:noFill/>
          </a:ln>
        </p:spPr>
        <p:txBody>
          <a:bodyPr anchorCtr="0" anchor="ctr" bIns="91425" lIns="91425" spcFirstLastPara="1" rIns="91425" wrap="square" tIns="91425">
            <a:noAutofit/>
          </a:bodyPr>
          <a:lstStyle/>
          <a:p>
            <a:pPr indent="-45720" lvl="0" marL="45720" marR="0" rtl="0" algn="l">
              <a:spcBef>
                <a:spcPts val="0"/>
              </a:spcBef>
              <a:spcAft>
                <a:spcPts val="0"/>
              </a:spcAft>
              <a:buNone/>
            </a:pPr>
            <a:r>
              <a:rPr lang="en" sz="1200">
                <a:solidFill>
                  <a:schemeClr val="dk1"/>
                </a:solidFill>
                <a:latin typeface="Arial"/>
                <a:ea typeface="Arial"/>
                <a:cs typeface="Arial"/>
                <a:sym typeface="Arial"/>
              </a:rPr>
              <a:t>“I was initially skeptical of this revamped strategy but have since come around. It’s been heartening to see commitment to these ideals and the accountability measures to keep leaders honest and on track. Now all leaders understand that </a:t>
            </a:r>
            <a:r>
              <a:rPr b="1" lang="en" sz="1200">
                <a:solidFill>
                  <a:schemeClr val="dk1"/>
                </a:solidFill>
                <a:latin typeface="Arial"/>
                <a:ea typeface="Arial"/>
                <a:cs typeface="Arial"/>
                <a:sym typeface="Arial"/>
              </a:rPr>
              <a:t>diversity, equity, and inclusion is central to success </a:t>
            </a:r>
            <a:r>
              <a:rPr lang="en" sz="1200">
                <a:solidFill>
                  <a:schemeClr val="dk1"/>
                </a:solidFill>
                <a:latin typeface="Arial"/>
                <a:ea typeface="Arial"/>
                <a:cs typeface="Arial"/>
                <a:sym typeface="Arial"/>
              </a:rPr>
              <a:t>in their positions.”</a:t>
            </a:r>
            <a:endParaRPr/>
          </a:p>
          <a:p>
            <a:pPr indent="-45719" lvl="0" marL="457200" marR="0" rtl="0" algn="l">
              <a:spcBef>
                <a:spcPts val="300"/>
              </a:spcBef>
              <a:spcAft>
                <a:spcPts val="0"/>
              </a:spcAft>
              <a:buNone/>
            </a:pPr>
            <a:r>
              <a:rPr lang="en" sz="1200">
                <a:solidFill>
                  <a:schemeClr val="dk1"/>
                </a:solidFill>
                <a:latin typeface="Arial"/>
                <a:ea typeface="Arial"/>
                <a:cs typeface="Arial"/>
                <a:sym typeface="Arial"/>
              </a:rPr>
              <a:t>Altria ERG Leader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8"/>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Our Study Question</a:t>
            </a:r>
            <a:endParaRPr/>
          </a:p>
        </p:txBody>
      </p:sp>
      <p:sp>
        <p:nvSpPr>
          <p:cNvPr id="377" name="Google Shape;377;p38"/>
          <p:cNvSpPr txBox="1"/>
          <p:nvPr/>
        </p:nvSpPr>
        <p:spPr>
          <a:xfrm>
            <a:off x="1777513" y="1870597"/>
            <a:ext cx="5614806" cy="1402307"/>
          </a:xfrm>
          <a:prstGeom prst="rect">
            <a:avLst/>
          </a:prstGeom>
          <a:noFill/>
          <a:ln cap="flat" cmpd="sng" w="25400">
            <a:solidFill>
              <a:schemeClr val="accent1"/>
            </a:solidFill>
            <a:prstDash val="solid"/>
            <a:round/>
            <a:headEnd len="sm" w="sm" type="none"/>
            <a:tailEnd len="sm" w="sm" type="none"/>
          </a:ln>
        </p:spPr>
        <p:txBody>
          <a:bodyPr anchorCtr="0" anchor="ctr" bIns="182875" lIns="182875" spcFirstLastPara="1" rIns="182875" wrap="square" tIns="365750">
            <a:spAutoFit/>
          </a:bodyPr>
          <a:lstStyle/>
          <a:p>
            <a:pPr indent="0" lvl="0" marL="0" marR="0" rtl="0" algn="ctr">
              <a:lnSpc>
                <a:spcPct val="100000"/>
              </a:lnSpc>
              <a:spcBef>
                <a:spcPts val="0"/>
              </a:spcBef>
              <a:spcAft>
                <a:spcPts val="900"/>
              </a:spcAft>
              <a:buClr>
                <a:srgbClr val="002856"/>
              </a:buClr>
              <a:buSzPts val="2600"/>
              <a:buFont typeface="Arial"/>
              <a:buNone/>
            </a:pPr>
            <a:r>
              <a:rPr b="1" lang="en" sz="2600">
                <a:solidFill>
                  <a:srgbClr val="002856"/>
                </a:solidFill>
                <a:latin typeface="Arial"/>
                <a:ea typeface="Arial"/>
                <a:cs typeface="Arial"/>
                <a:sym typeface="Arial"/>
              </a:rPr>
              <a:t>How can organizations </a:t>
            </a:r>
            <a:r>
              <a:rPr b="1" lang="en" sz="2600">
                <a:solidFill>
                  <a:srgbClr val="E81159"/>
                </a:solidFill>
                <a:latin typeface="Arial"/>
                <a:ea typeface="Arial"/>
                <a:cs typeface="Arial"/>
                <a:sym typeface="Arial"/>
              </a:rPr>
              <a:t>accelerate</a:t>
            </a:r>
            <a:r>
              <a:rPr b="1" lang="en" sz="2600">
                <a:solidFill>
                  <a:srgbClr val="002856"/>
                </a:solidFill>
                <a:latin typeface="Arial"/>
                <a:ea typeface="Arial"/>
                <a:cs typeface="Arial"/>
                <a:sym typeface="Arial"/>
              </a:rPr>
              <a:t> and </a:t>
            </a:r>
            <a:r>
              <a:rPr b="1" lang="en" sz="2600">
                <a:solidFill>
                  <a:srgbClr val="E81159"/>
                </a:solidFill>
                <a:latin typeface="Arial"/>
                <a:ea typeface="Arial"/>
                <a:cs typeface="Arial"/>
                <a:sym typeface="Arial"/>
              </a:rPr>
              <a:t>sustain</a:t>
            </a:r>
            <a:r>
              <a:rPr b="1" lang="en" sz="2600">
                <a:solidFill>
                  <a:srgbClr val="002856"/>
                </a:solidFill>
                <a:latin typeface="Arial"/>
                <a:ea typeface="Arial"/>
                <a:cs typeface="Arial"/>
                <a:sym typeface="Arial"/>
              </a:rPr>
              <a:t> diversity in their leadership bench?</a:t>
            </a:r>
            <a:endParaRPr/>
          </a:p>
        </p:txBody>
      </p:sp>
      <p:grpSp>
        <p:nvGrpSpPr>
          <p:cNvPr id="378" name="Google Shape;378;p38"/>
          <p:cNvGrpSpPr/>
          <p:nvPr/>
        </p:nvGrpSpPr>
        <p:grpSpPr>
          <a:xfrm>
            <a:off x="4230477" y="1567436"/>
            <a:ext cx="683046" cy="520547"/>
            <a:chOff x="5717754" y="1641513"/>
            <a:chExt cx="683046" cy="694063"/>
          </a:xfrm>
        </p:grpSpPr>
        <p:sp>
          <p:nvSpPr>
            <p:cNvPr id="379" name="Google Shape;379;p38"/>
            <p:cNvSpPr/>
            <p:nvPr/>
          </p:nvSpPr>
          <p:spPr>
            <a:xfrm>
              <a:off x="5717754" y="1641513"/>
              <a:ext cx="683046" cy="6940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0" name="Google Shape;380;p38"/>
            <p:cNvSpPr/>
            <p:nvPr/>
          </p:nvSpPr>
          <p:spPr>
            <a:xfrm>
              <a:off x="5787815" y="1717082"/>
              <a:ext cx="542925" cy="542925"/>
            </a:xfrm>
            <a:custGeom>
              <a:rect b="b" l="l" r="r" t="t"/>
              <a:pathLst>
                <a:path extrusionOk="0" h="542925" w="542925">
                  <a:moveTo>
                    <a:pt x="364712" y="188500"/>
                  </a:moveTo>
                  <a:cubicBezTo>
                    <a:pt x="369665" y="218504"/>
                    <a:pt x="360236" y="247841"/>
                    <a:pt x="338994" y="269081"/>
                  </a:cubicBezTo>
                  <a:lnTo>
                    <a:pt x="318706" y="287941"/>
                  </a:lnTo>
                  <a:cubicBezTo>
                    <a:pt x="302323" y="303181"/>
                    <a:pt x="292989" y="324612"/>
                    <a:pt x="292989" y="346996"/>
                  </a:cubicBezTo>
                  <a:lnTo>
                    <a:pt x="292989" y="359569"/>
                  </a:lnTo>
                  <a:lnTo>
                    <a:pt x="254889" y="359569"/>
                  </a:lnTo>
                  <a:lnTo>
                    <a:pt x="254889" y="346996"/>
                  </a:lnTo>
                  <a:cubicBezTo>
                    <a:pt x="254889" y="314135"/>
                    <a:pt x="268700" y="282416"/>
                    <a:pt x="292798" y="260033"/>
                  </a:cubicBezTo>
                  <a:lnTo>
                    <a:pt x="312611" y="241649"/>
                  </a:lnTo>
                  <a:cubicBezTo>
                    <a:pt x="324612" y="229648"/>
                    <a:pt x="330041" y="212408"/>
                    <a:pt x="327184" y="194691"/>
                  </a:cubicBezTo>
                  <a:cubicBezTo>
                    <a:pt x="323374" y="171641"/>
                    <a:pt x="303752" y="152972"/>
                    <a:pt x="280321" y="150400"/>
                  </a:cubicBezTo>
                  <a:cubicBezTo>
                    <a:pt x="264700" y="148590"/>
                    <a:pt x="249650" y="153353"/>
                    <a:pt x="238030" y="163735"/>
                  </a:cubicBezTo>
                  <a:cubicBezTo>
                    <a:pt x="226600" y="174022"/>
                    <a:pt x="220027" y="188690"/>
                    <a:pt x="220027" y="204026"/>
                  </a:cubicBezTo>
                  <a:lnTo>
                    <a:pt x="220027" y="219932"/>
                  </a:lnTo>
                  <a:lnTo>
                    <a:pt x="181927" y="219932"/>
                  </a:lnTo>
                  <a:lnTo>
                    <a:pt x="181927" y="204026"/>
                  </a:lnTo>
                  <a:cubicBezTo>
                    <a:pt x="181927" y="177832"/>
                    <a:pt x="193167" y="152781"/>
                    <a:pt x="212693" y="135350"/>
                  </a:cubicBezTo>
                  <a:cubicBezTo>
                    <a:pt x="232220" y="117920"/>
                    <a:pt x="258508" y="109633"/>
                    <a:pt x="284702" y="112586"/>
                  </a:cubicBezTo>
                  <a:cubicBezTo>
                    <a:pt x="325088" y="117062"/>
                    <a:pt x="358140" y="148400"/>
                    <a:pt x="364712" y="188500"/>
                  </a:cubicBezTo>
                  <a:close/>
                  <a:moveTo>
                    <a:pt x="273844" y="388144"/>
                  </a:moveTo>
                  <a:cubicBezTo>
                    <a:pt x="259366" y="388144"/>
                    <a:pt x="247650" y="399860"/>
                    <a:pt x="247650" y="414338"/>
                  </a:cubicBezTo>
                  <a:cubicBezTo>
                    <a:pt x="247650" y="428816"/>
                    <a:pt x="259366" y="440531"/>
                    <a:pt x="273844" y="440531"/>
                  </a:cubicBezTo>
                  <a:cubicBezTo>
                    <a:pt x="288321" y="440531"/>
                    <a:pt x="300038" y="428816"/>
                    <a:pt x="300038" y="414338"/>
                  </a:cubicBezTo>
                  <a:cubicBezTo>
                    <a:pt x="300038" y="399860"/>
                    <a:pt x="288321" y="388144"/>
                    <a:pt x="273844" y="388144"/>
                  </a:cubicBez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00" y="7144"/>
                    <a:pt x="540544" y="126587"/>
                    <a:pt x="540544" y="273844"/>
                  </a:cubicBezTo>
                  <a:close/>
                  <a:moveTo>
                    <a:pt x="502444" y="273844"/>
                  </a:moveTo>
                  <a:cubicBezTo>
                    <a:pt x="502444" y="147828"/>
                    <a:pt x="399859" y="45244"/>
                    <a:pt x="273844" y="45244"/>
                  </a:cubicBezTo>
                  <a:cubicBezTo>
                    <a:pt x="147828" y="45244"/>
                    <a:pt x="45244" y="147828"/>
                    <a:pt x="45244" y="273844"/>
                  </a:cubicBezTo>
                  <a:cubicBezTo>
                    <a:pt x="45244" y="399860"/>
                    <a:pt x="147828" y="502444"/>
                    <a:pt x="273844" y="502444"/>
                  </a:cubicBezTo>
                  <a:cubicBezTo>
                    <a:pt x="399859" y="502444"/>
                    <a:pt x="502444" y="399860"/>
                    <a:pt x="502444" y="273844"/>
                  </a:cubicBezTo>
                  <a:close/>
                </a:path>
              </a:pathLst>
            </a:custGeom>
            <a:solidFill>
              <a:srgbClr val="0028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2856"/>
                </a:solidFill>
                <a:latin typeface="Arial"/>
                <a:ea typeface="Arial"/>
                <a:cs typeface="Arial"/>
                <a:sym typeface="Arial"/>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0" name="Shape 1760"/>
        <p:cNvGrpSpPr/>
        <p:nvPr/>
      </p:nvGrpSpPr>
      <p:grpSpPr>
        <a:xfrm>
          <a:off x="0" y="0"/>
          <a:ext cx="0" cy="0"/>
          <a:chOff x="0" y="0"/>
          <a:chExt cx="0" cy="0"/>
        </a:xfrm>
      </p:grpSpPr>
      <p:sp>
        <p:nvSpPr>
          <p:cNvPr id="1761" name="Google Shape;1761;p92"/>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Gartner’s Guide to Accountability With Consequences </a:t>
            </a:r>
            <a:endParaRPr/>
          </a:p>
        </p:txBody>
      </p:sp>
      <p:sp>
        <p:nvSpPr>
          <p:cNvPr id="1762" name="Google Shape;1762;p92"/>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Spectrum of Leader Accountability Measures</a:t>
            </a:r>
            <a:endParaRPr/>
          </a:p>
        </p:txBody>
      </p:sp>
      <p:sp>
        <p:nvSpPr>
          <p:cNvPr id="1763" name="Google Shape;1763;p92"/>
          <p:cNvSpPr/>
          <p:nvPr/>
        </p:nvSpPr>
        <p:spPr>
          <a:xfrm>
            <a:off x="362778" y="2455285"/>
            <a:ext cx="971741" cy="20774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Rewarding</a:t>
            </a:r>
            <a:endParaRPr/>
          </a:p>
        </p:txBody>
      </p:sp>
      <p:sp>
        <p:nvSpPr>
          <p:cNvPr id="1764" name="Google Shape;1764;p92"/>
          <p:cNvSpPr/>
          <p:nvPr/>
        </p:nvSpPr>
        <p:spPr>
          <a:xfrm>
            <a:off x="7841971" y="2455285"/>
            <a:ext cx="942887" cy="20774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 sz="1200">
                <a:solidFill>
                  <a:schemeClr val="dk1"/>
                </a:solidFill>
                <a:latin typeface="Arial"/>
                <a:ea typeface="Arial"/>
                <a:cs typeface="Arial"/>
                <a:sym typeface="Arial"/>
              </a:rPr>
              <a:t>Corrective</a:t>
            </a:r>
            <a:endParaRPr/>
          </a:p>
        </p:txBody>
      </p:sp>
      <p:sp>
        <p:nvSpPr>
          <p:cNvPr id="1765" name="Google Shape;1765;p92"/>
          <p:cNvSpPr txBox="1"/>
          <p:nvPr/>
        </p:nvSpPr>
        <p:spPr>
          <a:xfrm>
            <a:off x="425046" y="4615924"/>
            <a:ext cx="4011600" cy="246300"/>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sz="1000">
              <a:solidFill>
                <a:schemeClr val="dk1"/>
              </a:solidFill>
              <a:latin typeface="Arial"/>
              <a:ea typeface="Arial"/>
              <a:cs typeface="Arial"/>
              <a:sym typeface="Arial"/>
            </a:endParaRPr>
          </a:p>
        </p:txBody>
      </p:sp>
      <p:cxnSp>
        <p:nvCxnSpPr>
          <p:cNvPr id="1766" name="Google Shape;1766;p92"/>
          <p:cNvCxnSpPr/>
          <p:nvPr/>
        </p:nvCxnSpPr>
        <p:spPr>
          <a:xfrm>
            <a:off x="2817994" y="2256391"/>
            <a:ext cx="0" cy="351024"/>
          </a:xfrm>
          <a:prstGeom prst="straightConnector1">
            <a:avLst/>
          </a:prstGeom>
          <a:noFill/>
          <a:ln cap="flat" cmpd="sng" w="12700">
            <a:solidFill>
              <a:schemeClr val="accent2"/>
            </a:solidFill>
            <a:prstDash val="solid"/>
            <a:miter lim="800000"/>
            <a:headEnd len="sm" w="sm" type="none"/>
            <a:tailEnd len="sm" w="sm" type="none"/>
          </a:ln>
        </p:spPr>
      </p:cxnSp>
      <p:cxnSp>
        <p:nvCxnSpPr>
          <p:cNvPr id="1767" name="Google Shape;1767;p92"/>
          <p:cNvCxnSpPr/>
          <p:nvPr/>
        </p:nvCxnSpPr>
        <p:spPr>
          <a:xfrm>
            <a:off x="4578306" y="2178779"/>
            <a:ext cx="0" cy="317070"/>
          </a:xfrm>
          <a:prstGeom prst="straightConnector1">
            <a:avLst/>
          </a:prstGeom>
          <a:noFill/>
          <a:ln cap="flat" cmpd="sng" w="12700">
            <a:solidFill>
              <a:schemeClr val="accent2"/>
            </a:solidFill>
            <a:prstDash val="solid"/>
            <a:miter lim="800000"/>
            <a:headEnd len="sm" w="sm" type="none"/>
            <a:tailEnd len="sm" w="sm" type="none"/>
          </a:ln>
        </p:spPr>
      </p:cxnSp>
      <p:cxnSp>
        <p:nvCxnSpPr>
          <p:cNvPr id="1768" name="Google Shape;1768;p92"/>
          <p:cNvCxnSpPr/>
          <p:nvPr/>
        </p:nvCxnSpPr>
        <p:spPr>
          <a:xfrm>
            <a:off x="6377242" y="2178779"/>
            <a:ext cx="0" cy="317070"/>
          </a:xfrm>
          <a:prstGeom prst="straightConnector1">
            <a:avLst/>
          </a:prstGeom>
          <a:noFill/>
          <a:ln cap="flat" cmpd="sng" w="12700">
            <a:solidFill>
              <a:schemeClr val="accent2"/>
            </a:solidFill>
            <a:prstDash val="solid"/>
            <a:miter lim="800000"/>
            <a:headEnd len="sm" w="sm" type="none"/>
            <a:tailEnd len="sm" w="sm" type="none"/>
          </a:ln>
        </p:spPr>
      </p:cxnSp>
      <p:cxnSp>
        <p:nvCxnSpPr>
          <p:cNvPr id="1769" name="Google Shape;1769;p92"/>
          <p:cNvCxnSpPr/>
          <p:nvPr/>
        </p:nvCxnSpPr>
        <p:spPr>
          <a:xfrm>
            <a:off x="1878573" y="2633493"/>
            <a:ext cx="0" cy="317070"/>
          </a:xfrm>
          <a:prstGeom prst="straightConnector1">
            <a:avLst/>
          </a:prstGeom>
          <a:noFill/>
          <a:ln cap="flat" cmpd="sng" w="12700">
            <a:solidFill>
              <a:schemeClr val="accent2"/>
            </a:solidFill>
            <a:prstDash val="solid"/>
            <a:miter lim="800000"/>
            <a:headEnd len="sm" w="sm" type="none"/>
            <a:tailEnd len="sm" w="sm" type="none"/>
          </a:ln>
        </p:spPr>
      </p:cxnSp>
      <p:cxnSp>
        <p:nvCxnSpPr>
          <p:cNvPr id="1770" name="Google Shape;1770;p92"/>
          <p:cNvCxnSpPr/>
          <p:nvPr/>
        </p:nvCxnSpPr>
        <p:spPr>
          <a:xfrm>
            <a:off x="5469810" y="2633493"/>
            <a:ext cx="0" cy="317070"/>
          </a:xfrm>
          <a:prstGeom prst="straightConnector1">
            <a:avLst/>
          </a:prstGeom>
          <a:noFill/>
          <a:ln cap="flat" cmpd="sng" w="12700">
            <a:solidFill>
              <a:schemeClr val="accent2"/>
            </a:solidFill>
            <a:prstDash val="solid"/>
            <a:miter lim="800000"/>
            <a:headEnd len="sm" w="sm" type="none"/>
            <a:tailEnd len="sm" w="sm" type="none"/>
          </a:ln>
        </p:spPr>
      </p:cxnSp>
      <p:cxnSp>
        <p:nvCxnSpPr>
          <p:cNvPr id="1771" name="Google Shape;1771;p92"/>
          <p:cNvCxnSpPr/>
          <p:nvPr/>
        </p:nvCxnSpPr>
        <p:spPr>
          <a:xfrm>
            <a:off x="7265424" y="2633493"/>
            <a:ext cx="0" cy="317070"/>
          </a:xfrm>
          <a:prstGeom prst="straightConnector1">
            <a:avLst/>
          </a:prstGeom>
          <a:noFill/>
          <a:ln cap="flat" cmpd="sng" w="12700">
            <a:solidFill>
              <a:schemeClr val="accent2"/>
            </a:solidFill>
            <a:prstDash val="solid"/>
            <a:miter lim="800000"/>
            <a:headEnd len="sm" w="sm" type="none"/>
            <a:tailEnd len="sm" w="sm" type="none"/>
          </a:ln>
        </p:spPr>
      </p:cxnSp>
      <p:cxnSp>
        <p:nvCxnSpPr>
          <p:cNvPr id="1772" name="Google Shape;1772;p92"/>
          <p:cNvCxnSpPr/>
          <p:nvPr/>
        </p:nvCxnSpPr>
        <p:spPr>
          <a:xfrm>
            <a:off x="3674192" y="2633493"/>
            <a:ext cx="0" cy="317070"/>
          </a:xfrm>
          <a:prstGeom prst="straightConnector1">
            <a:avLst/>
          </a:prstGeom>
          <a:noFill/>
          <a:ln cap="flat" cmpd="sng" w="12700">
            <a:solidFill>
              <a:schemeClr val="accent2"/>
            </a:solidFill>
            <a:prstDash val="solid"/>
            <a:miter lim="800000"/>
            <a:headEnd len="sm" w="sm" type="none"/>
            <a:tailEnd len="sm" w="sm" type="none"/>
          </a:ln>
        </p:spPr>
      </p:cxnSp>
      <p:sp>
        <p:nvSpPr>
          <p:cNvPr id="1773" name="Google Shape;1773;p92"/>
          <p:cNvSpPr/>
          <p:nvPr/>
        </p:nvSpPr>
        <p:spPr>
          <a:xfrm>
            <a:off x="1334519" y="2410948"/>
            <a:ext cx="6507452" cy="296422"/>
          </a:xfrm>
          <a:prstGeom prst="leftRightArrow">
            <a:avLst>
              <a:gd fmla="val 53403" name="adj1"/>
              <a:gd fmla="val 51701" name="adj2"/>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Arial"/>
              <a:ea typeface="Arial"/>
              <a:cs typeface="Arial"/>
              <a:sym typeface="Arial"/>
            </a:endParaRPr>
          </a:p>
        </p:txBody>
      </p:sp>
      <p:sp>
        <p:nvSpPr>
          <p:cNvPr id="1774" name="Google Shape;1774;p92"/>
          <p:cNvSpPr/>
          <p:nvPr/>
        </p:nvSpPr>
        <p:spPr>
          <a:xfrm>
            <a:off x="5523957" y="946898"/>
            <a:ext cx="1683000" cy="1355700"/>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100">
                <a:solidFill>
                  <a:srgbClr val="000000"/>
                </a:solidFill>
                <a:latin typeface="Arial"/>
                <a:ea typeface="Arial"/>
                <a:cs typeface="Arial"/>
                <a:sym typeface="Arial"/>
              </a:rPr>
              <a:t>DEI Improvement Plan</a:t>
            </a:r>
            <a:endParaRPr sz="1300"/>
          </a:p>
          <a:p>
            <a:pPr indent="0" lvl="0" marL="0" marR="0" rtl="0" algn="l">
              <a:spcBef>
                <a:spcPts val="0"/>
              </a:spcBef>
              <a:spcAft>
                <a:spcPts val="0"/>
              </a:spcAft>
              <a:buNone/>
            </a:pPr>
            <a:r>
              <a:rPr lang="en" sz="1100">
                <a:solidFill>
                  <a:srgbClr val="000000"/>
                </a:solidFill>
                <a:latin typeface="Arial"/>
                <a:ea typeface="Arial"/>
                <a:cs typeface="Arial"/>
                <a:sym typeface="Arial"/>
              </a:rPr>
              <a:t>Require leaders </a:t>
            </a:r>
            <a:br>
              <a:rPr lang="en" sz="1100">
                <a:solidFill>
                  <a:srgbClr val="000000"/>
                </a:solidFill>
                <a:latin typeface="Arial"/>
                <a:ea typeface="Arial"/>
                <a:cs typeface="Arial"/>
                <a:sym typeface="Arial"/>
              </a:rPr>
            </a:br>
            <a:r>
              <a:rPr lang="en" sz="1100">
                <a:solidFill>
                  <a:srgbClr val="000000"/>
                </a:solidFill>
                <a:latin typeface="Arial"/>
                <a:ea typeface="Arial"/>
                <a:cs typeface="Arial"/>
                <a:sym typeface="Arial"/>
              </a:rPr>
              <a:t>to create an action plan outlining methods to achieve diversity and inclusion goals.</a:t>
            </a:r>
            <a:endParaRPr sz="1300"/>
          </a:p>
        </p:txBody>
      </p:sp>
      <p:sp>
        <p:nvSpPr>
          <p:cNvPr id="1775" name="Google Shape;1775;p92"/>
          <p:cNvSpPr/>
          <p:nvPr/>
        </p:nvSpPr>
        <p:spPr>
          <a:xfrm>
            <a:off x="1937050" y="946898"/>
            <a:ext cx="1683000" cy="1355700"/>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100">
                <a:solidFill>
                  <a:srgbClr val="000000"/>
                </a:solidFill>
                <a:latin typeface="Arial"/>
                <a:ea typeface="Arial"/>
                <a:cs typeface="Arial"/>
                <a:sym typeface="Arial"/>
              </a:rPr>
              <a:t>Additive Bonus Payment</a:t>
            </a:r>
            <a:endParaRPr sz="1300"/>
          </a:p>
          <a:p>
            <a:pPr indent="0" lvl="0" marL="0" marR="0" rtl="0" algn="l">
              <a:spcBef>
                <a:spcPts val="0"/>
              </a:spcBef>
              <a:spcAft>
                <a:spcPts val="0"/>
              </a:spcAft>
              <a:buNone/>
            </a:pPr>
            <a:r>
              <a:rPr lang="en" sz="1100">
                <a:solidFill>
                  <a:srgbClr val="000000"/>
                </a:solidFill>
                <a:latin typeface="Arial"/>
                <a:ea typeface="Arial"/>
                <a:cs typeface="Arial"/>
                <a:sym typeface="Arial"/>
              </a:rPr>
              <a:t>Create an additive bonus for leaders who demonstrate success against organizational diversity goals.</a:t>
            </a:r>
            <a:endParaRPr sz="1300"/>
          </a:p>
        </p:txBody>
      </p:sp>
      <p:sp>
        <p:nvSpPr>
          <p:cNvPr id="1776" name="Google Shape;1776;p92"/>
          <p:cNvSpPr/>
          <p:nvPr/>
        </p:nvSpPr>
        <p:spPr>
          <a:xfrm>
            <a:off x="3729102" y="946898"/>
            <a:ext cx="1683000" cy="1355700"/>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100">
                <a:solidFill>
                  <a:srgbClr val="000000"/>
                </a:solidFill>
                <a:latin typeface="Arial"/>
                <a:ea typeface="Arial"/>
                <a:cs typeface="Arial"/>
                <a:sym typeface="Arial"/>
              </a:rPr>
              <a:t>Bonus Modifiers</a:t>
            </a:r>
            <a:endParaRPr sz="1300"/>
          </a:p>
          <a:p>
            <a:pPr indent="0" lvl="0" marL="0" marR="0" rtl="0" algn="l">
              <a:spcBef>
                <a:spcPts val="0"/>
              </a:spcBef>
              <a:spcAft>
                <a:spcPts val="0"/>
              </a:spcAft>
              <a:buNone/>
            </a:pPr>
            <a:r>
              <a:rPr lang="en" sz="1100">
                <a:solidFill>
                  <a:srgbClr val="000000"/>
                </a:solidFill>
                <a:latin typeface="Arial"/>
                <a:ea typeface="Arial"/>
                <a:cs typeface="Arial"/>
                <a:sym typeface="Arial"/>
              </a:rPr>
              <a:t>Modify leader bonus</a:t>
            </a:r>
            <a:r>
              <a:rPr lang="en" sz="1100">
                <a:solidFill>
                  <a:schemeClr val="dk1"/>
                </a:solidFill>
                <a:latin typeface="Arial"/>
                <a:ea typeface="Arial"/>
                <a:cs typeface="Arial"/>
                <a:sym typeface="Arial"/>
              </a:rPr>
              <a:t>es </a:t>
            </a:r>
            <a:r>
              <a:rPr lang="en" sz="1100">
                <a:solidFill>
                  <a:srgbClr val="000000"/>
                </a:solidFill>
                <a:latin typeface="Arial"/>
                <a:ea typeface="Arial"/>
                <a:cs typeface="Arial"/>
                <a:sym typeface="Arial"/>
              </a:rPr>
              <a:t>to reflect progress against organizational diversity goals. </a:t>
            </a:r>
            <a:endParaRPr sz="1300"/>
          </a:p>
        </p:txBody>
      </p:sp>
      <p:sp>
        <p:nvSpPr>
          <p:cNvPr id="1777" name="Google Shape;1777;p92"/>
          <p:cNvSpPr/>
          <p:nvPr/>
        </p:nvSpPr>
        <p:spPr>
          <a:xfrm>
            <a:off x="1037075" y="2866923"/>
            <a:ext cx="1683000" cy="1779600"/>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DEI Leader Awards </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Reward and recognize leaders who demonstrate inclusion and champion progress against organizational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DEI goals. </a:t>
            </a:r>
            <a:endParaRPr/>
          </a:p>
        </p:txBody>
      </p:sp>
      <p:sp>
        <p:nvSpPr>
          <p:cNvPr id="1778" name="Google Shape;1778;p92"/>
          <p:cNvSpPr/>
          <p:nvPr/>
        </p:nvSpPr>
        <p:spPr>
          <a:xfrm>
            <a:off x="2832690" y="2866925"/>
            <a:ext cx="1683000" cy="1779600"/>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rgbClr val="000000"/>
                </a:solidFill>
                <a:latin typeface="Arial"/>
                <a:ea typeface="Arial"/>
                <a:cs typeface="Arial"/>
                <a:sym typeface="Arial"/>
              </a:rPr>
              <a:t>Strategic Chats </a:t>
            </a:r>
            <a:br>
              <a:rPr b="1" lang="en" sz="1200">
                <a:solidFill>
                  <a:srgbClr val="000000"/>
                </a:solidFill>
                <a:latin typeface="Arial"/>
                <a:ea typeface="Arial"/>
                <a:cs typeface="Arial"/>
                <a:sym typeface="Arial"/>
              </a:rPr>
            </a:br>
            <a:r>
              <a:rPr b="1" lang="en" sz="1200">
                <a:solidFill>
                  <a:srgbClr val="000000"/>
                </a:solidFill>
                <a:latin typeface="Arial"/>
                <a:ea typeface="Arial"/>
                <a:cs typeface="Arial"/>
                <a:sym typeface="Arial"/>
              </a:rPr>
              <a:t>With CEO</a:t>
            </a:r>
            <a:endParaRPr sz="1200">
              <a:solidFill>
                <a:srgbClr val="000000"/>
              </a:solidFill>
              <a:latin typeface="Arial"/>
              <a:ea typeface="Arial"/>
              <a:cs typeface="Arial"/>
              <a:sym typeface="Arial"/>
            </a:endParaRPr>
          </a:p>
          <a:p>
            <a:pPr indent="0" lvl="0" marL="0" marR="0" rtl="0" algn="l">
              <a:spcBef>
                <a:spcPts val="0"/>
              </a:spcBef>
              <a:spcAft>
                <a:spcPts val="0"/>
              </a:spcAft>
              <a:buNone/>
            </a:pPr>
            <a:r>
              <a:rPr lang="en" sz="1200">
                <a:solidFill>
                  <a:srgbClr val="000000"/>
                </a:solidFill>
                <a:latin typeface="Arial"/>
                <a:ea typeface="Arial"/>
                <a:cs typeface="Arial"/>
                <a:sym typeface="Arial"/>
              </a:rPr>
              <a:t>Recognize leaders who have successfully  performed against DEI goals with a 1:1 conversation with the CEO. </a:t>
            </a:r>
            <a:endParaRPr/>
          </a:p>
        </p:txBody>
      </p:sp>
      <p:sp>
        <p:nvSpPr>
          <p:cNvPr id="1779" name="Google Shape;1779;p92"/>
          <p:cNvSpPr/>
          <p:nvPr/>
        </p:nvSpPr>
        <p:spPr>
          <a:xfrm>
            <a:off x="4628305" y="2866923"/>
            <a:ext cx="1683000" cy="1779600"/>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rgbClr val="000000"/>
                </a:solidFill>
                <a:latin typeface="Arial"/>
                <a:ea typeface="Arial"/>
                <a:cs typeface="Arial"/>
                <a:sym typeface="Arial"/>
              </a:rPr>
              <a:t>Transparent Leader Scorecards</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Require leaders </a:t>
            </a:r>
            <a:br>
              <a:rPr lang="en" sz="1200">
                <a:solidFill>
                  <a:srgbClr val="000000"/>
                </a:solidFill>
                <a:latin typeface="Arial"/>
                <a:ea typeface="Arial"/>
                <a:cs typeface="Arial"/>
                <a:sym typeface="Arial"/>
              </a:rPr>
            </a:br>
            <a:r>
              <a:rPr lang="en" sz="1200">
                <a:solidFill>
                  <a:srgbClr val="000000"/>
                </a:solidFill>
                <a:latin typeface="Arial"/>
                <a:ea typeface="Arial"/>
                <a:cs typeface="Arial"/>
                <a:sym typeface="Arial"/>
              </a:rPr>
              <a:t>to track and share DEI progress across teams and broader organization. </a:t>
            </a:r>
            <a:endParaRPr/>
          </a:p>
        </p:txBody>
      </p:sp>
      <p:sp>
        <p:nvSpPr>
          <p:cNvPr id="1780" name="Google Shape;1780;p92"/>
          <p:cNvSpPr/>
          <p:nvPr/>
        </p:nvSpPr>
        <p:spPr>
          <a:xfrm>
            <a:off x="6423916" y="2866923"/>
            <a:ext cx="1683000" cy="1779600"/>
          </a:xfrm>
          <a:prstGeom prst="rect">
            <a:avLst/>
          </a:prstGeom>
          <a:solidFill>
            <a:schemeClr val="lt1"/>
          </a:solidFill>
          <a:ln cap="flat" cmpd="sng" w="12700">
            <a:solidFill>
              <a:srgbClr val="6F7878"/>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rgbClr val="000000"/>
                </a:solidFill>
                <a:latin typeface="Arial"/>
                <a:ea typeface="Arial"/>
                <a:cs typeface="Arial"/>
                <a:sym typeface="Arial"/>
              </a:rPr>
              <a:t>Withhold Leader Progression</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Require rising leaders to</a:t>
            </a:r>
            <a:r>
              <a:rPr lang="en" sz="1200">
                <a:solidFill>
                  <a:srgbClr val="000000"/>
                </a:solidFill>
                <a:latin typeface="Arial"/>
                <a:ea typeface="Arial"/>
                <a:cs typeface="Arial"/>
                <a:sym typeface="Arial"/>
              </a:rPr>
              <a:t> demonstrate DEI progress to advance in the organization.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4" name="Shape 1784"/>
        <p:cNvGrpSpPr/>
        <p:nvPr/>
      </p:nvGrpSpPr>
      <p:grpSpPr>
        <a:xfrm>
          <a:off x="0" y="0"/>
          <a:ext cx="0" cy="0"/>
          <a:chOff x="0" y="0"/>
          <a:chExt cx="0" cy="0"/>
        </a:xfrm>
      </p:grpSpPr>
      <p:sp>
        <p:nvSpPr>
          <p:cNvPr id="1785" name="Google Shape;1785;p93"/>
          <p:cNvSpPr txBox="1"/>
          <p:nvPr>
            <p:ph type="title"/>
          </p:nvPr>
        </p:nvSpPr>
        <p:spPr>
          <a:xfrm>
            <a:off x="457201" y="318112"/>
            <a:ext cx="8229600" cy="17145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Black"/>
              <a:buNone/>
            </a:pPr>
            <a:r>
              <a:rPr lang="en"/>
              <a:t>Key Take-Aways to Requiring Progress</a:t>
            </a:r>
            <a:endParaRPr/>
          </a:p>
        </p:txBody>
      </p:sp>
      <p:grpSp>
        <p:nvGrpSpPr>
          <p:cNvPr id="1786" name="Google Shape;1786;p93"/>
          <p:cNvGrpSpPr/>
          <p:nvPr/>
        </p:nvGrpSpPr>
        <p:grpSpPr>
          <a:xfrm>
            <a:off x="952976" y="1382727"/>
            <a:ext cx="7390924" cy="438581"/>
            <a:chOff x="952976" y="2052959"/>
            <a:chExt cx="7390924" cy="584775"/>
          </a:xfrm>
        </p:grpSpPr>
        <p:sp>
          <p:nvSpPr>
            <p:cNvPr id="1787" name="Google Shape;1787;p93"/>
            <p:cNvSpPr/>
            <p:nvPr/>
          </p:nvSpPr>
          <p:spPr>
            <a:xfrm>
              <a:off x="952976" y="2110849"/>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1</a:t>
              </a:r>
              <a:endParaRPr/>
            </a:p>
          </p:txBody>
        </p:sp>
        <p:sp>
          <p:nvSpPr>
            <p:cNvPr id="1788" name="Google Shape;1788;p93"/>
            <p:cNvSpPr txBox="1"/>
            <p:nvPr/>
          </p:nvSpPr>
          <p:spPr>
            <a:xfrm>
              <a:off x="1406366" y="2052959"/>
              <a:ext cx="6937534" cy="584775"/>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rgbClr val="000000"/>
                  </a:solidFill>
                  <a:latin typeface="Arial"/>
                  <a:ea typeface="Arial"/>
                  <a:cs typeface="Arial"/>
                  <a:sym typeface="Arial"/>
                </a:rPr>
                <a:t>Engage leaders from the start in developing a DEI strategy to build mutual understanding of, and commitment to, DEI as a strategic priority.</a:t>
              </a:r>
              <a:endParaRPr/>
            </a:p>
          </p:txBody>
        </p:sp>
      </p:grpSp>
      <p:grpSp>
        <p:nvGrpSpPr>
          <p:cNvPr id="1789" name="Google Shape;1789;p93"/>
          <p:cNvGrpSpPr/>
          <p:nvPr/>
        </p:nvGrpSpPr>
        <p:grpSpPr>
          <a:xfrm>
            <a:off x="952976" y="2054593"/>
            <a:ext cx="7390924" cy="438581"/>
            <a:chOff x="952976" y="3204877"/>
            <a:chExt cx="7390924" cy="584775"/>
          </a:xfrm>
        </p:grpSpPr>
        <p:sp>
          <p:nvSpPr>
            <p:cNvPr id="1790" name="Google Shape;1790;p93"/>
            <p:cNvSpPr/>
            <p:nvPr/>
          </p:nvSpPr>
          <p:spPr>
            <a:xfrm>
              <a:off x="952976" y="3261941"/>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2</a:t>
              </a:r>
              <a:endParaRPr/>
            </a:p>
          </p:txBody>
        </p:sp>
        <p:sp>
          <p:nvSpPr>
            <p:cNvPr id="1791" name="Google Shape;1791;p93"/>
            <p:cNvSpPr txBox="1"/>
            <p:nvPr/>
          </p:nvSpPr>
          <p:spPr>
            <a:xfrm>
              <a:off x="1406366" y="3204877"/>
              <a:ext cx="6937534" cy="584775"/>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rgbClr val="000000"/>
                  </a:solidFill>
                  <a:latin typeface="Arial"/>
                  <a:ea typeface="Arial"/>
                  <a:cs typeface="Arial"/>
                  <a:sym typeface="Arial"/>
                </a:rPr>
                <a:t>Create standardized mechanisms to monitor and track leaders’ progress against individual DEI goals.</a:t>
              </a:r>
              <a:endParaRPr/>
            </a:p>
          </p:txBody>
        </p:sp>
      </p:grpSp>
      <p:grpSp>
        <p:nvGrpSpPr>
          <p:cNvPr id="1792" name="Google Shape;1792;p93"/>
          <p:cNvGrpSpPr/>
          <p:nvPr/>
        </p:nvGrpSpPr>
        <p:grpSpPr>
          <a:xfrm>
            <a:off x="952976" y="2726458"/>
            <a:ext cx="7482363" cy="438581"/>
            <a:chOff x="952976" y="4356795"/>
            <a:chExt cx="7482363" cy="584775"/>
          </a:xfrm>
        </p:grpSpPr>
        <p:sp>
          <p:nvSpPr>
            <p:cNvPr id="1793" name="Google Shape;1793;p93"/>
            <p:cNvSpPr/>
            <p:nvPr/>
          </p:nvSpPr>
          <p:spPr>
            <a:xfrm>
              <a:off x="952976" y="4403255"/>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3</a:t>
              </a:r>
              <a:endParaRPr/>
            </a:p>
          </p:txBody>
        </p:sp>
        <p:sp>
          <p:nvSpPr>
            <p:cNvPr id="1794" name="Google Shape;1794;p93"/>
            <p:cNvSpPr txBox="1"/>
            <p:nvPr/>
          </p:nvSpPr>
          <p:spPr>
            <a:xfrm>
              <a:off x="1406366" y="4356795"/>
              <a:ext cx="7028973" cy="584775"/>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rgbClr val="000000"/>
                  </a:solidFill>
                  <a:latin typeface="Arial"/>
                  <a:ea typeface="Arial"/>
                  <a:cs typeface="Arial"/>
                  <a:sym typeface="Arial"/>
                </a:rPr>
                <a:t>Establish peer-to-peer leader transparency around DEI measures to motivate individuals toward action.</a:t>
              </a:r>
              <a:endParaRPr/>
            </a:p>
          </p:txBody>
        </p:sp>
      </p:grpSp>
      <p:grpSp>
        <p:nvGrpSpPr>
          <p:cNvPr id="1795" name="Google Shape;1795;p93"/>
          <p:cNvGrpSpPr/>
          <p:nvPr/>
        </p:nvGrpSpPr>
        <p:grpSpPr>
          <a:xfrm>
            <a:off x="952976" y="3398325"/>
            <a:ext cx="7482363" cy="623248"/>
            <a:chOff x="952976" y="4356795"/>
            <a:chExt cx="7482363" cy="830997"/>
          </a:xfrm>
        </p:grpSpPr>
        <p:sp>
          <p:nvSpPr>
            <p:cNvPr id="1796" name="Google Shape;1796;p93"/>
            <p:cNvSpPr/>
            <p:nvPr/>
          </p:nvSpPr>
          <p:spPr>
            <a:xfrm>
              <a:off x="952976" y="4414272"/>
              <a:ext cx="291465" cy="286115"/>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4</a:t>
              </a:r>
              <a:endParaRPr/>
            </a:p>
          </p:txBody>
        </p:sp>
        <p:sp>
          <p:nvSpPr>
            <p:cNvPr id="1797" name="Google Shape;1797;p93"/>
            <p:cNvSpPr txBox="1"/>
            <p:nvPr/>
          </p:nvSpPr>
          <p:spPr>
            <a:xfrm>
              <a:off x="1406366" y="4356795"/>
              <a:ext cx="7028973" cy="830997"/>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en" sz="1600">
                  <a:solidFill>
                    <a:srgbClr val="000000"/>
                  </a:solidFill>
                  <a:latin typeface="Arial"/>
                  <a:ea typeface="Arial"/>
                  <a:cs typeface="Arial"/>
                  <a:sym typeface="Arial"/>
                </a:rPr>
                <a:t>Integrate DEI measures into performance evaluation processes to ensure leaders’ inability to lead inclusively is a barrier to high performance and advancement. </a:t>
              </a:r>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p9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Creating Consequential Accountability</a:t>
            </a:r>
            <a:endParaRPr/>
          </a:p>
        </p:txBody>
      </p:sp>
      <p:pic>
        <p:nvPicPr>
          <p:cNvPr descr="Logo&#10;&#10;Description automatically generated" id="1803" name="Google Shape;1803;p94"/>
          <p:cNvPicPr preferRelativeResize="0"/>
          <p:nvPr/>
        </p:nvPicPr>
        <p:blipFill rotWithShape="1">
          <a:blip r:embed="rId3">
            <a:alphaModFix/>
          </a:blip>
          <a:srcRect b="0" l="0" r="0" t="0"/>
          <a:stretch/>
        </p:blipFill>
        <p:spPr>
          <a:xfrm>
            <a:off x="2367548" y="1832683"/>
            <a:ext cx="836046" cy="238330"/>
          </a:xfrm>
          <a:prstGeom prst="rect">
            <a:avLst/>
          </a:prstGeom>
          <a:noFill/>
          <a:ln>
            <a:noFill/>
          </a:ln>
        </p:spPr>
      </p:pic>
      <p:pic>
        <p:nvPicPr>
          <p:cNvPr descr="Logo, icon&#10;&#10;Description automatically generated" id="1804" name="Google Shape;1804;p94"/>
          <p:cNvPicPr preferRelativeResize="0"/>
          <p:nvPr/>
        </p:nvPicPr>
        <p:blipFill rotWithShape="1">
          <a:blip r:embed="rId4">
            <a:alphaModFix/>
          </a:blip>
          <a:srcRect b="0" l="0" r="0" t="0"/>
          <a:stretch/>
        </p:blipFill>
        <p:spPr>
          <a:xfrm>
            <a:off x="4214095" y="1859000"/>
            <a:ext cx="536857" cy="185698"/>
          </a:xfrm>
          <a:prstGeom prst="rect">
            <a:avLst/>
          </a:prstGeom>
          <a:noFill/>
          <a:ln>
            <a:noFill/>
          </a:ln>
        </p:spPr>
      </p:pic>
      <p:pic>
        <p:nvPicPr>
          <p:cNvPr id="1805" name="Google Shape;1805;p94"/>
          <p:cNvPicPr preferRelativeResize="0"/>
          <p:nvPr/>
        </p:nvPicPr>
        <p:blipFill rotWithShape="1">
          <a:blip r:embed="rId5">
            <a:alphaModFix/>
          </a:blip>
          <a:srcRect b="0" l="0" r="0" t="0"/>
          <a:stretch/>
        </p:blipFill>
        <p:spPr>
          <a:xfrm>
            <a:off x="4272619" y="2601877"/>
            <a:ext cx="470601" cy="225888"/>
          </a:xfrm>
          <a:prstGeom prst="rect">
            <a:avLst/>
          </a:prstGeom>
          <a:noFill/>
          <a:ln>
            <a:noFill/>
          </a:ln>
        </p:spPr>
      </p:pic>
      <p:pic>
        <p:nvPicPr>
          <p:cNvPr id="1806" name="Google Shape;1806;p94"/>
          <p:cNvPicPr preferRelativeResize="0"/>
          <p:nvPr/>
        </p:nvPicPr>
        <p:blipFill rotWithShape="1">
          <a:blip r:embed="rId6">
            <a:alphaModFix/>
          </a:blip>
          <a:srcRect b="0" l="0" r="0" t="0"/>
          <a:stretch/>
        </p:blipFill>
        <p:spPr>
          <a:xfrm>
            <a:off x="5902720" y="1858999"/>
            <a:ext cx="484880" cy="185698"/>
          </a:xfrm>
          <a:prstGeom prst="rect">
            <a:avLst/>
          </a:prstGeom>
          <a:noFill/>
          <a:ln>
            <a:noFill/>
          </a:ln>
        </p:spPr>
      </p:pic>
      <p:pic>
        <p:nvPicPr>
          <p:cNvPr id="1807" name="Google Shape;1807;p94"/>
          <p:cNvPicPr preferRelativeResize="0"/>
          <p:nvPr/>
        </p:nvPicPr>
        <p:blipFill rotWithShape="1">
          <a:blip r:embed="rId7">
            <a:alphaModFix/>
          </a:blip>
          <a:srcRect b="0" l="0" r="0" t="0"/>
          <a:stretch/>
        </p:blipFill>
        <p:spPr>
          <a:xfrm>
            <a:off x="5826500" y="2646986"/>
            <a:ext cx="593569" cy="135673"/>
          </a:xfrm>
          <a:prstGeom prst="rect">
            <a:avLst/>
          </a:prstGeom>
          <a:noFill/>
          <a:ln>
            <a:noFill/>
          </a:ln>
        </p:spPr>
      </p:pic>
      <p:pic>
        <p:nvPicPr>
          <p:cNvPr id="1808" name="Google Shape;1808;p94"/>
          <p:cNvPicPr preferRelativeResize="0"/>
          <p:nvPr/>
        </p:nvPicPr>
        <p:blipFill rotWithShape="1">
          <a:blip r:embed="rId7">
            <a:alphaModFix/>
          </a:blip>
          <a:srcRect b="0" l="0" r="0" t="0"/>
          <a:stretch/>
        </p:blipFill>
        <p:spPr>
          <a:xfrm>
            <a:off x="2529200" y="2646986"/>
            <a:ext cx="593569" cy="135673"/>
          </a:xfrm>
          <a:prstGeom prst="rect">
            <a:avLst/>
          </a:prstGeom>
          <a:noFill/>
          <a:ln>
            <a:noFill/>
          </a:ln>
        </p:spPr>
      </p:pic>
      <p:sp>
        <p:nvSpPr>
          <p:cNvPr id="1809" name="Google Shape;1809;p94"/>
          <p:cNvSpPr/>
          <p:nvPr/>
        </p:nvSpPr>
        <p:spPr>
          <a:xfrm>
            <a:off x="457200" y="1272460"/>
            <a:ext cx="1635797" cy="457256"/>
          </a:xfrm>
          <a:prstGeom prst="rect">
            <a:avLst/>
          </a:prstGeom>
          <a:solidFill>
            <a:srgbClr val="0028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Collective Accountability</a:t>
            </a:r>
            <a:endParaRPr/>
          </a:p>
        </p:txBody>
      </p:sp>
      <p:sp>
        <p:nvSpPr>
          <p:cNvPr id="1810" name="Google Shape;1810;p94"/>
          <p:cNvSpPr/>
          <p:nvPr/>
        </p:nvSpPr>
        <p:spPr>
          <a:xfrm>
            <a:off x="7063703" y="1272460"/>
            <a:ext cx="1635797" cy="457888"/>
          </a:xfrm>
          <a:prstGeom prst="rect">
            <a:avLst/>
          </a:prstGeom>
          <a:solidFill>
            <a:srgbClr val="00285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Consequential Accountability</a:t>
            </a:r>
            <a:endParaRPr/>
          </a:p>
        </p:txBody>
      </p:sp>
      <p:sp>
        <p:nvSpPr>
          <p:cNvPr id="1811" name="Google Shape;1811;p94"/>
          <p:cNvSpPr/>
          <p:nvPr/>
        </p:nvSpPr>
        <p:spPr>
          <a:xfrm>
            <a:off x="473674" y="1766741"/>
            <a:ext cx="1567020" cy="877163"/>
          </a:xfrm>
          <a:prstGeom prst="rect">
            <a:avLst/>
          </a:prstGeom>
          <a:noFill/>
          <a:ln>
            <a:noFill/>
          </a:ln>
        </p:spPr>
        <p:txBody>
          <a:bodyPr anchorCtr="0" anchor="t" bIns="45700" lIns="0" spcFirstLastPara="1" rIns="91425" wrap="square" tIns="45700">
            <a:noAutofit/>
          </a:bodyPr>
          <a:lstStyle/>
          <a:p>
            <a:pPr indent="-137160" lvl="0" marL="13716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Shift leader mindsets.</a:t>
            </a:r>
            <a:endParaRPr/>
          </a:p>
          <a:p>
            <a:pPr indent="-137160" lvl="0" marL="137160" marR="0" rtl="0" algn="l">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Cascade DEI goals.</a:t>
            </a:r>
            <a:endParaRPr/>
          </a:p>
          <a:p>
            <a:pPr indent="-137160" lvl="0" marL="137160" marR="0" rtl="0" algn="l">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Track DEI metrics.</a:t>
            </a:r>
            <a:endParaRPr/>
          </a:p>
        </p:txBody>
      </p:sp>
      <p:sp>
        <p:nvSpPr>
          <p:cNvPr id="1812" name="Google Shape;1812;p94"/>
          <p:cNvSpPr/>
          <p:nvPr/>
        </p:nvSpPr>
        <p:spPr>
          <a:xfrm>
            <a:off x="7119180" y="1766741"/>
            <a:ext cx="1580320" cy="1015663"/>
          </a:xfrm>
          <a:prstGeom prst="rect">
            <a:avLst/>
          </a:prstGeom>
          <a:noFill/>
          <a:ln>
            <a:noFill/>
          </a:ln>
        </p:spPr>
        <p:txBody>
          <a:bodyPr anchorCtr="0" anchor="t" bIns="45700" lIns="0" spcFirstLastPara="1" rIns="91425" wrap="square" tIns="45700">
            <a:noAutofit/>
          </a:bodyPr>
          <a:lstStyle/>
          <a:p>
            <a:pPr indent="-137160" lvl="0" marL="13716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Inform leader decision making.</a:t>
            </a:r>
            <a:endParaRPr/>
          </a:p>
          <a:p>
            <a:pPr indent="-137160" lvl="0" marL="137160" marR="0" rtl="0" algn="l">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Customize DEI strategies.</a:t>
            </a:r>
            <a:endParaRPr/>
          </a:p>
          <a:p>
            <a:pPr indent="-137160" lvl="0" marL="137160" marR="0" rtl="0" algn="l">
              <a:spcBef>
                <a:spcPts val="600"/>
              </a:spcBef>
              <a:spcAft>
                <a:spcPts val="0"/>
              </a:spcAft>
              <a:buClr>
                <a:schemeClr val="dk1"/>
              </a:buClr>
              <a:buSzPts val="1200"/>
              <a:buFont typeface="Arial"/>
              <a:buChar char="•"/>
            </a:pPr>
            <a:r>
              <a:rPr lang="en" sz="1200">
                <a:solidFill>
                  <a:schemeClr val="dk1"/>
                </a:solidFill>
                <a:latin typeface="Arial"/>
                <a:ea typeface="Arial"/>
                <a:cs typeface="Arial"/>
                <a:sym typeface="Arial"/>
              </a:rPr>
              <a:t>Require progress for DEI outcomes.</a:t>
            </a:r>
            <a:endParaRPr/>
          </a:p>
        </p:txBody>
      </p:sp>
      <p:graphicFrame>
        <p:nvGraphicFramePr>
          <p:cNvPr id="1813" name="Google Shape;1813;p94"/>
          <p:cNvGraphicFramePr/>
          <p:nvPr/>
        </p:nvGraphicFramePr>
        <p:xfrm>
          <a:off x="2096171" y="1272460"/>
          <a:ext cx="3000000" cy="3000000"/>
        </p:xfrm>
        <a:graphic>
          <a:graphicData uri="http://schemas.openxmlformats.org/drawingml/2006/table">
            <a:tbl>
              <a:tblPr bandRow="1" firstRow="1">
                <a:noFill/>
                <a:tableStyleId>{4D9A8607-1C7A-4FEF-80A3-68C6CF04E4B6}</a:tableStyleId>
              </a:tblPr>
              <a:tblGrid>
                <a:gridCol w="1658875"/>
                <a:gridCol w="1636900"/>
                <a:gridCol w="1671750"/>
              </a:tblGrid>
              <a:tr h="248775">
                <a:tc>
                  <a:txBody>
                    <a:bodyPr/>
                    <a:lstStyle/>
                    <a:p>
                      <a:pPr indent="0" lvl="0" marL="0" marR="0" rtl="0" algn="ctr">
                        <a:lnSpc>
                          <a:spcPct val="100000"/>
                        </a:lnSpc>
                        <a:spcBef>
                          <a:spcPts val="0"/>
                        </a:spcBef>
                        <a:spcAft>
                          <a:spcPts val="0"/>
                        </a:spcAft>
                        <a:buNone/>
                      </a:pPr>
                      <a:r>
                        <a:rPr lang="en" sz="1100">
                          <a:solidFill>
                            <a:schemeClr val="dk1"/>
                          </a:solidFill>
                          <a:latin typeface="Arial"/>
                          <a:ea typeface="Arial"/>
                          <a:cs typeface="Arial"/>
                          <a:sym typeface="Arial"/>
                        </a:rPr>
                        <a:t>Inform Leader </a:t>
                      </a:r>
                      <a:br>
                        <a:rPr lang="en" sz="1100">
                          <a:solidFill>
                            <a:schemeClr val="dk1"/>
                          </a:solidFill>
                          <a:latin typeface="Arial"/>
                          <a:ea typeface="Arial"/>
                          <a:cs typeface="Arial"/>
                          <a:sym typeface="Arial"/>
                        </a:rPr>
                      </a:br>
                      <a:r>
                        <a:rPr lang="en" sz="1100">
                          <a:solidFill>
                            <a:schemeClr val="dk1"/>
                          </a:solidFill>
                          <a:latin typeface="Arial"/>
                          <a:ea typeface="Arial"/>
                          <a:cs typeface="Arial"/>
                          <a:sym typeface="Arial"/>
                        </a:rPr>
                        <a:t>Decision Making</a:t>
                      </a:r>
                      <a:endParaRPr sz="1100"/>
                    </a:p>
                  </a:txBody>
                  <a:tcPr marT="68600" marB="68600" marR="91450" marL="91450">
                    <a:lnL cap="flat" cmpd="sng" w="9525">
                      <a:solidFill>
                        <a:srgbClr val="6F7878"/>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a:solidFill>
                            <a:schemeClr val="dk1"/>
                          </a:solidFill>
                          <a:latin typeface="Arial"/>
                          <a:ea typeface="Arial"/>
                          <a:cs typeface="Arial"/>
                          <a:sym typeface="Arial"/>
                        </a:rPr>
                        <a:t>Customize </a:t>
                      </a:r>
                      <a:br>
                        <a:rPr lang="en" sz="1100">
                          <a:solidFill>
                            <a:schemeClr val="dk1"/>
                          </a:solidFill>
                          <a:latin typeface="Arial"/>
                          <a:ea typeface="Arial"/>
                          <a:cs typeface="Arial"/>
                          <a:sym typeface="Arial"/>
                        </a:rPr>
                      </a:br>
                      <a:r>
                        <a:rPr lang="en" sz="1100">
                          <a:solidFill>
                            <a:schemeClr val="dk1"/>
                          </a:solidFill>
                          <a:latin typeface="Arial"/>
                          <a:ea typeface="Arial"/>
                          <a:cs typeface="Arial"/>
                          <a:sym typeface="Arial"/>
                        </a:rPr>
                        <a:t>Strategies</a:t>
                      </a:r>
                      <a:endParaRPr b="1" i="0" sz="1100">
                        <a:solidFill>
                          <a:schemeClr val="lt1"/>
                        </a:solidFill>
                        <a:latin typeface="Arial"/>
                        <a:ea typeface="Arial"/>
                        <a:cs typeface="Arial"/>
                        <a:sym typeface="Arial"/>
                      </a:endParaRPr>
                    </a:p>
                  </a:txBody>
                  <a:tcPr marT="68600" marB="68600" marR="91450" marL="91450">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ctr">
                        <a:lnSpc>
                          <a:spcPct val="100000"/>
                        </a:lnSpc>
                        <a:spcBef>
                          <a:spcPts val="0"/>
                        </a:spcBef>
                        <a:spcAft>
                          <a:spcPts val="0"/>
                        </a:spcAft>
                        <a:buNone/>
                      </a:pPr>
                      <a:r>
                        <a:rPr lang="en" sz="1100">
                          <a:solidFill>
                            <a:schemeClr val="dk1"/>
                          </a:solidFill>
                          <a:latin typeface="Arial"/>
                          <a:ea typeface="Arial"/>
                          <a:cs typeface="Arial"/>
                          <a:sym typeface="Arial"/>
                        </a:rPr>
                        <a:t>Require </a:t>
                      </a:r>
                      <a:br>
                        <a:rPr lang="en" sz="1100">
                          <a:solidFill>
                            <a:schemeClr val="dk1"/>
                          </a:solidFill>
                          <a:latin typeface="Arial"/>
                          <a:ea typeface="Arial"/>
                          <a:cs typeface="Arial"/>
                          <a:sym typeface="Arial"/>
                        </a:rPr>
                      </a:br>
                      <a:r>
                        <a:rPr lang="en" sz="1100">
                          <a:solidFill>
                            <a:schemeClr val="dk1"/>
                          </a:solidFill>
                          <a:latin typeface="Arial"/>
                          <a:ea typeface="Arial"/>
                          <a:cs typeface="Arial"/>
                          <a:sym typeface="Arial"/>
                        </a:rPr>
                        <a:t>Progress</a:t>
                      </a:r>
                      <a:endParaRPr sz="1100"/>
                    </a:p>
                  </a:txBody>
                  <a:tcPr marT="68600" marB="68600" marR="91450" marL="91450">
                    <a:lnL cap="flat" cmpd="sng" w="9525">
                      <a:solidFill>
                        <a:srgbClr val="7F7F7F"/>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318550">
                <a:tc>
                  <a:txBody>
                    <a:bodyPr/>
                    <a:lstStyle/>
                    <a:p>
                      <a:pPr indent="0" lvl="0" marL="0" marR="0" rtl="0" algn="ctr">
                        <a:lnSpc>
                          <a:spcPct val="100000"/>
                        </a:lnSpc>
                        <a:spcBef>
                          <a:spcPts val="0"/>
                        </a:spcBef>
                        <a:spcAft>
                          <a:spcPts val="0"/>
                        </a:spcAft>
                        <a:buNone/>
                      </a:pPr>
                      <a:r>
                        <a:t/>
                      </a:r>
                      <a:endParaRPr sz="900">
                        <a:solidFill>
                          <a:schemeClr val="dk1"/>
                        </a:solidFill>
                        <a:latin typeface="Arial"/>
                        <a:ea typeface="Arial"/>
                        <a:cs typeface="Arial"/>
                        <a:sym typeface="Arial"/>
                      </a:endParaRPr>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a:solidFill>
                          <a:schemeClr val="dk1"/>
                        </a:solidFill>
                        <a:latin typeface="Arial"/>
                        <a:ea typeface="Arial"/>
                        <a:cs typeface="Arial"/>
                        <a:sym typeface="Arial"/>
                      </a:endParaRPr>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a:solidFill>
                          <a:schemeClr val="dk1"/>
                        </a:solidFill>
                        <a:latin typeface="Arial"/>
                        <a:ea typeface="Arial"/>
                        <a:cs typeface="Arial"/>
                        <a:sym typeface="Arial"/>
                      </a:endParaRPr>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75100">
                <a:tc>
                  <a:txBody>
                    <a:bodyPr/>
                    <a:lstStyle/>
                    <a:p>
                      <a:pPr indent="0" lvl="0" marL="0" marR="0" rtl="0" algn="ctr">
                        <a:lnSpc>
                          <a:spcPct val="100000"/>
                        </a:lnSpc>
                        <a:spcBef>
                          <a:spcPts val="0"/>
                        </a:spcBef>
                        <a:spcAft>
                          <a:spcPts val="0"/>
                        </a:spcAft>
                        <a:buNone/>
                      </a:pPr>
                      <a:r>
                        <a:rPr lang="en" sz="900">
                          <a:solidFill>
                            <a:schemeClr val="dk1"/>
                          </a:solidFill>
                          <a:latin typeface="Arial"/>
                          <a:ea typeface="Arial"/>
                          <a:cs typeface="Arial"/>
                          <a:sym typeface="Arial"/>
                        </a:rPr>
                        <a:t>Leadership </a:t>
                      </a:r>
                      <a:br>
                        <a:rPr lang="en" sz="900">
                          <a:solidFill>
                            <a:schemeClr val="dk1"/>
                          </a:solidFill>
                          <a:latin typeface="Arial"/>
                          <a:ea typeface="Arial"/>
                          <a:cs typeface="Arial"/>
                          <a:sym typeface="Arial"/>
                        </a:rPr>
                      </a:br>
                      <a:r>
                        <a:rPr lang="en" sz="900">
                          <a:solidFill>
                            <a:schemeClr val="dk1"/>
                          </a:solidFill>
                          <a:latin typeface="Arial"/>
                          <a:ea typeface="Arial"/>
                          <a:cs typeface="Arial"/>
                          <a:sym typeface="Arial"/>
                        </a:rPr>
                        <a:t>Criteria Debiasing</a:t>
                      </a:r>
                      <a:endParaRPr sz="1100"/>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a:solidFill>
                            <a:schemeClr val="dk1"/>
                          </a:solidFill>
                          <a:latin typeface="Arial"/>
                          <a:ea typeface="Arial"/>
                          <a:cs typeface="Arial"/>
                          <a:sym typeface="Arial"/>
                        </a:rPr>
                        <a:t>Contextualized </a:t>
                      </a:r>
                      <a:br>
                        <a:rPr lang="en" sz="900">
                          <a:solidFill>
                            <a:schemeClr val="dk1"/>
                          </a:solidFill>
                          <a:latin typeface="Arial"/>
                          <a:ea typeface="Arial"/>
                          <a:cs typeface="Arial"/>
                          <a:sym typeface="Arial"/>
                        </a:rPr>
                      </a:br>
                      <a:r>
                        <a:rPr lang="en" sz="900">
                          <a:solidFill>
                            <a:schemeClr val="dk1"/>
                          </a:solidFill>
                          <a:latin typeface="Arial"/>
                          <a:ea typeface="Arial"/>
                          <a:cs typeface="Arial"/>
                          <a:sym typeface="Arial"/>
                        </a:rPr>
                        <a:t>DEI Strategies </a:t>
                      </a:r>
                      <a:endParaRPr sz="1100"/>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a:solidFill>
                            <a:schemeClr val="dk1"/>
                          </a:solidFill>
                          <a:latin typeface="Arial"/>
                          <a:ea typeface="Arial"/>
                          <a:cs typeface="Arial"/>
                          <a:sym typeface="Arial"/>
                        </a:rPr>
                        <a:t>DEI Aiming Points</a:t>
                      </a:r>
                      <a:endParaRPr sz="1100"/>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4350">
                <a:tc>
                  <a:txBody>
                    <a:bodyPr/>
                    <a:lstStyle/>
                    <a:p>
                      <a:pPr indent="0" lvl="0" marL="0" marR="0" rtl="0" algn="ctr">
                        <a:lnSpc>
                          <a:spcPct val="100000"/>
                        </a:lnSpc>
                        <a:spcBef>
                          <a:spcPts val="0"/>
                        </a:spcBef>
                        <a:spcAft>
                          <a:spcPts val="0"/>
                        </a:spcAft>
                        <a:buNone/>
                      </a:pPr>
                      <a:r>
                        <a:t/>
                      </a:r>
                      <a:endParaRPr sz="900">
                        <a:solidFill>
                          <a:schemeClr val="dk1"/>
                        </a:solidFill>
                        <a:latin typeface="Arial"/>
                        <a:ea typeface="Arial"/>
                        <a:cs typeface="Arial"/>
                        <a:sym typeface="Arial"/>
                      </a:endParaRPr>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a:solidFill>
                          <a:schemeClr val="dk1"/>
                        </a:solidFill>
                        <a:latin typeface="Arial"/>
                        <a:ea typeface="Arial"/>
                        <a:cs typeface="Arial"/>
                        <a:sym typeface="Arial"/>
                      </a:endParaRPr>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900">
                        <a:solidFill>
                          <a:schemeClr val="dk1"/>
                        </a:solidFill>
                        <a:latin typeface="Arial"/>
                        <a:ea typeface="Arial"/>
                        <a:cs typeface="Arial"/>
                        <a:sym typeface="Arial"/>
                      </a:endParaRPr>
                    </a:p>
                  </a:txBody>
                  <a:tcPr marT="34300" marB="13715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
                <a:tc>
                  <a:txBody>
                    <a:bodyPr/>
                    <a:lstStyle/>
                    <a:p>
                      <a:pPr indent="0" lvl="0" marL="0" marR="0" rtl="0" algn="ctr">
                        <a:lnSpc>
                          <a:spcPct val="100000"/>
                        </a:lnSpc>
                        <a:spcBef>
                          <a:spcPts val="0"/>
                        </a:spcBef>
                        <a:spcAft>
                          <a:spcPts val="0"/>
                        </a:spcAft>
                        <a:buNone/>
                      </a:pPr>
                      <a:r>
                        <a:rPr lang="en" sz="900">
                          <a:solidFill>
                            <a:schemeClr val="dk1"/>
                          </a:solidFill>
                          <a:latin typeface="Arial"/>
                          <a:ea typeface="Arial"/>
                          <a:cs typeface="Arial"/>
                          <a:sym typeface="Arial"/>
                        </a:rPr>
                        <a:t>Data-Integrated </a:t>
                      </a:r>
                      <a:br>
                        <a:rPr lang="en" sz="900">
                          <a:solidFill>
                            <a:schemeClr val="dk1"/>
                          </a:solidFill>
                          <a:latin typeface="Arial"/>
                          <a:ea typeface="Arial"/>
                          <a:cs typeface="Arial"/>
                          <a:sym typeface="Arial"/>
                        </a:rPr>
                      </a:br>
                      <a:r>
                        <a:rPr lang="en" sz="900">
                          <a:solidFill>
                            <a:schemeClr val="dk1"/>
                          </a:solidFill>
                          <a:latin typeface="Arial"/>
                          <a:ea typeface="Arial"/>
                          <a:cs typeface="Arial"/>
                          <a:sym typeface="Arial"/>
                        </a:rPr>
                        <a:t>Talent Decisions</a:t>
                      </a:r>
                      <a:endParaRPr sz="1100"/>
                    </a:p>
                  </a:txBody>
                  <a:tcPr marT="343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a:solidFill>
                            <a:schemeClr val="dk1"/>
                          </a:solidFill>
                          <a:latin typeface="Arial"/>
                          <a:ea typeface="Arial"/>
                          <a:cs typeface="Arial"/>
                          <a:sym typeface="Arial"/>
                        </a:rPr>
                        <a:t>Localized </a:t>
                      </a:r>
                      <a:br>
                        <a:rPr lang="en" sz="900">
                          <a:solidFill>
                            <a:schemeClr val="dk1"/>
                          </a:solidFill>
                          <a:latin typeface="Arial"/>
                          <a:ea typeface="Arial"/>
                          <a:cs typeface="Arial"/>
                          <a:sym typeface="Arial"/>
                        </a:rPr>
                      </a:br>
                      <a:r>
                        <a:rPr lang="en" sz="900">
                          <a:solidFill>
                            <a:schemeClr val="dk1"/>
                          </a:solidFill>
                          <a:latin typeface="Arial"/>
                          <a:ea typeface="Arial"/>
                          <a:cs typeface="Arial"/>
                          <a:sym typeface="Arial"/>
                        </a:rPr>
                        <a:t>DEI Goals</a:t>
                      </a:r>
                      <a:endParaRPr sz="1100"/>
                    </a:p>
                  </a:txBody>
                  <a:tcPr marT="343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900">
                          <a:solidFill>
                            <a:schemeClr val="dk1"/>
                          </a:solidFill>
                          <a:latin typeface="Arial"/>
                          <a:ea typeface="Arial"/>
                          <a:cs typeface="Arial"/>
                          <a:sym typeface="Arial"/>
                        </a:rPr>
                        <a:t>Guide to Accountability </a:t>
                      </a:r>
                      <a:br>
                        <a:rPr lang="en" sz="900">
                          <a:solidFill>
                            <a:schemeClr val="dk1"/>
                          </a:solidFill>
                          <a:latin typeface="Arial"/>
                          <a:ea typeface="Arial"/>
                          <a:cs typeface="Arial"/>
                          <a:sym typeface="Arial"/>
                        </a:rPr>
                      </a:br>
                      <a:r>
                        <a:rPr lang="en" sz="900">
                          <a:solidFill>
                            <a:schemeClr val="dk1"/>
                          </a:solidFill>
                          <a:latin typeface="Arial"/>
                          <a:ea typeface="Arial"/>
                          <a:cs typeface="Arial"/>
                          <a:sym typeface="Arial"/>
                        </a:rPr>
                        <a:t>With Consequences</a:t>
                      </a:r>
                      <a:endParaRPr sz="1100"/>
                    </a:p>
                  </a:txBody>
                  <a:tcPr marT="343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814" name="Google Shape;1814;p94"/>
          <p:cNvSpPr/>
          <p:nvPr/>
        </p:nvSpPr>
        <p:spPr>
          <a:xfrm>
            <a:off x="2786716" y="980793"/>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1</a:t>
            </a:r>
            <a:endParaRPr/>
          </a:p>
        </p:txBody>
      </p:sp>
      <p:sp>
        <p:nvSpPr>
          <p:cNvPr id="1815" name="Google Shape;1815;p94"/>
          <p:cNvSpPr/>
          <p:nvPr/>
        </p:nvSpPr>
        <p:spPr>
          <a:xfrm>
            <a:off x="4432617" y="980793"/>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2</a:t>
            </a:r>
            <a:endParaRPr/>
          </a:p>
        </p:txBody>
      </p:sp>
      <p:sp>
        <p:nvSpPr>
          <p:cNvPr id="1816" name="Google Shape;1816;p94"/>
          <p:cNvSpPr/>
          <p:nvPr/>
        </p:nvSpPr>
        <p:spPr>
          <a:xfrm>
            <a:off x="6078519" y="980793"/>
            <a:ext cx="291465" cy="214586"/>
          </a:xfrm>
          <a:prstGeom prst="ellipse">
            <a:avLst/>
          </a:prstGeom>
          <a:solidFill>
            <a:srgbClr val="E811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 sz="1400">
                <a:solidFill>
                  <a:schemeClr val="lt1"/>
                </a:solidFill>
                <a:latin typeface="Arial"/>
                <a:ea typeface="Arial"/>
                <a:cs typeface="Arial"/>
                <a:sym typeface="Arial"/>
              </a:rPr>
              <a:t>3</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0" name="Shape 1820"/>
        <p:cNvGrpSpPr/>
        <p:nvPr/>
      </p:nvGrpSpPr>
      <p:grpSpPr>
        <a:xfrm>
          <a:off x="0" y="0"/>
          <a:ext cx="0" cy="0"/>
          <a:chOff x="0" y="0"/>
          <a:chExt cx="0" cy="0"/>
        </a:xfrm>
      </p:grpSpPr>
      <p:sp>
        <p:nvSpPr>
          <p:cNvPr id="1821" name="Google Shape;1821;p95"/>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b="1" lang="en"/>
              <a:t>Key Take-Aways</a:t>
            </a:r>
            <a:endParaRPr/>
          </a:p>
        </p:txBody>
      </p:sp>
      <p:sp>
        <p:nvSpPr>
          <p:cNvPr id="1822" name="Google Shape;1822;p95"/>
          <p:cNvSpPr txBox="1"/>
          <p:nvPr/>
        </p:nvSpPr>
        <p:spPr>
          <a:xfrm>
            <a:off x="747534" y="953362"/>
            <a:ext cx="7823589" cy="3370154"/>
          </a:xfrm>
          <a:prstGeom prst="rect">
            <a:avLst/>
          </a:prstGeom>
          <a:noFill/>
          <a:ln>
            <a:noFill/>
          </a:ln>
        </p:spPr>
        <p:txBody>
          <a:bodyPr anchorCtr="0" anchor="t" bIns="0" lIns="68575" spcFirstLastPara="1" rIns="68575" wrap="square" tIns="0">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Rising Pressure to Meet the Moment:</a:t>
            </a:r>
            <a:r>
              <a:rPr lang="en" sz="1400">
                <a:solidFill>
                  <a:schemeClr val="dk1"/>
                </a:solidFill>
                <a:latin typeface="Arial"/>
                <a:ea typeface="Arial"/>
                <a:cs typeface="Arial"/>
                <a:sym typeface="Arial"/>
              </a:rPr>
              <a:t> In 2021 more than ever before, CEOs, employees, and the general public are expecting organizations to prioritize and make demonstrable progress on Diversity, Equity, and Inclusion.</a:t>
            </a:r>
            <a:endParaRPr/>
          </a:p>
          <a:p>
            <a:pPr indent="0" lvl="0" marL="0" marR="0" rtl="0" algn="l">
              <a:spcBef>
                <a:spcPts val="1200"/>
              </a:spcBef>
              <a:spcAft>
                <a:spcPts val="0"/>
              </a:spcAft>
              <a:buNone/>
            </a:pPr>
            <a:r>
              <a:rPr b="1" lang="en" sz="1400">
                <a:solidFill>
                  <a:schemeClr val="dk1"/>
                </a:solidFill>
                <a:latin typeface="Arial"/>
                <a:ea typeface="Arial"/>
                <a:cs typeface="Arial"/>
                <a:sym typeface="Arial"/>
              </a:rPr>
              <a:t>Most Focus on Diversifying the Talent Pool, but Recruiting Alone Doesn’t Solve the Problem: </a:t>
            </a:r>
            <a:r>
              <a:rPr lang="en" sz="1400">
                <a:solidFill>
                  <a:schemeClr val="dk1"/>
                </a:solidFill>
                <a:latin typeface="Arial"/>
                <a:ea typeface="Arial"/>
                <a:cs typeface="Arial"/>
                <a:sym typeface="Arial"/>
              </a:rPr>
              <a:t>Many HR leaders focus on expanding the pool at more junior levels to eventually feed the leadership pipeline, but progression of underrepresented talent stalls in the middle levels of leadership.</a:t>
            </a:r>
            <a:endParaRPr b="1" sz="1400">
              <a:solidFill>
                <a:schemeClr val="dk1"/>
              </a:solidFill>
              <a:latin typeface="Arial"/>
              <a:ea typeface="Arial"/>
              <a:cs typeface="Arial"/>
              <a:sym typeface="Arial"/>
            </a:endParaRPr>
          </a:p>
          <a:p>
            <a:pPr indent="0" lvl="0" marL="0" marR="0" rtl="0" algn="l">
              <a:spcBef>
                <a:spcPts val="1200"/>
              </a:spcBef>
              <a:spcAft>
                <a:spcPts val="0"/>
              </a:spcAft>
              <a:buNone/>
            </a:pPr>
            <a:r>
              <a:rPr b="1" lang="en" sz="1400">
                <a:solidFill>
                  <a:schemeClr val="dk1"/>
                </a:solidFill>
                <a:latin typeface="Arial"/>
                <a:ea typeface="Arial"/>
                <a:cs typeface="Arial"/>
                <a:sym typeface="Arial"/>
              </a:rPr>
              <a:t>Need for More Leader Accountability:</a:t>
            </a:r>
            <a:r>
              <a:rPr lang="en" sz="1400">
                <a:solidFill>
                  <a:schemeClr val="dk1"/>
                </a:solidFill>
                <a:latin typeface="Arial"/>
                <a:ea typeface="Arial"/>
                <a:cs typeface="Arial"/>
                <a:sym typeface="Arial"/>
              </a:rPr>
              <a:t> One of the top challenges HR leaders cited was instilling accountability in leaders, who play a central role in talent progression through the leadership pipeline, for DEI outcomes.</a:t>
            </a:r>
            <a:endParaRPr/>
          </a:p>
          <a:p>
            <a:pPr indent="0" lvl="0" marL="0" marR="0" rtl="0" algn="l">
              <a:spcBef>
                <a:spcPts val="1200"/>
              </a:spcBef>
              <a:spcAft>
                <a:spcPts val="0"/>
              </a:spcAft>
              <a:buNone/>
            </a:pPr>
            <a:r>
              <a:rPr b="1" lang="en" sz="1400">
                <a:solidFill>
                  <a:schemeClr val="dk1"/>
                </a:solidFill>
                <a:latin typeface="Arial"/>
                <a:ea typeface="Arial"/>
                <a:cs typeface="Arial"/>
                <a:sym typeface="Arial"/>
              </a:rPr>
              <a:t>Collective Accountability Results in Nominal Commitment: </a:t>
            </a:r>
            <a:r>
              <a:rPr lang="en" sz="1400">
                <a:solidFill>
                  <a:schemeClr val="dk1"/>
                </a:solidFill>
                <a:latin typeface="Arial"/>
                <a:ea typeface="Arial"/>
                <a:cs typeface="Arial"/>
                <a:sym typeface="Arial"/>
              </a:rPr>
              <a:t>Many HR leaders are working </a:t>
            </a:r>
            <a:br>
              <a:rPr lang="en" sz="1400">
                <a:solidFill>
                  <a:schemeClr val="dk1"/>
                </a:solidFill>
                <a:latin typeface="Arial"/>
                <a:ea typeface="Arial"/>
                <a:cs typeface="Arial"/>
                <a:sym typeface="Arial"/>
              </a:rPr>
            </a:br>
            <a:r>
              <a:rPr lang="en" sz="1400">
                <a:solidFill>
                  <a:schemeClr val="dk1"/>
                </a:solidFill>
                <a:latin typeface="Arial"/>
                <a:ea typeface="Arial"/>
                <a:cs typeface="Arial"/>
                <a:sym typeface="Arial"/>
              </a:rPr>
              <a:t>to instill a sense of Collective</a:t>
            </a:r>
            <a:r>
              <a:rPr i="1" lang="en" sz="1400">
                <a:solidFill>
                  <a:schemeClr val="dk1"/>
                </a:solidFill>
                <a:latin typeface="Arial"/>
                <a:ea typeface="Arial"/>
                <a:cs typeface="Arial"/>
                <a:sym typeface="Arial"/>
              </a:rPr>
              <a:t> </a:t>
            </a:r>
            <a:r>
              <a:rPr lang="en" sz="1400">
                <a:solidFill>
                  <a:schemeClr val="dk1"/>
                </a:solidFill>
                <a:latin typeface="Arial"/>
                <a:ea typeface="Arial"/>
                <a:cs typeface="Arial"/>
                <a:sym typeface="Arial"/>
              </a:rPr>
              <a:t>Accountability across the organization, to make all leaders feel responsible for moving DEI forward.</a:t>
            </a:r>
            <a:r>
              <a:rPr i="1" lang="en" sz="1400">
                <a:solidFill>
                  <a:schemeClr val="dk1"/>
                </a:solidFill>
                <a:latin typeface="Arial"/>
                <a:ea typeface="Arial"/>
                <a:cs typeface="Arial"/>
                <a:sym typeface="Arial"/>
              </a:rPr>
              <a:t> </a:t>
            </a:r>
            <a:r>
              <a:rPr lang="en" sz="1400">
                <a:solidFill>
                  <a:schemeClr val="dk1"/>
                </a:solidFill>
                <a:latin typeface="Arial"/>
                <a:ea typeface="Arial"/>
                <a:cs typeface="Arial"/>
                <a:sym typeface="Arial"/>
              </a:rPr>
              <a:t>However, this approach creates diffuse leader responsibility for DEI outcomes and fails to drive results.</a:t>
            </a:r>
            <a:endParaRPr/>
          </a:p>
          <a:p>
            <a:pPr indent="0" lvl="0" marL="0" marR="0" rtl="0" algn="l">
              <a:spcBef>
                <a:spcPts val="1200"/>
              </a:spcBef>
              <a:spcAft>
                <a:spcPts val="0"/>
              </a:spcAft>
              <a:buNone/>
            </a:pPr>
            <a:r>
              <a:rPr b="1" lang="en" sz="1400">
                <a:solidFill>
                  <a:schemeClr val="dk1"/>
                </a:solidFill>
                <a:latin typeface="Arial"/>
                <a:ea typeface="Arial"/>
                <a:cs typeface="Arial"/>
                <a:sym typeface="Arial"/>
              </a:rPr>
              <a:t>Consequential Accountability Drives Diversity:</a:t>
            </a:r>
            <a:r>
              <a:rPr lang="en" sz="1400">
                <a:solidFill>
                  <a:schemeClr val="dk1"/>
                </a:solidFill>
                <a:latin typeface="Arial"/>
                <a:ea typeface="Arial"/>
                <a:cs typeface="Arial"/>
                <a:sym typeface="Arial"/>
              </a:rPr>
              <a:t> Organizations pursuing a strategy to create Consequential Accountability – which meaningfully impacts behavior and outcomes for individual leaders – will save 13 years to reach gender parity in the leadership bench and 6 years </a:t>
            </a:r>
            <a:br>
              <a:rPr lang="en" sz="1400">
                <a:solidFill>
                  <a:schemeClr val="dk1"/>
                </a:solidFill>
                <a:latin typeface="Arial"/>
                <a:ea typeface="Arial"/>
                <a:cs typeface="Arial"/>
                <a:sym typeface="Arial"/>
              </a:rPr>
            </a:br>
            <a:r>
              <a:rPr lang="en" sz="1400">
                <a:solidFill>
                  <a:schemeClr val="dk1"/>
                </a:solidFill>
                <a:latin typeface="Arial"/>
                <a:ea typeface="Arial"/>
                <a:cs typeface="Arial"/>
                <a:sym typeface="Arial"/>
              </a:rPr>
              <a:t>to reach racial parity.</a:t>
            </a:r>
            <a:endParaRPr/>
          </a:p>
        </p:txBody>
      </p:sp>
      <p:sp>
        <p:nvSpPr>
          <p:cNvPr id="1823" name="Google Shape;1823;p95"/>
          <p:cNvSpPr/>
          <p:nvPr/>
        </p:nvSpPr>
        <p:spPr>
          <a:xfrm flipH="1">
            <a:off x="474420" y="1585917"/>
            <a:ext cx="225783" cy="169337"/>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2</a:t>
            </a:r>
            <a:endParaRPr/>
          </a:p>
        </p:txBody>
      </p:sp>
      <p:sp>
        <p:nvSpPr>
          <p:cNvPr id="1824" name="Google Shape;1824;p95"/>
          <p:cNvSpPr/>
          <p:nvPr/>
        </p:nvSpPr>
        <p:spPr>
          <a:xfrm flipH="1">
            <a:off x="474420" y="2325451"/>
            <a:ext cx="247802" cy="185852"/>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3</a:t>
            </a:r>
            <a:endParaRPr/>
          </a:p>
        </p:txBody>
      </p:sp>
      <p:sp>
        <p:nvSpPr>
          <p:cNvPr id="1825" name="Google Shape;1825;p95"/>
          <p:cNvSpPr/>
          <p:nvPr/>
        </p:nvSpPr>
        <p:spPr>
          <a:xfrm flipH="1">
            <a:off x="474420" y="2941775"/>
            <a:ext cx="247802" cy="185852"/>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4</a:t>
            </a:r>
            <a:endParaRPr/>
          </a:p>
        </p:txBody>
      </p:sp>
      <p:sp>
        <p:nvSpPr>
          <p:cNvPr id="1826" name="Google Shape;1826;p95"/>
          <p:cNvSpPr/>
          <p:nvPr/>
        </p:nvSpPr>
        <p:spPr>
          <a:xfrm flipH="1">
            <a:off x="474420" y="983364"/>
            <a:ext cx="247802" cy="185852"/>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1</a:t>
            </a:r>
            <a:endParaRPr/>
          </a:p>
        </p:txBody>
      </p:sp>
      <p:sp>
        <p:nvSpPr>
          <p:cNvPr id="1827" name="Google Shape;1827;p95"/>
          <p:cNvSpPr/>
          <p:nvPr/>
        </p:nvSpPr>
        <p:spPr>
          <a:xfrm flipH="1">
            <a:off x="474420" y="3689566"/>
            <a:ext cx="247802" cy="185852"/>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5</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sp>
        <p:nvSpPr>
          <p:cNvPr id="1832" name="Google Shape;1832;p96"/>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b="1" lang="en"/>
              <a:t>Key Take-Aways </a:t>
            </a:r>
            <a:r>
              <a:rPr lang="en"/>
              <a:t>(Cont.)</a:t>
            </a:r>
            <a:endParaRPr/>
          </a:p>
        </p:txBody>
      </p:sp>
      <p:sp>
        <p:nvSpPr>
          <p:cNvPr id="1833" name="Google Shape;1833;p96"/>
          <p:cNvSpPr/>
          <p:nvPr/>
        </p:nvSpPr>
        <p:spPr>
          <a:xfrm flipH="1">
            <a:off x="470850" y="983411"/>
            <a:ext cx="247802" cy="185852"/>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6</a:t>
            </a:r>
            <a:endParaRPr/>
          </a:p>
        </p:txBody>
      </p:sp>
      <p:sp>
        <p:nvSpPr>
          <p:cNvPr id="1834" name="Google Shape;1834;p96"/>
          <p:cNvSpPr/>
          <p:nvPr/>
        </p:nvSpPr>
        <p:spPr>
          <a:xfrm flipH="1">
            <a:off x="470850" y="1970153"/>
            <a:ext cx="247802" cy="185852"/>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7</a:t>
            </a:r>
            <a:endParaRPr/>
          </a:p>
        </p:txBody>
      </p:sp>
      <p:sp>
        <p:nvSpPr>
          <p:cNvPr id="1835" name="Google Shape;1835;p96"/>
          <p:cNvSpPr/>
          <p:nvPr/>
        </p:nvSpPr>
        <p:spPr>
          <a:xfrm flipH="1">
            <a:off x="470850" y="2879919"/>
            <a:ext cx="247802" cy="185852"/>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8</a:t>
            </a:r>
            <a:endParaRPr/>
          </a:p>
        </p:txBody>
      </p:sp>
      <p:sp>
        <p:nvSpPr>
          <p:cNvPr id="1836" name="Google Shape;1836;p96"/>
          <p:cNvSpPr txBox="1"/>
          <p:nvPr/>
        </p:nvSpPr>
        <p:spPr>
          <a:xfrm>
            <a:off x="742549" y="957149"/>
            <a:ext cx="7944250" cy="2718052"/>
          </a:xfrm>
          <a:prstGeom prst="rect">
            <a:avLst/>
          </a:prstGeom>
          <a:noFill/>
          <a:ln>
            <a:noFill/>
          </a:ln>
        </p:spPr>
        <p:txBody>
          <a:bodyPr anchorCtr="0" anchor="t" bIns="0" lIns="68575" spcFirstLastPara="1" rIns="68575" wrap="square" tIns="0">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Use Objective Criteria and Integrated Data to Drive Equitable Talent Decisions:</a:t>
            </a:r>
            <a:r>
              <a:rPr lang="en" sz="1400">
                <a:solidFill>
                  <a:schemeClr val="dk1"/>
                </a:solidFill>
                <a:latin typeface="Arial"/>
                <a:ea typeface="Arial"/>
                <a:cs typeface="Arial"/>
                <a:sym typeface="Arial"/>
              </a:rPr>
              <a:t> 79% of organizations offer unconscious bias training to their employees, but these trainings have no significant impact on a bias in performance management processes. Instead, progressive organizations update their criteria and inputs into talent decisions to inform leaders' decision making in the moment and maximize objectivity.</a:t>
            </a:r>
            <a:endParaRPr/>
          </a:p>
          <a:p>
            <a:pPr indent="0" lvl="0" marL="0" marR="0" rtl="0" algn="l">
              <a:spcBef>
                <a:spcPts val="1500"/>
              </a:spcBef>
              <a:spcAft>
                <a:spcPts val="0"/>
              </a:spcAft>
              <a:buNone/>
            </a:pPr>
            <a:r>
              <a:rPr b="1" lang="en" sz="1400">
                <a:solidFill>
                  <a:schemeClr val="dk1"/>
                </a:solidFill>
                <a:latin typeface="Arial"/>
                <a:ea typeface="Arial"/>
                <a:cs typeface="Arial"/>
                <a:sym typeface="Arial"/>
              </a:rPr>
              <a:t>Customize DEI Strategies Based on Unique Contexts of Individual Business Units:</a:t>
            </a:r>
            <a:r>
              <a:rPr lang="en" sz="1400">
                <a:solidFill>
                  <a:schemeClr val="dk1"/>
                </a:solidFill>
                <a:latin typeface="Arial"/>
                <a:ea typeface="Arial"/>
                <a:cs typeface="Arial"/>
                <a:sym typeface="Arial"/>
              </a:rPr>
              <a:t> Most organizations cascade DEI goals without further support, leaving leaders unsure how to take action and execute. Realizing that different parts of the organization have different DEI needs and starting points, progressive organizations support customized DEI strategies based on the unique contexts of individual business units.</a:t>
            </a:r>
            <a:endParaRPr/>
          </a:p>
          <a:p>
            <a:pPr indent="0" lvl="0" marL="0" marR="0" rtl="0" algn="l">
              <a:spcBef>
                <a:spcPts val="1500"/>
              </a:spcBef>
              <a:spcAft>
                <a:spcPts val="0"/>
              </a:spcAft>
              <a:buNone/>
            </a:pPr>
            <a:r>
              <a:rPr b="1" lang="en" sz="1400">
                <a:solidFill>
                  <a:schemeClr val="dk1"/>
                </a:solidFill>
                <a:latin typeface="Arial"/>
                <a:ea typeface="Arial"/>
                <a:cs typeface="Arial"/>
                <a:sym typeface="Arial"/>
              </a:rPr>
              <a:t>Require DEI Outcomes for Leader Advancement:</a:t>
            </a:r>
            <a:r>
              <a:rPr lang="en" sz="1400">
                <a:solidFill>
                  <a:schemeClr val="dk1"/>
                </a:solidFill>
                <a:latin typeface="Arial"/>
                <a:ea typeface="Arial"/>
                <a:cs typeface="Arial"/>
                <a:sym typeface="Arial"/>
              </a:rPr>
              <a:t> Although 76% of organizations track DEI metrics to measure efforts and outcomes, 77% of HR leaders said DEI measures have no impact on evaluations of leaders’ performance. The best organizations elevate DEI outcomes to the same priority as other business goals for individual leaders by making DEI outcomes a requirement to advance in the organization.</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0" name="Shape 1840"/>
        <p:cNvGrpSpPr/>
        <p:nvPr/>
      </p:nvGrpSpPr>
      <p:grpSpPr>
        <a:xfrm>
          <a:off x="0" y="0"/>
          <a:ext cx="0" cy="0"/>
          <a:chOff x="0" y="0"/>
          <a:chExt cx="0" cy="0"/>
        </a:xfrm>
      </p:grpSpPr>
      <p:sp>
        <p:nvSpPr>
          <p:cNvPr id="1841" name="Google Shape;1841;p97"/>
          <p:cNvSpPr txBox="1"/>
          <p:nvPr>
            <p:ph type="title"/>
          </p:nvPr>
        </p:nvSpPr>
        <p:spPr>
          <a:xfrm>
            <a:off x="1315464" y="1015529"/>
            <a:ext cx="4040210" cy="2465194"/>
          </a:xfrm>
          <a:prstGeom prst="rect">
            <a:avLst/>
          </a:prstGeom>
          <a:noFill/>
          <a:ln>
            <a:noFill/>
          </a:ln>
        </p:spPr>
        <p:txBody>
          <a:bodyPr anchorCtr="0" anchor="ctr" bIns="329175" lIns="329175" spcFirstLastPara="1" rIns="329175" wrap="square" tIns="329175">
            <a:normAutofit/>
          </a:bodyPr>
          <a:lstStyle/>
          <a:p>
            <a:pPr indent="0" lvl="0" marL="0" rtl="0" algn="l">
              <a:lnSpc>
                <a:spcPct val="100000"/>
              </a:lnSpc>
              <a:spcBef>
                <a:spcPts val="0"/>
              </a:spcBef>
              <a:spcAft>
                <a:spcPts val="0"/>
              </a:spcAft>
              <a:buClr>
                <a:srgbClr val="002856"/>
              </a:buClr>
              <a:buSzPts val="2400"/>
              <a:buFont typeface="Arial Black"/>
              <a:buNone/>
            </a:pPr>
            <a:r>
              <a:rPr lang="en"/>
              <a:t>Plan for Action</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6" name="Shape 1846"/>
        <p:cNvGrpSpPr/>
        <p:nvPr/>
      </p:nvGrpSpPr>
      <p:grpSpPr>
        <a:xfrm>
          <a:off x="0" y="0"/>
          <a:ext cx="0" cy="0"/>
          <a:chOff x="0" y="0"/>
          <a:chExt cx="0" cy="0"/>
        </a:xfrm>
      </p:grpSpPr>
      <p:sp>
        <p:nvSpPr>
          <p:cNvPr id="1847" name="Google Shape;1847;p98"/>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Action Steps to Create Consequential Accountability</a:t>
            </a:r>
            <a:endParaRPr/>
          </a:p>
        </p:txBody>
      </p:sp>
      <p:sp>
        <p:nvSpPr>
          <p:cNvPr id="1848" name="Google Shape;1848;p98"/>
          <p:cNvSpPr txBox="1"/>
          <p:nvPr>
            <p:ph idx="1" type="body"/>
          </p:nvPr>
        </p:nvSpPr>
        <p:spPr>
          <a:xfrm>
            <a:off x="457199" y="685801"/>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Immediate Action Items</a:t>
            </a:r>
            <a:endParaRPr/>
          </a:p>
        </p:txBody>
      </p:sp>
      <p:sp>
        <p:nvSpPr>
          <p:cNvPr id="1849" name="Google Shape;1849;p98"/>
          <p:cNvSpPr txBox="1"/>
          <p:nvPr>
            <p:ph idx="3" type="body"/>
          </p:nvPr>
        </p:nvSpPr>
        <p:spPr>
          <a:xfrm>
            <a:off x="457199" y="2442404"/>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Recommended Steps to Create Consequential Approach</a:t>
            </a:r>
            <a:endParaRPr/>
          </a:p>
        </p:txBody>
      </p:sp>
      <p:sp>
        <p:nvSpPr>
          <p:cNvPr id="1850" name="Google Shape;1850;p98"/>
          <p:cNvSpPr txBox="1"/>
          <p:nvPr/>
        </p:nvSpPr>
        <p:spPr>
          <a:xfrm>
            <a:off x="457200" y="971550"/>
            <a:ext cx="8229601" cy="4154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Using the action items below as guidance, set three immediate next steps to start building Consequential Accountability at your organization.</a:t>
            </a:r>
            <a:endParaRPr/>
          </a:p>
        </p:txBody>
      </p:sp>
      <p:grpSp>
        <p:nvGrpSpPr>
          <p:cNvPr id="1851" name="Google Shape;1851;p98"/>
          <p:cNvGrpSpPr/>
          <p:nvPr/>
        </p:nvGrpSpPr>
        <p:grpSpPr>
          <a:xfrm>
            <a:off x="457200" y="1558397"/>
            <a:ext cx="2467504" cy="514941"/>
            <a:chOff x="457200" y="2219682"/>
            <a:chExt cx="2467504" cy="686588"/>
          </a:xfrm>
        </p:grpSpPr>
        <p:cxnSp>
          <p:nvCxnSpPr>
            <p:cNvPr id="1852" name="Google Shape;1852;p98"/>
            <p:cNvCxnSpPr/>
            <p:nvPr/>
          </p:nvCxnSpPr>
          <p:spPr>
            <a:xfrm rot="10800000">
              <a:off x="821584" y="2403853"/>
              <a:ext cx="2103120" cy="0"/>
            </a:xfrm>
            <a:prstGeom prst="straightConnector1">
              <a:avLst/>
            </a:prstGeom>
            <a:noFill/>
            <a:ln cap="flat" cmpd="sng" w="12700">
              <a:solidFill>
                <a:schemeClr val="accent2"/>
              </a:solidFill>
              <a:prstDash val="solid"/>
              <a:miter lim="800000"/>
              <a:headEnd len="sm" w="sm" type="none"/>
              <a:tailEnd len="sm" w="sm" type="none"/>
            </a:ln>
          </p:spPr>
        </p:cxnSp>
        <p:cxnSp>
          <p:nvCxnSpPr>
            <p:cNvPr id="1853" name="Google Shape;1853;p98"/>
            <p:cNvCxnSpPr/>
            <p:nvPr/>
          </p:nvCxnSpPr>
          <p:spPr>
            <a:xfrm rot="10800000">
              <a:off x="821584" y="2655062"/>
              <a:ext cx="2103120" cy="0"/>
            </a:xfrm>
            <a:prstGeom prst="straightConnector1">
              <a:avLst/>
            </a:prstGeom>
            <a:noFill/>
            <a:ln cap="flat" cmpd="sng" w="12700">
              <a:solidFill>
                <a:schemeClr val="accent2"/>
              </a:solidFill>
              <a:prstDash val="solid"/>
              <a:miter lim="800000"/>
              <a:headEnd len="sm" w="sm" type="none"/>
              <a:tailEnd len="sm" w="sm" type="none"/>
            </a:ln>
          </p:spPr>
        </p:cxnSp>
        <p:cxnSp>
          <p:nvCxnSpPr>
            <p:cNvPr id="1854" name="Google Shape;1854;p98"/>
            <p:cNvCxnSpPr/>
            <p:nvPr/>
          </p:nvCxnSpPr>
          <p:spPr>
            <a:xfrm rot="10800000">
              <a:off x="821584" y="2906270"/>
              <a:ext cx="2103120" cy="0"/>
            </a:xfrm>
            <a:prstGeom prst="straightConnector1">
              <a:avLst/>
            </a:prstGeom>
            <a:noFill/>
            <a:ln cap="flat" cmpd="sng" w="12700">
              <a:solidFill>
                <a:schemeClr val="accent2"/>
              </a:solidFill>
              <a:prstDash val="solid"/>
              <a:miter lim="800000"/>
              <a:headEnd len="sm" w="sm" type="none"/>
              <a:tailEnd len="sm" w="sm" type="none"/>
            </a:ln>
          </p:spPr>
        </p:cxnSp>
        <p:sp>
          <p:nvSpPr>
            <p:cNvPr id="1855" name="Google Shape;1855;p98"/>
            <p:cNvSpPr/>
            <p:nvPr/>
          </p:nvSpPr>
          <p:spPr>
            <a:xfrm flipH="1">
              <a:off x="457200" y="2219682"/>
              <a:ext cx="223840" cy="223840"/>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1</a:t>
              </a:r>
              <a:endParaRPr/>
            </a:p>
          </p:txBody>
        </p:sp>
      </p:grpSp>
      <p:grpSp>
        <p:nvGrpSpPr>
          <p:cNvPr id="1856" name="Google Shape;1856;p98"/>
          <p:cNvGrpSpPr/>
          <p:nvPr/>
        </p:nvGrpSpPr>
        <p:grpSpPr>
          <a:xfrm>
            <a:off x="3337088" y="1558397"/>
            <a:ext cx="2467504" cy="514941"/>
            <a:chOff x="3337088" y="2219682"/>
            <a:chExt cx="2467504" cy="686588"/>
          </a:xfrm>
        </p:grpSpPr>
        <p:sp>
          <p:nvSpPr>
            <p:cNvPr id="1857" name="Google Shape;1857;p98"/>
            <p:cNvSpPr/>
            <p:nvPr/>
          </p:nvSpPr>
          <p:spPr>
            <a:xfrm flipH="1">
              <a:off x="3337088" y="2219682"/>
              <a:ext cx="223840" cy="223840"/>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2</a:t>
              </a:r>
              <a:endParaRPr/>
            </a:p>
          </p:txBody>
        </p:sp>
        <p:cxnSp>
          <p:nvCxnSpPr>
            <p:cNvPr id="1858" name="Google Shape;1858;p98"/>
            <p:cNvCxnSpPr/>
            <p:nvPr/>
          </p:nvCxnSpPr>
          <p:spPr>
            <a:xfrm rot="10800000">
              <a:off x="3701472" y="2403853"/>
              <a:ext cx="2103120" cy="0"/>
            </a:xfrm>
            <a:prstGeom prst="straightConnector1">
              <a:avLst/>
            </a:prstGeom>
            <a:noFill/>
            <a:ln cap="flat" cmpd="sng" w="12700">
              <a:solidFill>
                <a:schemeClr val="accent2"/>
              </a:solidFill>
              <a:prstDash val="solid"/>
              <a:miter lim="800000"/>
              <a:headEnd len="sm" w="sm" type="none"/>
              <a:tailEnd len="sm" w="sm" type="none"/>
            </a:ln>
          </p:spPr>
        </p:cxnSp>
        <p:cxnSp>
          <p:nvCxnSpPr>
            <p:cNvPr id="1859" name="Google Shape;1859;p98"/>
            <p:cNvCxnSpPr/>
            <p:nvPr/>
          </p:nvCxnSpPr>
          <p:spPr>
            <a:xfrm rot="10800000">
              <a:off x="3701472" y="2655062"/>
              <a:ext cx="2103120" cy="0"/>
            </a:xfrm>
            <a:prstGeom prst="straightConnector1">
              <a:avLst/>
            </a:prstGeom>
            <a:noFill/>
            <a:ln cap="flat" cmpd="sng" w="12700">
              <a:solidFill>
                <a:schemeClr val="accent2"/>
              </a:solidFill>
              <a:prstDash val="solid"/>
              <a:miter lim="800000"/>
              <a:headEnd len="sm" w="sm" type="none"/>
              <a:tailEnd len="sm" w="sm" type="none"/>
            </a:ln>
          </p:spPr>
        </p:cxnSp>
        <p:cxnSp>
          <p:nvCxnSpPr>
            <p:cNvPr id="1860" name="Google Shape;1860;p98"/>
            <p:cNvCxnSpPr/>
            <p:nvPr/>
          </p:nvCxnSpPr>
          <p:spPr>
            <a:xfrm rot="10800000">
              <a:off x="3701472" y="2906270"/>
              <a:ext cx="2103120" cy="0"/>
            </a:xfrm>
            <a:prstGeom prst="straightConnector1">
              <a:avLst/>
            </a:prstGeom>
            <a:noFill/>
            <a:ln cap="flat" cmpd="sng" w="12700">
              <a:solidFill>
                <a:schemeClr val="accent2"/>
              </a:solidFill>
              <a:prstDash val="solid"/>
              <a:miter lim="800000"/>
              <a:headEnd len="sm" w="sm" type="none"/>
              <a:tailEnd len="sm" w="sm" type="none"/>
            </a:ln>
          </p:spPr>
        </p:cxnSp>
      </p:grpSp>
      <p:grpSp>
        <p:nvGrpSpPr>
          <p:cNvPr id="1861" name="Google Shape;1861;p98"/>
          <p:cNvGrpSpPr/>
          <p:nvPr/>
        </p:nvGrpSpPr>
        <p:grpSpPr>
          <a:xfrm>
            <a:off x="6216976" y="1558397"/>
            <a:ext cx="2467504" cy="514941"/>
            <a:chOff x="6216976" y="2219682"/>
            <a:chExt cx="2467504" cy="686588"/>
          </a:xfrm>
        </p:grpSpPr>
        <p:sp>
          <p:nvSpPr>
            <p:cNvPr id="1862" name="Google Shape;1862;p98"/>
            <p:cNvSpPr/>
            <p:nvPr/>
          </p:nvSpPr>
          <p:spPr>
            <a:xfrm flipH="1">
              <a:off x="6216976" y="2219682"/>
              <a:ext cx="223840" cy="223840"/>
            </a:xfrm>
            <a:prstGeom prst="ellipse">
              <a:avLst/>
            </a:prstGeom>
            <a:solidFill>
              <a:srgbClr val="E81159"/>
            </a:solidFill>
            <a:ln>
              <a:noFill/>
            </a:ln>
          </p:spPr>
          <p:txBody>
            <a:bodyPr anchorCtr="1" anchor="ctr" bIns="0" lIns="0" spcFirstLastPara="1" rIns="0" wrap="square" tIns="0">
              <a:noAutofit/>
            </a:bodyPr>
            <a:lstStyle/>
            <a:p>
              <a:pPr indent="0" lvl="0" marL="0" marR="0" rtl="0" algn="ctr">
                <a:spcBef>
                  <a:spcPts val="0"/>
                </a:spcBef>
                <a:spcAft>
                  <a:spcPts val="0"/>
                </a:spcAft>
                <a:buNone/>
              </a:pPr>
              <a:r>
                <a:rPr b="1" lang="en" sz="1200">
                  <a:solidFill>
                    <a:schemeClr val="lt1"/>
                  </a:solidFill>
                  <a:latin typeface="Arial"/>
                  <a:ea typeface="Arial"/>
                  <a:cs typeface="Arial"/>
                  <a:sym typeface="Arial"/>
                </a:rPr>
                <a:t>3</a:t>
              </a:r>
              <a:endParaRPr/>
            </a:p>
          </p:txBody>
        </p:sp>
        <p:cxnSp>
          <p:nvCxnSpPr>
            <p:cNvPr id="1863" name="Google Shape;1863;p98"/>
            <p:cNvCxnSpPr/>
            <p:nvPr/>
          </p:nvCxnSpPr>
          <p:spPr>
            <a:xfrm rot="10800000">
              <a:off x="6581360" y="2403853"/>
              <a:ext cx="2103120" cy="0"/>
            </a:xfrm>
            <a:prstGeom prst="straightConnector1">
              <a:avLst/>
            </a:prstGeom>
            <a:noFill/>
            <a:ln cap="flat" cmpd="sng" w="12700">
              <a:solidFill>
                <a:schemeClr val="accent2"/>
              </a:solidFill>
              <a:prstDash val="solid"/>
              <a:miter lim="800000"/>
              <a:headEnd len="sm" w="sm" type="none"/>
              <a:tailEnd len="sm" w="sm" type="none"/>
            </a:ln>
          </p:spPr>
        </p:cxnSp>
        <p:cxnSp>
          <p:nvCxnSpPr>
            <p:cNvPr id="1864" name="Google Shape;1864;p98"/>
            <p:cNvCxnSpPr/>
            <p:nvPr/>
          </p:nvCxnSpPr>
          <p:spPr>
            <a:xfrm rot="10800000">
              <a:off x="6581360" y="2655062"/>
              <a:ext cx="2103120" cy="0"/>
            </a:xfrm>
            <a:prstGeom prst="straightConnector1">
              <a:avLst/>
            </a:prstGeom>
            <a:noFill/>
            <a:ln cap="flat" cmpd="sng" w="12700">
              <a:solidFill>
                <a:schemeClr val="accent2"/>
              </a:solidFill>
              <a:prstDash val="solid"/>
              <a:miter lim="800000"/>
              <a:headEnd len="sm" w="sm" type="none"/>
              <a:tailEnd len="sm" w="sm" type="none"/>
            </a:ln>
          </p:spPr>
        </p:cxnSp>
        <p:cxnSp>
          <p:nvCxnSpPr>
            <p:cNvPr id="1865" name="Google Shape;1865;p98"/>
            <p:cNvCxnSpPr/>
            <p:nvPr/>
          </p:nvCxnSpPr>
          <p:spPr>
            <a:xfrm rot="10800000">
              <a:off x="6581360" y="2906270"/>
              <a:ext cx="2103120" cy="0"/>
            </a:xfrm>
            <a:prstGeom prst="straightConnector1">
              <a:avLst/>
            </a:prstGeom>
            <a:noFill/>
            <a:ln cap="flat" cmpd="sng" w="12700">
              <a:solidFill>
                <a:schemeClr val="accent2"/>
              </a:solidFill>
              <a:prstDash val="solid"/>
              <a:miter lim="800000"/>
              <a:headEnd len="sm" w="sm" type="none"/>
              <a:tailEnd len="sm" w="sm" type="none"/>
            </a:ln>
          </p:spPr>
        </p:cxnSp>
      </p:grpSp>
      <p:graphicFrame>
        <p:nvGraphicFramePr>
          <p:cNvPr id="1866" name="Google Shape;1866;p98"/>
          <p:cNvGraphicFramePr/>
          <p:nvPr/>
        </p:nvGraphicFramePr>
        <p:xfrm>
          <a:off x="469060" y="2714278"/>
          <a:ext cx="3000000" cy="3000000"/>
        </p:xfrm>
        <a:graphic>
          <a:graphicData uri="http://schemas.openxmlformats.org/drawingml/2006/table">
            <a:tbl>
              <a:tblPr bandRow="1" firstRow="1">
                <a:noFill/>
                <a:tableStyleId>{874D8B30-B24E-4487-B09C-3D23B8D8C667}</a:tableStyleId>
              </a:tblPr>
              <a:tblGrid>
                <a:gridCol w="6650600"/>
                <a:gridCol w="1592975"/>
              </a:tblGrid>
              <a:tr h="143550">
                <a:tc>
                  <a:txBody>
                    <a:bodyPr/>
                    <a:lstStyle/>
                    <a:p>
                      <a:pPr indent="0" lvl="0" marL="0" marR="0" rtl="0" algn="l">
                        <a:spcBef>
                          <a:spcPts val="0"/>
                        </a:spcBef>
                        <a:spcAft>
                          <a:spcPts val="0"/>
                        </a:spcAft>
                        <a:buNone/>
                      </a:pPr>
                      <a:r>
                        <a:rPr lang="en" sz="900">
                          <a:solidFill>
                            <a:schemeClr val="dk1"/>
                          </a:solidFill>
                        </a:rPr>
                        <a:t>Monday Morning: Initiate Change</a:t>
                      </a:r>
                      <a:endParaRPr sz="1100"/>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spcBef>
                          <a:spcPts val="0"/>
                        </a:spcBef>
                        <a:spcAft>
                          <a:spcPts val="0"/>
                        </a:spcAft>
                        <a:buNone/>
                      </a:pPr>
                      <a:r>
                        <a:rPr lang="en" sz="900">
                          <a:solidFill>
                            <a:schemeClr val="dk1"/>
                          </a:solidFill>
                        </a:rPr>
                        <a:t>Potential Partners</a:t>
                      </a:r>
                      <a:endParaRPr sz="1100"/>
                    </a:p>
                  </a:txBody>
                  <a:tcPr marT="54000" marB="540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1004875">
                <a:tc>
                  <a:txBody>
                    <a:bodyPr/>
                    <a:lstStyle/>
                    <a:p>
                      <a:pPr indent="0" lvl="0" marL="0" marR="0" rtl="0" algn="l">
                        <a:lnSpc>
                          <a:spcPct val="100000"/>
                        </a:lnSpc>
                        <a:spcBef>
                          <a:spcPts val="0"/>
                        </a:spcBef>
                        <a:spcAft>
                          <a:spcPts val="0"/>
                        </a:spcAft>
                        <a:buClr>
                          <a:srgbClr val="6F7878"/>
                        </a:buClr>
                        <a:buSzPts val="1200"/>
                        <a:buFont typeface="NTR"/>
                        <a:buNone/>
                      </a:pPr>
                      <a:r>
                        <a:rPr b="1" lang="en" sz="900" u="none" cap="none" strike="noStrike">
                          <a:solidFill>
                            <a:schemeClr val="dk1"/>
                          </a:solidFill>
                        </a:rPr>
                        <a:t>Assess Leader Accountability for Diversity &amp; Inclusion</a:t>
                      </a:r>
                      <a:endParaRPr b="0" i="0" sz="900" u="none" cap="none" strike="noStrike">
                        <a:solidFill>
                          <a:srgbClr val="000000"/>
                        </a:solidFill>
                        <a:latin typeface="Arial"/>
                        <a:ea typeface="Arial"/>
                        <a:cs typeface="Arial"/>
                        <a:sym typeface="Arial"/>
                      </a:endParaRPr>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rgbClr val="000000"/>
                          </a:solidFill>
                          <a:latin typeface="Arial"/>
                          <a:ea typeface="Arial"/>
                          <a:cs typeface="Arial"/>
                          <a:sym typeface="Arial"/>
                        </a:rPr>
                        <a:t>Share key insights and take-aways from this study (Diversifying the Leadership Bench) </a:t>
                      </a:r>
                      <a:br>
                        <a:rPr b="0" i="0" lang="en" sz="900" u="none" cap="none" strike="noStrike">
                          <a:solidFill>
                            <a:srgbClr val="000000"/>
                          </a:solidFill>
                          <a:latin typeface="Arial"/>
                          <a:ea typeface="Arial"/>
                          <a:cs typeface="Arial"/>
                          <a:sym typeface="Arial"/>
                        </a:rPr>
                      </a:br>
                      <a:r>
                        <a:rPr b="0" i="0" lang="en" sz="900" u="none" cap="none" strike="noStrike">
                          <a:solidFill>
                            <a:srgbClr val="000000"/>
                          </a:solidFill>
                          <a:latin typeface="Arial"/>
                          <a:ea typeface="Arial"/>
                          <a:cs typeface="Arial"/>
                          <a:sym typeface="Arial"/>
                        </a:rPr>
                        <a:t>with your team and key HR personnel.</a:t>
                      </a:r>
                      <a:endParaRPr sz="11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rgbClr val="000000"/>
                          </a:solidFill>
                          <a:latin typeface="Arial"/>
                          <a:ea typeface="Arial"/>
                          <a:cs typeface="Arial"/>
                          <a:sym typeface="Arial"/>
                        </a:rPr>
                        <a:t>Determine which stakeholders to consult in the development of new leadership criteria </a:t>
                      </a:r>
                      <a:br>
                        <a:rPr b="0" i="0" lang="en" sz="900" u="none" cap="none" strike="noStrike">
                          <a:solidFill>
                            <a:srgbClr val="000000"/>
                          </a:solidFill>
                          <a:latin typeface="Arial"/>
                          <a:ea typeface="Arial"/>
                          <a:cs typeface="Arial"/>
                          <a:sym typeface="Arial"/>
                        </a:rPr>
                      </a:br>
                      <a:r>
                        <a:rPr b="0" i="0" lang="en" sz="900" u="none" cap="none" strike="noStrike">
                          <a:solidFill>
                            <a:srgbClr val="000000"/>
                          </a:solidFill>
                          <a:latin typeface="Arial"/>
                          <a:ea typeface="Arial"/>
                          <a:cs typeface="Arial"/>
                          <a:sym typeface="Arial"/>
                        </a:rPr>
                        <a:t>by </a:t>
                      </a:r>
                      <a:r>
                        <a:rPr b="0" i="0" lang="en" sz="900" u="none" cap="none" strike="noStrike">
                          <a:solidFill>
                            <a:schemeClr val="dk1"/>
                          </a:solidFill>
                          <a:latin typeface="Arial"/>
                          <a:ea typeface="Arial"/>
                          <a:cs typeface="Arial"/>
                          <a:sym typeface="Arial"/>
                        </a:rPr>
                        <a:t>leveraging the Stakeholder Consultation Worksheet.</a:t>
                      </a:r>
                      <a:endParaRPr sz="11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rgbClr val="000000"/>
                          </a:solidFill>
                          <a:latin typeface="Arial"/>
                          <a:ea typeface="Arial"/>
                          <a:cs typeface="Arial"/>
                          <a:sym typeface="Arial"/>
                        </a:rPr>
                        <a:t>Pressure-test leader buy-in for increased DEI accountability with the Leader Accountability Assessment.</a:t>
                      </a:r>
                      <a:endParaRPr sz="1100"/>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FFFFFF"/>
                    </a:solidFill>
                  </a:tcPr>
                </a:tc>
                <a:tc>
                  <a:txBody>
                    <a:bodyPr/>
                    <a:lstStyle/>
                    <a:p>
                      <a:pPr indent="-95250" lvl="0" marL="101600" marR="0" rtl="0" algn="l">
                        <a:spcBef>
                          <a:spcPts val="0"/>
                        </a:spcBef>
                        <a:spcAft>
                          <a:spcPts val="0"/>
                        </a:spcAft>
                        <a:buClr>
                          <a:schemeClr val="dk1"/>
                        </a:buClr>
                        <a:buSzPts val="900"/>
                        <a:buFont typeface="Arial"/>
                        <a:buChar char="•"/>
                      </a:pPr>
                      <a:r>
                        <a:rPr lang="en" sz="900">
                          <a:solidFill>
                            <a:schemeClr val="dk1"/>
                          </a:solidFill>
                        </a:rPr>
                        <a:t>HR leadership team</a:t>
                      </a:r>
                      <a:endParaRPr sz="1100"/>
                    </a:p>
                    <a:p>
                      <a:pPr indent="-95250" lvl="0" marL="101600" marR="0" rtl="0" algn="l">
                        <a:spcBef>
                          <a:spcPts val="500"/>
                        </a:spcBef>
                        <a:spcAft>
                          <a:spcPts val="0"/>
                        </a:spcAft>
                        <a:buClr>
                          <a:schemeClr val="dk1"/>
                        </a:buClr>
                        <a:buSzPts val="900"/>
                        <a:buFont typeface="Arial"/>
                        <a:buChar char="•"/>
                      </a:pPr>
                      <a:r>
                        <a:rPr lang="en" sz="900">
                          <a:solidFill>
                            <a:schemeClr val="dk1"/>
                          </a:solidFill>
                        </a:rPr>
                        <a:t>Business leaders</a:t>
                      </a:r>
                      <a:endParaRPr sz="1100"/>
                    </a:p>
                  </a:txBody>
                  <a:tcPr marT="54000" marB="540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FFFFFF"/>
                    </a:solidFill>
                  </a:tcPr>
                </a:tc>
              </a:tr>
            </a:tbl>
          </a:graphicData>
        </a:graphic>
      </p:graphicFrame>
      <p:sp>
        <p:nvSpPr>
          <p:cNvPr id="1867" name="Google Shape;1867;p98"/>
          <p:cNvSpPr txBox="1"/>
          <p:nvPr/>
        </p:nvSpPr>
        <p:spPr>
          <a:xfrm>
            <a:off x="457200" y="4199009"/>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2" name="Shape 1872"/>
        <p:cNvGrpSpPr/>
        <p:nvPr/>
      </p:nvGrpSpPr>
      <p:grpSpPr>
        <a:xfrm>
          <a:off x="0" y="0"/>
          <a:ext cx="0" cy="0"/>
          <a:chOff x="0" y="0"/>
          <a:chExt cx="0" cy="0"/>
        </a:xfrm>
      </p:grpSpPr>
      <p:sp>
        <p:nvSpPr>
          <p:cNvPr id="1873" name="Google Shape;1873;p99"/>
          <p:cNvSpPr txBox="1"/>
          <p:nvPr>
            <p:ph type="title"/>
          </p:nvPr>
        </p:nvSpPr>
        <p:spPr>
          <a:xfrm>
            <a:off x="457201" y="342900"/>
            <a:ext cx="8425542" cy="18561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Action Steps to Create Consequential Accountability (Cont.)</a:t>
            </a:r>
            <a:endParaRPr/>
          </a:p>
        </p:txBody>
      </p:sp>
      <p:sp>
        <p:nvSpPr>
          <p:cNvPr id="1874" name="Google Shape;1874;p99"/>
          <p:cNvSpPr txBox="1"/>
          <p:nvPr>
            <p:ph idx="1" type="body"/>
          </p:nvPr>
        </p:nvSpPr>
        <p:spPr>
          <a:xfrm>
            <a:off x="457199" y="685801"/>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Recommended Steps to Create Consequential Accountability</a:t>
            </a:r>
            <a:endParaRPr/>
          </a:p>
        </p:txBody>
      </p:sp>
      <p:graphicFrame>
        <p:nvGraphicFramePr>
          <p:cNvPr id="1875" name="Google Shape;1875;p99"/>
          <p:cNvGraphicFramePr/>
          <p:nvPr/>
        </p:nvGraphicFramePr>
        <p:xfrm>
          <a:off x="469060" y="980244"/>
          <a:ext cx="3000000" cy="3000000"/>
        </p:xfrm>
        <a:graphic>
          <a:graphicData uri="http://schemas.openxmlformats.org/drawingml/2006/table">
            <a:tbl>
              <a:tblPr bandRow="1" firstRow="1">
                <a:noFill/>
                <a:tableStyleId>{874D8B30-B24E-4487-B09C-3D23B8D8C667}</a:tableStyleId>
              </a:tblPr>
              <a:tblGrid>
                <a:gridCol w="6650600"/>
                <a:gridCol w="1592975"/>
              </a:tblGrid>
              <a:tr h="249400">
                <a:tc>
                  <a:txBody>
                    <a:bodyPr/>
                    <a:lstStyle/>
                    <a:p>
                      <a:pPr indent="0" lvl="0" marL="0" marR="0" rtl="0" algn="l">
                        <a:spcBef>
                          <a:spcPts val="0"/>
                        </a:spcBef>
                        <a:spcAft>
                          <a:spcPts val="0"/>
                        </a:spcAft>
                        <a:buNone/>
                      </a:pPr>
                      <a:r>
                        <a:rPr lang="en" sz="900">
                          <a:solidFill>
                            <a:schemeClr val="dk1"/>
                          </a:solidFill>
                        </a:rPr>
                        <a:t>Next 90 Days:</a:t>
                      </a:r>
                      <a:endParaRPr sz="1100"/>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spcBef>
                          <a:spcPts val="0"/>
                        </a:spcBef>
                        <a:spcAft>
                          <a:spcPts val="0"/>
                        </a:spcAft>
                        <a:buNone/>
                      </a:pPr>
                      <a:r>
                        <a:rPr lang="en" sz="900">
                          <a:solidFill>
                            <a:schemeClr val="dk1"/>
                          </a:solidFill>
                        </a:rPr>
                        <a:t>Potential Partners</a:t>
                      </a:r>
                      <a:endParaRPr sz="1100"/>
                    </a:p>
                  </a:txBody>
                  <a:tcPr marT="54000" marB="540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1261125">
                <a:tc>
                  <a:txBody>
                    <a:bodyPr/>
                    <a:lstStyle/>
                    <a:p>
                      <a:pPr indent="0" lvl="0" marL="0" marR="0" rtl="0" algn="l">
                        <a:lnSpc>
                          <a:spcPct val="100000"/>
                        </a:lnSpc>
                        <a:spcBef>
                          <a:spcPts val="0"/>
                        </a:spcBef>
                        <a:spcAft>
                          <a:spcPts val="0"/>
                        </a:spcAft>
                        <a:buClr>
                          <a:schemeClr val="dk1"/>
                        </a:buClr>
                        <a:buSzPts val="900"/>
                        <a:buFont typeface="Arial"/>
                        <a:buNone/>
                      </a:pPr>
                      <a:r>
                        <a:rPr b="1" i="0" lang="en" sz="900" u="none" cap="none" strike="noStrike">
                          <a:latin typeface="Arial"/>
                          <a:ea typeface="Arial"/>
                          <a:cs typeface="Arial"/>
                          <a:sym typeface="Arial"/>
                        </a:rPr>
                        <a:t>Revise Leadership Criteria</a:t>
                      </a:r>
                      <a:endParaRPr b="0" i="0" sz="900" u="none" cap="none" strike="noStrike">
                        <a:solidFill>
                          <a:schemeClr val="dk1"/>
                        </a:solidFill>
                        <a:latin typeface="Arial"/>
                        <a:ea typeface="Arial"/>
                        <a:cs typeface="Arial"/>
                        <a:sym typeface="Arial"/>
                      </a:endParaRPr>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chemeClr val="dk1"/>
                          </a:solidFill>
                          <a:latin typeface="Arial"/>
                          <a:ea typeface="Arial"/>
                          <a:cs typeface="Arial"/>
                          <a:sym typeface="Arial"/>
                        </a:rPr>
                        <a:t>Meet with stakeholders across the organization to discuss updating existing leadership criteria. </a:t>
                      </a:r>
                      <a:endParaRPr sz="11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chemeClr val="dk1"/>
                          </a:solidFill>
                          <a:latin typeface="Arial"/>
                          <a:ea typeface="Arial"/>
                          <a:cs typeface="Arial"/>
                          <a:sym typeface="Arial"/>
                        </a:rPr>
                        <a:t>Seek perspectives from a diverse range of stakeholders such as employees, ERG members and DEI champions to identify and pressure-test new leadership criteria.</a:t>
                      </a:r>
                      <a:endParaRPr sz="11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chemeClr val="dk1"/>
                          </a:solidFill>
                          <a:latin typeface="Arial"/>
                          <a:ea typeface="Arial"/>
                          <a:cs typeface="Arial"/>
                          <a:sym typeface="Arial"/>
                        </a:rPr>
                        <a:t>Identify DEI metrics to track progress and inform leaders’ talent decisions by using the Metric Checklist for Tracking DEI Progress.</a:t>
                      </a:r>
                      <a:endParaRPr sz="1100"/>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6F7878"/>
                      </a:solidFill>
                      <a:prstDash val="solid"/>
                      <a:round/>
                      <a:headEnd len="sm" w="sm" type="none"/>
                      <a:tailEnd len="sm" w="sm" type="none"/>
                    </a:lnB>
                    <a:solidFill>
                      <a:srgbClr val="FFFFFF"/>
                    </a:solidFill>
                  </a:tcPr>
                </a:tc>
                <a:tc rowSpan="2">
                  <a:txBody>
                    <a:bodyPr/>
                    <a:lstStyle/>
                    <a:p>
                      <a:pPr indent="-127000" lvl="0" marL="127000" marR="0" rtl="0" algn="l">
                        <a:lnSpc>
                          <a:spcPct val="100000"/>
                        </a:lnSpc>
                        <a:spcBef>
                          <a:spcPts val="0"/>
                        </a:spcBef>
                        <a:spcAft>
                          <a:spcPts val="0"/>
                        </a:spcAft>
                        <a:buClr>
                          <a:srgbClr val="000000"/>
                        </a:buClr>
                        <a:buSzPts val="800"/>
                        <a:buFont typeface="Arial"/>
                        <a:buChar char="•"/>
                      </a:pPr>
                      <a:r>
                        <a:rPr lang="en" sz="900" u="none" cap="none" strike="noStrike">
                          <a:solidFill>
                            <a:schemeClr val="dk1"/>
                          </a:solidFill>
                          <a:latin typeface="Arial"/>
                          <a:ea typeface="Arial"/>
                          <a:cs typeface="Arial"/>
                          <a:sym typeface="Arial"/>
                        </a:rPr>
                        <a:t>Business leaders</a:t>
                      </a:r>
                      <a:endParaRPr sz="1100"/>
                    </a:p>
                    <a:p>
                      <a:pPr indent="-127000" lvl="0" marL="127000" marR="0" rtl="0" algn="l">
                        <a:lnSpc>
                          <a:spcPct val="100000"/>
                        </a:lnSpc>
                        <a:spcBef>
                          <a:spcPts val="500"/>
                        </a:spcBef>
                        <a:spcAft>
                          <a:spcPts val="0"/>
                        </a:spcAft>
                        <a:buClr>
                          <a:srgbClr val="000000"/>
                        </a:buClr>
                        <a:buSzPts val="800"/>
                        <a:buFont typeface="Arial"/>
                        <a:buChar char="•"/>
                      </a:pPr>
                      <a:r>
                        <a:rPr lang="en" sz="900" u="none" cap="none" strike="noStrike">
                          <a:solidFill>
                            <a:schemeClr val="dk1"/>
                          </a:solidFill>
                          <a:latin typeface="Arial"/>
                          <a:ea typeface="Arial"/>
                          <a:cs typeface="Arial"/>
                          <a:sym typeface="Arial"/>
                        </a:rPr>
                        <a:t>HR function representatives from L&amp;D, D&amp;I, talent management </a:t>
                      </a:r>
                      <a:endParaRPr sz="1100"/>
                    </a:p>
                    <a:p>
                      <a:pPr indent="-127000" lvl="0" marL="127000" marR="0" rtl="0" algn="l">
                        <a:lnSpc>
                          <a:spcPct val="100000"/>
                        </a:lnSpc>
                        <a:spcBef>
                          <a:spcPts val="500"/>
                        </a:spcBef>
                        <a:spcAft>
                          <a:spcPts val="0"/>
                        </a:spcAft>
                        <a:buClr>
                          <a:srgbClr val="000000"/>
                        </a:buClr>
                        <a:buSzPts val="800"/>
                        <a:buFont typeface="Arial"/>
                        <a:buChar char="•"/>
                      </a:pPr>
                      <a:r>
                        <a:rPr lang="en" sz="900" u="none" cap="none" strike="noStrike">
                          <a:solidFill>
                            <a:schemeClr val="dk1"/>
                          </a:solidFill>
                          <a:latin typeface="Arial"/>
                          <a:ea typeface="Arial"/>
                          <a:cs typeface="Arial"/>
                          <a:sym typeface="Arial"/>
                        </a:rPr>
                        <a:t>ERG leaders</a:t>
                      </a:r>
                      <a:endParaRPr sz="1100"/>
                    </a:p>
                    <a:p>
                      <a:pPr indent="-127000" lvl="0" marL="127000" marR="0" rtl="0" algn="l">
                        <a:lnSpc>
                          <a:spcPct val="100000"/>
                        </a:lnSpc>
                        <a:spcBef>
                          <a:spcPts val="500"/>
                        </a:spcBef>
                        <a:spcAft>
                          <a:spcPts val="0"/>
                        </a:spcAft>
                        <a:buClr>
                          <a:srgbClr val="000000"/>
                        </a:buClr>
                        <a:buSzPts val="800"/>
                        <a:buFont typeface="Arial"/>
                        <a:buChar char="•"/>
                      </a:pPr>
                      <a:r>
                        <a:rPr lang="en" sz="900" u="none" cap="none" strike="noStrike">
                          <a:solidFill>
                            <a:schemeClr val="dk1"/>
                          </a:solidFill>
                          <a:latin typeface="Arial"/>
                          <a:ea typeface="Arial"/>
                          <a:cs typeface="Arial"/>
                          <a:sym typeface="Arial"/>
                        </a:rPr>
                        <a:t>Diversity, Equity </a:t>
                      </a:r>
                      <a:br>
                        <a:rPr lang="en" sz="900" u="none" cap="none" strike="noStrike">
                          <a:solidFill>
                            <a:schemeClr val="dk1"/>
                          </a:solidFill>
                          <a:latin typeface="Arial"/>
                          <a:ea typeface="Arial"/>
                          <a:cs typeface="Arial"/>
                          <a:sym typeface="Arial"/>
                        </a:rPr>
                      </a:br>
                      <a:r>
                        <a:rPr lang="en" sz="900" u="none" cap="none" strike="noStrike">
                          <a:solidFill>
                            <a:schemeClr val="dk1"/>
                          </a:solidFill>
                          <a:latin typeface="Arial"/>
                          <a:ea typeface="Arial"/>
                          <a:cs typeface="Arial"/>
                          <a:sym typeface="Arial"/>
                        </a:rPr>
                        <a:t>&amp; Inclusion champions</a:t>
                      </a:r>
                      <a:endParaRPr sz="1100"/>
                    </a:p>
                  </a:txBody>
                  <a:tcPr marT="54000" marB="540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784350">
                <a:tc>
                  <a:txBody>
                    <a:bodyPr/>
                    <a:lstStyle/>
                    <a:p>
                      <a:pPr indent="0" lvl="0" marL="0" marR="0" rtl="0" algn="l">
                        <a:lnSpc>
                          <a:spcPct val="100000"/>
                        </a:lnSpc>
                        <a:spcBef>
                          <a:spcPts val="0"/>
                        </a:spcBef>
                        <a:spcAft>
                          <a:spcPts val="0"/>
                        </a:spcAft>
                        <a:buClr>
                          <a:srgbClr val="6F7878"/>
                        </a:buClr>
                        <a:buSzPts val="1200"/>
                        <a:buFont typeface="NTR"/>
                        <a:buNone/>
                      </a:pPr>
                      <a:r>
                        <a:rPr b="1" i="0" lang="en" sz="900" u="none" cap="none" strike="noStrike">
                          <a:latin typeface="Arial"/>
                          <a:ea typeface="Arial"/>
                          <a:cs typeface="Arial"/>
                          <a:sym typeface="Arial"/>
                        </a:rPr>
                        <a:t>Partner With Business Unit Leaders to Co-Create DEI Strategies</a:t>
                      </a:r>
                      <a:endParaRPr b="1" baseline="30000" i="0" sz="900" u="none" cap="none" strike="noStrike">
                        <a:latin typeface="Arial"/>
                        <a:ea typeface="Arial"/>
                        <a:cs typeface="Arial"/>
                        <a:sym typeface="Arial"/>
                      </a:endParaRPr>
                    </a:p>
                    <a:p>
                      <a:pPr indent="-177800" lvl="0" marL="177800" marR="0" rtl="0" algn="l">
                        <a:lnSpc>
                          <a:spcPct val="100000"/>
                        </a:lnSpc>
                        <a:spcBef>
                          <a:spcPts val="500"/>
                        </a:spcBef>
                        <a:spcAft>
                          <a:spcPts val="0"/>
                        </a:spcAft>
                        <a:buClr>
                          <a:srgbClr val="6F7878"/>
                        </a:buClr>
                        <a:buSzPts val="1200"/>
                        <a:buFont typeface="NTR"/>
                        <a:buChar char="□"/>
                      </a:pPr>
                      <a:r>
                        <a:rPr lang="en" sz="900">
                          <a:solidFill>
                            <a:schemeClr val="dk1"/>
                          </a:solidFill>
                        </a:rPr>
                        <a:t>Collect context-specific inputs to inform DEI strategies.</a:t>
                      </a:r>
                      <a:endParaRPr sz="1100"/>
                    </a:p>
                    <a:p>
                      <a:pPr indent="-177800" lvl="0" marL="177800" marR="0" rtl="0" algn="l">
                        <a:lnSpc>
                          <a:spcPct val="100000"/>
                        </a:lnSpc>
                        <a:spcBef>
                          <a:spcPts val="500"/>
                        </a:spcBef>
                        <a:spcAft>
                          <a:spcPts val="0"/>
                        </a:spcAft>
                        <a:buClr>
                          <a:srgbClr val="6F7878"/>
                        </a:buClr>
                        <a:buSzPts val="1200"/>
                        <a:buFont typeface="NTR"/>
                        <a:buChar char="□"/>
                      </a:pPr>
                      <a:r>
                        <a:rPr lang="en" sz="900">
                          <a:solidFill>
                            <a:schemeClr val="dk1"/>
                          </a:solidFill>
                        </a:rPr>
                        <a:t>Facilitate conversations with business unit leaders from across the organization to co-create customized DEI strategies</a:t>
                      </a:r>
                      <a:r>
                        <a:rPr b="0" i="0" lang="en" sz="900" u="none" cap="none" strike="noStrike">
                          <a:solidFill>
                            <a:schemeClr val="dk1"/>
                          </a:solidFill>
                          <a:latin typeface="Arial"/>
                          <a:ea typeface="Arial"/>
                          <a:cs typeface="Arial"/>
                          <a:sym typeface="Arial"/>
                        </a:rPr>
                        <a:t>.</a:t>
                      </a:r>
                      <a:endParaRPr sz="900">
                        <a:solidFill>
                          <a:schemeClr val="dk1"/>
                        </a:solidFill>
                      </a:endParaRPr>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FFFFF"/>
                    </a:solidFill>
                  </a:tcPr>
                </a:tc>
                <a:tc vMerge="1"/>
              </a:tr>
              <a:tr h="923875">
                <a:tc>
                  <a:txBody>
                    <a:bodyPr/>
                    <a:lstStyle/>
                    <a:p>
                      <a:pPr indent="0" lvl="0" marL="0" marR="0" rtl="0" algn="l">
                        <a:lnSpc>
                          <a:spcPct val="100000"/>
                        </a:lnSpc>
                        <a:spcBef>
                          <a:spcPts val="0"/>
                        </a:spcBef>
                        <a:spcAft>
                          <a:spcPts val="0"/>
                        </a:spcAft>
                        <a:buClr>
                          <a:schemeClr val="dk1"/>
                        </a:buClr>
                        <a:buSzPts val="900"/>
                        <a:buFont typeface="Arial"/>
                        <a:buNone/>
                      </a:pPr>
                      <a:r>
                        <a:rPr b="1" i="0" lang="en" sz="900" u="none" cap="none" strike="noStrike">
                          <a:latin typeface="Arial"/>
                          <a:ea typeface="Arial"/>
                          <a:cs typeface="Arial"/>
                          <a:sym typeface="Arial"/>
                        </a:rPr>
                        <a:t>Plan Measures for Accountability With Consequences</a:t>
                      </a:r>
                      <a:endParaRPr sz="9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rgbClr val="000000"/>
                          </a:solidFill>
                          <a:latin typeface="Arial"/>
                          <a:ea typeface="Arial"/>
                          <a:cs typeface="Arial"/>
                          <a:sym typeface="Arial"/>
                        </a:rPr>
                        <a:t>Assess DEI change readiness to prepare for the implementation of increased accountability measures by completing the DEI Change Readiness Assessment. </a:t>
                      </a:r>
                      <a:endParaRPr sz="11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rgbClr val="000000"/>
                          </a:solidFill>
                          <a:latin typeface="Arial"/>
                          <a:ea typeface="Arial"/>
                          <a:cs typeface="Arial"/>
                          <a:sym typeface="Arial"/>
                        </a:rPr>
                        <a:t>Identify which accountability approach is the best fit for your organization’s culture by leveraging the Best-Fit Accountability Action Assessment. </a:t>
                      </a:r>
                      <a:endParaRPr sz="1100"/>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solidFill>
                      <a:srgbClr val="FFFFFF"/>
                    </a:solidFill>
                  </a:tcPr>
                </a:tc>
                <a:tc>
                  <a:txBody>
                    <a:bodyPr/>
                    <a:lstStyle/>
                    <a:p>
                      <a:pPr indent="-63500" lvl="0" marL="127000" marR="0" rtl="0" algn="l">
                        <a:spcBef>
                          <a:spcPts val="0"/>
                        </a:spcBef>
                        <a:spcAft>
                          <a:spcPts val="0"/>
                        </a:spcAft>
                        <a:buClr>
                          <a:schemeClr val="dk1"/>
                        </a:buClr>
                        <a:buSzPts val="900"/>
                        <a:buFont typeface="Arial"/>
                        <a:buNone/>
                      </a:pPr>
                      <a:r>
                        <a:t/>
                      </a:r>
                      <a:endParaRPr sz="900">
                        <a:solidFill>
                          <a:schemeClr val="dk1"/>
                        </a:solidFill>
                      </a:endParaRPr>
                    </a:p>
                  </a:txBody>
                  <a:tcPr marT="54000" marB="540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FFFFFF"/>
                    </a:solidFill>
                  </a:tcPr>
                </a:tc>
              </a:tr>
            </a:tbl>
          </a:graphicData>
        </a:graphic>
      </p:graphicFrame>
      <p:sp>
        <p:nvSpPr>
          <p:cNvPr id="1876" name="Google Shape;1876;p99"/>
          <p:cNvSpPr txBox="1"/>
          <p:nvPr/>
        </p:nvSpPr>
        <p:spPr>
          <a:xfrm>
            <a:off x="457200" y="4199009"/>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1" name="Shape 1881"/>
        <p:cNvGrpSpPr/>
        <p:nvPr/>
      </p:nvGrpSpPr>
      <p:grpSpPr>
        <a:xfrm>
          <a:off x="0" y="0"/>
          <a:ext cx="0" cy="0"/>
          <a:chOff x="0" y="0"/>
          <a:chExt cx="0" cy="0"/>
        </a:xfrm>
      </p:grpSpPr>
      <p:sp>
        <p:nvSpPr>
          <p:cNvPr id="1882" name="Google Shape;1882;p100"/>
          <p:cNvSpPr txBox="1"/>
          <p:nvPr>
            <p:ph type="title"/>
          </p:nvPr>
        </p:nvSpPr>
        <p:spPr>
          <a:xfrm>
            <a:off x="457200" y="342899"/>
            <a:ext cx="8381999" cy="18561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Action Steps to Create Consequential Accountability (Cont.)</a:t>
            </a:r>
            <a:endParaRPr/>
          </a:p>
        </p:txBody>
      </p:sp>
      <p:sp>
        <p:nvSpPr>
          <p:cNvPr id="1883" name="Google Shape;1883;p100"/>
          <p:cNvSpPr txBox="1"/>
          <p:nvPr>
            <p:ph idx="1" type="body"/>
          </p:nvPr>
        </p:nvSpPr>
        <p:spPr>
          <a:xfrm>
            <a:off x="457199" y="685801"/>
            <a:ext cx="8243589"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Recommended Steps to Create Consequential Accountability</a:t>
            </a:r>
            <a:endParaRPr/>
          </a:p>
        </p:txBody>
      </p:sp>
      <p:graphicFrame>
        <p:nvGraphicFramePr>
          <p:cNvPr id="1884" name="Google Shape;1884;p100"/>
          <p:cNvGraphicFramePr/>
          <p:nvPr/>
        </p:nvGraphicFramePr>
        <p:xfrm>
          <a:off x="469060" y="980245"/>
          <a:ext cx="3000000" cy="3000000"/>
        </p:xfrm>
        <a:graphic>
          <a:graphicData uri="http://schemas.openxmlformats.org/drawingml/2006/table">
            <a:tbl>
              <a:tblPr bandRow="1" firstRow="1">
                <a:noFill/>
                <a:tableStyleId>{874D8B30-B24E-4487-B09C-3D23B8D8C667}</a:tableStyleId>
              </a:tblPr>
              <a:tblGrid>
                <a:gridCol w="6650600"/>
                <a:gridCol w="1592975"/>
              </a:tblGrid>
              <a:tr h="249450">
                <a:tc>
                  <a:txBody>
                    <a:bodyPr/>
                    <a:lstStyle/>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rPr>
                        <a:t>Next 12 Months:</a:t>
                      </a:r>
                      <a:endParaRPr sz="1100"/>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spcBef>
                          <a:spcPts val="0"/>
                        </a:spcBef>
                        <a:spcAft>
                          <a:spcPts val="0"/>
                        </a:spcAft>
                        <a:buNone/>
                      </a:pPr>
                      <a:r>
                        <a:rPr lang="en" sz="900">
                          <a:solidFill>
                            <a:schemeClr val="dk1"/>
                          </a:solidFill>
                        </a:rPr>
                        <a:t>Potential Partners</a:t>
                      </a:r>
                      <a:endParaRPr sz="1100"/>
                    </a:p>
                  </a:txBody>
                  <a:tcPr marT="54000" marB="540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723725">
                <a:tc>
                  <a:txBody>
                    <a:bodyPr/>
                    <a:lstStyle/>
                    <a:p>
                      <a:pPr indent="0" lvl="0" marL="0" marR="0" rtl="0" algn="l">
                        <a:lnSpc>
                          <a:spcPct val="100000"/>
                        </a:lnSpc>
                        <a:spcBef>
                          <a:spcPts val="0"/>
                        </a:spcBef>
                        <a:spcAft>
                          <a:spcPts val="0"/>
                        </a:spcAft>
                        <a:buClr>
                          <a:schemeClr val="dk1"/>
                        </a:buClr>
                        <a:buSzPts val="900"/>
                        <a:buFont typeface="Arial"/>
                        <a:buNone/>
                      </a:pPr>
                      <a:r>
                        <a:rPr b="1" i="0" lang="en" sz="900" u="none" cap="none" strike="noStrike">
                          <a:latin typeface="Arial"/>
                          <a:ea typeface="Arial"/>
                          <a:cs typeface="Arial"/>
                          <a:sym typeface="Arial"/>
                        </a:rPr>
                        <a:t>Embed Revised Leadership Criteria Into Talent Processes</a:t>
                      </a:r>
                      <a:endParaRPr b="0" i="0" sz="900" u="none" cap="none" strike="noStrike">
                        <a:solidFill>
                          <a:schemeClr val="dk1"/>
                        </a:solidFill>
                        <a:latin typeface="Arial"/>
                        <a:ea typeface="Arial"/>
                        <a:cs typeface="Arial"/>
                        <a:sym typeface="Arial"/>
                      </a:endParaRPr>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chemeClr val="dk1"/>
                          </a:solidFill>
                          <a:latin typeface="Arial"/>
                          <a:ea typeface="Arial"/>
                          <a:cs typeface="Arial"/>
                          <a:sym typeface="Arial"/>
                        </a:rPr>
                        <a:t>Partner with key HR leaders to embed new leadership criteria within existing talent processes.</a:t>
                      </a:r>
                      <a:endParaRPr sz="11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chemeClr val="dk1"/>
                          </a:solidFill>
                          <a:latin typeface="Arial"/>
                          <a:ea typeface="Arial"/>
                          <a:cs typeface="Arial"/>
                          <a:sym typeface="Arial"/>
                        </a:rPr>
                        <a:t>Integrate DEI data throughout key decision-making points in talent processes to ensure decisions are fair and objective. </a:t>
                      </a:r>
                      <a:endParaRPr sz="11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chemeClr val="dk1"/>
                          </a:solidFill>
                          <a:latin typeface="Arial"/>
                          <a:ea typeface="Arial"/>
                          <a:cs typeface="Arial"/>
                          <a:sym typeface="Arial"/>
                        </a:rPr>
                        <a:t>Monitor and adjust criteria to ensure alignment with the organization and broader diversity, equity and inclusion goals.</a:t>
                      </a:r>
                      <a:endParaRPr sz="1100"/>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6F7878"/>
                      </a:solidFill>
                      <a:prstDash val="solid"/>
                      <a:round/>
                      <a:headEnd len="sm" w="sm" type="none"/>
                      <a:tailEnd len="sm" w="sm" type="none"/>
                    </a:lnB>
                    <a:solidFill>
                      <a:srgbClr val="FFFFFF"/>
                    </a:solidFill>
                  </a:tcPr>
                </a:tc>
                <a:tc rowSpan="2">
                  <a:txBody>
                    <a:bodyPr/>
                    <a:lstStyle/>
                    <a:p>
                      <a:pPr indent="-127000" lvl="0" marL="127000" marR="0" rtl="0" algn="l">
                        <a:lnSpc>
                          <a:spcPct val="100000"/>
                        </a:lnSpc>
                        <a:spcBef>
                          <a:spcPts val="0"/>
                        </a:spcBef>
                        <a:spcAft>
                          <a:spcPts val="0"/>
                        </a:spcAft>
                        <a:buClr>
                          <a:srgbClr val="000000"/>
                        </a:buClr>
                        <a:buSzPts val="800"/>
                        <a:buFont typeface="Arial"/>
                        <a:buChar char="•"/>
                      </a:pPr>
                      <a:r>
                        <a:rPr lang="en" sz="900" u="none" cap="none" strike="noStrike">
                          <a:solidFill>
                            <a:schemeClr val="dk1"/>
                          </a:solidFill>
                          <a:latin typeface="Arial"/>
                          <a:ea typeface="Arial"/>
                          <a:cs typeface="Arial"/>
                          <a:sym typeface="Arial"/>
                        </a:rPr>
                        <a:t>HR leaders</a:t>
                      </a:r>
                      <a:endParaRPr sz="1100"/>
                    </a:p>
                    <a:p>
                      <a:pPr indent="-127000" lvl="0" marL="127000" marR="0" rtl="0" algn="l">
                        <a:lnSpc>
                          <a:spcPct val="100000"/>
                        </a:lnSpc>
                        <a:spcBef>
                          <a:spcPts val="500"/>
                        </a:spcBef>
                        <a:spcAft>
                          <a:spcPts val="0"/>
                        </a:spcAft>
                        <a:buClr>
                          <a:srgbClr val="000000"/>
                        </a:buClr>
                        <a:buSzPts val="800"/>
                        <a:buFont typeface="Arial"/>
                        <a:buChar char="•"/>
                      </a:pPr>
                      <a:r>
                        <a:rPr lang="en" sz="900" u="none" cap="none" strike="noStrike">
                          <a:solidFill>
                            <a:schemeClr val="dk1"/>
                          </a:solidFill>
                          <a:latin typeface="Arial"/>
                          <a:ea typeface="Arial"/>
                          <a:cs typeface="Arial"/>
                          <a:sym typeface="Arial"/>
                        </a:rPr>
                        <a:t>Business unit leaders</a:t>
                      </a:r>
                      <a:endParaRPr sz="1100"/>
                    </a:p>
                    <a:p>
                      <a:pPr indent="-127000" lvl="0" marL="127000" marR="0" rtl="0" algn="l">
                        <a:lnSpc>
                          <a:spcPct val="100000"/>
                        </a:lnSpc>
                        <a:spcBef>
                          <a:spcPts val="500"/>
                        </a:spcBef>
                        <a:spcAft>
                          <a:spcPts val="0"/>
                        </a:spcAft>
                        <a:buClr>
                          <a:srgbClr val="000000"/>
                        </a:buClr>
                        <a:buSzPts val="800"/>
                        <a:buFont typeface="Arial"/>
                        <a:buChar char="•"/>
                      </a:pPr>
                      <a:r>
                        <a:rPr lang="en" sz="900" u="none" cap="none" strike="noStrike">
                          <a:solidFill>
                            <a:schemeClr val="dk1"/>
                          </a:solidFill>
                          <a:latin typeface="Arial"/>
                          <a:ea typeface="Arial"/>
                          <a:cs typeface="Arial"/>
                          <a:sym typeface="Arial"/>
                        </a:rPr>
                        <a:t>Senior leaders</a:t>
                      </a:r>
                      <a:endParaRPr sz="1100"/>
                    </a:p>
                    <a:p>
                      <a:pPr indent="-127000" lvl="0" marL="127000" marR="0" rtl="0" algn="l">
                        <a:lnSpc>
                          <a:spcPct val="100000"/>
                        </a:lnSpc>
                        <a:spcBef>
                          <a:spcPts val="500"/>
                        </a:spcBef>
                        <a:spcAft>
                          <a:spcPts val="0"/>
                        </a:spcAft>
                        <a:buClr>
                          <a:srgbClr val="000000"/>
                        </a:buClr>
                        <a:buSzPts val="800"/>
                        <a:buFont typeface="Arial"/>
                        <a:buChar char="•"/>
                      </a:pPr>
                      <a:r>
                        <a:rPr lang="en" sz="900" u="none" cap="none" strike="noStrike">
                          <a:solidFill>
                            <a:schemeClr val="dk1"/>
                          </a:solidFill>
                          <a:latin typeface="Arial"/>
                          <a:ea typeface="Arial"/>
                          <a:cs typeface="Arial"/>
                          <a:sym typeface="Arial"/>
                        </a:rPr>
                        <a:t>DEI champions</a:t>
                      </a:r>
                      <a:endParaRPr sz="1100"/>
                    </a:p>
                  </a:txBody>
                  <a:tcPr marT="54000" marB="540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79100">
                <a:tc>
                  <a:txBody>
                    <a:bodyPr/>
                    <a:lstStyle/>
                    <a:p>
                      <a:pPr indent="0" lvl="0" marL="0" marR="0" rtl="0" algn="l">
                        <a:lnSpc>
                          <a:spcPct val="100000"/>
                        </a:lnSpc>
                        <a:spcBef>
                          <a:spcPts val="0"/>
                        </a:spcBef>
                        <a:spcAft>
                          <a:spcPts val="0"/>
                        </a:spcAft>
                        <a:buClr>
                          <a:srgbClr val="6F7878"/>
                        </a:buClr>
                        <a:buSzPts val="1200"/>
                        <a:buFont typeface="NTR"/>
                        <a:buNone/>
                      </a:pPr>
                      <a:r>
                        <a:rPr b="1" i="0" lang="en" sz="900" u="none" cap="none" strike="noStrike">
                          <a:latin typeface="Arial"/>
                          <a:ea typeface="Arial"/>
                          <a:cs typeface="Arial"/>
                          <a:sym typeface="Arial"/>
                        </a:rPr>
                        <a:t>Enable Leaders to Achieve DEI Goals</a:t>
                      </a:r>
                      <a:endParaRPr b="1" baseline="30000" i="0" sz="900" u="none" cap="none" strike="noStrike">
                        <a:latin typeface="Arial"/>
                        <a:ea typeface="Arial"/>
                        <a:cs typeface="Arial"/>
                        <a:sym typeface="Arial"/>
                      </a:endParaRPr>
                    </a:p>
                    <a:p>
                      <a:pPr indent="-177800" lvl="0" marL="177800" marR="0" rtl="0" algn="l">
                        <a:lnSpc>
                          <a:spcPct val="100000"/>
                        </a:lnSpc>
                        <a:spcBef>
                          <a:spcPts val="500"/>
                        </a:spcBef>
                        <a:spcAft>
                          <a:spcPts val="0"/>
                        </a:spcAft>
                        <a:buClr>
                          <a:srgbClr val="6F7878"/>
                        </a:buClr>
                        <a:buSzPts val="1200"/>
                        <a:buFont typeface="NTR"/>
                        <a:buChar char="□"/>
                      </a:pPr>
                      <a:r>
                        <a:rPr lang="en" sz="900">
                          <a:solidFill>
                            <a:schemeClr val="dk1"/>
                          </a:solidFill>
                        </a:rPr>
                        <a:t>Regularly measure and track leaders' progress against diversity, equity and inclusion goals. </a:t>
                      </a:r>
                      <a:endParaRPr sz="1100"/>
                    </a:p>
                    <a:p>
                      <a:pPr indent="-177800" lvl="0" marL="177800" marR="0" rtl="0" algn="l">
                        <a:lnSpc>
                          <a:spcPct val="100000"/>
                        </a:lnSpc>
                        <a:spcBef>
                          <a:spcPts val="500"/>
                        </a:spcBef>
                        <a:spcAft>
                          <a:spcPts val="0"/>
                        </a:spcAft>
                        <a:buClr>
                          <a:srgbClr val="6F7878"/>
                        </a:buClr>
                        <a:buSzPts val="1200"/>
                        <a:buFont typeface="NTR"/>
                        <a:buChar char="□"/>
                      </a:pPr>
                      <a:r>
                        <a:rPr lang="en" sz="900">
                          <a:solidFill>
                            <a:schemeClr val="dk1"/>
                          </a:solidFill>
                        </a:rPr>
                        <a:t>Source a list of local DEI experts or DEI champions to create a community of practice (CoP) that offers customized support to business unit leaders using the Agile CoP Creation Tool.</a:t>
                      </a:r>
                      <a:endParaRPr sz="1100"/>
                    </a:p>
                    <a:p>
                      <a:pPr indent="-177800" lvl="0" marL="177800" marR="0" rtl="0" algn="l">
                        <a:lnSpc>
                          <a:spcPct val="100000"/>
                        </a:lnSpc>
                        <a:spcBef>
                          <a:spcPts val="500"/>
                        </a:spcBef>
                        <a:spcAft>
                          <a:spcPts val="0"/>
                        </a:spcAft>
                        <a:buClr>
                          <a:srgbClr val="6F7878"/>
                        </a:buClr>
                        <a:buSzPts val="1200"/>
                        <a:buFont typeface="NTR"/>
                        <a:buChar char="□"/>
                      </a:pPr>
                      <a:r>
                        <a:rPr lang="en" sz="900">
                          <a:solidFill>
                            <a:schemeClr val="dk1"/>
                          </a:solidFill>
                        </a:rPr>
                        <a:t>Deploy the DEI CoP to regularly meet with business unit leaders and ensure progress against DEI goals</a:t>
                      </a:r>
                      <a:r>
                        <a:rPr b="0" i="0" lang="en" sz="900" u="none" cap="none" strike="noStrike">
                          <a:solidFill>
                            <a:schemeClr val="dk1"/>
                          </a:solidFill>
                          <a:latin typeface="Arial"/>
                          <a:ea typeface="Arial"/>
                          <a:cs typeface="Arial"/>
                          <a:sym typeface="Arial"/>
                        </a:rPr>
                        <a:t>.</a:t>
                      </a:r>
                      <a:endParaRPr sz="900">
                        <a:solidFill>
                          <a:schemeClr val="dk1"/>
                        </a:solidFill>
                      </a:endParaRPr>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FFFFFF"/>
                    </a:solidFill>
                  </a:tcPr>
                </a:tc>
                <a:tc vMerge="1"/>
              </a:tr>
              <a:tr h="379100">
                <a:tc>
                  <a:txBody>
                    <a:bodyPr/>
                    <a:lstStyle/>
                    <a:p>
                      <a:pPr indent="0" lvl="0" marL="0" marR="0" rtl="0" algn="l">
                        <a:lnSpc>
                          <a:spcPct val="100000"/>
                        </a:lnSpc>
                        <a:spcBef>
                          <a:spcPts val="0"/>
                        </a:spcBef>
                        <a:spcAft>
                          <a:spcPts val="0"/>
                        </a:spcAft>
                        <a:buClr>
                          <a:schemeClr val="dk1"/>
                        </a:buClr>
                        <a:buSzPts val="900"/>
                        <a:buFont typeface="Arial"/>
                        <a:buNone/>
                      </a:pPr>
                      <a:r>
                        <a:rPr b="1" i="0" lang="en" sz="900" u="none" cap="none" strike="noStrike">
                          <a:latin typeface="Arial"/>
                          <a:ea typeface="Arial"/>
                          <a:cs typeface="Arial"/>
                          <a:sym typeface="Arial"/>
                        </a:rPr>
                        <a:t>Require DEI Progress</a:t>
                      </a:r>
                      <a:endParaRPr sz="9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rgbClr val="000000"/>
                          </a:solidFill>
                          <a:latin typeface="Arial"/>
                          <a:ea typeface="Arial"/>
                          <a:cs typeface="Arial"/>
                          <a:sym typeface="Arial"/>
                        </a:rPr>
                        <a:t>Roll out a campaign to communicate to senior leaders why Consequential Accountability </a:t>
                      </a:r>
                      <a:br>
                        <a:rPr b="0" i="0" lang="en" sz="900" u="none" cap="none" strike="noStrike">
                          <a:solidFill>
                            <a:srgbClr val="000000"/>
                          </a:solidFill>
                          <a:latin typeface="Arial"/>
                          <a:ea typeface="Arial"/>
                          <a:cs typeface="Arial"/>
                          <a:sym typeface="Arial"/>
                        </a:rPr>
                      </a:br>
                      <a:r>
                        <a:rPr b="0" i="0" lang="en" sz="900" u="none" cap="none" strike="noStrike">
                          <a:solidFill>
                            <a:srgbClr val="000000"/>
                          </a:solidFill>
                          <a:latin typeface="Arial"/>
                          <a:ea typeface="Arial"/>
                          <a:cs typeface="Arial"/>
                          <a:sym typeface="Arial"/>
                        </a:rPr>
                        <a:t>is key to DEI progress. </a:t>
                      </a:r>
                      <a:endParaRPr sz="1100"/>
                    </a:p>
                    <a:p>
                      <a:pPr indent="-177800" lvl="0" marL="177800" marR="0" rtl="0" algn="l">
                        <a:lnSpc>
                          <a:spcPct val="100000"/>
                        </a:lnSpc>
                        <a:spcBef>
                          <a:spcPts val="500"/>
                        </a:spcBef>
                        <a:spcAft>
                          <a:spcPts val="0"/>
                        </a:spcAft>
                        <a:buClr>
                          <a:srgbClr val="6F7878"/>
                        </a:buClr>
                        <a:buSzPts val="1200"/>
                        <a:buFont typeface="NTR"/>
                        <a:buChar char="□"/>
                      </a:pPr>
                      <a:r>
                        <a:rPr b="0" i="0" lang="en" sz="900" u="none" cap="none" strike="noStrike">
                          <a:solidFill>
                            <a:srgbClr val="000000"/>
                          </a:solidFill>
                          <a:latin typeface="Arial"/>
                          <a:ea typeface="Arial"/>
                          <a:cs typeface="Arial"/>
                          <a:sym typeface="Arial"/>
                        </a:rPr>
                        <a:t>Initiate accountability measures with consequences to ensure all leaders are committed </a:t>
                      </a:r>
                      <a:br>
                        <a:rPr b="0" i="0" lang="en" sz="900" u="none" cap="none" strike="noStrike">
                          <a:solidFill>
                            <a:srgbClr val="000000"/>
                          </a:solidFill>
                          <a:latin typeface="Arial"/>
                          <a:ea typeface="Arial"/>
                          <a:cs typeface="Arial"/>
                          <a:sym typeface="Arial"/>
                        </a:rPr>
                      </a:br>
                      <a:r>
                        <a:rPr b="0" i="0" lang="en" sz="900" u="none" cap="none" strike="noStrike">
                          <a:solidFill>
                            <a:srgbClr val="000000"/>
                          </a:solidFill>
                          <a:latin typeface="Arial"/>
                          <a:ea typeface="Arial"/>
                          <a:cs typeface="Arial"/>
                          <a:sym typeface="Arial"/>
                        </a:rPr>
                        <a:t>to and make progress against DEI goals. </a:t>
                      </a:r>
                      <a:endParaRPr sz="1100"/>
                    </a:p>
                  </a:txBody>
                  <a:tcPr marT="54000" marB="540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solidFill>
                      <a:srgbClr val="FFFFFF"/>
                    </a:solidFill>
                  </a:tcPr>
                </a:tc>
                <a:tc>
                  <a:txBody>
                    <a:bodyPr/>
                    <a:lstStyle/>
                    <a:p>
                      <a:pPr indent="-63500" lvl="0" marL="127000" marR="0" rtl="0" algn="l">
                        <a:spcBef>
                          <a:spcPts val="0"/>
                        </a:spcBef>
                        <a:spcAft>
                          <a:spcPts val="0"/>
                        </a:spcAft>
                        <a:buClr>
                          <a:schemeClr val="dk1"/>
                        </a:buClr>
                        <a:buSzPts val="900"/>
                        <a:buFont typeface="Arial"/>
                        <a:buNone/>
                      </a:pPr>
                      <a:r>
                        <a:t/>
                      </a:r>
                      <a:endParaRPr sz="900">
                        <a:solidFill>
                          <a:schemeClr val="dk1"/>
                        </a:solidFill>
                      </a:endParaRPr>
                    </a:p>
                  </a:txBody>
                  <a:tcPr marT="54000" marB="540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FFFFFF"/>
                    </a:solidFill>
                  </a:tcPr>
                </a:tc>
              </a:tr>
            </a:tbl>
          </a:graphicData>
        </a:graphic>
      </p:graphicFrame>
      <p:sp>
        <p:nvSpPr>
          <p:cNvPr id="1885" name="Google Shape;1885;p100"/>
          <p:cNvSpPr txBox="1"/>
          <p:nvPr/>
        </p:nvSpPr>
        <p:spPr>
          <a:xfrm>
            <a:off x="469060" y="4475485"/>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0" name="Shape 1890"/>
        <p:cNvGrpSpPr/>
        <p:nvPr/>
      </p:nvGrpSpPr>
      <p:grpSpPr>
        <a:xfrm>
          <a:off x="0" y="0"/>
          <a:ext cx="0" cy="0"/>
          <a:chOff x="0" y="0"/>
          <a:chExt cx="0" cy="0"/>
        </a:xfrm>
      </p:grpSpPr>
      <p:sp>
        <p:nvSpPr>
          <p:cNvPr id="1891" name="Google Shape;1891;p101"/>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b="1" lang="en"/>
              <a:t>Stakeholder Consultation Worksheet</a:t>
            </a:r>
            <a:endParaRPr/>
          </a:p>
        </p:txBody>
      </p:sp>
      <p:sp>
        <p:nvSpPr>
          <p:cNvPr id="1892" name="Google Shape;1892;p101"/>
          <p:cNvSpPr txBox="1"/>
          <p:nvPr/>
        </p:nvSpPr>
        <p:spPr>
          <a:xfrm>
            <a:off x="467710" y="685800"/>
            <a:ext cx="8229601" cy="4154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Use the list of potential stakeholders below to determine whom to involve in discussions on bias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in leadership criteria. Add other relevant stakeholders in the spaces at the end of the table.</a:t>
            </a:r>
            <a:endParaRPr/>
          </a:p>
        </p:txBody>
      </p:sp>
      <p:graphicFrame>
        <p:nvGraphicFramePr>
          <p:cNvPr id="1893" name="Google Shape;1893;p101"/>
          <p:cNvGraphicFramePr/>
          <p:nvPr/>
        </p:nvGraphicFramePr>
        <p:xfrm>
          <a:off x="457199" y="1290644"/>
          <a:ext cx="3000000" cy="3000000"/>
        </p:xfrm>
        <a:graphic>
          <a:graphicData uri="http://schemas.openxmlformats.org/drawingml/2006/table">
            <a:tbl>
              <a:tblPr bandRow="1" firstRow="1">
                <a:noFill/>
                <a:tableStyleId>{874D8B30-B24E-4487-B09C-3D23B8D8C667}</a:tableStyleId>
              </a:tblPr>
              <a:tblGrid>
                <a:gridCol w="8229600"/>
              </a:tblGrid>
              <a:tr h="114300">
                <a:tc>
                  <a:txBody>
                    <a:bodyPr/>
                    <a:lstStyle/>
                    <a:p>
                      <a:pPr indent="0" lvl="0" marL="0" marR="0" rtl="0" algn="l">
                        <a:spcBef>
                          <a:spcPts val="0"/>
                        </a:spcBef>
                        <a:spcAft>
                          <a:spcPts val="0"/>
                        </a:spcAft>
                        <a:buNone/>
                      </a:pPr>
                      <a:r>
                        <a:rPr lang="en" sz="900">
                          <a:solidFill>
                            <a:srgbClr val="000000"/>
                          </a:solidFill>
                        </a:rPr>
                        <a:t>Stakeholders</a:t>
                      </a:r>
                      <a:endParaRPr sz="1100"/>
                    </a:p>
                  </a:txBody>
                  <a:tcPr marT="68600" marB="68600" marR="91450" marL="91450">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114300">
                <a:tc>
                  <a:txBody>
                    <a:bodyPr/>
                    <a:lstStyle/>
                    <a:p>
                      <a:pPr indent="0" lvl="0" marL="203200" marR="0" rtl="0" algn="l">
                        <a:spcBef>
                          <a:spcPts val="0"/>
                        </a:spcBef>
                        <a:spcAft>
                          <a:spcPts val="0"/>
                        </a:spcAft>
                        <a:buNone/>
                      </a:pPr>
                      <a:r>
                        <a:rPr b="1" lang="en" sz="900">
                          <a:solidFill>
                            <a:schemeClr val="dk1"/>
                          </a:solidFill>
                        </a:rPr>
                        <a:t>Senior Leaders – </a:t>
                      </a:r>
                      <a:r>
                        <a:rPr lang="en" sz="900">
                          <a:solidFill>
                            <a:schemeClr val="dk1"/>
                          </a:solidFill>
                        </a:rPr>
                        <a:t>Often the ultimate decision makers about criteria and talent processes</a:t>
                      </a:r>
                      <a:endParaRPr sz="1100"/>
                    </a:p>
                  </a:txBody>
                  <a:tcPr marT="68600" marB="68600" marR="91450" marL="91450">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14300">
                <a:tc>
                  <a:txBody>
                    <a:bodyPr/>
                    <a:lstStyle/>
                    <a:p>
                      <a:pPr indent="0" lvl="0" marL="203200" marR="0" rtl="0" algn="l">
                        <a:spcBef>
                          <a:spcPts val="0"/>
                        </a:spcBef>
                        <a:spcAft>
                          <a:spcPts val="0"/>
                        </a:spcAft>
                        <a:buNone/>
                      </a:pPr>
                      <a:r>
                        <a:rPr b="1" lang="en" sz="900">
                          <a:solidFill>
                            <a:schemeClr val="dk1"/>
                          </a:solidFill>
                        </a:rPr>
                        <a:t>HR Team Members – </a:t>
                      </a:r>
                      <a:r>
                        <a:rPr lang="en" sz="900">
                          <a:solidFill>
                            <a:schemeClr val="dk1"/>
                          </a:solidFill>
                        </a:rPr>
                        <a:t>Typically involved in creating and updating leadership criteria</a:t>
                      </a:r>
                      <a:endParaRPr sz="1100"/>
                    </a:p>
                  </a:txBody>
                  <a:tcPr marT="68600" marB="68600" marR="91450" marL="91450">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4300">
                <a:tc>
                  <a:txBody>
                    <a:bodyPr/>
                    <a:lstStyle/>
                    <a:p>
                      <a:pPr indent="0" lvl="0" marL="203200" marR="0" rtl="0" algn="l">
                        <a:spcBef>
                          <a:spcPts val="0"/>
                        </a:spcBef>
                        <a:spcAft>
                          <a:spcPts val="0"/>
                        </a:spcAft>
                        <a:buNone/>
                      </a:pPr>
                      <a:r>
                        <a:rPr b="1" lang="en" sz="900">
                          <a:solidFill>
                            <a:schemeClr val="dk1"/>
                          </a:solidFill>
                        </a:rPr>
                        <a:t>Diversity, Equity and Inclusion Team Members – </a:t>
                      </a:r>
                      <a:r>
                        <a:rPr b="0" lang="en" sz="900">
                          <a:solidFill>
                            <a:schemeClr val="dk1"/>
                          </a:solidFill>
                        </a:rPr>
                        <a:t>Bring perspective on DEI issues across the organization</a:t>
                      </a:r>
                      <a:endParaRPr sz="1100"/>
                    </a:p>
                  </a:txBody>
                  <a:tcPr marT="68600" marB="68600" marR="91450" marL="91450">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14300">
                <a:tc>
                  <a:txBody>
                    <a:bodyPr/>
                    <a:lstStyle/>
                    <a:p>
                      <a:pPr indent="0" lvl="0" marL="203200" marR="0" rtl="0" algn="l">
                        <a:spcBef>
                          <a:spcPts val="0"/>
                        </a:spcBef>
                        <a:spcAft>
                          <a:spcPts val="0"/>
                        </a:spcAft>
                        <a:buNone/>
                      </a:pPr>
                      <a:r>
                        <a:rPr b="1" lang="en" sz="900">
                          <a:solidFill>
                            <a:schemeClr val="dk1"/>
                          </a:solidFill>
                        </a:rPr>
                        <a:t>Employee Resource Group Leaders – </a:t>
                      </a:r>
                      <a:r>
                        <a:rPr b="0" lang="en" sz="900">
                          <a:solidFill>
                            <a:schemeClr val="dk1"/>
                          </a:solidFill>
                        </a:rPr>
                        <a:t>Can represent and speak on behalf of employee resource groups</a:t>
                      </a:r>
                      <a:endParaRPr sz="1100"/>
                    </a:p>
                  </a:txBody>
                  <a:tcPr marT="68600" marB="68600" marR="91450" marL="91450">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4300">
                <a:tc>
                  <a:txBody>
                    <a:bodyPr/>
                    <a:lstStyle/>
                    <a:p>
                      <a:pPr indent="0" lvl="0" marL="203200" marR="0" rtl="0" algn="l">
                        <a:spcBef>
                          <a:spcPts val="0"/>
                        </a:spcBef>
                        <a:spcAft>
                          <a:spcPts val="0"/>
                        </a:spcAft>
                        <a:buNone/>
                      </a:pPr>
                      <a:r>
                        <a:rPr b="1" lang="en" sz="900">
                          <a:solidFill>
                            <a:schemeClr val="dk1"/>
                          </a:solidFill>
                        </a:rPr>
                        <a:t>Employee Resource Group Members – </a:t>
                      </a:r>
                      <a:r>
                        <a:rPr b="0" lang="en" sz="900">
                          <a:solidFill>
                            <a:schemeClr val="dk1"/>
                          </a:solidFill>
                        </a:rPr>
                        <a:t>Bring perspective of the represented diverse group</a:t>
                      </a:r>
                      <a:endParaRPr sz="1100"/>
                    </a:p>
                  </a:txBody>
                  <a:tcPr marT="68600" marB="68600" marR="91450" marL="91450">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14300">
                <a:tc>
                  <a:txBody>
                    <a:bodyPr/>
                    <a:lstStyle/>
                    <a:p>
                      <a:pPr indent="0" lvl="0" marL="203200" marR="0" rtl="0" algn="l">
                        <a:spcBef>
                          <a:spcPts val="0"/>
                        </a:spcBef>
                        <a:spcAft>
                          <a:spcPts val="0"/>
                        </a:spcAft>
                        <a:buNone/>
                      </a:pPr>
                      <a:r>
                        <a:rPr b="0" lang="en" sz="900">
                          <a:solidFill>
                            <a:schemeClr val="dk1"/>
                          </a:solidFill>
                        </a:rPr>
                        <a:t>… [add other relevant stakeholders]</a:t>
                      </a:r>
                      <a:endParaRPr sz="1100"/>
                    </a:p>
                  </a:txBody>
                  <a:tcPr marT="68600" marB="68600" marR="91450" marL="91450">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4300">
                <a:tc>
                  <a:txBody>
                    <a:bodyPr/>
                    <a:lstStyle/>
                    <a:p>
                      <a:pPr indent="0" lvl="0" marL="203200" marR="0" rtl="0" algn="l">
                        <a:lnSpc>
                          <a:spcPct val="100000"/>
                        </a:lnSpc>
                        <a:spcBef>
                          <a:spcPts val="0"/>
                        </a:spcBef>
                        <a:spcAft>
                          <a:spcPts val="0"/>
                        </a:spcAft>
                        <a:buClr>
                          <a:schemeClr val="dk1"/>
                        </a:buClr>
                        <a:buSzPts val="900"/>
                        <a:buFont typeface="Arial"/>
                        <a:buNone/>
                      </a:pPr>
                      <a:r>
                        <a:rPr b="0" lang="en" sz="900">
                          <a:solidFill>
                            <a:schemeClr val="dk1"/>
                          </a:solidFill>
                        </a:rPr>
                        <a:t>… [other relevant stakeholders]</a:t>
                      </a:r>
                      <a:endParaRPr sz="1100"/>
                    </a:p>
                  </a:txBody>
                  <a:tcPr marT="68600" marB="68600" marR="91450" marL="91450">
                    <a:lnL cap="flat" cmpd="sng" w="12700">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tcPr>
                </a:tc>
              </a:tr>
            </a:tbl>
          </a:graphicData>
        </a:graphic>
      </p:graphicFrame>
      <p:sp>
        <p:nvSpPr>
          <p:cNvPr id="1894" name="Google Shape;1894;p101"/>
          <p:cNvSpPr txBox="1"/>
          <p:nvPr/>
        </p:nvSpPr>
        <p:spPr>
          <a:xfrm>
            <a:off x="467710" y="3495187"/>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
        <p:nvSpPr>
          <p:cNvPr id="1895" name="Google Shape;1895;p101"/>
          <p:cNvSpPr/>
          <p:nvPr/>
        </p:nvSpPr>
        <p:spPr>
          <a:xfrm>
            <a:off x="609602" y="1664060"/>
            <a:ext cx="108856" cy="81642"/>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6" name="Google Shape;1896;p101"/>
          <p:cNvSpPr/>
          <p:nvPr/>
        </p:nvSpPr>
        <p:spPr>
          <a:xfrm>
            <a:off x="609602" y="1935103"/>
            <a:ext cx="108856" cy="81642"/>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7" name="Google Shape;1897;p101"/>
          <p:cNvSpPr/>
          <p:nvPr/>
        </p:nvSpPr>
        <p:spPr>
          <a:xfrm>
            <a:off x="609602" y="2214826"/>
            <a:ext cx="108856" cy="81642"/>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8" name="Google Shape;1898;p101"/>
          <p:cNvSpPr/>
          <p:nvPr/>
        </p:nvSpPr>
        <p:spPr>
          <a:xfrm>
            <a:off x="609602" y="2485871"/>
            <a:ext cx="108856" cy="81642"/>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9" name="Google Shape;1899;p101"/>
          <p:cNvSpPr/>
          <p:nvPr/>
        </p:nvSpPr>
        <p:spPr>
          <a:xfrm>
            <a:off x="609602" y="2765593"/>
            <a:ext cx="108856" cy="81642"/>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0" name="Google Shape;1900;p101"/>
          <p:cNvSpPr/>
          <p:nvPr/>
        </p:nvSpPr>
        <p:spPr>
          <a:xfrm>
            <a:off x="609602" y="3032755"/>
            <a:ext cx="108856" cy="81642"/>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1" name="Google Shape;1901;p101"/>
          <p:cNvSpPr/>
          <p:nvPr/>
        </p:nvSpPr>
        <p:spPr>
          <a:xfrm>
            <a:off x="609602" y="3307952"/>
            <a:ext cx="108856" cy="81642"/>
          </a:xfrm>
          <a:prstGeom prst="rect">
            <a:avLst/>
          </a:prstGeom>
          <a:solidFill>
            <a:schemeClr val="lt1"/>
          </a:solid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9"/>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Our Research Approach</a:t>
            </a:r>
            <a:endParaRPr/>
          </a:p>
        </p:txBody>
      </p:sp>
      <p:sp>
        <p:nvSpPr>
          <p:cNvPr id="386" name="Google Shape;386;p39"/>
          <p:cNvSpPr txBox="1"/>
          <p:nvPr/>
        </p:nvSpPr>
        <p:spPr>
          <a:xfrm>
            <a:off x="457201" y="971550"/>
            <a:ext cx="8241497" cy="276975"/>
          </a:xfrm>
          <a:prstGeom prst="rect">
            <a:avLst/>
          </a:prstGeom>
          <a:solidFill>
            <a:srgbClr val="A1B3CA"/>
          </a:solid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Employee Data and Survey Analysis</a:t>
            </a:r>
            <a:endParaRPr b="1" sz="1200">
              <a:solidFill>
                <a:schemeClr val="dk1"/>
              </a:solidFill>
              <a:latin typeface="Arial"/>
              <a:ea typeface="Arial"/>
              <a:cs typeface="Arial"/>
              <a:sym typeface="Arial"/>
            </a:endParaRPr>
          </a:p>
        </p:txBody>
      </p:sp>
      <p:sp>
        <p:nvSpPr>
          <p:cNvPr id="387" name="Google Shape;387;p39"/>
          <p:cNvSpPr txBox="1"/>
          <p:nvPr/>
        </p:nvSpPr>
        <p:spPr>
          <a:xfrm>
            <a:off x="467474" y="1385056"/>
            <a:ext cx="1855336" cy="276975"/>
          </a:xfrm>
          <a:prstGeom prst="rect">
            <a:avLst/>
          </a:prstGeom>
          <a:noFill/>
          <a:ln cap="flat" cmpd="sng" w="12700">
            <a:solidFill>
              <a:srgbClr val="6F787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3,500+ Employees</a:t>
            </a:r>
            <a:endParaRPr sz="1200">
              <a:solidFill>
                <a:schemeClr val="dk1"/>
              </a:solidFill>
              <a:latin typeface="Arial"/>
              <a:ea typeface="Arial"/>
              <a:cs typeface="Arial"/>
              <a:sym typeface="Arial"/>
            </a:endParaRPr>
          </a:p>
        </p:txBody>
      </p:sp>
      <p:sp>
        <p:nvSpPr>
          <p:cNvPr id="388" name="Google Shape;388;p39"/>
          <p:cNvSpPr txBox="1"/>
          <p:nvPr/>
        </p:nvSpPr>
        <p:spPr>
          <a:xfrm>
            <a:off x="2544034" y="1385056"/>
            <a:ext cx="1916980" cy="276975"/>
          </a:xfrm>
          <a:prstGeom prst="rect">
            <a:avLst/>
          </a:prstGeom>
          <a:noFill/>
          <a:ln cap="flat" cmpd="sng" w="12700">
            <a:solidFill>
              <a:srgbClr val="6F787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24 Industries</a:t>
            </a:r>
            <a:endParaRPr sz="1200">
              <a:solidFill>
                <a:schemeClr val="dk1"/>
              </a:solidFill>
              <a:latin typeface="Arial"/>
              <a:ea typeface="Arial"/>
              <a:cs typeface="Arial"/>
              <a:sym typeface="Arial"/>
            </a:endParaRPr>
          </a:p>
        </p:txBody>
      </p:sp>
      <p:sp>
        <p:nvSpPr>
          <p:cNvPr id="389" name="Google Shape;389;p39"/>
          <p:cNvSpPr txBox="1"/>
          <p:nvPr/>
        </p:nvSpPr>
        <p:spPr>
          <a:xfrm>
            <a:off x="4692512" y="1385056"/>
            <a:ext cx="1916980" cy="276975"/>
          </a:xfrm>
          <a:prstGeom prst="rect">
            <a:avLst/>
          </a:prstGeom>
          <a:noFill/>
          <a:ln cap="flat" cmpd="sng" w="12700">
            <a:solidFill>
              <a:srgbClr val="6F787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21 Functions</a:t>
            </a:r>
            <a:endParaRPr sz="1200">
              <a:solidFill>
                <a:schemeClr val="dk1"/>
              </a:solidFill>
              <a:latin typeface="Arial"/>
              <a:ea typeface="Arial"/>
              <a:cs typeface="Arial"/>
              <a:sym typeface="Arial"/>
            </a:endParaRPr>
          </a:p>
        </p:txBody>
      </p:sp>
      <p:sp>
        <p:nvSpPr>
          <p:cNvPr id="390" name="Google Shape;390;p39"/>
          <p:cNvSpPr txBox="1"/>
          <p:nvPr/>
        </p:nvSpPr>
        <p:spPr>
          <a:xfrm>
            <a:off x="6840990" y="1385056"/>
            <a:ext cx="1855336" cy="276975"/>
          </a:xfrm>
          <a:prstGeom prst="rect">
            <a:avLst/>
          </a:prstGeom>
          <a:noFill/>
          <a:ln cap="flat" cmpd="sng" w="12700">
            <a:solidFill>
              <a:srgbClr val="6F787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200"/>
              <a:buFont typeface="Arial"/>
              <a:buNone/>
            </a:pPr>
            <a:r>
              <a:rPr lang="en" sz="1200">
                <a:solidFill>
                  <a:schemeClr val="dk1"/>
                </a:solidFill>
                <a:latin typeface="Arial"/>
                <a:ea typeface="Arial"/>
                <a:cs typeface="Arial"/>
                <a:sym typeface="Arial"/>
              </a:rPr>
              <a:t>6 Regions</a:t>
            </a:r>
            <a:endParaRPr sz="1200">
              <a:solidFill>
                <a:schemeClr val="dk1"/>
              </a:solidFill>
              <a:latin typeface="Arial"/>
              <a:ea typeface="Arial"/>
              <a:cs typeface="Arial"/>
              <a:sym typeface="Arial"/>
            </a:endParaRPr>
          </a:p>
        </p:txBody>
      </p:sp>
      <p:sp>
        <p:nvSpPr>
          <p:cNvPr id="391" name="Google Shape;391;p39"/>
          <p:cNvSpPr txBox="1"/>
          <p:nvPr/>
        </p:nvSpPr>
        <p:spPr>
          <a:xfrm>
            <a:off x="457201" y="1806269"/>
            <a:ext cx="4011612" cy="276975"/>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HR Leader Interviews</a:t>
            </a:r>
            <a:endParaRPr b="1" sz="1200">
              <a:solidFill>
                <a:schemeClr val="dk1"/>
              </a:solidFill>
              <a:latin typeface="Arial"/>
              <a:ea typeface="Arial"/>
              <a:cs typeface="Arial"/>
              <a:sym typeface="Arial"/>
            </a:endParaRPr>
          </a:p>
        </p:txBody>
      </p:sp>
      <p:sp>
        <p:nvSpPr>
          <p:cNvPr id="392" name="Google Shape;392;p39"/>
          <p:cNvSpPr txBox="1"/>
          <p:nvPr/>
        </p:nvSpPr>
        <p:spPr>
          <a:xfrm>
            <a:off x="4687086" y="1806269"/>
            <a:ext cx="4011612" cy="276975"/>
          </a:xfrm>
          <a:prstGeom prst="rect">
            <a:avLst/>
          </a:prstGeom>
          <a:solidFill>
            <a:srgbClr val="D0DEEA"/>
          </a:solid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HR Leader Survey</a:t>
            </a:r>
            <a:endParaRPr b="1" sz="1200">
              <a:solidFill>
                <a:schemeClr val="dk1"/>
              </a:solidFill>
              <a:latin typeface="Arial"/>
              <a:ea typeface="Arial"/>
              <a:cs typeface="Arial"/>
              <a:sym typeface="Arial"/>
            </a:endParaRPr>
          </a:p>
        </p:txBody>
      </p:sp>
      <p:sp>
        <p:nvSpPr>
          <p:cNvPr id="393" name="Google Shape;393;p39"/>
          <p:cNvSpPr txBox="1"/>
          <p:nvPr/>
        </p:nvSpPr>
        <p:spPr>
          <a:xfrm>
            <a:off x="457201" y="2085570"/>
            <a:ext cx="3843536" cy="484737"/>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We interviewed HR leaders at </a:t>
            </a:r>
            <a:r>
              <a:rPr b="1" lang="en" sz="1200">
                <a:solidFill>
                  <a:schemeClr val="dk1"/>
                </a:solidFill>
                <a:latin typeface="Arial"/>
                <a:ea typeface="Arial"/>
                <a:cs typeface="Arial"/>
                <a:sym typeface="Arial"/>
              </a:rPr>
              <a:t>100+ organizations</a:t>
            </a:r>
            <a:r>
              <a:rPr lang="en" sz="1200">
                <a:solidFill>
                  <a:schemeClr val="dk1"/>
                </a:solidFill>
                <a:latin typeface="Arial"/>
                <a:ea typeface="Arial"/>
                <a:cs typeface="Arial"/>
                <a:sym typeface="Arial"/>
              </a:rPr>
              <a:t> to determine their challenges and strategies for diversifying the leadership bench.</a:t>
            </a:r>
            <a:endParaRPr/>
          </a:p>
        </p:txBody>
      </p:sp>
      <p:sp>
        <p:nvSpPr>
          <p:cNvPr id="394" name="Google Shape;394;p39"/>
          <p:cNvSpPr txBox="1"/>
          <p:nvPr/>
        </p:nvSpPr>
        <p:spPr>
          <a:xfrm>
            <a:off x="4687086" y="2085570"/>
            <a:ext cx="4009239" cy="346238"/>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We surveyed </a:t>
            </a:r>
            <a:r>
              <a:rPr b="1" lang="en" sz="1200">
                <a:solidFill>
                  <a:schemeClr val="dk1"/>
                </a:solidFill>
                <a:latin typeface="Arial"/>
                <a:ea typeface="Arial"/>
                <a:cs typeface="Arial"/>
                <a:sym typeface="Arial"/>
              </a:rPr>
              <a:t>50+ HR executives</a:t>
            </a:r>
            <a:r>
              <a:rPr lang="en" sz="1200">
                <a:solidFill>
                  <a:schemeClr val="dk1"/>
                </a:solidFill>
                <a:latin typeface="Arial"/>
                <a:ea typeface="Arial"/>
                <a:cs typeface="Arial"/>
                <a:sym typeface="Arial"/>
              </a:rPr>
              <a:t> to determine how organizations are diversifying their leadership benches.</a:t>
            </a:r>
            <a:endParaRPr/>
          </a:p>
        </p:txBody>
      </p:sp>
      <p:sp>
        <p:nvSpPr>
          <p:cNvPr id="395" name="Google Shape;395;p39"/>
          <p:cNvSpPr txBox="1"/>
          <p:nvPr/>
        </p:nvSpPr>
        <p:spPr>
          <a:xfrm>
            <a:off x="445304" y="2754773"/>
            <a:ext cx="8241497" cy="276977"/>
          </a:xfrm>
          <a:prstGeom prst="rect">
            <a:avLst/>
          </a:prstGeom>
          <a:solidFill>
            <a:srgbClr val="A1B3CA"/>
          </a:solidFill>
          <a:ln>
            <a:noFill/>
          </a:ln>
        </p:spPr>
        <p:txBody>
          <a:bodyPr anchorCtr="0" anchor="t" bIns="91425" lIns="91425" spcFirstLastPara="1" rIns="91425" wrap="square" tIns="91425">
            <a:spAutoFit/>
          </a:bodyPr>
          <a:lstStyle/>
          <a:p>
            <a:pPr indent="0" lvl="0" marL="0" marR="0" rtl="0" algn="ctr">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What We Measured</a:t>
            </a:r>
            <a:endParaRPr b="1" sz="1200">
              <a:solidFill>
                <a:schemeClr val="dk1"/>
              </a:solidFill>
              <a:latin typeface="Arial"/>
              <a:ea typeface="Arial"/>
              <a:cs typeface="Arial"/>
              <a:sym typeface="Arial"/>
            </a:endParaRPr>
          </a:p>
        </p:txBody>
      </p:sp>
      <p:sp>
        <p:nvSpPr>
          <p:cNvPr id="396" name="Google Shape;396;p39"/>
          <p:cNvSpPr txBox="1"/>
          <p:nvPr/>
        </p:nvSpPr>
        <p:spPr>
          <a:xfrm>
            <a:off x="445304" y="4383073"/>
            <a:ext cx="505125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
        <p:nvSpPr>
          <p:cNvPr id="397" name="Google Shape;397;p39"/>
          <p:cNvSpPr txBox="1"/>
          <p:nvPr/>
        </p:nvSpPr>
        <p:spPr>
          <a:xfrm>
            <a:off x="455786" y="3063393"/>
            <a:ext cx="3999715" cy="276999"/>
          </a:xfrm>
          <a:prstGeom prst="rect">
            <a:avLst/>
          </a:prstGeom>
          <a:noFill/>
          <a:ln>
            <a:noFill/>
          </a:ln>
        </p:spPr>
        <p:txBody>
          <a:bodyPr anchorCtr="0" anchor="t" bIns="91425" lIns="0" spcFirstLastPara="1" rIns="91425" wrap="square" tIns="91425">
            <a:spAutoFit/>
          </a:bodyPr>
          <a:lstStyle/>
          <a:p>
            <a:pPr indent="0" lvl="0" marL="0" marR="0" rtl="0" algn="l">
              <a:spcBef>
                <a:spcPts val="0"/>
              </a:spcBef>
              <a:spcAft>
                <a:spcPts val="0"/>
              </a:spcAft>
              <a:buClr>
                <a:schemeClr val="dk1"/>
              </a:buClr>
              <a:buSzPts val="1200"/>
              <a:buFont typeface="Arial"/>
              <a:buNone/>
            </a:pPr>
            <a:r>
              <a:rPr b="1" lang="en" sz="1200">
                <a:solidFill>
                  <a:schemeClr val="dk1"/>
                </a:solidFill>
                <a:latin typeface="Arial"/>
                <a:ea typeface="Arial"/>
                <a:cs typeface="Arial"/>
                <a:sym typeface="Arial"/>
              </a:rPr>
              <a:t>Leader Diversity</a:t>
            </a:r>
            <a:endParaRPr sz="1100">
              <a:solidFill>
                <a:schemeClr val="dk1"/>
              </a:solidFill>
              <a:latin typeface="Arial"/>
              <a:ea typeface="Arial"/>
              <a:cs typeface="Arial"/>
              <a:sym typeface="Arial"/>
            </a:endParaRPr>
          </a:p>
        </p:txBody>
      </p:sp>
      <p:sp>
        <p:nvSpPr>
          <p:cNvPr id="398" name="Google Shape;398;p39"/>
          <p:cNvSpPr txBox="1"/>
          <p:nvPr/>
        </p:nvSpPr>
        <p:spPr>
          <a:xfrm>
            <a:off x="4683909" y="3063393"/>
            <a:ext cx="3999716" cy="276999"/>
          </a:xfrm>
          <a:prstGeom prst="rect">
            <a:avLst/>
          </a:prstGeom>
          <a:noFill/>
          <a:ln>
            <a:noFill/>
          </a:ln>
        </p:spPr>
        <p:txBody>
          <a:bodyPr anchorCtr="0" anchor="t" bIns="91425" lIns="0"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Employee Outcomes</a:t>
            </a:r>
            <a:endParaRPr/>
          </a:p>
        </p:txBody>
      </p:sp>
      <p:sp>
        <p:nvSpPr>
          <p:cNvPr id="399" name="Google Shape;399;p39"/>
          <p:cNvSpPr/>
          <p:nvPr/>
        </p:nvSpPr>
        <p:spPr>
          <a:xfrm>
            <a:off x="4698983" y="3275052"/>
            <a:ext cx="4001339" cy="553998"/>
          </a:xfrm>
          <a:prstGeom prst="rect">
            <a:avLst/>
          </a:prstGeom>
          <a:noFill/>
          <a:ln>
            <a:noFill/>
          </a:ln>
        </p:spPr>
        <p:txBody>
          <a:bodyPr anchorCtr="0" anchor="t" bIns="91425" lIns="0" spcFirstLastPara="1" rIns="0" wrap="square" tIns="914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Inclusion: The practice or policy of providing equal access to opportunities and resources for people who might otherwise be excluded or marginalized.</a:t>
            </a:r>
            <a:endParaRPr sz="1200">
              <a:solidFill>
                <a:schemeClr val="dk1"/>
              </a:solidFill>
              <a:latin typeface="Arial"/>
              <a:ea typeface="Arial"/>
              <a:cs typeface="Arial"/>
              <a:sym typeface="Arial"/>
            </a:endParaRPr>
          </a:p>
        </p:txBody>
      </p:sp>
      <p:sp>
        <p:nvSpPr>
          <p:cNvPr id="400" name="Google Shape;400;p39"/>
          <p:cNvSpPr/>
          <p:nvPr/>
        </p:nvSpPr>
        <p:spPr>
          <a:xfrm>
            <a:off x="4687086" y="3759140"/>
            <a:ext cx="3999715" cy="692497"/>
          </a:xfrm>
          <a:prstGeom prst="rect">
            <a:avLst/>
          </a:prstGeom>
          <a:noFill/>
          <a:ln>
            <a:noFill/>
          </a:ln>
        </p:spPr>
        <p:txBody>
          <a:bodyPr anchorCtr="0" anchor="t" bIns="91425" lIns="0" spcFirstLastPara="1" rIns="0" wrap="square" tIns="914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Psychological Safety: An environment that encourages, recognizes and rewards individuals for their contributions and ideas by making individuals feel safe when taking interpersonal risks.</a:t>
            </a:r>
            <a:endParaRPr sz="1200">
              <a:solidFill>
                <a:schemeClr val="dk1"/>
              </a:solidFill>
              <a:latin typeface="Arial"/>
              <a:ea typeface="Arial"/>
              <a:cs typeface="Arial"/>
              <a:sym typeface="Arial"/>
            </a:endParaRPr>
          </a:p>
        </p:txBody>
      </p:sp>
      <p:sp>
        <p:nvSpPr>
          <p:cNvPr id="401" name="Google Shape;401;p39"/>
          <p:cNvSpPr/>
          <p:nvPr/>
        </p:nvSpPr>
        <p:spPr>
          <a:xfrm>
            <a:off x="445304" y="3275052"/>
            <a:ext cx="4001339" cy="276999"/>
          </a:xfrm>
          <a:prstGeom prst="rect">
            <a:avLst/>
          </a:prstGeom>
          <a:noFill/>
          <a:ln>
            <a:noFill/>
          </a:ln>
        </p:spPr>
        <p:txBody>
          <a:bodyPr anchorCtr="0" anchor="t" bIns="91425" lIns="0" spcFirstLastPara="1" rIns="0"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Gender diversity of organization’s leadership</a:t>
            </a:r>
            <a:endParaRPr/>
          </a:p>
        </p:txBody>
      </p:sp>
      <p:sp>
        <p:nvSpPr>
          <p:cNvPr id="402" name="Google Shape;402;p39"/>
          <p:cNvSpPr/>
          <p:nvPr/>
        </p:nvSpPr>
        <p:spPr>
          <a:xfrm>
            <a:off x="445304" y="3759140"/>
            <a:ext cx="3999715" cy="276999"/>
          </a:xfrm>
          <a:prstGeom prst="rect">
            <a:avLst/>
          </a:prstGeom>
          <a:noFill/>
          <a:ln>
            <a:noFill/>
          </a:ln>
        </p:spPr>
        <p:txBody>
          <a:bodyPr anchorCtr="0" anchor="t" bIns="91425" lIns="0" spcFirstLastPara="1" rIns="0"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Racial/ethnic diversity of organization’s leadership</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6" name="Shape 1906"/>
        <p:cNvGrpSpPr/>
        <p:nvPr/>
      </p:nvGrpSpPr>
      <p:grpSpPr>
        <a:xfrm>
          <a:off x="0" y="0"/>
          <a:ext cx="0" cy="0"/>
          <a:chOff x="0" y="0"/>
          <a:chExt cx="0" cy="0"/>
        </a:xfrm>
      </p:grpSpPr>
      <p:sp>
        <p:nvSpPr>
          <p:cNvPr id="1907" name="Google Shape;1907;p102"/>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b="1" lang="en"/>
              <a:t>Checklist to Identify Biased Criteria</a:t>
            </a:r>
            <a:endParaRPr/>
          </a:p>
        </p:txBody>
      </p:sp>
      <p:sp>
        <p:nvSpPr>
          <p:cNvPr id="1908" name="Google Shape;1908;p102"/>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Consult the list of discussion questions below, which are focused on identifying biased leadership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criteria. Convene a discussion with the stakeholders identified on the previous page and use these questions to facilitate the conversation.</a:t>
            </a:r>
            <a:endParaRPr/>
          </a:p>
        </p:txBody>
      </p:sp>
      <p:graphicFrame>
        <p:nvGraphicFramePr>
          <p:cNvPr id="1909" name="Google Shape;1909;p102"/>
          <p:cNvGraphicFramePr/>
          <p:nvPr/>
        </p:nvGraphicFramePr>
        <p:xfrm>
          <a:off x="457200" y="1437601"/>
          <a:ext cx="3000000" cy="3000000"/>
        </p:xfrm>
        <a:graphic>
          <a:graphicData uri="http://schemas.openxmlformats.org/drawingml/2006/table">
            <a:tbl>
              <a:tblPr bandRow="1" firstRow="1">
                <a:noFill/>
                <a:tableStyleId>{874D8B30-B24E-4487-B09C-3D23B8D8C667}</a:tableStyleId>
              </a:tblPr>
              <a:tblGrid>
                <a:gridCol w="4114800"/>
                <a:gridCol w="4114800"/>
              </a:tblGrid>
              <a:tr h="114300">
                <a:tc>
                  <a:txBody>
                    <a:bodyPr/>
                    <a:lstStyle/>
                    <a:p>
                      <a:pPr indent="0" lvl="0" marL="0" marR="0" rtl="0" algn="l">
                        <a:spcBef>
                          <a:spcPts val="0"/>
                        </a:spcBef>
                        <a:spcAft>
                          <a:spcPts val="0"/>
                        </a:spcAft>
                        <a:buNone/>
                      </a:pPr>
                      <a:r>
                        <a:rPr lang="en" sz="900">
                          <a:solidFill>
                            <a:srgbClr val="000000"/>
                          </a:solidFill>
                        </a:rPr>
                        <a:t>Questions</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solidFill>
                            <a:srgbClr val="000000"/>
                          </a:solidFill>
                        </a:rPr>
                        <a:t>Responses</a:t>
                      </a:r>
                      <a:endParaRPr sz="1100"/>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114300">
                <a:tc>
                  <a:txBody>
                    <a:bodyPr/>
                    <a:lstStyle/>
                    <a:p>
                      <a:pPr indent="0" lvl="0" marL="0" marR="0" rtl="0" algn="l">
                        <a:lnSpc>
                          <a:spcPct val="100000"/>
                        </a:lnSpc>
                        <a:spcBef>
                          <a:spcPts val="0"/>
                        </a:spcBef>
                        <a:spcAft>
                          <a:spcPts val="0"/>
                        </a:spcAft>
                        <a:buClr>
                          <a:schemeClr val="dk1"/>
                        </a:buClr>
                        <a:buSzPts val="900"/>
                        <a:buFont typeface="Arial"/>
                        <a:buNone/>
                      </a:pPr>
                      <a:r>
                        <a:rPr lang="en" sz="900"/>
                        <a:t>How could these criteria be interpreted in other ways beyond their stated meaning?</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94925">
                <a:tc>
                  <a:txBody>
                    <a:bodyPr/>
                    <a:lstStyle/>
                    <a:p>
                      <a:pPr indent="0" lvl="0" marL="0" marR="0" rtl="0" algn="l">
                        <a:lnSpc>
                          <a:spcPct val="100000"/>
                        </a:lnSpc>
                        <a:spcBef>
                          <a:spcPts val="0"/>
                        </a:spcBef>
                        <a:spcAft>
                          <a:spcPts val="0"/>
                        </a:spcAft>
                        <a:buClr>
                          <a:schemeClr val="dk1"/>
                        </a:buClr>
                        <a:buSzPts val="900"/>
                        <a:buFont typeface="Arial"/>
                        <a:buNone/>
                      </a:pPr>
                      <a:r>
                        <a:rPr lang="en" sz="900"/>
                        <a:t>Do these criteria use any </a:t>
                      </a:r>
                      <a:r>
                        <a:rPr lang="en" sz="900">
                          <a:solidFill>
                            <a:schemeClr val="dk1"/>
                          </a:solidFill>
                        </a:rPr>
                        <a:t>gendered </a:t>
                      </a:r>
                      <a:r>
                        <a:rPr lang="en" sz="900"/>
                        <a:t>language?</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4300">
                <a:tc>
                  <a:txBody>
                    <a:bodyPr/>
                    <a:lstStyle/>
                    <a:p>
                      <a:pPr indent="0" lvl="0" marL="0" marR="0" rtl="0" algn="l">
                        <a:lnSpc>
                          <a:spcPct val="100000"/>
                        </a:lnSpc>
                        <a:spcBef>
                          <a:spcPts val="0"/>
                        </a:spcBef>
                        <a:spcAft>
                          <a:spcPts val="0"/>
                        </a:spcAft>
                        <a:buClr>
                          <a:schemeClr val="dk1"/>
                        </a:buClr>
                        <a:buSzPts val="900"/>
                        <a:buFont typeface="Arial"/>
                        <a:buNone/>
                      </a:pPr>
                      <a:r>
                        <a:rPr lang="en" sz="900"/>
                        <a:t>Could any of these criteria</a:t>
                      </a:r>
                      <a:r>
                        <a:rPr lang="en" sz="900">
                          <a:solidFill>
                            <a:schemeClr val="dk1"/>
                          </a:solidFill>
                        </a:rPr>
                        <a:t> </a:t>
                      </a:r>
                      <a:r>
                        <a:rPr lang="en" sz="900" strike="noStrike">
                          <a:solidFill>
                            <a:schemeClr val="dk1"/>
                          </a:solidFill>
                        </a:rPr>
                        <a:t>potentially</a:t>
                      </a:r>
                      <a:r>
                        <a:rPr lang="en" sz="900">
                          <a:solidFill>
                            <a:schemeClr val="dk1"/>
                          </a:solidFill>
                        </a:rPr>
                        <a:t> </a:t>
                      </a:r>
                      <a:r>
                        <a:rPr lang="en" sz="900"/>
                        <a:t>advantage </a:t>
                      </a:r>
                      <a:r>
                        <a:rPr lang="en" sz="900" strike="noStrike">
                          <a:solidFill>
                            <a:schemeClr val="dk1"/>
                          </a:solidFill>
                        </a:rPr>
                        <a:t>members of any racial or ethnic group</a:t>
                      </a:r>
                      <a:r>
                        <a:rPr lang="en" sz="900">
                          <a:solidFill>
                            <a:schemeClr val="dk1"/>
                          </a:solidFill>
                        </a:rPr>
                        <a:t>?</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14300">
                <a:tc>
                  <a:txBody>
                    <a:bodyPr/>
                    <a:lstStyle/>
                    <a:p>
                      <a:pPr indent="0" lvl="0" marL="0" marR="0" rtl="0" algn="l">
                        <a:lnSpc>
                          <a:spcPct val="100000"/>
                        </a:lnSpc>
                        <a:spcBef>
                          <a:spcPts val="0"/>
                        </a:spcBef>
                        <a:spcAft>
                          <a:spcPts val="0"/>
                        </a:spcAft>
                        <a:buClr>
                          <a:schemeClr val="dk1"/>
                        </a:buClr>
                        <a:buSzPts val="900"/>
                        <a:buFont typeface="Arial"/>
                        <a:buNone/>
                      </a:pPr>
                      <a:r>
                        <a:rPr lang="en" sz="900"/>
                        <a:t>Is any of the language used in the criteria ableist </a:t>
                      </a:r>
                      <a:br>
                        <a:rPr lang="en" sz="900"/>
                      </a:br>
                      <a:r>
                        <a:rPr lang="en" sz="900"/>
                        <a:t>or exclude </a:t>
                      </a:r>
                      <a:r>
                        <a:rPr lang="en" sz="900" strike="noStrike">
                          <a:solidFill>
                            <a:schemeClr val="dk1"/>
                          </a:solidFill>
                        </a:rPr>
                        <a:t>individuals </a:t>
                      </a:r>
                      <a:r>
                        <a:rPr lang="en" sz="900">
                          <a:solidFill>
                            <a:schemeClr val="dk1"/>
                          </a:solidFill>
                        </a:rPr>
                        <a:t>with </a:t>
                      </a:r>
                      <a:r>
                        <a:rPr lang="en" sz="900"/>
                        <a:t>disabilities?</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284275">
                <a:tc>
                  <a:txBody>
                    <a:bodyPr/>
                    <a:lstStyle/>
                    <a:p>
                      <a:pPr indent="0" lvl="0" marL="0" marR="0" rtl="0" algn="l">
                        <a:lnSpc>
                          <a:spcPct val="100000"/>
                        </a:lnSpc>
                        <a:spcBef>
                          <a:spcPts val="0"/>
                        </a:spcBef>
                        <a:spcAft>
                          <a:spcPts val="0"/>
                        </a:spcAft>
                        <a:buClr>
                          <a:schemeClr val="dk1"/>
                        </a:buClr>
                        <a:buSzPts val="900"/>
                        <a:buFont typeface="Arial"/>
                        <a:buNone/>
                      </a:pPr>
                      <a:r>
                        <a:rPr lang="en" sz="900"/>
                        <a:t>How</a:t>
                      </a:r>
                      <a:r>
                        <a:rPr lang="en" sz="900" strike="noStrike">
                          <a:solidFill>
                            <a:srgbClr val="FF0000"/>
                          </a:solidFill>
                        </a:rPr>
                        <a:t> </a:t>
                      </a:r>
                      <a:r>
                        <a:rPr lang="en" sz="900" strike="noStrike">
                          <a:solidFill>
                            <a:schemeClr val="dk1"/>
                          </a:solidFill>
                        </a:rPr>
                        <a:t>might </a:t>
                      </a:r>
                      <a:r>
                        <a:rPr lang="en" sz="900"/>
                        <a:t>other interpretations of these criteria advantage people on the basis of gender?</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284275">
                <a:tc>
                  <a:txBody>
                    <a:bodyPr/>
                    <a:lstStyle/>
                    <a:p>
                      <a:pPr indent="0" lvl="0" marL="0" marR="0" rtl="0" algn="l">
                        <a:lnSpc>
                          <a:spcPct val="100000"/>
                        </a:lnSpc>
                        <a:spcBef>
                          <a:spcPts val="0"/>
                        </a:spcBef>
                        <a:spcAft>
                          <a:spcPts val="0"/>
                        </a:spcAft>
                        <a:buClr>
                          <a:schemeClr val="dk1"/>
                        </a:buClr>
                        <a:buSzPts val="900"/>
                        <a:buFont typeface="Arial"/>
                        <a:buNone/>
                      </a:pPr>
                      <a:r>
                        <a:rPr lang="en" sz="900"/>
                        <a:t>Could any of these criteria be changed to be more inclusive?</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r>
            </a:tbl>
          </a:graphicData>
        </a:graphic>
      </p:graphicFrame>
      <p:sp>
        <p:nvSpPr>
          <p:cNvPr id="1910" name="Google Shape;1910;p102"/>
          <p:cNvSpPr txBox="1"/>
          <p:nvPr/>
        </p:nvSpPr>
        <p:spPr>
          <a:xfrm>
            <a:off x="459729" y="4054925"/>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5" name="Shape 1915"/>
        <p:cNvGrpSpPr/>
        <p:nvPr/>
      </p:nvGrpSpPr>
      <p:grpSpPr>
        <a:xfrm>
          <a:off x="0" y="0"/>
          <a:ext cx="0" cy="0"/>
          <a:chOff x="0" y="0"/>
          <a:chExt cx="0" cy="0"/>
        </a:xfrm>
      </p:grpSpPr>
      <p:sp>
        <p:nvSpPr>
          <p:cNvPr id="1916" name="Google Shape;1916;p103"/>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b="1" lang="en"/>
              <a:t>Guide to Developing Debiased Leadership Criteria</a:t>
            </a:r>
            <a:endParaRPr/>
          </a:p>
        </p:txBody>
      </p:sp>
      <p:graphicFrame>
        <p:nvGraphicFramePr>
          <p:cNvPr id="1917" name="Google Shape;1917;p103"/>
          <p:cNvGraphicFramePr/>
          <p:nvPr/>
        </p:nvGraphicFramePr>
        <p:xfrm>
          <a:off x="457200" y="1437229"/>
          <a:ext cx="3000000" cy="3000000"/>
        </p:xfrm>
        <a:graphic>
          <a:graphicData uri="http://schemas.openxmlformats.org/drawingml/2006/table">
            <a:tbl>
              <a:tblPr bandRow="1" firstRow="1">
                <a:noFill/>
                <a:tableStyleId>{874D8B30-B24E-4487-B09C-3D23B8D8C667}</a:tableStyleId>
              </a:tblPr>
              <a:tblGrid>
                <a:gridCol w="2743200"/>
                <a:gridCol w="2743200"/>
                <a:gridCol w="2743200"/>
              </a:tblGrid>
              <a:tr h="114300">
                <a:tc>
                  <a:txBody>
                    <a:bodyPr/>
                    <a:lstStyle/>
                    <a:p>
                      <a:pPr indent="0" lvl="0" marL="0" marR="0" rtl="0" algn="l">
                        <a:spcBef>
                          <a:spcPts val="0"/>
                        </a:spcBef>
                        <a:spcAft>
                          <a:spcPts val="0"/>
                        </a:spcAft>
                        <a:buNone/>
                      </a:pPr>
                      <a:r>
                        <a:rPr lang="en" sz="900">
                          <a:solidFill>
                            <a:srgbClr val="000000"/>
                          </a:solidFill>
                        </a:rPr>
                        <a:t>Identified Biased Criteria</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solidFill>
                            <a:srgbClr val="000000"/>
                          </a:solidFill>
                        </a:rPr>
                        <a:t>Feedback About Criteria</a:t>
                      </a:r>
                      <a:endParaRPr sz="1100"/>
                    </a:p>
                  </a:txBody>
                  <a:tcPr marT="68600" marB="68600" marR="90000" marL="90000" anchor="ctr">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spcBef>
                          <a:spcPts val="0"/>
                        </a:spcBef>
                        <a:spcAft>
                          <a:spcPts val="0"/>
                        </a:spcAft>
                        <a:buNone/>
                      </a:pPr>
                      <a:r>
                        <a:rPr lang="en" sz="900">
                          <a:solidFill>
                            <a:srgbClr val="000000"/>
                          </a:solidFill>
                        </a:rPr>
                        <a:t>Updated Criteria</a:t>
                      </a:r>
                      <a:endParaRPr sz="1100"/>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641200">
                <a:tc>
                  <a:txBody>
                    <a:bodyPr/>
                    <a:lstStyle/>
                    <a:p>
                      <a:pPr indent="0" lvl="0" marL="0" marR="0" rtl="0" algn="l">
                        <a:spcBef>
                          <a:spcPts val="0"/>
                        </a:spcBef>
                        <a:spcAft>
                          <a:spcPts val="0"/>
                        </a:spcAft>
                        <a:buNone/>
                      </a:pPr>
                      <a:r>
                        <a:rPr i="1" lang="en" sz="900">
                          <a:solidFill>
                            <a:srgbClr val="000000"/>
                          </a:solidFill>
                        </a:rPr>
                        <a:t>Aggressively pursues client needs</a:t>
                      </a:r>
                      <a:endParaRPr sz="1100"/>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1" lang="en" sz="900">
                          <a:solidFill>
                            <a:srgbClr val="000000"/>
                          </a:solidFill>
                        </a:rPr>
                        <a:t>“Aggressiveness is traditionally a quality associated with masculine behavior and often portrayed as a negative attribute in women.”</a:t>
                      </a:r>
                      <a:endParaRPr sz="1100"/>
                    </a:p>
                  </a:txBody>
                  <a:tcPr marT="68600" marB="68600" marR="90000" marL="900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i="1" lang="en" sz="900">
                          <a:solidFill>
                            <a:srgbClr val="000000"/>
                          </a:solidFill>
                        </a:rPr>
                        <a:t>Puts clients at the center</a:t>
                      </a:r>
                      <a:endParaRPr sz="1100"/>
                    </a:p>
                  </a:txBody>
                  <a:tcPr marT="68600" marB="68600" marR="90000" marL="9000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82450">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382450">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82450">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382450">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82450">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c>
                  <a:txBody>
                    <a:bodyPr/>
                    <a:lstStyle/>
                    <a:p>
                      <a:pPr indent="0" lvl="0" marL="0" marR="0" rtl="0" algn="l">
                        <a:spcBef>
                          <a:spcPts val="0"/>
                        </a:spcBef>
                        <a:spcAft>
                          <a:spcPts val="0"/>
                        </a:spcAft>
                        <a:buNone/>
                      </a:pPr>
                      <a:r>
                        <a:t/>
                      </a:r>
                      <a:endParaRPr sz="900">
                        <a:solidFill>
                          <a:srgbClr val="000000"/>
                        </a:solidFill>
                      </a:endParaRPr>
                    </a:p>
                  </a:txBody>
                  <a:tcPr marT="68600" marB="68600" marR="90000" marL="9000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r>
            </a:tbl>
          </a:graphicData>
        </a:graphic>
      </p:graphicFrame>
      <p:sp>
        <p:nvSpPr>
          <p:cNvPr id="1918" name="Google Shape;1918;p103"/>
          <p:cNvSpPr txBox="1"/>
          <p:nvPr/>
        </p:nvSpPr>
        <p:spPr>
          <a:xfrm>
            <a:off x="459729" y="4316945"/>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
        <p:nvSpPr>
          <p:cNvPr id="1919" name="Google Shape;1919;p103"/>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Record identified biased criteria in the left-hand column and include specific feedback about each criterion in the middle column. Discuss as a group to develop updated, debiased criteria and record final language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in the right-hand column.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3" name="Shape 1923"/>
        <p:cNvGrpSpPr/>
        <p:nvPr/>
      </p:nvGrpSpPr>
      <p:grpSpPr>
        <a:xfrm>
          <a:off x="0" y="0"/>
          <a:ext cx="0" cy="0"/>
          <a:chOff x="0" y="0"/>
          <a:chExt cx="0" cy="0"/>
        </a:xfrm>
      </p:grpSpPr>
      <p:sp>
        <p:nvSpPr>
          <p:cNvPr id="1924" name="Google Shape;1924;p104"/>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Metrics Checklist for Tracking DEI Progress </a:t>
            </a:r>
            <a:endParaRPr/>
          </a:p>
        </p:txBody>
      </p:sp>
      <p:sp>
        <p:nvSpPr>
          <p:cNvPr id="1925" name="Google Shape;1925;p104"/>
          <p:cNvSpPr txBox="1"/>
          <p:nvPr/>
        </p:nvSpPr>
        <p:spPr>
          <a:xfrm>
            <a:off x="457200" y="4495934"/>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aphicFrame>
        <p:nvGraphicFramePr>
          <p:cNvPr id="1926" name="Google Shape;1926;p104"/>
          <p:cNvGraphicFramePr/>
          <p:nvPr/>
        </p:nvGraphicFramePr>
        <p:xfrm>
          <a:off x="457200" y="1436176"/>
          <a:ext cx="3000000" cy="3000000"/>
        </p:xfrm>
        <a:graphic>
          <a:graphicData uri="http://schemas.openxmlformats.org/drawingml/2006/table">
            <a:tbl>
              <a:tblPr bandRow="1" firstRow="1">
                <a:noFill/>
                <a:tableStyleId>{05A6842A-0FF6-441E-87FA-3F9F5B1332E5}</a:tableStyleId>
              </a:tblPr>
              <a:tblGrid>
                <a:gridCol w="2373550"/>
                <a:gridCol w="5856050"/>
              </a:tblGrid>
              <a:tr h="154175">
                <a:tc>
                  <a:txBody>
                    <a:bodyPr/>
                    <a:lstStyle/>
                    <a:p>
                      <a:pPr indent="0" lvl="0" marL="0" marR="0" rtl="0" algn="l">
                        <a:spcBef>
                          <a:spcPts val="0"/>
                        </a:spcBef>
                        <a:spcAft>
                          <a:spcPts val="0"/>
                        </a:spcAft>
                        <a:buNone/>
                      </a:pPr>
                      <a:r>
                        <a:rPr b="1" lang="en" sz="800"/>
                        <a:t>Data Type/Category</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l">
                        <a:spcBef>
                          <a:spcPts val="0"/>
                        </a:spcBef>
                        <a:spcAft>
                          <a:spcPts val="0"/>
                        </a:spcAft>
                        <a:buNone/>
                      </a:pPr>
                      <a:r>
                        <a:rPr b="1" lang="en" sz="800"/>
                        <a:t>Potential Data Inputs</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r>
              <a:tr h="494175">
                <a:tc>
                  <a:txBody>
                    <a:bodyPr/>
                    <a:lstStyle/>
                    <a:p>
                      <a:pPr indent="0" lvl="0" marL="0" marR="0" rtl="0" algn="l">
                        <a:spcBef>
                          <a:spcPts val="0"/>
                        </a:spcBef>
                        <a:spcAft>
                          <a:spcPts val="0"/>
                        </a:spcAft>
                        <a:buNone/>
                      </a:pPr>
                      <a:r>
                        <a:rPr b="1" lang="en" sz="800"/>
                        <a:t>Recruiting Metrics </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127000" lvl="0" marL="127000" marR="0" rtl="0" algn="l">
                        <a:spcBef>
                          <a:spcPts val="0"/>
                        </a:spcBef>
                        <a:spcAft>
                          <a:spcPts val="0"/>
                        </a:spcAft>
                        <a:buClr>
                          <a:schemeClr val="dk1"/>
                        </a:buClr>
                        <a:buSzPts val="800"/>
                        <a:buFont typeface="Arial"/>
                        <a:buChar char="•"/>
                      </a:pPr>
                      <a:r>
                        <a:rPr lang="en" sz="800"/>
                        <a:t>Percentage of underrepresented (on the basis of gender, racial/ethnic minority, sexual orientation, gender identity, disability status, veteran status, etc.) candidates in total pool</a:t>
                      </a:r>
                      <a:endParaRPr sz="1100"/>
                    </a:p>
                    <a:p>
                      <a:pPr indent="-127000" lvl="0" marL="127000" marR="0" rtl="0" algn="l">
                        <a:spcBef>
                          <a:spcPts val="0"/>
                        </a:spcBef>
                        <a:spcAft>
                          <a:spcPts val="0"/>
                        </a:spcAft>
                        <a:buClr>
                          <a:schemeClr val="dk1"/>
                        </a:buClr>
                        <a:buSzPts val="800"/>
                        <a:buFont typeface="Arial"/>
                        <a:buChar char="•"/>
                      </a:pPr>
                      <a:r>
                        <a:rPr lang="en" sz="800"/>
                        <a:t>Percentage of underrepresented candidates receiving interviews</a:t>
                      </a:r>
                      <a:endParaRPr sz="1100"/>
                    </a:p>
                    <a:p>
                      <a:pPr indent="-127000" lvl="0" marL="127000" marR="0" rtl="0" algn="l">
                        <a:spcBef>
                          <a:spcPts val="0"/>
                        </a:spcBef>
                        <a:spcAft>
                          <a:spcPts val="0"/>
                        </a:spcAft>
                        <a:buClr>
                          <a:schemeClr val="dk1"/>
                        </a:buClr>
                        <a:buSzPts val="800"/>
                        <a:buFont typeface="Arial"/>
                        <a:buChar char="•"/>
                      </a:pPr>
                      <a:r>
                        <a:rPr lang="en" sz="800"/>
                        <a:t>Percentage of underrepresented candidates extended offers</a:t>
                      </a:r>
                      <a:endParaRPr sz="1100"/>
                    </a:p>
                    <a:p>
                      <a:pPr indent="-127000" lvl="0" marL="127000" marR="0" rtl="0" algn="l">
                        <a:spcBef>
                          <a:spcPts val="0"/>
                        </a:spcBef>
                        <a:spcAft>
                          <a:spcPts val="0"/>
                        </a:spcAft>
                        <a:buClr>
                          <a:schemeClr val="dk1"/>
                        </a:buClr>
                        <a:buSzPts val="800"/>
                        <a:buFont typeface="Arial"/>
                        <a:buChar char="•"/>
                      </a:pPr>
                      <a:r>
                        <a:rPr lang="en" sz="800"/>
                        <a:t>Percentage of offer acceptance from underrepresented candidates</a:t>
                      </a:r>
                      <a:endParaRPr sz="1100"/>
                    </a:p>
                    <a:p>
                      <a:pPr indent="-127000" lvl="0" marL="127000" marR="0" rtl="0" algn="l">
                        <a:spcBef>
                          <a:spcPts val="0"/>
                        </a:spcBef>
                        <a:spcAft>
                          <a:spcPts val="0"/>
                        </a:spcAft>
                        <a:buClr>
                          <a:schemeClr val="dk1"/>
                        </a:buClr>
                        <a:buSzPts val="800"/>
                        <a:buFont typeface="Arial"/>
                        <a:buChar char="•"/>
                      </a:pPr>
                      <a:r>
                        <a:rPr lang="en" sz="800"/>
                        <a:t>Percentage of compliance with underrepresented candidate slate requirements</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266100">
                <a:tc>
                  <a:txBody>
                    <a:bodyPr/>
                    <a:lstStyle/>
                    <a:p>
                      <a:pPr indent="0" lvl="0" marL="0" marR="0" rtl="0" algn="l">
                        <a:spcBef>
                          <a:spcPts val="0"/>
                        </a:spcBef>
                        <a:spcAft>
                          <a:spcPts val="0"/>
                        </a:spcAft>
                        <a:buNone/>
                      </a:pPr>
                      <a:r>
                        <a:rPr b="1" lang="en" sz="800"/>
                        <a:t>Workforce Representation</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127000" lvl="0" marL="127000" marR="0" rtl="0" algn="l">
                        <a:spcBef>
                          <a:spcPts val="0"/>
                        </a:spcBef>
                        <a:spcAft>
                          <a:spcPts val="0"/>
                        </a:spcAft>
                        <a:buClr>
                          <a:schemeClr val="dk1"/>
                        </a:buClr>
                        <a:buSzPts val="800"/>
                        <a:buFont typeface="Arial"/>
                        <a:buChar char="•"/>
                      </a:pPr>
                      <a:r>
                        <a:rPr lang="en" sz="800"/>
                        <a:t>Percentage of underrepresented talent out of total workforce representation</a:t>
                      </a:r>
                      <a:endParaRPr sz="1100"/>
                    </a:p>
                    <a:p>
                      <a:pPr indent="-127000" lvl="0" marL="127000" marR="0" rtl="0" algn="l">
                        <a:spcBef>
                          <a:spcPts val="0"/>
                        </a:spcBef>
                        <a:spcAft>
                          <a:spcPts val="0"/>
                        </a:spcAft>
                        <a:buClr>
                          <a:schemeClr val="dk1"/>
                        </a:buClr>
                        <a:buSzPts val="800"/>
                        <a:buFont typeface="Arial"/>
                        <a:buChar char="•"/>
                      </a:pPr>
                      <a:r>
                        <a:rPr lang="en" sz="800"/>
                        <a:t>Percentage of underrepresented talent out of total senior leader representation</a:t>
                      </a:r>
                      <a:endParaRPr sz="1100"/>
                    </a:p>
                    <a:p>
                      <a:pPr indent="-127000" lvl="0" marL="127000" marR="0" rtl="0" algn="l">
                        <a:spcBef>
                          <a:spcPts val="0"/>
                        </a:spcBef>
                        <a:spcAft>
                          <a:spcPts val="0"/>
                        </a:spcAft>
                        <a:buClr>
                          <a:schemeClr val="dk1"/>
                        </a:buClr>
                        <a:buSzPts val="800"/>
                        <a:buFont typeface="Arial"/>
                        <a:buChar char="•"/>
                      </a:pPr>
                      <a:r>
                        <a:rPr lang="en" sz="800"/>
                        <a:t>Percentage of underrepresented talent out of total board representation</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418150">
                <a:tc>
                  <a:txBody>
                    <a:bodyPr/>
                    <a:lstStyle/>
                    <a:p>
                      <a:pPr indent="0" lvl="0" marL="0" marR="0" rtl="0" algn="l">
                        <a:spcBef>
                          <a:spcPts val="0"/>
                        </a:spcBef>
                        <a:spcAft>
                          <a:spcPts val="0"/>
                        </a:spcAft>
                        <a:buNone/>
                      </a:pPr>
                      <a:r>
                        <a:rPr b="1" lang="en" sz="800"/>
                        <a:t>Internal Talent Mobility</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127000" lvl="0" marL="127000" marR="0" rtl="0" algn="l">
                        <a:spcBef>
                          <a:spcPts val="0"/>
                        </a:spcBef>
                        <a:spcAft>
                          <a:spcPts val="0"/>
                        </a:spcAft>
                        <a:buClr>
                          <a:schemeClr val="dk1"/>
                        </a:buClr>
                        <a:buSzPts val="800"/>
                        <a:buFont typeface="Arial"/>
                        <a:buChar char="•"/>
                      </a:pPr>
                      <a:r>
                        <a:rPr lang="en" sz="800"/>
                        <a:t>Increase in underrepresented workforce promotions</a:t>
                      </a:r>
                      <a:endParaRPr sz="1100"/>
                    </a:p>
                    <a:p>
                      <a:pPr indent="-127000" lvl="0" marL="127000" marR="0" rtl="0" algn="l">
                        <a:spcBef>
                          <a:spcPts val="0"/>
                        </a:spcBef>
                        <a:spcAft>
                          <a:spcPts val="0"/>
                        </a:spcAft>
                        <a:buClr>
                          <a:schemeClr val="dk1"/>
                        </a:buClr>
                        <a:buSzPts val="800"/>
                        <a:buFont typeface="Arial"/>
                        <a:buChar char="•"/>
                      </a:pPr>
                      <a:r>
                        <a:rPr lang="en" sz="800"/>
                        <a:t>Increase in underrepresented senior leader promotions</a:t>
                      </a:r>
                      <a:endParaRPr sz="1100"/>
                    </a:p>
                    <a:p>
                      <a:pPr indent="-127000" lvl="0" marL="127000" marR="0" rtl="0" algn="l">
                        <a:spcBef>
                          <a:spcPts val="0"/>
                        </a:spcBef>
                        <a:spcAft>
                          <a:spcPts val="0"/>
                        </a:spcAft>
                        <a:buClr>
                          <a:schemeClr val="dk1"/>
                        </a:buClr>
                        <a:buSzPts val="800"/>
                        <a:buFont typeface="Arial"/>
                        <a:buChar char="•"/>
                      </a:pPr>
                      <a:r>
                        <a:rPr lang="en" sz="800"/>
                        <a:t>Increase in underrepresented successor slates</a:t>
                      </a:r>
                      <a:endParaRPr sz="1100"/>
                    </a:p>
                    <a:p>
                      <a:pPr indent="-127000" lvl="0" marL="127000" marR="0" rtl="0" algn="l">
                        <a:spcBef>
                          <a:spcPts val="0"/>
                        </a:spcBef>
                        <a:spcAft>
                          <a:spcPts val="0"/>
                        </a:spcAft>
                        <a:buClr>
                          <a:schemeClr val="dk1"/>
                        </a:buClr>
                        <a:buSzPts val="800"/>
                        <a:buFont typeface="Arial"/>
                        <a:buChar char="•"/>
                      </a:pPr>
                      <a:r>
                        <a:rPr lang="en" sz="800"/>
                        <a:t>Increase in underrepresented internal candidates for open roles</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342125">
                <a:tc>
                  <a:txBody>
                    <a:bodyPr/>
                    <a:lstStyle/>
                    <a:p>
                      <a:pPr indent="0" lvl="0" marL="0" marR="0" rtl="0" algn="l">
                        <a:spcBef>
                          <a:spcPts val="0"/>
                        </a:spcBef>
                        <a:spcAft>
                          <a:spcPts val="0"/>
                        </a:spcAft>
                        <a:buNone/>
                      </a:pPr>
                      <a:r>
                        <a:rPr b="1" lang="en" sz="800"/>
                        <a:t>Employee Engagement or DEI Index Scores</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127000" lvl="0" marL="127000" marR="0" rtl="0" algn="l">
                        <a:spcBef>
                          <a:spcPts val="0"/>
                        </a:spcBef>
                        <a:spcAft>
                          <a:spcPts val="0"/>
                        </a:spcAft>
                        <a:buClr>
                          <a:schemeClr val="dk1"/>
                        </a:buClr>
                        <a:buSzPts val="800"/>
                        <a:buFont typeface="Arial"/>
                        <a:buChar char="•"/>
                      </a:pPr>
                      <a:r>
                        <a:rPr lang="en" sz="800"/>
                        <a:t>Increase in employee engagement scores</a:t>
                      </a:r>
                      <a:endParaRPr sz="1100"/>
                    </a:p>
                    <a:p>
                      <a:pPr indent="-127000" lvl="0" marL="127000" marR="0" rtl="0" algn="l">
                        <a:spcBef>
                          <a:spcPts val="0"/>
                        </a:spcBef>
                        <a:spcAft>
                          <a:spcPts val="0"/>
                        </a:spcAft>
                        <a:buClr>
                          <a:schemeClr val="dk1"/>
                        </a:buClr>
                        <a:buSzPts val="800"/>
                        <a:buFont typeface="Arial"/>
                        <a:buChar char="•"/>
                      </a:pPr>
                      <a:r>
                        <a:rPr lang="en" sz="800"/>
                        <a:t>Increase in employees agreeing the organization values DEI</a:t>
                      </a:r>
                      <a:endParaRPr sz="1100"/>
                    </a:p>
                    <a:p>
                      <a:pPr indent="-127000" lvl="0" marL="127000" marR="0" rtl="0" algn="l">
                        <a:spcBef>
                          <a:spcPts val="0"/>
                        </a:spcBef>
                        <a:spcAft>
                          <a:spcPts val="0"/>
                        </a:spcAft>
                        <a:buClr>
                          <a:schemeClr val="dk1"/>
                        </a:buClr>
                        <a:buSzPts val="800"/>
                        <a:buFont typeface="Arial"/>
                        <a:buChar char="•"/>
                      </a:pPr>
                      <a:r>
                        <a:rPr lang="en" sz="800"/>
                        <a:t>Increase in Net Promoter Scores</a:t>
                      </a:r>
                      <a:endParaRPr sz="1100"/>
                    </a:p>
                    <a:p>
                      <a:pPr indent="-127000" lvl="0" marL="127000" marR="0" rtl="0" algn="l">
                        <a:spcBef>
                          <a:spcPts val="0"/>
                        </a:spcBef>
                        <a:spcAft>
                          <a:spcPts val="0"/>
                        </a:spcAft>
                        <a:buClr>
                          <a:schemeClr val="dk1"/>
                        </a:buClr>
                        <a:buSzPts val="800"/>
                        <a:buFont typeface="Arial"/>
                        <a:buChar char="•"/>
                      </a:pPr>
                      <a:r>
                        <a:rPr lang="en" sz="800"/>
                        <a:t>Increase in an index from employee survey (e.g., Gartner Inclusion Index) </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266100">
                <a:tc>
                  <a:txBody>
                    <a:bodyPr/>
                    <a:lstStyle/>
                    <a:p>
                      <a:pPr indent="0" lvl="0" marL="0" marR="0" rtl="0" algn="l">
                        <a:spcBef>
                          <a:spcPts val="0"/>
                        </a:spcBef>
                        <a:spcAft>
                          <a:spcPts val="0"/>
                        </a:spcAft>
                        <a:buNone/>
                      </a:pPr>
                      <a:r>
                        <a:rPr b="1" lang="en" sz="800"/>
                        <a:t>Employee Turnover</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127000" lvl="0" marL="127000" marR="0" rtl="0" algn="l">
                        <a:spcBef>
                          <a:spcPts val="0"/>
                        </a:spcBef>
                        <a:spcAft>
                          <a:spcPts val="0"/>
                        </a:spcAft>
                        <a:buClr>
                          <a:schemeClr val="dk1"/>
                        </a:buClr>
                        <a:buSzPts val="800"/>
                        <a:buFont typeface="Arial"/>
                        <a:buChar char="•"/>
                      </a:pPr>
                      <a:r>
                        <a:rPr lang="en" sz="800"/>
                        <a:t>Decrease in underrepresented employees/senior leaders with less than two years’ tenure</a:t>
                      </a:r>
                      <a:endParaRPr sz="1100"/>
                    </a:p>
                    <a:p>
                      <a:pPr indent="-127000" lvl="0" marL="127000" marR="0" rtl="0" algn="l">
                        <a:spcBef>
                          <a:spcPts val="0"/>
                        </a:spcBef>
                        <a:spcAft>
                          <a:spcPts val="0"/>
                        </a:spcAft>
                        <a:buClr>
                          <a:schemeClr val="dk1"/>
                        </a:buClr>
                        <a:buSzPts val="800"/>
                        <a:buFont typeface="Arial"/>
                        <a:buChar char="•"/>
                      </a:pPr>
                      <a:r>
                        <a:rPr lang="en" sz="800"/>
                        <a:t>Decrease in underrepresented employees/senior leaders with more than two years’ tenure</a:t>
                      </a:r>
                      <a:endParaRPr sz="1100"/>
                    </a:p>
                    <a:p>
                      <a:pPr indent="-127000" lvl="0" marL="127000" marR="0" rtl="0" algn="l">
                        <a:spcBef>
                          <a:spcPts val="0"/>
                        </a:spcBef>
                        <a:spcAft>
                          <a:spcPts val="0"/>
                        </a:spcAft>
                        <a:buClr>
                          <a:schemeClr val="dk1"/>
                        </a:buClr>
                        <a:buSzPts val="800"/>
                        <a:buFont typeface="Arial"/>
                        <a:buChar char="•"/>
                      </a:pPr>
                      <a:r>
                        <a:rPr lang="en" sz="800"/>
                        <a:t>Decrease in voluntary/involuntary turnover for underrepresented talent</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r>
            </a:tbl>
          </a:graphicData>
        </a:graphic>
      </p:graphicFrame>
      <p:sp>
        <p:nvSpPr>
          <p:cNvPr id="1927" name="Google Shape;1927;p104"/>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Use this tool to help you consider different metrics to track and make available to inform leaders’ talent decisions. Consider your organization’s data infrastructure, specifically whether you have the capacity and resources needed to collect different data. Use the questions in the last section to guide you as you make your determinations.</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1" name="Shape 1931"/>
        <p:cNvGrpSpPr/>
        <p:nvPr/>
      </p:nvGrpSpPr>
      <p:grpSpPr>
        <a:xfrm>
          <a:off x="0" y="0"/>
          <a:ext cx="0" cy="0"/>
          <a:chOff x="0" y="0"/>
          <a:chExt cx="0" cy="0"/>
        </a:xfrm>
      </p:grpSpPr>
      <p:sp>
        <p:nvSpPr>
          <p:cNvPr id="1932" name="Google Shape;1932;p105"/>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Metrics Checklist for Tracking DEI Progress (Cont.) </a:t>
            </a:r>
            <a:endParaRPr/>
          </a:p>
        </p:txBody>
      </p:sp>
      <p:sp>
        <p:nvSpPr>
          <p:cNvPr id="1933" name="Google Shape;1933;p105"/>
          <p:cNvSpPr txBox="1"/>
          <p:nvPr/>
        </p:nvSpPr>
        <p:spPr>
          <a:xfrm>
            <a:off x="457200" y="4029393"/>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aphicFrame>
        <p:nvGraphicFramePr>
          <p:cNvPr id="1934" name="Google Shape;1934;p105"/>
          <p:cNvGraphicFramePr/>
          <p:nvPr/>
        </p:nvGraphicFramePr>
        <p:xfrm>
          <a:off x="457200" y="1436176"/>
          <a:ext cx="3000000" cy="3000000"/>
        </p:xfrm>
        <a:graphic>
          <a:graphicData uri="http://schemas.openxmlformats.org/drawingml/2006/table">
            <a:tbl>
              <a:tblPr bandRow="1" firstRow="1">
                <a:noFill/>
                <a:tableStyleId>{05A6842A-0FF6-441E-87FA-3F9F5B1332E5}</a:tableStyleId>
              </a:tblPr>
              <a:tblGrid>
                <a:gridCol w="2394650"/>
                <a:gridCol w="5834950"/>
              </a:tblGrid>
              <a:tr h="154175">
                <a:tc>
                  <a:txBody>
                    <a:bodyPr/>
                    <a:lstStyle/>
                    <a:p>
                      <a:pPr indent="0" lvl="0" marL="0" marR="0" rtl="0" algn="l">
                        <a:spcBef>
                          <a:spcPts val="0"/>
                        </a:spcBef>
                        <a:spcAft>
                          <a:spcPts val="0"/>
                        </a:spcAft>
                        <a:buNone/>
                      </a:pPr>
                      <a:r>
                        <a:rPr b="1" lang="en" sz="800"/>
                        <a:t>Data Type/Category</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l">
                        <a:spcBef>
                          <a:spcPts val="0"/>
                        </a:spcBef>
                        <a:spcAft>
                          <a:spcPts val="0"/>
                        </a:spcAft>
                        <a:buNone/>
                      </a:pPr>
                      <a:r>
                        <a:rPr b="1" lang="en" sz="800"/>
                        <a:t>Potential Data Inputs</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r>
              <a:tr h="104775">
                <a:tc>
                  <a:txBody>
                    <a:bodyPr/>
                    <a:lstStyle/>
                    <a:p>
                      <a:pPr indent="0" lvl="0" marL="0" marR="0" rtl="0" algn="l">
                        <a:spcBef>
                          <a:spcPts val="0"/>
                        </a:spcBef>
                        <a:spcAft>
                          <a:spcPts val="0"/>
                        </a:spcAft>
                        <a:buNone/>
                      </a:pPr>
                      <a:r>
                        <a:rPr b="1" lang="en" sz="800"/>
                        <a:t>Employee Turnover</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127000" lvl="0" marL="127000" marR="0" rtl="0" algn="l">
                        <a:spcBef>
                          <a:spcPts val="0"/>
                        </a:spcBef>
                        <a:spcAft>
                          <a:spcPts val="0"/>
                        </a:spcAft>
                        <a:buClr>
                          <a:schemeClr val="dk1"/>
                        </a:buClr>
                        <a:buSzPts val="800"/>
                        <a:buFont typeface="Arial"/>
                        <a:buChar char="•"/>
                      </a:pPr>
                      <a:r>
                        <a:rPr lang="en" sz="800"/>
                        <a:t>Decrease in underrepresented employees/senior leaders with less than two years’ tenure</a:t>
                      </a:r>
                      <a:endParaRPr sz="1100"/>
                    </a:p>
                    <a:p>
                      <a:pPr indent="-127000" lvl="0" marL="127000" marR="0" rtl="0" algn="l">
                        <a:spcBef>
                          <a:spcPts val="0"/>
                        </a:spcBef>
                        <a:spcAft>
                          <a:spcPts val="0"/>
                        </a:spcAft>
                        <a:buClr>
                          <a:schemeClr val="dk1"/>
                        </a:buClr>
                        <a:buSzPts val="800"/>
                        <a:buFont typeface="Arial"/>
                        <a:buChar char="•"/>
                      </a:pPr>
                      <a:r>
                        <a:rPr lang="en" sz="800"/>
                        <a:t>Decrease in underrepresented employees/senior leaders with more than two years’ tenure</a:t>
                      </a:r>
                      <a:endParaRPr sz="1100"/>
                    </a:p>
                    <a:p>
                      <a:pPr indent="-127000" lvl="0" marL="127000" marR="0" rtl="0" algn="l">
                        <a:spcBef>
                          <a:spcPts val="0"/>
                        </a:spcBef>
                        <a:spcAft>
                          <a:spcPts val="0"/>
                        </a:spcAft>
                        <a:buClr>
                          <a:schemeClr val="dk1"/>
                        </a:buClr>
                        <a:buSzPts val="800"/>
                        <a:buFont typeface="Arial"/>
                        <a:buChar char="•"/>
                      </a:pPr>
                      <a:r>
                        <a:rPr lang="en" sz="800"/>
                        <a:t>Decrease in voluntary/involuntary turnover for underrepresented talent</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266100">
                <a:tc>
                  <a:txBody>
                    <a:bodyPr/>
                    <a:lstStyle/>
                    <a:p>
                      <a:pPr indent="0" lvl="0" marL="0" marR="0" rtl="0" algn="l">
                        <a:spcBef>
                          <a:spcPts val="0"/>
                        </a:spcBef>
                        <a:spcAft>
                          <a:spcPts val="0"/>
                        </a:spcAft>
                        <a:buNone/>
                      </a:pPr>
                      <a:r>
                        <a:rPr b="1" lang="en" sz="800"/>
                        <a:t>Employee Compensation</a:t>
                      </a:r>
                      <a:endParaRPr sz="1100"/>
                    </a:p>
                  </a:txBody>
                  <a:tcPr marT="34300" marB="34300" marR="45725" marL="4572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D3D3D3"/>
                    </a:solidFill>
                  </a:tcPr>
                </a:tc>
                <a:tc>
                  <a:txBody>
                    <a:bodyPr/>
                    <a:lstStyle/>
                    <a:p>
                      <a:pPr indent="-127000" lvl="0" marL="127000" marR="0" rtl="0" algn="l">
                        <a:spcBef>
                          <a:spcPts val="0"/>
                        </a:spcBef>
                        <a:spcAft>
                          <a:spcPts val="0"/>
                        </a:spcAft>
                        <a:buClr>
                          <a:schemeClr val="dk1"/>
                        </a:buClr>
                        <a:buSzPts val="800"/>
                        <a:buFont typeface="Arial"/>
                        <a:buChar char="•"/>
                      </a:pPr>
                      <a:r>
                        <a:rPr lang="en" sz="800"/>
                        <a:t>Pay gap audit conducted</a:t>
                      </a:r>
                      <a:endParaRPr sz="1100"/>
                    </a:p>
                    <a:p>
                      <a:pPr indent="-127000" lvl="0" marL="127000" marR="0" rtl="0" algn="l">
                        <a:spcBef>
                          <a:spcPts val="0"/>
                        </a:spcBef>
                        <a:spcAft>
                          <a:spcPts val="0"/>
                        </a:spcAft>
                        <a:buClr>
                          <a:schemeClr val="dk1"/>
                        </a:buClr>
                        <a:buSzPts val="800"/>
                        <a:buFont typeface="Arial"/>
                        <a:buChar char="•"/>
                      </a:pPr>
                      <a:r>
                        <a:rPr lang="en" sz="800"/>
                        <a:t>Percentage of employees needing pay adjustments</a:t>
                      </a:r>
                      <a:endParaRPr sz="1100"/>
                    </a:p>
                    <a:p>
                      <a:pPr indent="-127000" lvl="0" marL="127000" marR="0" rtl="0" algn="l">
                        <a:spcBef>
                          <a:spcPts val="0"/>
                        </a:spcBef>
                        <a:spcAft>
                          <a:spcPts val="0"/>
                        </a:spcAft>
                        <a:buClr>
                          <a:schemeClr val="dk1"/>
                        </a:buClr>
                        <a:buSzPts val="800"/>
                        <a:buFont typeface="Arial"/>
                        <a:buChar char="•"/>
                      </a:pPr>
                      <a:r>
                        <a:rPr lang="en" sz="800"/>
                        <a:t>Amount spent conducting pay adjustments</a:t>
                      </a:r>
                      <a:endParaRPr sz="1100"/>
                    </a:p>
                  </a:txBody>
                  <a:tcPr marT="34300" marB="34300" marR="45725" marL="4572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D3D3D3"/>
                    </a:solidFill>
                  </a:tcPr>
                </a:tc>
              </a:tr>
              <a:tr h="165025">
                <a:tc>
                  <a:txBody>
                    <a:bodyPr/>
                    <a:lstStyle/>
                    <a:p>
                      <a:pPr indent="0" lvl="0" marL="0" marR="0" rtl="0" algn="l">
                        <a:spcBef>
                          <a:spcPts val="0"/>
                        </a:spcBef>
                        <a:spcAft>
                          <a:spcPts val="0"/>
                        </a:spcAft>
                        <a:buNone/>
                      </a:pPr>
                      <a:r>
                        <a:rPr b="1" lang="en" sz="800"/>
                        <a:t>Leader Performance</a:t>
                      </a:r>
                      <a:endParaRPr sz="1100"/>
                    </a:p>
                  </a:txBody>
                  <a:tcPr marT="34300" marB="34300" marR="45725" marL="45725">
                    <a:lnL cap="flat" cmpd="sng" w="12700">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127000" lvl="0" marL="127000" marR="0" rtl="0" algn="l">
                        <a:spcBef>
                          <a:spcPts val="0"/>
                        </a:spcBef>
                        <a:spcAft>
                          <a:spcPts val="0"/>
                        </a:spcAft>
                        <a:buClr>
                          <a:schemeClr val="dk1"/>
                        </a:buClr>
                        <a:buSzPts val="800"/>
                        <a:buFont typeface="Arial"/>
                        <a:buChar char="•"/>
                      </a:pPr>
                      <a:r>
                        <a:rPr lang="en" sz="800"/>
                        <a:t>Percentage of leaders achieving DEI-specific MBOs or KPIs</a:t>
                      </a:r>
                      <a:endParaRPr sz="1100"/>
                    </a:p>
                    <a:p>
                      <a:pPr indent="-127000" lvl="0" marL="127000" marR="0" rtl="0" algn="l">
                        <a:spcBef>
                          <a:spcPts val="0"/>
                        </a:spcBef>
                        <a:spcAft>
                          <a:spcPts val="0"/>
                        </a:spcAft>
                        <a:buClr>
                          <a:schemeClr val="dk1"/>
                        </a:buClr>
                        <a:buSzPts val="800"/>
                        <a:buFont typeface="Arial"/>
                        <a:buChar char="•"/>
                      </a:pPr>
                      <a:r>
                        <a:rPr lang="en" sz="800"/>
                        <a:t>Percentage of leaders achieving DEI MBOs or KPIs across the organization</a:t>
                      </a:r>
                      <a:endParaRPr sz="1100"/>
                    </a:p>
                  </a:txBody>
                  <a:tcPr marT="34300" marB="34300" marR="45725" marL="45725">
                    <a:lnL cap="flat" cmpd="sng" w="9525">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7F7F7F"/>
                      </a:solidFill>
                      <a:prstDash val="solid"/>
                      <a:round/>
                      <a:headEnd len="sm" w="sm" type="none"/>
                      <a:tailEnd len="sm" w="sm" type="none"/>
                    </a:lnB>
                  </a:tcPr>
                </a:tc>
              </a:tr>
            </a:tbl>
          </a:graphicData>
        </a:graphic>
      </p:graphicFrame>
      <p:sp>
        <p:nvSpPr>
          <p:cNvPr id="1935" name="Google Shape;1935;p105"/>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Use this tool to help you consider different metrics to track and make available to inform leaders’ talent decisions. Consider your organization’s data infrastructure, specifically whether you have the capacity and resources needed to collect different data. Use the questions in the last section to guide you as you make your determinations.</a:t>
            </a:r>
            <a:endParaRPr/>
          </a:p>
        </p:txBody>
      </p:sp>
      <p:sp>
        <p:nvSpPr>
          <p:cNvPr id="1936" name="Google Shape;1936;p105"/>
          <p:cNvSpPr/>
          <p:nvPr/>
        </p:nvSpPr>
        <p:spPr>
          <a:xfrm>
            <a:off x="467710" y="2915626"/>
            <a:ext cx="8219087" cy="11137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100">
                <a:solidFill>
                  <a:srgbClr val="000000"/>
                </a:solidFill>
                <a:latin typeface="Arial"/>
                <a:ea typeface="Arial"/>
                <a:cs typeface="Arial"/>
                <a:sym typeface="Arial"/>
              </a:rPr>
              <a:t>Questions to Consider: </a:t>
            </a:r>
            <a:endParaRPr/>
          </a:p>
          <a:p>
            <a:pPr indent="-182880" lvl="0" marL="182880" marR="0" rtl="0" algn="l">
              <a:spcBef>
                <a:spcPts val="300"/>
              </a:spcBef>
              <a:spcAft>
                <a:spcPts val="0"/>
              </a:spcAft>
              <a:buClr>
                <a:srgbClr val="000000"/>
              </a:buClr>
              <a:buSzPts val="1100"/>
              <a:buFont typeface="Arial"/>
              <a:buChar char="•"/>
            </a:pPr>
            <a:r>
              <a:rPr lang="en" sz="1100">
                <a:solidFill>
                  <a:srgbClr val="000000"/>
                </a:solidFill>
                <a:latin typeface="Arial"/>
                <a:ea typeface="Arial"/>
                <a:cs typeface="Arial"/>
                <a:sym typeface="Arial"/>
              </a:rPr>
              <a:t>Which metrics should your organization prioritize tracking to better inform leader decision making? Why? </a:t>
            </a:r>
            <a:endParaRPr sz="1100">
              <a:solidFill>
                <a:srgbClr val="000000"/>
              </a:solidFill>
              <a:latin typeface="Arial"/>
              <a:ea typeface="Arial"/>
              <a:cs typeface="Arial"/>
              <a:sym typeface="Arial"/>
            </a:endParaRPr>
          </a:p>
          <a:p>
            <a:pPr indent="-182880" lvl="0" marL="182880" marR="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How can your selected metrics be adapted to multiple talent decision making contexts? </a:t>
            </a:r>
            <a:endParaRPr sz="1100">
              <a:solidFill>
                <a:srgbClr val="000000"/>
              </a:solidFill>
              <a:latin typeface="Arial"/>
              <a:ea typeface="Arial"/>
              <a:cs typeface="Arial"/>
              <a:sym typeface="Arial"/>
            </a:endParaRPr>
          </a:p>
          <a:p>
            <a:pPr indent="-182880" lvl="0" marL="182880" marR="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Does your organization have the data infrastructure in place to effectively collect these metrics?</a:t>
            </a:r>
            <a:endParaRPr sz="1100">
              <a:solidFill>
                <a:srgbClr val="000000"/>
              </a:solidFill>
              <a:latin typeface="Arial"/>
              <a:ea typeface="Arial"/>
              <a:cs typeface="Arial"/>
              <a:sym typeface="Arial"/>
            </a:endParaRPr>
          </a:p>
          <a:p>
            <a:pPr indent="-182880" lvl="0" marL="182880" marR="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Which stakeholders should you involve in conversations around data strategy?</a:t>
            </a:r>
            <a:endParaRPr sz="1100">
              <a:solidFill>
                <a:schemeClr val="dk1"/>
              </a:solidFill>
              <a:latin typeface="Arial"/>
              <a:ea typeface="Arial"/>
              <a:cs typeface="Arial"/>
              <a:sym typeface="Arial"/>
            </a:endParaRPr>
          </a:p>
          <a:p>
            <a:pPr indent="-182880" lvl="0" marL="182880" marR="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How would you adapt these metrics to demonstrate current DEI progress? </a:t>
            </a:r>
            <a:endParaRPr sz="1100">
              <a:solidFill>
                <a:srgbClr val="000000"/>
              </a:solidFill>
              <a:latin typeface="Arial"/>
              <a:ea typeface="Arial"/>
              <a:cs typeface="Arial"/>
              <a:sym typeface="Arial"/>
            </a:endParaRPr>
          </a:p>
          <a:p>
            <a:pPr indent="-182880" lvl="0" marL="182880" marR="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How would you adapt these metrics to highlight organizational need for DEI improvements?</a:t>
            </a:r>
            <a:endParaRPr sz="1100">
              <a:solidFill>
                <a:schemeClr val="dk1"/>
              </a:solidFill>
              <a:latin typeface="Arial"/>
              <a:ea typeface="Arial"/>
              <a:cs typeface="Arial"/>
              <a:sym typeface="Arial"/>
            </a:endParaRPr>
          </a:p>
          <a:p>
            <a:pPr indent="-182880" lvl="0" marL="182880" marR="0" rtl="0" algn="l">
              <a:spcBef>
                <a:spcPts val="0"/>
              </a:spcBef>
              <a:spcAft>
                <a:spcPts val="0"/>
              </a:spcAft>
              <a:buClr>
                <a:schemeClr val="dk1"/>
              </a:buClr>
              <a:buSzPts val="1100"/>
              <a:buFont typeface="Arial"/>
              <a:buChar char="•"/>
            </a:pPr>
            <a:r>
              <a:rPr lang="en" sz="1100">
                <a:solidFill>
                  <a:schemeClr val="dk1"/>
                </a:solidFill>
                <a:latin typeface="Arial"/>
                <a:ea typeface="Arial"/>
                <a:cs typeface="Arial"/>
                <a:sym typeface="Arial"/>
              </a:rPr>
              <a:t>Which of these metrics can help you form a compelling narrative for key stakeholders about DEI at your organization?</a:t>
            </a:r>
            <a:endParaRPr sz="1100">
              <a:solidFill>
                <a:schemeClr val="dk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0" name="Shape 1940"/>
        <p:cNvGrpSpPr/>
        <p:nvPr/>
      </p:nvGrpSpPr>
      <p:grpSpPr>
        <a:xfrm>
          <a:off x="0" y="0"/>
          <a:ext cx="0" cy="0"/>
          <a:chOff x="0" y="0"/>
          <a:chExt cx="0" cy="0"/>
        </a:xfrm>
      </p:grpSpPr>
      <p:graphicFrame>
        <p:nvGraphicFramePr>
          <p:cNvPr id="1941" name="Google Shape;1941;p106"/>
          <p:cNvGraphicFramePr/>
          <p:nvPr/>
        </p:nvGraphicFramePr>
        <p:xfrm>
          <a:off x="457200" y="1436176"/>
          <a:ext cx="3000000" cy="3000000"/>
        </p:xfrm>
        <a:graphic>
          <a:graphicData uri="http://schemas.openxmlformats.org/drawingml/2006/table">
            <a:tbl>
              <a:tblPr bandRow="1" firstRow="1">
                <a:noFill/>
                <a:tableStyleId>{05A6842A-0FF6-441E-87FA-3F9F5B1332E5}</a:tableStyleId>
              </a:tblPr>
              <a:tblGrid>
                <a:gridCol w="3150150"/>
                <a:gridCol w="5079450"/>
              </a:tblGrid>
              <a:tr h="114300">
                <a:tc>
                  <a:txBody>
                    <a:bodyPr/>
                    <a:lstStyle/>
                    <a:p>
                      <a:pPr indent="0" lvl="0" marL="0" marR="0" rtl="0" algn="l">
                        <a:spcBef>
                          <a:spcPts val="0"/>
                        </a:spcBef>
                        <a:spcAft>
                          <a:spcPts val="0"/>
                        </a:spcAft>
                        <a:buNone/>
                      </a:pPr>
                      <a:r>
                        <a:rPr b="1" lang="en" sz="900"/>
                        <a:t>Checklist to Evaluate Leader Buy-In</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l">
                        <a:spcBef>
                          <a:spcPts val="0"/>
                        </a:spcBef>
                        <a:spcAft>
                          <a:spcPts val="0"/>
                        </a:spcAft>
                        <a:buNone/>
                      </a:pPr>
                      <a:r>
                        <a:rPr b="1" lang="en" sz="900"/>
                        <a:t>Brainstorm How to Achieve Leader Buy-In</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r>
              <a:tr h="114300">
                <a:tc>
                  <a:txBody>
                    <a:bodyPr/>
                    <a:lstStyle/>
                    <a:p>
                      <a:pPr indent="0" lvl="0" marL="0" marR="0" rtl="0" algn="l">
                        <a:spcBef>
                          <a:spcPts val="0"/>
                        </a:spcBef>
                        <a:spcAft>
                          <a:spcPts val="0"/>
                        </a:spcAft>
                        <a:buNone/>
                      </a:pPr>
                      <a:r>
                        <a:rPr b="0" lang="en" sz="900"/>
                        <a:t>Leaders understand and trust the metrics used to monitor and evaluate progress. </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120650" lvl="0" marL="127000" marR="0" rtl="0" algn="l">
                        <a:spcBef>
                          <a:spcPts val="0"/>
                        </a:spcBef>
                        <a:spcAft>
                          <a:spcPts val="0"/>
                        </a:spcAft>
                        <a:buClr>
                          <a:schemeClr val="dk1"/>
                        </a:buClr>
                        <a:buSzPts val="900"/>
                        <a:buFont typeface="Arial"/>
                        <a:buChar char="•"/>
                      </a:pPr>
                      <a:r>
                        <a:rPr i="1" lang="en" sz="900"/>
                        <a:t>Involve leaders in early discussions around which metrics to track and solicit their feedback on the value of different data. </a:t>
                      </a:r>
                      <a:endParaRPr sz="1100"/>
                    </a:p>
                    <a:p>
                      <a:pPr indent="-120650" lvl="0" marL="127000" marR="0" rtl="0" algn="l">
                        <a:spcBef>
                          <a:spcPts val="0"/>
                        </a:spcBef>
                        <a:spcAft>
                          <a:spcPts val="0"/>
                        </a:spcAft>
                        <a:buClr>
                          <a:schemeClr val="dk1"/>
                        </a:buClr>
                        <a:buSzPts val="900"/>
                        <a:buFont typeface="Arial"/>
                        <a:buChar char="•"/>
                      </a:pPr>
                      <a:r>
                        <a:rPr i="1" lang="en" sz="900"/>
                        <a:t>Host Q&amp;As with leaders to ensure they understand how talent data is collected, what data they can access, and how they can leverage data for more objective decision making.</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266100">
                <a:tc>
                  <a:txBody>
                    <a:bodyPr/>
                    <a:lstStyle/>
                    <a:p>
                      <a:pPr indent="0" lvl="0" marL="0" marR="0" rtl="0" algn="l">
                        <a:spcBef>
                          <a:spcPts val="0"/>
                        </a:spcBef>
                        <a:spcAft>
                          <a:spcPts val="0"/>
                        </a:spcAft>
                        <a:buNone/>
                      </a:pPr>
                      <a:r>
                        <a:rPr b="0" lang="en" sz="900"/>
                        <a:t>Leaders feel they have the resources and ownership necessary to affect relevant DEI outcomes.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63500" lvl="0" marL="12700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165025">
                <a:tc>
                  <a:txBody>
                    <a:bodyPr/>
                    <a:lstStyle/>
                    <a:p>
                      <a:pPr indent="0" lvl="0" marL="0" marR="0" rtl="0" algn="l">
                        <a:spcBef>
                          <a:spcPts val="0"/>
                        </a:spcBef>
                        <a:spcAft>
                          <a:spcPts val="0"/>
                        </a:spcAft>
                        <a:buNone/>
                      </a:pPr>
                      <a:r>
                        <a:rPr b="0" lang="en" sz="900"/>
                        <a:t>Leaders recognize and can articulate why improving DEI outcomes is a business imperative. </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63500" lvl="0" marL="12700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342125">
                <a:tc>
                  <a:txBody>
                    <a:bodyPr/>
                    <a:lstStyle/>
                    <a:p>
                      <a:pPr indent="0" lvl="0" marL="0" marR="0" rtl="0" algn="l">
                        <a:spcBef>
                          <a:spcPts val="0"/>
                        </a:spcBef>
                        <a:spcAft>
                          <a:spcPts val="0"/>
                        </a:spcAft>
                        <a:buNone/>
                      </a:pPr>
                      <a:r>
                        <a:rPr b="0" lang="en" sz="900"/>
                        <a:t>Leaders view themselves as DEI champions and are invested in making progress on DEI outcomes.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63500" lvl="0" marL="12700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342125">
                <a:tc>
                  <a:txBody>
                    <a:bodyPr/>
                    <a:lstStyle/>
                    <a:p>
                      <a:pPr indent="0" lvl="0" marL="0" marR="0" rtl="0" algn="l">
                        <a:spcBef>
                          <a:spcPts val="0"/>
                        </a:spcBef>
                        <a:spcAft>
                          <a:spcPts val="0"/>
                        </a:spcAft>
                        <a:buNone/>
                      </a:pPr>
                      <a:r>
                        <a:rPr b="0" lang="en" sz="900"/>
                        <a:t>Leaders model inclusion in how they engage employees in their day-to-day work.</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63500" lvl="0" marL="12700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r>
            </a:tbl>
          </a:graphicData>
        </a:graphic>
      </p:graphicFrame>
      <p:sp>
        <p:nvSpPr>
          <p:cNvPr id="1942" name="Google Shape;1942;p106"/>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Leader DEI Accountability Assessment</a:t>
            </a:r>
            <a:endParaRPr/>
          </a:p>
        </p:txBody>
      </p:sp>
      <p:sp>
        <p:nvSpPr>
          <p:cNvPr id="1943" name="Google Shape;1943;p106"/>
          <p:cNvSpPr txBox="1"/>
          <p:nvPr/>
        </p:nvSpPr>
        <p:spPr>
          <a:xfrm>
            <a:off x="458276" y="4596662"/>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
        <p:nvSpPr>
          <p:cNvPr id="1944" name="Google Shape;1944;p106"/>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Without leader buy-in of accountability measures, organizations are unlikely to succeed in meeting ambitious DEI goals. Use the statements on the left to review leader consensus around increased DEI accountability. Use the space on the right to consider how to increase leader support for accountability measures.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9" name="Shape 1949"/>
        <p:cNvGrpSpPr/>
        <p:nvPr/>
      </p:nvGrpSpPr>
      <p:grpSpPr>
        <a:xfrm>
          <a:off x="0" y="0"/>
          <a:ext cx="0" cy="0"/>
          <a:chOff x="0" y="0"/>
          <a:chExt cx="0" cy="0"/>
        </a:xfrm>
      </p:grpSpPr>
      <p:sp>
        <p:nvSpPr>
          <p:cNvPr id="1950" name="Google Shape;1950;p107"/>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Key Considerations to Co-Create Aiming Points </a:t>
            </a:r>
            <a:endParaRPr/>
          </a:p>
        </p:txBody>
      </p:sp>
      <p:sp>
        <p:nvSpPr>
          <p:cNvPr id="1951" name="Google Shape;1951;p107"/>
          <p:cNvSpPr txBox="1"/>
          <p:nvPr/>
        </p:nvSpPr>
        <p:spPr>
          <a:xfrm>
            <a:off x="457200" y="4518759"/>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
        <p:nvSpPr>
          <p:cNvPr id="1952" name="Google Shape;1952;p107"/>
          <p:cNvSpPr/>
          <p:nvPr/>
        </p:nvSpPr>
        <p:spPr>
          <a:xfrm>
            <a:off x="457200" y="1306968"/>
            <a:ext cx="2059972" cy="415498"/>
          </a:xfrm>
          <a:prstGeom prst="chevron">
            <a:avLst>
              <a:gd fmla="val 39796"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3" name="Google Shape;1953;p107"/>
          <p:cNvSpPr/>
          <p:nvPr/>
        </p:nvSpPr>
        <p:spPr>
          <a:xfrm>
            <a:off x="2513570" y="1306968"/>
            <a:ext cx="2059972" cy="415498"/>
          </a:xfrm>
          <a:prstGeom prst="chevron">
            <a:avLst>
              <a:gd fmla="val 39796"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4" name="Google Shape;1954;p107"/>
          <p:cNvSpPr/>
          <p:nvPr/>
        </p:nvSpPr>
        <p:spPr>
          <a:xfrm>
            <a:off x="4569940" y="1306968"/>
            <a:ext cx="2059972" cy="415498"/>
          </a:xfrm>
          <a:prstGeom prst="chevron">
            <a:avLst>
              <a:gd fmla="val 39796"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5" name="Google Shape;1955;p107"/>
          <p:cNvSpPr/>
          <p:nvPr/>
        </p:nvSpPr>
        <p:spPr>
          <a:xfrm>
            <a:off x="6626309" y="1306968"/>
            <a:ext cx="2059972" cy="415498"/>
          </a:xfrm>
          <a:prstGeom prst="chevron">
            <a:avLst>
              <a:gd fmla="val 39796"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56" name="Google Shape;1956;p107"/>
          <p:cNvSpPr txBox="1"/>
          <p:nvPr/>
        </p:nvSpPr>
        <p:spPr>
          <a:xfrm>
            <a:off x="1064891" y="1410842"/>
            <a:ext cx="844590"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Target Goal</a:t>
            </a:r>
            <a:endParaRPr/>
          </a:p>
        </p:txBody>
      </p:sp>
      <p:sp>
        <p:nvSpPr>
          <p:cNvPr id="1957" name="Google Shape;1957;p107"/>
          <p:cNvSpPr txBox="1"/>
          <p:nvPr/>
        </p:nvSpPr>
        <p:spPr>
          <a:xfrm>
            <a:off x="3056992" y="1410842"/>
            <a:ext cx="973472" cy="2077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Time Horizon</a:t>
            </a:r>
            <a:endParaRPr/>
          </a:p>
        </p:txBody>
      </p:sp>
      <p:sp>
        <p:nvSpPr>
          <p:cNvPr id="1958" name="Google Shape;1958;p107"/>
          <p:cNvSpPr txBox="1"/>
          <p:nvPr/>
        </p:nvSpPr>
        <p:spPr>
          <a:xfrm>
            <a:off x="5138605" y="1341593"/>
            <a:ext cx="923330" cy="3462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Stakeholder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Involvement</a:t>
            </a:r>
            <a:endParaRPr/>
          </a:p>
        </p:txBody>
      </p:sp>
      <p:sp>
        <p:nvSpPr>
          <p:cNvPr id="1959" name="Google Shape;1959;p107"/>
          <p:cNvSpPr txBox="1"/>
          <p:nvPr/>
        </p:nvSpPr>
        <p:spPr>
          <a:xfrm>
            <a:off x="7074921" y="1341593"/>
            <a:ext cx="1163780" cy="346249"/>
          </a:xfrm>
          <a:prstGeom prst="rect">
            <a:avLst/>
          </a:prstGeom>
          <a:noFill/>
          <a:ln>
            <a:noFill/>
          </a:ln>
        </p:spPr>
        <p:txBody>
          <a:bodyPr anchorCtr="0" anchor="t" bIns="45700" lIns="0" spcFirstLastPara="1" rIns="0" wrap="square" tIns="45700">
            <a:sp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Reporting and </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Communication</a:t>
            </a:r>
            <a:endParaRPr/>
          </a:p>
        </p:txBody>
      </p:sp>
      <p:sp>
        <p:nvSpPr>
          <p:cNvPr id="1960" name="Google Shape;1960;p107"/>
          <p:cNvSpPr txBox="1"/>
          <p:nvPr/>
        </p:nvSpPr>
        <p:spPr>
          <a:xfrm>
            <a:off x="457200" y="1764190"/>
            <a:ext cx="1844211" cy="1038746"/>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Consider how to </a:t>
            </a:r>
            <a:r>
              <a:rPr b="1" lang="en" sz="1200">
                <a:solidFill>
                  <a:schemeClr val="dk1"/>
                </a:solidFill>
                <a:latin typeface="Arial"/>
                <a:ea typeface="Arial"/>
                <a:cs typeface="Arial"/>
                <a:sym typeface="Arial"/>
              </a:rPr>
              <a:t>ground your target numbers</a:t>
            </a:r>
            <a:r>
              <a:rPr lang="en" sz="1200">
                <a:solidFill>
                  <a:schemeClr val="dk1"/>
                </a:solidFill>
                <a:latin typeface="Arial"/>
                <a:ea typeface="Arial"/>
                <a:cs typeface="Arial"/>
                <a:sym typeface="Arial"/>
              </a:rPr>
              <a:t> (e.g., should projected goals be based on your workforce, customer base, communities where you operate).</a:t>
            </a:r>
            <a:endParaRPr/>
          </a:p>
        </p:txBody>
      </p:sp>
      <p:sp>
        <p:nvSpPr>
          <p:cNvPr id="1961" name="Google Shape;1961;p107"/>
          <p:cNvSpPr txBox="1"/>
          <p:nvPr/>
        </p:nvSpPr>
        <p:spPr>
          <a:xfrm>
            <a:off x="2513742" y="1764190"/>
            <a:ext cx="1844211" cy="1038746"/>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Consider your </a:t>
            </a:r>
            <a:r>
              <a:rPr b="1" lang="en" sz="1200">
                <a:solidFill>
                  <a:schemeClr val="dk1"/>
                </a:solidFill>
                <a:latin typeface="Arial"/>
                <a:ea typeface="Arial"/>
                <a:cs typeface="Arial"/>
                <a:sym typeface="Arial"/>
              </a:rPr>
              <a:t>ideal time horizon </a:t>
            </a:r>
            <a:r>
              <a:rPr lang="en" sz="1200">
                <a:solidFill>
                  <a:schemeClr val="dk1"/>
                </a:solidFill>
                <a:latin typeface="Arial"/>
                <a:ea typeface="Arial"/>
                <a:cs typeface="Arial"/>
                <a:sym typeface="Arial"/>
              </a:rPr>
              <a:t>by identifying whether, and how, to time-bound your objectives (long-term, medium-term, short-term, and/or key milestones along the way).</a:t>
            </a:r>
            <a:endParaRPr/>
          </a:p>
        </p:txBody>
      </p:sp>
      <p:sp>
        <p:nvSpPr>
          <p:cNvPr id="1962" name="Google Shape;1962;p107"/>
          <p:cNvSpPr txBox="1"/>
          <p:nvPr/>
        </p:nvSpPr>
        <p:spPr>
          <a:xfrm>
            <a:off x="4570284" y="1764190"/>
            <a:ext cx="1844211" cy="623248"/>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Consider </a:t>
            </a:r>
            <a:r>
              <a:rPr b="1" lang="en" sz="1200">
                <a:solidFill>
                  <a:schemeClr val="dk1"/>
                </a:solidFill>
                <a:latin typeface="Arial"/>
                <a:ea typeface="Arial"/>
                <a:cs typeface="Arial"/>
                <a:sym typeface="Arial"/>
              </a:rPr>
              <a:t>which stakeholders to involve </a:t>
            </a:r>
            <a:r>
              <a:rPr lang="en" sz="1200">
                <a:solidFill>
                  <a:schemeClr val="dk1"/>
                </a:solidFill>
                <a:latin typeface="Arial"/>
                <a:ea typeface="Arial"/>
                <a:cs typeface="Arial"/>
                <a:sym typeface="Arial"/>
              </a:rPr>
              <a:t>at various points in the co-creation of the objectives.</a:t>
            </a:r>
            <a:endParaRPr/>
          </a:p>
        </p:txBody>
      </p:sp>
      <p:sp>
        <p:nvSpPr>
          <p:cNvPr id="1963" name="Google Shape;1963;p107"/>
          <p:cNvSpPr txBox="1"/>
          <p:nvPr/>
        </p:nvSpPr>
        <p:spPr>
          <a:xfrm>
            <a:off x="6626825" y="1764190"/>
            <a:ext cx="2059972" cy="1177245"/>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Consider what </a:t>
            </a:r>
            <a:r>
              <a:rPr b="1" lang="en" sz="1200">
                <a:solidFill>
                  <a:schemeClr val="dk1"/>
                </a:solidFill>
                <a:latin typeface="Arial"/>
                <a:ea typeface="Arial"/>
                <a:cs typeface="Arial"/>
                <a:sym typeface="Arial"/>
              </a:rPr>
              <a:t>data to share</a:t>
            </a:r>
            <a:r>
              <a:rPr lang="en" sz="1200">
                <a:solidFill>
                  <a:schemeClr val="dk1"/>
                </a:solidFill>
                <a:latin typeface="Arial"/>
                <a:ea typeface="Arial"/>
                <a:cs typeface="Arial"/>
                <a:sym typeface="Arial"/>
              </a:rPr>
              <a:t> and your </a:t>
            </a:r>
            <a:r>
              <a:rPr b="1" lang="en" sz="1200">
                <a:solidFill>
                  <a:schemeClr val="dk1"/>
                </a:solidFill>
                <a:latin typeface="Arial"/>
                <a:ea typeface="Arial"/>
                <a:cs typeface="Arial"/>
                <a:sym typeface="Arial"/>
              </a:rPr>
              <a:t>preferred reporting channels </a:t>
            </a:r>
            <a:r>
              <a:rPr lang="en" sz="1200">
                <a:solidFill>
                  <a:schemeClr val="dk1"/>
                </a:solidFill>
                <a:latin typeface="Arial"/>
                <a:ea typeface="Arial"/>
                <a:cs typeface="Arial"/>
                <a:sym typeface="Arial"/>
              </a:rPr>
              <a:t>for your goals (who will have access to what data; how often will this be reported; will reporting be public, limited to all employees, or to specific leader/employee segments?).</a:t>
            </a:r>
            <a:endParaRPr/>
          </a:p>
        </p:txBody>
      </p:sp>
      <p:sp>
        <p:nvSpPr>
          <p:cNvPr id="1964" name="Google Shape;1964;p107"/>
          <p:cNvSpPr/>
          <p:nvPr/>
        </p:nvSpPr>
        <p:spPr>
          <a:xfrm rot="10800000">
            <a:off x="7322618" y="3144037"/>
            <a:ext cx="450561" cy="168961"/>
          </a:xfrm>
          <a:prstGeom prst="triangle">
            <a:avLst>
              <a:gd fmla="val 50000" name="adj"/>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5" name="Google Shape;1965;p107"/>
          <p:cNvSpPr/>
          <p:nvPr/>
        </p:nvSpPr>
        <p:spPr>
          <a:xfrm rot="10800000">
            <a:off x="5266421" y="3144037"/>
            <a:ext cx="450561" cy="168961"/>
          </a:xfrm>
          <a:prstGeom prst="triangle">
            <a:avLst>
              <a:gd fmla="val 50000" name="adj"/>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6" name="Google Shape;1966;p107"/>
          <p:cNvSpPr/>
          <p:nvPr/>
        </p:nvSpPr>
        <p:spPr>
          <a:xfrm rot="10800000">
            <a:off x="3210223" y="3144037"/>
            <a:ext cx="450561" cy="168961"/>
          </a:xfrm>
          <a:prstGeom prst="triangle">
            <a:avLst>
              <a:gd fmla="val 50000" name="adj"/>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7" name="Google Shape;1967;p107"/>
          <p:cNvSpPr/>
          <p:nvPr/>
        </p:nvSpPr>
        <p:spPr>
          <a:xfrm rot="10800000">
            <a:off x="1153939" y="3144037"/>
            <a:ext cx="450561" cy="168961"/>
          </a:xfrm>
          <a:prstGeom prst="triangle">
            <a:avLst>
              <a:gd fmla="val 50000" name="adj"/>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8" name="Google Shape;1968;p107"/>
          <p:cNvSpPr txBox="1"/>
          <p:nvPr/>
        </p:nvSpPr>
        <p:spPr>
          <a:xfrm>
            <a:off x="2513398" y="3415812"/>
            <a:ext cx="1844211" cy="10964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Target time horizon for aspirational aiming points:</a:t>
            </a:r>
            <a:endParaRPr sz="1200">
              <a:solidFill>
                <a:schemeClr val="dk1"/>
              </a:solidFill>
              <a:latin typeface="Arial"/>
              <a:ea typeface="Arial"/>
              <a:cs typeface="Arial"/>
              <a:sym typeface="Arial"/>
            </a:endParaRPr>
          </a:p>
          <a:p>
            <a:pPr indent="0" lvl="0" marL="0" marR="0" rtl="0" algn="l">
              <a:spcBef>
                <a:spcPts val="600"/>
              </a:spcBef>
              <a:spcAft>
                <a:spcPts val="0"/>
              </a:spcAft>
              <a:buNone/>
            </a:pPr>
            <a:r>
              <a:rPr i="1" lang="en" sz="1200">
                <a:solidFill>
                  <a:schemeClr val="dk1"/>
                </a:solidFill>
                <a:latin typeface="Arial"/>
                <a:ea typeface="Arial"/>
                <a:cs typeface="Arial"/>
                <a:sym typeface="Arial"/>
              </a:rPr>
              <a:t>&lt;Target Date&gt;</a:t>
            </a:r>
            <a:endParaRPr/>
          </a:p>
        </p:txBody>
      </p:sp>
      <p:sp>
        <p:nvSpPr>
          <p:cNvPr id="1969" name="Google Shape;1969;p107"/>
          <p:cNvSpPr txBox="1"/>
          <p:nvPr/>
        </p:nvSpPr>
        <p:spPr>
          <a:xfrm>
            <a:off x="4569596" y="3415812"/>
            <a:ext cx="1844211" cy="10964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Target stakeholders to involve throughout the </a:t>
            </a:r>
            <a:r>
              <a:rPr b="1" i="1" lang="en" sz="1200">
                <a:solidFill>
                  <a:schemeClr val="dk1"/>
                </a:solidFill>
                <a:latin typeface="Arial"/>
                <a:ea typeface="Arial"/>
                <a:cs typeface="Arial"/>
                <a:sym typeface="Arial"/>
              </a:rPr>
              <a:t>co-creation process:</a:t>
            </a:r>
            <a:endParaRPr i="1" sz="1200">
              <a:solidFill>
                <a:schemeClr val="dk1"/>
              </a:solidFill>
              <a:latin typeface="Arial"/>
              <a:ea typeface="Arial"/>
              <a:cs typeface="Arial"/>
              <a:sym typeface="Arial"/>
            </a:endParaRPr>
          </a:p>
          <a:p>
            <a:pPr indent="0" lvl="0" marL="0" marR="0" rtl="0" algn="l">
              <a:spcBef>
                <a:spcPts val="600"/>
              </a:spcBef>
              <a:spcAft>
                <a:spcPts val="0"/>
              </a:spcAft>
              <a:buNone/>
            </a:pPr>
            <a:r>
              <a:rPr i="1" lang="en" sz="1200">
                <a:solidFill>
                  <a:schemeClr val="dk1"/>
                </a:solidFill>
                <a:latin typeface="Arial"/>
                <a:ea typeface="Arial"/>
                <a:cs typeface="Arial"/>
                <a:sym typeface="Arial"/>
              </a:rPr>
              <a:t>&lt;Target Stakeholder(s)&gt;</a:t>
            </a:r>
            <a:endParaRPr/>
          </a:p>
        </p:txBody>
      </p:sp>
      <p:sp>
        <p:nvSpPr>
          <p:cNvPr id="1970" name="Google Shape;1970;p107"/>
          <p:cNvSpPr txBox="1"/>
          <p:nvPr/>
        </p:nvSpPr>
        <p:spPr>
          <a:xfrm>
            <a:off x="6625793" y="3415812"/>
            <a:ext cx="1844211" cy="10964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Cadence for monitoring/</a:t>
            </a:r>
            <a:br>
              <a:rPr b="1" lang="en" sz="1200">
                <a:solidFill>
                  <a:schemeClr val="dk1"/>
                </a:solidFill>
                <a:latin typeface="Arial"/>
                <a:ea typeface="Arial"/>
                <a:cs typeface="Arial"/>
                <a:sym typeface="Arial"/>
              </a:rPr>
            </a:br>
            <a:r>
              <a:rPr b="1" lang="en" sz="1200">
                <a:solidFill>
                  <a:schemeClr val="dk1"/>
                </a:solidFill>
                <a:latin typeface="Arial"/>
                <a:ea typeface="Arial"/>
                <a:cs typeface="Arial"/>
                <a:sym typeface="Arial"/>
              </a:rPr>
              <a:t>reporting progress and reporting audience:</a:t>
            </a:r>
            <a:endParaRPr sz="1200">
              <a:solidFill>
                <a:schemeClr val="dk1"/>
              </a:solidFill>
              <a:latin typeface="Arial"/>
              <a:ea typeface="Arial"/>
              <a:cs typeface="Arial"/>
              <a:sym typeface="Arial"/>
            </a:endParaRPr>
          </a:p>
          <a:p>
            <a:pPr indent="0" lvl="0" marL="0" marR="0" rtl="0" algn="l">
              <a:spcBef>
                <a:spcPts val="600"/>
              </a:spcBef>
              <a:spcAft>
                <a:spcPts val="0"/>
              </a:spcAft>
              <a:buNone/>
            </a:pPr>
            <a:r>
              <a:rPr i="1" lang="en" sz="1200">
                <a:solidFill>
                  <a:schemeClr val="dk1"/>
                </a:solidFill>
                <a:latin typeface="Arial"/>
                <a:ea typeface="Arial"/>
                <a:cs typeface="Arial"/>
                <a:sym typeface="Arial"/>
              </a:rPr>
              <a:t>&lt;Cadence/Audience&gt;</a:t>
            </a:r>
            <a:endParaRPr/>
          </a:p>
        </p:txBody>
      </p:sp>
      <p:sp>
        <p:nvSpPr>
          <p:cNvPr id="1971" name="Google Shape;1971;p107"/>
          <p:cNvSpPr txBox="1"/>
          <p:nvPr/>
        </p:nvSpPr>
        <p:spPr>
          <a:xfrm>
            <a:off x="457200" y="3415812"/>
            <a:ext cx="1844039" cy="1096454"/>
          </a:xfrm>
          <a:prstGeom prst="rect">
            <a:avLst/>
          </a:prstGeom>
          <a:noFill/>
          <a:ln cap="flat" cmpd="sng" w="9525">
            <a:solidFill>
              <a:srgbClr val="7F7F7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Target goals for aspirational aiming points:</a:t>
            </a:r>
            <a:endParaRPr sz="1200">
              <a:solidFill>
                <a:schemeClr val="dk1"/>
              </a:solidFill>
              <a:latin typeface="Arial"/>
              <a:ea typeface="Arial"/>
              <a:cs typeface="Arial"/>
              <a:sym typeface="Arial"/>
            </a:endParaRPr>
          </a:p>
          <a:p>
            <a:pPr indent="0" lvl="0" marL="0" marR="0" rtl="0" algn="l">
              <a:spcBef>
                <a:spcPts val="600"/>
              </a:spcBef>
              <a:spcAft>
                <a:spcPts val="0"/>
              </a:spcAft>
              <a:buNone/>
            </a:pPr>
            <a:r>
              <a:rPr i="1" lang="en" sz="1200">
                <a:solidFill>
                  <a:schemeClr val="dk1"/>
                </a:solidFill>
                <a:latin typeface="Arial"/>
                <a:ea typeface="Arial"/>
                <a:cs typeface="Arial"/>
                <a:sym typeface="Arial"/>
              </a:rPr>
              <a:t>Example: 21% female representation, based on women with engineering degrees</a:t>
            </a:r>
            <a:endParaRPr/>
          </a:p>
        </p:txBody>
      </p:sp>
      <p:sp>
        <p:nvSpPr>
          <p:cNvPr id="1972" name="Google Shape;1972;p107"/>
          <p:cNvSpPr txBox="1"/>
          <p:nvPr/>
        </p:nvSpPr>
        <p:spPr>
          <a:xfrm>
            <a:off x="467710" y="685800"/>
            <a:ext cx="8229601" cy="4154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Refer to the following steps as you think through how to co-create broader organizational DEI goals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and outcomes. Use the box at the bottom of fill out the relevant information.</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6" name="Shape 1976"/>
        <p:cNvGrpSpPr/>
        <p:nvPr/>
      </p:nvGrpSpPr>
      <p:grpSpPr>
        <a:xfrm>
          <a:off x="0" y="0"/>
          <a:ext cx="0" cy="0"/>
          <a:chOff x="0" y="0"/>
          <a:chExt cx="0" cy="0"/>
        </a:xfrm>
      </p:grpSpPr>
      <p:sp>
        <p:nvSpPr>
          <p:cNvPr id="1977" name="Google Shape;1977;p108"/>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DEI Change Readiness Assessment</a:t>
            </a:r>
            <a:endParaRPr/>
          </a:p>
        </p:txBody>
      </p:sp>
      <p:sp>
        <p:nvSpPr>
          <p:cNvPr id="1978" name="Google Shape;1978;p108"/>
          <p:cNvSpPr txBox="1"/>
          <p:nvPr/>
        </p:nvSpPr>
        <p:spPr>
          <a:xfrm>
            <a:off x="466728" y="4602860"/>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aphicFrame>
        <p:nvGraphicFramePr>
          <p:cNvPr id="1979" name="Google Shape;1979;p108"/>
          <p:cNvGraphicFramePr/>
          <p:nvPr/>
        </p:nvGraphicFramePr>
        <p:xfrm>
          <a:off x="457200" y="1436176"/>
          <a:ext cx="3000000" cy="3000000"/>
        </p:xfrm>
        <a:graphic>
          <a:graphicData uri="http://schemas.openxmlformats.org/drawingml/2006/table">
            <a:tbl>
              <a:tblPr bandRow="1" firstRow="1">
                <a:noFill/>
                <a:tableStyleId>{05A6842A-0FF6-441E-87FA-3F9F5B1332E5}</a:tableStyleId>
              </a:tblPr>
              <a:tblGrid>
                <a:gridCol w="3783200"/>
                <a:gridCol w="897325"/>
                <a:gridCol w="887275"/>
                <a:gridCol w="887275"/>
                <a:gridCol w="887275"/>
                <a:gridCol w="887275"/>
              </a:tblGrid>
              <a:tr h="114300">
                <a:tc>
                  <a:txBody>
                    <a:bodyPr/>
                    <a:lstStyle/>
                    <a:p>
                      <a:pPr indent="0" lvl="0" marL="0" marR="0" rtl="0" algn="l">
                        <a:spcBef>
                          <a:spcPts val="0"/>
                        </a:spcBef>
                        <a:spcAft>
                          <a:spcPts val="0"/>
                        </a:spcAft>
                        <a:buNone/>
                      </a:pPr>
                      <a:r>
                        <a:rPr b="1" lang="en" sz="900"/>
                        <a:t>Statements</a:t>
                      </a:r>
                      <a:endParaRPr sz="1100"/>
                    </a:p>
                  </a:txBody>
                  <a:tcPr marT="68600" marB="68600" marR="91450" marL="91450" anchor="b">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Disagree (1)</a:t>
                      </a:r>
                      <a:endParaRPr sz="1100"/>
                    </a:p>
                  </a:txBody>
                  <a:tcPr marT="68600" marB="68600" marR="45725" marL="45725" anchor="b">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Somewhat Disagree (2)</a:t>
                      </a:r>
                      <a:endParaRPr sz="1100"/>
                    </a:p>
                  </a:txBody>
                  <a:tcPr marT="68600" marB="68600" marR="45725" marL="45725" anchor="b">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Neutral (3)</a:t>
                      </a:r>
                      <a:endParaRPr sz="1100"/>
                    </a:p>
                  </a:txBody>
                  <a:tcPr marT="68600" marB="68600" marR="45725" marL="45725" anchor="b">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Somewhat Agree (4)</a:t>
                      </a:r>
                      <a:endParaRPr sz="1100"/>
                    </a:p>
                  </a:txBody>
                  <a:tcPr marT="68600" marB="68600" marR="45725" marL="45725" anchor="b">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Agree (5)</a:t>
                      </a:r>
                      <a:endParaRPr sz="1100"/>
                    </a:p>
                  </a:txBody>
                  <a:tcPr marT="68600" marB="68600" marR="45725" marL="45725" anchor="b">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r>
              <a:tr h="114300">
                <a:tc>
                  <a:txBody>
                    <a:bodyPr/>
                    <a:lstStyle/>
                    <a:p>
                      <a:pPr indent="0" lvl="0" marL="0" marR="0" rtl="0" algn="l">
                        <a:spcBef>
                          <a:spcPts val="0"/>
                        </a:spcBef>
                        <a:spcAft>
                          <a:spcPts val="0"/>
                        </a:spcAft>
                        <a:buNone/>
                      </a:pPr>
                      <a:r>
                        <a:rPr b="0" lang="en" sz="900"/>
                        <a:t>There is enterprise-wide buy-in around the benefits </a:t>
                      </a:r>
                      <a:br>
                        <a:rPr b="0" lang="en" sz="900"/>
                      </a:br>
                      <a:r>
                        <a:rPr b="0" lang="en" sz="900"/>
                        <a:t>of DEI at our organization.</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266100">
                <a:tc>
                  <a:txBody>
                    <a:bodyPr/>
                    <a:lstStyle/>
                    <a:p>
                      <a:pPr indent="0" lvl="0" marL="0" marR="0" rtl="0" algn="l">
                        <a:spcBef>
                          <a:spcPts val="0"/>
                        </a:spcBef>
                        <a:spcAft>
                          <a:spcPts val="0"/>
                        </a:spcAft>
                        <a:buNone/>
                      </a:pPr>
                      <a:r>
                        <a:rPr b="0" lang="en" sz="900"/>
                        <a:t>Our organization has a set time horizon by which </a:t>
                      </a:r>
                      <a:br>
                        <a:rPr b="0" lang="en" sz="900"/>
                      </a:br>
                      <a:r>
                        <a:rPr b="0" lang="en" sz="900"/>
                        <a:t>to achieve specific DEI goals.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418150">
                <a:tc>
                  <a:txBody>
                    <a:bodyPr/>
                    <a:lstStyle/>
                    <a:p>
                      <a:pPr indent="0" lvl="0" marL="0" marR="0" rtl="0" algn="l">
                        <a:spcBef>
                          <a:spcPts val="0"/>
                        </a:spcBef>
                        <a:spcAft>
                          <a:spcPts val="0"/>
                        </a:spcAft>
                        <a:buNone/>
                      </a:pPr>
                      <a:r>
                        <a:rPr b="0" lang="en" sz="900"/>
                        <a:t>There is no leader resistance to making DEI-based process and organizational changes (e.g., lack of trust, lack of commitment, lack of psychological safety, fear of change).</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342125">
                <a:tc>
                  <a:txBody>
                    <a:bodyPr/>
                    <a:lstStyle/>
                    <a:p>
                      <a:pPr indent="0" lvl="0" marL="0" marR="0" rtl="0" algn="l">
                        <a:spcBef>
                          <a:spcPts val="0"/>
                        </a:spcBef>
                        <a:spcAft>
                          <a:spcPts val="0"/>
                        </a:spcAft>
                        <a:buNone/>
                      </a:pPr>
                      <a:r>
                        <a:rPr b="0" lang="en" sz="900"/>
                        <a:t>There is no employee resistance to making DEI-based process and organizational changes (e.g., lack </a:t>
                      </a:r>
                      <a:br>
                        <a:rPr b="0" lang="en" sz="900"/>
                      </a:br>
                      <a:r>
                        <a:rPr b="0" lang="en" sz="900"/>
                        <a:t>of trust, lack of commitment, lack of psychological safety, fear of change).</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266100">
                <a:tc>
                  <a:txBody>
                    <a:bodyPr/>
                    <a:lstStyle/>
                    <a:p>
                      <a:pPr indent="0" lvl="0" marL="0" marR="0" rtl="0" algn="l">
                        <a:spcBef>
                          <a:spcPts val="0"/>
                        </a:spcBef>
                        <a:spcAft>
                          <a:spcPts val="0"/>
                        </a:spcAft>
                        <a:buNone/>
                      </a:pPr>
                      <a:r>
                        <a:rPr b="0" lang="en" sz="900"/>
                        <a:t>Our organization has a clear strategy that guides its DEI efforts and initiatives.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r>
            </a:tbl>
          </a:graphicData>
        </a:graphic>
      </p:graphicFrame>
      <p:sp>
        <p:nvSpPr>
          <p:cNvPr id="1980" name="Google Shape;1980;p108"/>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Choose the level of agreement you think most accurately reflects your organization by placing an ‘x’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in the appropriate box to the right of the statement. Rate each statement on a scale of 1 to 5 based on your level of agreement. Review and complete all questions, and then tally up the score.</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4" name="Shape 1984"/>
        <p:cNvGrpSpPr/>
        <p:nvPr/>
      </p:nvGrpSpPr>
      <p:grpSpPr>
        <a:xfrm>
          <a:off x="0" y="0"/>
          <a:ext cx="0" cy="0"/>
          <a:chOff x="0" y="0"/>
          <a:chExt cx="0" cy="0"/>
        </a:xfrm>
      </p:grpSpPr>
      <p:sp>
        <p:nvSpPr>
          <p:cNvPr id="1985" name="Google Shape;1985;p109"/>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DEI Change Readiness Assessment (Cont.)</a:t>
            </a:r>
            <a:endParaRPr/>
          </a:p>
        </p:txBody>
      </p:sp>
      <p:sp>
        <p:nvSpPr>
          <p:cNvPr id="1986" name="Google Shape;1986;p109"/>
          <p:cNvSpPr txBox="1"/>
          <p:nvPr/>
        </p:nvSpPr>
        <p:spPr>
          <a:xfrm>
            <a:off x="457200" y="4194643"/>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aphicFrame>
        <p:nvGraphicFramePr>
          <p:cNvPr id="1987" name="Google Shape;1987;p109"/>
          <p:cNvGraphicFramePr/>
          <p:nvPr/>
        </p:nvGraphicFramePr>
        <p:xfrm>
          <a:off x="457200" y="1436176"/>
          <a:ext cx="3000000" cy="3000000"/>
        </p:xfrm>
        <a:graphic>
          <a:graphicData uri="http://schemas.openxmlformats.org/drawingml/2006/table">
            <a:tbl>
              <a:tblPr bandRow="1" firstRow="1">
                <a:noFill/>
                <a:tableStyleId>{05A6842A-0FF6-441E-87FA-3F9F5B1332E5}</a:tableStyleId>
              </a:tblPr>
              <a:tblGrid>
                <a:gridCol w="3783200"/>
                <a:gridCol w="889275"/>
                <a:gridCol w="889275"/>
                <a:gridCol w="889275"/>
                <a:gridCol w="889275"/>
                <a:gridCol w="889275"/>
              </a:tblGrid>
              <a:tr h="114300">
                <a:tc>
                  <a:txBody>
                    <a:bodyPr/>
                    <a:lstStyle/>
                    <a:p>
                      <a:pPr indent="0" lvl="0" marL="0" marR="0" rtl="0" algn="l">
                        <a:spcBef>
                          <a:spcPts val="0"/>
                        </a:spcBef>
                        <a:spcAft>
                          <a:spcPts val="0"/>
                        </a:spcAft>
                        <a:buNone/>
                      </a:pPr>
                      <a:r>
                        <a:rPr b="1" lang="en" sz="900"/>
                        <a:t>Statements</a:t>
                      </a:r>
                      <a:endParaRPr sz="1100"/>
                    </a:p>
                  </a:txBody>
                  <a:tcPr marT="68600" marB="68600" marR="91450" marL="91450" anchor="b">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Disagree (1)</a:t>
                      </a:r>
                      <a:endParaRPr sz="1100"/>
                    </a:p>
                  </a:txBody>
                  <a:tcPr marT="68600" marB="68600" marR="45725" marL="45725" anchor="b">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Somewhat Disagree (2)</a:t>
                      </a:r>
                      <a:endParaRPr sz="1100"/>
                    </a:p>
                  </a:txBody>
                  <a:tcPr marT="68600" marB="68600" marR="45725" marL="45725" anchor="b">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Neutral (3)</a:t>
                      </a:r>
                      <a:endParaRPr sz="1100"/>
                    </a:p>
                  </a:txBody>
                  <a:tcPr marT="68600" marB="68600" marR="45725" marL="45725" anchor="b">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Somewhat Agree (4)</a:t>
                      </a:r>
                      <a:endParaRPr sz="1100"/>
                    </a:p>
                  </a:txBody>
                  <a:tcPr marT="68600" marB="68600" marR="45725" marL="45725" anchor="b">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ctr">
                        <a:spcBef>
                          <a:spcPts val="0"/>
                        </a:spcBef>
                        <a:spcAft>
                          <a:spcPts val="0"/>
                        </a:spcAft>
                        <a:buNone/>
                      </a:pPr>
                      <a:r>
                        <a:rPr b="1" lang="en" sz="900"/>
                        <a:t>Agree (5)</a:t>
                      </a:r>
                      <a:endParaRPr sz="1100"/>
                    </a:p>
                  </a:txBody>
                  <a:tcPr marT="68600" marB="68600" marR="45725" marL="45725" anchor="b">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r>
              <a:tr h="114300">
                <a:tc>
                  <a:txBody>
                    <a:bodyPr/>
                    <a:lstStyle/>
                    <a:p>
                      <a:pPr indent="0" lvl="0" marL="0" marR="0" rtl="0" algn="l">
                        <a:lnSpc>
                          <a:spcPct val="100000"/>
                        </a:lnSpc>
                        <a:spcBef>
                          <a:spcPts val="0"/>
                        </a:spcBef>
                        <a:spcAft>
                          <a:spcPts val="0"/>
                        </a:spcAft>
                        <a:buClr>
                          <a:schemeClr val="dk1"/>
                        </a:buClr>
                        <a:buSzPts val="900"/>
                        <a:buFont typeface="Arial"/>
                        <a:buNone/>
                      </a:pPr>
                      <a:r>
                        <a:rPr b="0" lang="en" sz="900"/>
                        <a:t>There is broad alignment across the organization </a:t>
                      </a:r>
                      <a:br>
                        <a:rPr b="0" lang="en" sz="900"/>
                      </a:br>
                      <a:r>
                        <a:rPr b="0" lang="en" sz="900"/>
                        <a:t>on DEI goals, strategy and outcomes.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266100">
                <a:tc>
                  <a:txBody>
                    <a:bodyPr/>
                    <a:lstStyle/>
                    <a:p>
                      <a:pPr indent="0" lvl="0" marL="0" marR="0" rtl="0" algn="l">
                        <a:spcBef>
                          <a:spcPts val="0"/>
                        </a:spcBef>
                        <a:spcAft>
                          <a:spcPts val="0"/>
                        </a:spcAft>
                        <a:buNone/>
                      </a:pPr>
                      <a:r>
                        <a:rPr b="0" lang="en" sz="900"/>
                        <a:t>There is a willingness to change our organization’s talent management processes to better support DEI outcomes.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418150">
                <a:tc>
                  <a:txBody>
                    <a:bodyPr/>
                    <a:lstStyle/>
                    <a:p>
                      <a:pPr indent="0" lvl="0" marL="0" marR="0" rtl="0" algn="l">
                        <a:spcBef>
                          <a:spcPts val="0"/>
                        </a:spcBef>
                        <a:spcAft>
                          <a:spcPts val="0"/>
                        </a:spcAft>
                        <a:buNone/>
                      </a:pPr>
                      <a:r>
                        <a:rPr b="0" lang="en" sz="900"/>
                        <a:t>Our CEO and executive team members are viewed as a DEI champions.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342125">
                <a:tc>
                  <a:txBody>
                    <a:bodyPr/>
                    <a:lstStyle/>
                    <a:p>
                      <a:pPr indent="0" lvl="0" marL="0" marR="0" rtl="0" algn="l">
                        <a:spcBef>
                          <a:spcPts val="0"/>
                        </a:spcBef>
                        <a:spcAft>
                          <a:spcPts val="0"/>
                        </a:spcAft>
                        <a:buNone/>
                      </a:pPr>
                      <a:r>
                        <a:rPr b="0" lang="en" sz="900"/>
                        <a:t>Our organization has an adequate data infrastructure in place to effectively track and monitor progress across various DEI metrics.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266100">
                <a:tc>
                  <a:txBody>
                    <a:bodyPr/>
                    <a:lstStyle/>
                    <a:p>
                      <a:pPr indent="0" lvl="0" marL="0" marR="0" rtl="0" algn="r">
                        <a:spcBef>
                          <a:spcPts val="0"/>
                        </a:spcBef>
                        <a:spcAft>
                          <a:spcPts val="0"/>
                        </a:spcAft>
                        <a:buNone/>
                      </a:pPr>
                      <a:r>
                        <a:rPr b="0" lang="en" sz="900"/>
                        <a:t>Total:</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r>
            </a:tbl>
          </a:graphicData>
        </a:graphic>
      </p:graphicFrame>
      <p:sp>
        <p:nvSpPr>
          <p:cNvPr id="1988" name="Google Shape;1988;p109"/>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Choose the level of agreement you think most accurately reflects your organization by placing an ‘x’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in the appropriate box to the right of the statement. Rate each statement on a scale of 1 to 5 based on your level of agreement. Review and complete all questions, and then tally up the score.</a:t>
            </a:r>
            <a:endParaRPr/>
          </a:p>
        </p:txBody>
      </p:sp>
      <p:sp>
        <p:nvSpPr>
          <p:cNvPr id="1989" name="Google Shape;1989;p109"/>
          <p:cNvSpPr/>
          <p:nvPr/>
        </p:nvSpPr>
        <p:spPr>
          <a:xfrm>
            <a:off x="382768" y="4367975"/>
            <a:ext cx="8229597" cy="4154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Total score from 9-20: Needs to establish organizational readiness and leader buy-in before implementing DEI change initiatives.</a:t>
            </a:r>
            <a:endParaRPr/>
          </a:p>
          <a:p>
            <a:pPr indent="0" lvl="0" marL="0" marR="0" rtl="0" algn="l">
              <a:spcBef>
                <a:spcPts val="0"/>
              </a:spcBef>
              <a:spcAft>
                <a:spcPts val="0"/>
              </a:spcAft>
              <a:buNone/>
            </a:pPr>
            <a:r>
              <a:rPr lang="en" sz="1000">
                <a:solidFill>
                  <a:schemeClr val="dk1"/>
                </a:solidFill>
                <a:latin typeface="Arial"/>
                <a:ea typeface="Arial"/>
                <a:cs typeface="Arial"/>
                <a:sym typeface="Arial"/>
              </a:rPr>
              <a:t>Total score from 21-32: Has established foundational readiness but needs additional support to ensure smooth implementation.</a:t>
            </a:r>
            <a:endParaRPr/>
          </a:p>
          <a:p>
            <a:pPr indent="0" lvl="0" marL="0" marR="0" rtl="0" algn="l">
              <a:spcBef>
                <a:spcPts val="0"/>
              </a:spcBef>
              <a:spcAft>
                <a:spcPts val="0"/>
              </a:spcAft>
              <a:buNone/>
            </a:pPr>
            <a:r>
              <a:rPr lang="en" sz="1000">
                <a:solidFill>
                  <a:schemeClr val="dk1"/>
                </a:solidFill>
                <a:latin typeface="Arial"/>
                <a:ea typeface="Arial"/>
                <a:cs typeface="Arial"/>
                <a:sym typeface="Arial"/>
              </a:rPr>
              <a:t>Total score 33+: Prepared to implement DEI change initiatives successfully.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3" name="Shape 1993"/>
        <p:cNvGrpSpPr/>
        <p:nvPr/>
      </p:nvGrpSpPr>
      <p:grpSpPr>
        <a:xfrm>
          <a:off x="0" y="0"/>
          <a:ext cx="0" cy="0"/>
          <a:chOff x="0" y="0"/>
          <a:chExt cx="0" cy="0"/>
        </a:xfrm>
      </p:grpSpPr>
      <p:sp>
        <p:nvSpPr>
          <p:cNvPr id="1994" name="Google Shape;1994;p110"/>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Best-Fit Accountability Action Assessment</a:t>
            </a:r>
            <a:endParaRPr/>
          </a:p>
        </p:txBody>
      </p:sp>
      <p:sp>
        <p:nvSpPr>
          <p:cNvPr id="1995" name="Google Shape;1995;p110"/>
          <p:cNvSpPr txBox="1"/>
          <p:nvPr/>
        </p:nvSpPr>
        <p:spPr>
          <a:xfrm>
            <a:off x="466728" y="4190387"/>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aphicFrame>
        <p:nvGraphicFramePr>
          <p:cNvPr id="1996" name="Google Shape;1996;p110"/>
          <p:cNvGraphicFramePr/>
          <p:nvPr/>
        </p:nvGraphicFramePr>
        <p:xfrm>
          <a:off x="457200" y="1575323"/>
          <a:ext cx="3000000" cy="3000000"/>
        </p:xfrm>
        <a:graphic>
          <a:graphicData uri="http://schemas.openxmlformats.org/drawingml/2006/table">
            <a:tbl>
              <a:tblPr bandRow="1" firstRow="1">
                <a:noFill/>
                <a:tableStyleId>{05A6842A-0FF6-441E-87FA-3F9F5B1332E5}</a:tableStyleId>
              </a:tblPr>
              <a:tblGrid>
                <a:gridCol w="2468875"/>
                <a:gridCol w="5760725"/>
              </a:tblGrid>
              <a:tr h="114300">
                <a:tc>
                  <a:txBody>
                    <a:bodyPr/>
                    <a:lstStyle/>
                    <a:p>
                      <a:pPr indent="0" lvl="0" marL="0" marR="0" rtl="0" algn="l">
                        <a:spcBef>
                          <a:spcPts val="0"/>
                        </a:spcBef>
                        <a:spcAft>
                          <a:spcPts val="0"/>
                        </a:spcAft>
                        <a:buNone/>
                      </a:pPr>
                      <a:r>
                        <a:rPr b="1" lang="en" sz="900"/>
                        <a:t>Accountability Action</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l">
                        <a:spcBef>
                          <a:spcPts val="0"/>
                        </a:spcBef>
                        <a:spcAft>
                          <a:spcPts val="0"/>
                        </a:spcAft>
                        <a:buNone/>
                      </a:pPr>
                      <a:r>
                        <a:rPr b="1" lang="en" sz="900"/>
                        <a:t>Accountability Measure</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r>
              <a:tr h="494175">
                <a:tc>
                  <a:txBody>
                    <a:bodyPr/>
                    <a:lstStyle/>
                    <a:p>
                      <a:pPr indent="0" lvl="0" marL="0" marR="0" rtl="0" algn="l">
                        <a:spcBef>
                          <a:spcPts val="0"/>
                        </a:spcBef>
                        <a:spcAft>
                          <a:spcPts val="0"/>
                        </a:spcAft>
                        <a:buNone/>
                      </a:pPr>
                      <a:r>
                        <a:rPr b="1" lang="en" sz="900"/>
                        <a:t>Under 18: Reward. </a:t>
                      </a:r>
                      <a:r>
                        <a:rPr b="0" lang="en" sz="900"/>
                        <a:t>Focus on implementing policies that reward leaders for progress against DEI goals.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tcPr>
                </a:tc>
                <a:tc>
                  <a:txBody>
                    <a:bodyPr/>
                    <a:lstStyle/>
                    <a:p>
                      <a:pPr indent="-120650" lvl="0" marL="127000" marR="0" rtl="0" algn="l">
                        <a:spcBef>
                          <a:spcPts val="0"/>
                        </a:spcBef>
                        <a:spcAft>
                          <a:spcPts val="0"/>
                        </a:spcAft>
                        <a:buClr>
                          <a:schemeClr val="dk1"/>
                        </a:buClr>
                        <a:buSzPts val="900"/>
                        <a:buFont typeface="Arial"/>
                        <a:buChar char="•"/>
                      </a:pPr>
                      <a:r>
                        <a:rPr b="1" lang="en" sz="900"/>
                        <a:t>Additive Bonus Payment. </a:t>
                      </a:r>
                      <a:r>
                        <a:rPr lang="en" sz="900"/>
                        <a:t>Create an additive bonus for leaders who demonstrate success against organizational diversity goals. </a:t>
                      </a:r>
                      <a:endParaRPr sz="1100"/>
                    </a:p>
                    <a:p>
                      <a:pPr indent="-120650" lvl="0" marL="127000" marR="0" rtl="0" algn="l">
                        <a:spcBef>
                          <a:spcPts val="0"/>
                        </a:spcBef>
                        <a:spcAft>
                          <a:spcPts val="0"/>
                        </a:spcAft>
                        <a:buClr>
                          <a:schemeClr val="dk1"/>
                        </a:buClr>
                        <a:buSzPts val="900"/>
                        <a:buFont typeface="Arial"/>
                        <a:buChar char="•"/>
                      </a:pPr>
                      <a:r>
                        <a:rPr b="1" lang="en" sz="900"/>
                        <a:t>Diversity &amp; Inclusion Leader Awards. </a:t>
                      </a:r>
                      <a:r>
                        <a:rPr lang="en" sz="900"/>
                        <a:t>Reward and recognize leaders who demonstrate inclusion and champion progress against organizational DEI goals. </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tcPr>
                </a:tc>
              </a:tr>
              <a:tr h="266100">
                <a:tc>
                  <a:txBody>
                    <a:bodyPr/>
                    <a:lstStyle/>
                    <a:p>
                      <a:pPr indent="0" lvl="0" marL="0" marR="0" rtl="0" algn="l">
                        <a:spcBef>
                          <a:spcPts val="0"/>
                        </a:spcBef>
                        <a:spcAft>
                          <a:spcPts val="0"/>
                        </a:spcAft>
                        <a:buNone/>
                      </a:pPr>
                      <a:r>
                        <a:rPr b="1" lang="en" sz="900"/>
                        <a:t>19-34: Incentivize. </a:t>
                      </a:r>
                      <a:r>
                        <a:rPr b="0" lang="en" sz="900"/>
                        <a:t>Focus on implementing policies that motivate leaders to prioritize DEI.</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solidFill>
                      <a:srgbClr val="D3D3D3"/>
                    </a:solidFill>
                  </a:tcPr>
                </a:tc>
                <a:tc>
                  <a:txBody>
                    <a:bodyPr/>
                    <a:lstStyle/>
                    <a:p>
                      <a:pPr indent="-120650" lvl="0" marL="127000" marR="0" rtl="0" algn="l">
                        <a:spcBef>
                          <a:spcPts val="0"/>
                        </a:spcBef>
                        <a:spcAft>
                          <a:spcPts val="0"/>
                        </a:spcAft>
                        <a:buClr>
                          <a:schemeClr val="dk1"/>
                        </a:buClr>
                        <a:buSzPts val="900"/>
                        <a:buFont typeface="Arial"/>
                        <a:buChar char="•"/>
                      </a:pPr>
                      <a:r>
                        <a:rPr b="1" lang="en" sz="900"/>
                        <a:t>Bonus Modifiers. </a:t>
                      </a:r>
                      <a:r>
                        <a:rPr lang="en" sz="900"/>
                        <a:t>Modify leader bonus to reflect progress against organizational diversity goals. </a:t>
                      </a:r>
                      <a:endParaRPr sz="1100"/>
                    </a:p>
                    <a:p>
                      <a:pPr indent="-120650" lvl="0" marL="127000" marR="0" rtl="0" algn="l">
                        <a:spcBef>
                          <a:spcPts val="0"/>
                        </a:spcBef>
                        <a:spcAft>
                          <a:spcPts val="0"/>
                        </a:spcAft>
                        <a:buClr>
                          <a:schemeClr val="dk1"/>
                        </a:buClr>
                        <a:buSzPts val="900"/>
                        <a:buFont typeface="Arial"/>
                        <a:buChar char="•"/>
                      </a:pPr>
                      <a:r>
                        <a:rPr b="1" lang="en" sz="900"/>
                        <a:t>Strategic Chats with CEO. </a:t>
                      </a:r>
                      <a:r>
                        <a:rPr lang="en" sz="900"/>
                        <a:t>Recognize leaders who have successfully performed against DEI goals with a 1:1 conversation with the CEO. </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solidFill>
                      <a:srgbClr val="D3D3D3"/>
                    </a:solidFill>
                  </a:tcPr>
                </a:tc>
              </a:tr>
              <a:tr h="418150">
                <a:tc>
                  <a:txBody>
                    <a:bodyPr/>
                    <a:lstStyle/>
                    <a:p>
                      <a:pPr indent="0" lvl="0" marL="0" marR="0" rtl="0" algn="l">
                        <a:spcBef>
                          <a:spcPts val="0"/>
                        </a:spcBef>
                        <a:spcAft>
                          <a:spcPts val="0"/>
                        </a:spcAft>
                        <a:buNone/>
                      </a:pPr>
                      <a:r>
                        <a:rPr b="1" lang="en" sz="900"/>
                        <a:t>35-45: Correct. </a:t>
                      </a:r>
                      <a:r>
                        <a:rPr b="0" lang="en" sz="900"/>
                        <a:t>Focus on implementing policies that motivate leaders to prioritize DEI and establish consequences for failure to do so. </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120650" lvl="0" marL="127000" marR="0" rtl="0" algn="l">
                        <a:spcBef>
                          <a:spcPts val="0"/>
                        </a:spcBef>
                        <a:spcAft>
                          <a:spcPts val="0"/>
                        </a:spcAft>
                        <a:buClr>
                          <a:schemeClr val="dk1"/>
                        </a:buClr>
                        <a:buSzPts val="900"/>
                        <a:buFont typeface="Arial"/>
                        <a:buChar char="•"/>
                      </a:pPr>
                      <a:r>
                        <a:rPr b="1" lang="en" sz="900"/>
                        <a:t>Transparent Leader Scorecards. </a:t>
                      </a:r>
                      <a:r>
                        <a:rPr lang="en" sz="900"/>
                        <a:t>Require leaders to track and share DEI progress across teams and broader organization. </a:t>
                      </a:r>
                      <a:endParaRPr sz="1100"/>
                    </a:p>
                    <a:p>
                      <a:pPr indent="-120650" lvl="0" marL="127000" marR="0" rtl="0" algn="l">
                        <a:spcBef>
                          <a:spcPts val="0"/>
                        </a:spcBef>
                        <a:spcAft>
                          <a:spcPts val="0"/>
                        </a:spcAft>
                        <a:buClr>
                          <a:schemeClr val="dk1"/>
                        </a:buClr>
                        <a:buSzPts val="900"/>
                        <a:buFont typeface="Arial"/>
                        <a:buChar char="•"/>
                      </a:pPr>
                      <a:r>
                        <a:rPr b="1" lang="en" sz="900"/>
                        <a:t>DEI Improvement Plan. </a:t>
                      </a:r>
                      <a:r>
                        <a:rPr lang="en" sz="900"/>
                        <a:t>Require leaders to create an action plan outlining methods to achieve diversity and inclusion goals. </a:t>
                      </a:r>
                      <a:endParaRPr sz="1100"/>
                    </a:p>
                    <a:p>
                      <a:pPr indent="-120650" lvl="0" marL="127000" marR="0" rtl="0" algn="l">
                        <a:spcBef>
                          <a:spcPts val="0"/>
                        </a:spcBef>
                        <a:spcAft>
                          <a:spcPts val="0"/>
                        </a:spcAft>
                        <a:buClr>
                          <a:schemeClr val="dk1"/>
                        </a:buClr>
                        <a:buSzPts val="900"/>
                        <a:buFont typeface="Arial"/>
                        <a:buChar char="•"/>
                      </a:pPr>
                      <a:r>
                        <a:rPr b="1" lang="en" sz="900"/>
                        <a:t>Withhold Leader Progression. </a:t>
                      </a:r>
                      <a:r>
                        <a:rPr lang="en" sz="900"/>
                        <a:t>Rising leaders must demonstrate DEI progress to advance at the organization. </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r>
            </a:tbl>
          </a:graphicData>
        </a:graphic>
      </p:graphicFrame>
      <p:sp>
        <p:nvSpPr>
          <p:cNvPr id="1997" name="Google Shape;1997;p110"/>
          <p:cNvSpPr txBox="1"/>
          <p:nvPr/>
        </p:nvSpPr>
        <p:spPr>
          <a:xfrm>
            <a:off x="467710" y="685800"/>
            <a:ext cx="8229601" cy="692497"/>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Use the total from the previous exercise to identify which accountability measures best align with your organizational readiness. If the score is under 18, refer to the “reward” section for potential accountability measures to implement. If the score is 19-34, refer to the “incentivize” section for potential accountability measures to implement.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If the score is 35-45, refer to the “correct” section for potential accountability measures to implement.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1" name="Shape 2001"/>
        <p:cNvGrpSpPr/>
        <p:nvPr/>
      </p:nvGrpSpPr>
      <p:grpSpPr>
        <a:xfrm>
          <a:off x="0" y="0"/>
          <a:ext cx="0" cy="0"/>
          <a:chOff x="0" y="0"/>
          <a:chExt cx="0" cy="0"/>
        </a:xfrm>
      </p:grpSpPr>
      <p:sp>
        <p:nvSpPr>
          <p:cNvPr id="2002" name="Google Shape;2002;p111"/>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Contextualized DEI Strategy Conversation Guide</a:t>
            </a:r>
            <a:endParaRPr/>
          </a:p>
        </p:txBody>
      </p:sp>
      <p:sp>
        <p:nvSpPr>
          <p:cNvPr id="2003" name="Google Shape;2003;p111"/>
          <p:cNvSpPr txBox="1"/>
          <p:nvPr/>
        </p:nvSpPr>
        <p:spPr>
          <a:xfrm>
            <a:off x="457200" y="4614853"/>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aphicFrame>
        <p:nvGraphicFramePr>
          <p:cNvPr id="2004" name="Google Shape;2004;p111"/>
          <p:cNvGraphicFramePr/>
          <p:nvPr/>
        </p:nvGraphicFramePr>
        <p:xfrm>
          <a:off x="457200" y="1631575"/>
          <a:ext cx="3000000" cy="3000000"/>
        </p:xfrm>
        <a:graphic>
          <a:graphicData uri="http://schemas.openxmlformats.org/drawingml/2006/table">
            <a:tbl>
              <a:tblPr bandRow="1" firstRow="1">
                <a:noFill/>
                <a:tableStyleId>{05A6842A-0FF6-441E-87FA-3F9F5B1332E5}</a:tableStyleId>
              </a:tblPr>
              <a:tblGrid>
                <a:gridCol w="1040000"/>
                <a:gridCol w="3737975"/>
                <a:gridCol w="3451600"/>
              </a:tblGrid>
              <a:tr h="114300">
                <a:tc>
                  <a:txBody>
                    <a:bodyPr/>
                    <a:lstStyle/>
                    <a:p>
                      <a:pPr indent="0" lvl="0" marL="0" marR="0" rtl="0" algn="l">
                        <a:spcBef>
                          <a:spcPts val="0"/>
                        </a:spcBef>
                        <a:spcAft>
                          <a:spcPts val="0"/>
                        </a:spcAft>
                        <a:buNone/>
                      </a:pPr>
                      <a:r>
                        <a:t/>
                      </a:r>
                      <a:endParaRPr b="1" sz="900"/>
                    </a:p>
                  </a:txBody>
                  <a:tcPr marT="68600" marB="68600" marR="91450" marL="91450">
                    <a:lnR cap="flat" cmpd="sng" w="12700">
                      <a:solidFill>
                        <a:srgbClr val="6F7878"/>
                      </a:solidFill>
                      <a:prstDash val="solid"/>
                      <a:round/>
                      <a:headEnd len="sm" w="sm" type="none"/>
                      <a:tailEnd len="sm" w="sm" type="none"/>
                    </a:ln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None/>
                      </a:pPr>
                      <a:r>
                        <a:rPr b="1" lang="en" sz="900"/>
                        <a:t>Questions</a:t>
                      </a:r>
                      <a:endParaRPr sz="1100"/>
                    </a:p>
                  </a:txBody>
                  <a:tcPr marT="68600" marB="68600" marR="91450" marL="91450">
                    <a:lnL cap="flat" cmpd="sng" w="12700">
                      <a:solidFill>
                        <a:srgbClr val="6F7878"/>
                      </a:solidFill>
                      <a:prstDash val="solid"/>
                      <a:round/>
                      <a:headEnd len="sm" w="sm" type="none"/>
                      <a:tailEnd len="sm" w="sm" type="none"/>
                    </a:lnL>
                    <a:lnT cap="flat" cmpd="sng" w="12700">
                      <a:solidFill>
                        <a:srgbClr val="6F7878"/>
                      </a:solidFill>
                      <a:prstDash val="solid"/>
                      <a:round/>
                      <a:headEnd len="sm" w="sm" type="none"/>
                      <a:tailEnd len="sm" w="sm" type="none"/>
                    </a:lnT>
                    <a:solidFill>
                      <a:srgbClr val="A1B3CA"/>
                    </a:solidFill>
                  </a:tcPr>
                </a:tc>
                <a:tc>
                  <a:txBody>
                    <a:bodyPr/>
                    <a:lstStyle/>
                    <a:p>
                      <a:pPr indent="0" lvl="0" marL="0" marR="0" rtl="0" algn="l">
                        <a:spcBef>
                          <a:spcPts val="0"/>
                        </a:spcBef>
                        <a:spcAft>
                          <a:spcPts val="0"/>
                        </a:spcAft>
                        <a:buNone/>
                      </a:pPr>
                      <a:r>
                        <a:rPr b="1" lang="en" sz="900"/>
                        <a:t>Business Leader Response</a:t>
                      </a:r>
                      <a:endParaRPr sz="1100"/>
                    </a:p>
                  </a:txBody>
                  <a:tcPr marT="68600" marB="68600" marR="91450" marL="91450">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solidFill>
                      <a:srgbClr val="A1B3CA"/>
                    </a:solidFill>
                  </a:tcPr>
                </a:tc>
              </a:tr>
              <a:tr h="114300">
                <a:tc>
                  <a:txBody>
                    <a:bodyPr/>
                    <a:lstStyle/>
                    <a:p>
                      <a:pPr indent="0" lvl="0" marL="0" marR="0" rtl="0" algn="l">
                        <a:spcBef>
                          <a:spcPts val="0"/>
                        </a:spcBef>
                        <a:spcAft>
                          <a:spcPts val="0"/>
                        </a:spcAft>
                        <a:buNone/>
                      </a:pPr>
                      <a:r>
                        <a:rPr b="1" lang="en" sz="900"/>
                        <a:t>Identify</a:t>
                      </a:r>
                      <a:endParaRPr sz="1100"/>
                    </a:p>
                  </a:txBody>
                  <a:tcPr marT="68600" marB="68600" marR="91450" marL="91450">
                    <a:lnL cap="flat" cmpd="sng" w="12700">
                      <a:solidFill>
                        <a:srgbClr val="6F7878"/>
                      </a:solidFill>
                      <a:prstDash val="solid"/>
                      <a:round/>
                      <a:headEnd len="sm" w="sm" type="none"/>
                      <a:tailEnd len="sm" w="sm" type="none"/>
                    </a:lnL>
                    <a:lnT cap="flat" cmpd="sng" w="12700">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b="0" lang="en" sz="900"/>
                        <a:t>What are the biggest DEI-related challenges your business unit faces today?</a:t>
                      </a:r>
                      <a:endParaRPr sz="1100"/>
                    </a:p>
                  </a:txBody>
                  <a:tcPr marT="68600" marB="68600" marR="91450" marL="91450">
                    <a:lnR cap="flat" cmpd="sng" w="9525">
                      <a:solidFill>
                        <a:srgbClr val="6F7878"/>
                      </a:solidFill>
                      <a:prstDash val="solid"/>
                      <a:round/>
                      <a:headEnd len="sm" w="sm" type="none"/>
                      <a:tailEnd len="sm" w="sm" type="none"/>
                    </a:lnR>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rPr i="1" lang="en" sz="800"/>
                        <a:t>Ex: “We have trouble retaining women at our senior director level and above.”</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B cap="flat" cmpd="sng" w="9525">
                      <a:solidFill>
                        <a:srgbClr val="6F7878"/>
                      </a:solidFill>
                      <a:prstDash val="solid"/>
                      <a:round/>
                      <a:headEnd len="sm" w="sm" type="none"/>
                      <a:tailEnd len="sm" w="sm" type="none"/>
                    </a:lnB>
                  </a:tcPr>
                </a:tc>
              </a:tr>
              <a:tr h="114300">
                <a:tc rowSpan="3">
                  <a:txBody>
                    <a:bodyPr/>
                    <a:lstStyle/>
                    <a:p>
                      <a:pPr indent="0" lvl="0" marL="0" marR="0" rtl="0" algn="l">
                        <a:spcBef>
                          <a:spcPts val="0"/>
                        </a:spcBef>
                        <a:spcAft>
                          <a:spcPts val="0"/>
                        </a:spcAft>
                        <a:buNone/>
                      </a:pPr>
                      <a:r>
                        <a:rPr b="1" lang="en" sz="900"/>
                        <a:t>Understand</a:t>
                      </a:r>
                      <a:endParaRPr sz="1100"/>
                    </a:p>
                  </a:txBody>
                  <a:tcPr marT="68600" marB="68600" marR="91450" marL="91450">
                    <a:lnL cap="flat" cmpd="sng" w="12700">
                      <a:solidFill>
                        <a:srgbClr val="6F7878"/>
                      </a:solidFill>
                      <a:prstDash val="solid"/>
                      <a:round/>
                      <a:headEnd len="sm" w="sm" type="none"/>
                      <a:tailEnd len="sm" w="sm" type="none"/>
                    </a:lnL>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b="0" lang="en" sz="900"/>
                        <a:t>What barriers prevent you from achieving the globally reported DEI goals?</a:t>
                      </a:r>
                      <a:endParaRPr sz="1100"/>
                    </a:p>
                  </a:txBody>
                  <a:tcPr marT="68600" marB="68600" marR="91450" marL="91450">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800"/>
                        <a:buFont typeface="Arial"/>
                        <a:buNone/>
                      </a:pPr>
                      <a:r>
                        <a:rPr i="1" lang="en" sz="800"/>
                        <a:t>Ex: “I’m not sure where to start. We’ve communicated our expectations down to the frontline leaders, but they don’t seem to be listening.”</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14300">
                <a:tc vMerge="1"/>
                <a:tc>
                  <a:txBody>
                    <a:bodyPr/>
                    <a:lstStyle/>
                    <a:p>
                      <a:pPr indent="0" lvl="0" marL="0" marR="0" rtl="0" algn="l">
                        <a:spcBef>
                          <a:spcPts val="0"/>
                        </a:spcBef>
                        <a:spcAft>
                          <a:spcPts val="0"/>
                        </a:spcAft>
                        <a:buNone/>
                      </a:pPr>
                      <a:r>
                        <a:rPr b="0" lang="en" sz="900"/>
                        <a:t>What DEI initiatives have you tried to implement before?</a:t>
                      </a:r>
                      <a:endParaRPr sz="1100"/>
                    </a:p>
                  </a:txBody>
                  <a:tcPr marT="68600" marB="68600" marR="91450" marL="91450">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14300">
                <a:tc vMerge="1"/>
                <a:tc>
                  <a:txBody>
                    <a:bodyPr/>
                    <a:lstStyle/>
                    <a:p>
                      <a:pPr indent="0" lvl="0" marL="0" marR="0" rtl="0" algn="l">
                        <a:spcBef>
                          <a:spcPts val="0"/>
                        </a:spcBef>
                        <a:spcAft>
                          <a:spcPts val="0"/>
                        </a:spcAft>
                        <a:buNone/>
                      </a:pPr>
                      <a:r>
                        <a:rPr b="0" lang="en" sz="900"/>
                        <a:t>What DEI initiatives do you think would have the most impact?</a:t>
                      </a:r>
                      <a:endParaRPr sz="1100"/>
                    </a:p>
                  </a:txBody>
                  <a:tcPr marT="68600" marB="68600" marR="91450" marL="91450">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97550">
                <a:tc>
                  <a:txBody>
                    <a:bodyPr/>
                    <a:lstStyle/>
                    <a:p>
                      <a:pPr indent="0" lvl="0" marL="0" marR="0" rtl="0" algn="l">
                        <a:spcBef>
                          <a:spcPts val="0"/>
                        </a:spcBef>
                        <a:spcAft>
                          <a:spcPts val="0"/>
                        </a:spcAft>
                        <a:buNone/>
                      </a:pPr>
                      <a:r>
                        <a:rPr b="1" lang="en" sz="900"/>
                        <a:t>Uncover</a:t>
                      </a:r>
                      <a:endParaRPr sz="1100"/>
                    </a:p>
                  </a:txBody>
                  <a:tcPr marT="68600" marB="68600" marR="91450" marL="91450">
                    <a:lnL cap="flat" cmpd="sng" w="12700">
                      <a:solidFill>
                        <a:srgbClr val="6F7878"/>
                      </a:solidFill>
                      <a:prstDash val="solid"/>
                      <a:round/>
                      <a:headEnd len="sm" w="sm" type="none"/>
                      <a:tailEnd len="sm" w="sm" type="none"/>
                    </a:lnL>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rPr b="0" lang="en" sz="900"/>
                        <a:t>What other DEI goals are important to your function or region that may not be captured in the global goals?</a:t>
                      </a:r>
                      <a:endParaRPr sz="1100"/>
                    </a:p>
                  </a:txBody>
                  <a:tcPr marT="68600" marB="68600" marR="91450" marL="91450">
                    <a:lnR cap="flat" cmpd="sng" w="9525">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9525">
                      <a:solidFill>
                        <a:srgbClr val="6F7878"/>
                      </a:solidFill>
                      <a:prstDash val="solid"/>
                      <a:round/>
                      <a:headEnd len="sm" w="sm" type="none"/>
                      <a:tailEnd len="sm" w="sm" type="none"/>
                    </a:lnB>
                  </a:tcPr>
                </a:tc>
              </a:tr>
              <a:tr h="114300">
                <a:tc>
                  <a:txBody>
                    <a:bodyPr/>
                    <a:lstStyle/>
                    <a:p>
                      <a:pPr indent="0" lvl="0" marL="0" marR="0" rtl="0" algn="l">
                        <a:spcBef>
                          <a:spcPts val="0"/>
                        </a:spcBef>
                        <a:spcAft>
                          <a:spcPts val="0"/>
                        </a:spcAft>
                        <a:buNone/>
                      </a:pPr>
                      <a:r>
                        <a:rPr b="1" lang="en" sz="900"/>
                        <a:t>Desired Outcomes</a:t>
                      </a:r>
                      <a:endParaRPr sz="1100"/>
                    </a:p>
                  </a:txBody>
                  <a:tcPr marT="68600" marB="68600" marR="91450" marL="91450">
                    <a:lnL cap="flat" cmpd="sng" w="12700">
                      <a:solidFill>
                        <a:srgbClr val="6F7878"/>
                      </a:solidFill>
                      <a:prstDash val="solid"/>
                      <a:round/>
                      <a:headEnd len="sm" w="sm" type="none"/>
                      <a:tailEnd len="sm" w="sm" type="none"/>
                    </a:lnL>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solidFill>
                      <a:srgbClr val="D0DEEA"/>
                    </a:solidFill>
                  </a:tcPr>
                </a:tc>
                <a:tc>
                  <a:txBody>
                    <a:bodyPr/>
                    <a:lstStyle/>
                    <a:p>
                      <a:pPr indent="0" lvl="0" marL="0" marR="0" rtl="0" algn="l">
                        <a:spcBef>
                          <a:spcPts val="0"/>
                        </a:spcBef>
                        <a:spcAft>
                          <a:spcPts val="0"/>
                        </a:spcAft>
                        <a:buNone/>
                      </a:pPr>
                      <a:r>
                        <a:t/>
                      </a:r>
                      <a:endParaRPr b="0" sz="900"/>
                    </a:p>
                  </a:txBody>
                  <a:tcPr marT="68600" marB="68600" marR="91450" marL="91450">
                    <a:lnR cap="flat" cmpd="sng" w="9525">
                      <a:solidFill>
                        <a:srgbClr val="000000">
                          <a:alpha val="0"/>
                        </a:srgbClr>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Clr>
                          <a:schemeClr val="dk1"/>
                        </a:buClr>
                        <a:buSzPts val="900"/>
                        <a:buFont typeface="Arial"/>
                        <a:buNone/>
                      </a:pPr>
                      <a:r>
                        <a:t/>
                      </a:r>
                      <a:endParaRPr sz="900"/>
                    </a:p>
                  </a:txBody>
                  <a:tcPr marT="68600" marB="68600" marR="91450" marL="91450">
                    <a:lnL cap="flat" cmpd="sng" w="9525">
                      <a:solidFill>
                        <a:srgbClr val="000000">
                          <a:alpha val="0"/>
                        </a:srgbClr>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6F7878"/>
                      </a:solidFill>
                      <a:prstDash val="solid"/>
                      <a:round/>
                      <a:headEnd len="sm" w="sm" type="none"/>
                      <a:tailEnd len="sm" w="sm" type="none"/>
                    </a:lnT>
                    <a:lnB cap="flat" cmpd="sng" w="12700">
                      <a:solidFill>
                        <a:srgbClr val="6F7878"/>
                      </a:solidFill>
                      <a:prstDash val="solid"/>
                      <a:round/>
                      <a:headEnd len="sm" w="sm" type="none"/>
                      <a:tailEnd len="sm" w="sm" type="none"/>
                    </a:lnB>
                  </a:tcPr>
                </a:tc>
              </a:tr>
            </a:tbl>
          </a:graphicData>
        </a:graphic>
      </p:graphicFrame>
      <p:grpSp>
        <p:nvGrpSpPr>
          <p:cNvPr id="2005" name="Google Shape;2005;p111"/>
          <p:cNvGrpSpPr/>
          <p:nvPr/>
        </p:nvGrpSpPr>
        <p:grpSpPr>
          <a:xfrm>
            <a:off x="5938463" y="1335415"/>
            <a:ext cx="2748334" cy="207749"/>
            <a:chOff x="5938463" y="1372673"/>
            <a:chExt cx="2748334" cy="276999"/>
          </a:xfrm>
        </p:grpSpPr>
        <p:sp>
          <p:nvSpPr>
            <p:cNvPr id="2006" name="Google Shape;2006;p111"/>
            <p:cNvSpPr txBox="1"/>
            <p:nvPr/>
          </p:nvSpPr>
          <p:spPr>
            <a:xfrm>
              <a:off x="5938463" y="1372673"/>
              <a:ext cx="1141338" cy="276999"/>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Business Leader</a:t>
              </a:r>
              <a:endParaRPr/>
            </a:p>
          </p:txBody>
        </p:sp>
        <p:cxnSp>
          <p:nvCxnSpPr>
            <p:cNvPr id="2007" name="Google Shape;2007;p111"/>
            <p:cNvCxnSpPr/>
            <p:nvPr/>
          </p:nvCxnSpPr>
          <p:spPr>
            <a:xfrm>
              <a:off x="7181636" y="1583560"/>
              <a:ext cx="1505161" cy="0"/>
            </a:xfrm>
            <a:prstGeom prst="straightConnector1">
              <a:avLst/>
            </a:prstGeom>
            <a:noFill/>
            <a:ln cap="flat" cmpd="sng" w="12700">
              <a:solidFill>
                <a:srgbClr val="6F7878"/>
              </a:solidFill>
              <a:prstDash val="solid"/>
              <a:miter lim="800000"/>
              <a:headEnd len="sm" w="sm" type="none"/>
              <a:tailEnd len="sm" w="sm" type="none"/>
            </a:ln>
          </p:spPr>
        </p:cxnSp>
      </p:grpSp>
      <p:sp>
        <p:nvSpPr>
          <p:cNvPr id="2008" name="Google Shape;2008;p111"/>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Use this tool as a conversation guide for an upcoming DEI strategy meeting with a business leader. Use the questions shown below to structure you meeting and to help ensure you have a better understanding of the unique challenges and needs of each business unit.</a:t>
            </a:r>
            <a:endParaRPr sz="1200">
              <a:solidFill>
                <a:schemeClr val="dk1"/>
              </a:solidFill>
              <a:latin typeface="Arial"/>
              <a:ea typeface="Arial"/>
              <a:cs typeface="Arial"/>
              <a:sym typeface="Arial"/>
            </a:endParaRPr>
          </a:p>
        </p:txBody>
      </p:sp>
      <p:grpSp>
        <p:nvGrpSpPr>
          <p:cNvPr id="2009" name="Google Shape;2009;p111"/>
          <p:cNvGrpSpPr/>
          <p:nvPr/>
        </p:nvGrpSpPr>
        <p:grpSpPr>
          <a:xfrm>
            <a:off x="3133526" y="1335415"/>
            <a:ext cx="2544753" cy="207749"/>
            <a:chOff x="6142044" y="1023351"/>
            <a:chExt cx="2544753" cy="276999"/>
          </a:xfrm>
        </p:grpSpPr>
        <p:sp>
          <p:nvSpPr>
            <p:cNvPr id="2010" name="Google Shape;2010;p111"/>
            <p:cNvSpPr txBox="1"/>
            <p:nvPr/>
          </p:nvSpPr>
          <p:spPr>
            <a:xfrm>
              <a:off x="6142044" y="1023351"/>
              <a:ext cx="937757" cy="276999"/>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Business Unit</a:t>
              </a:r>
              <a:endParaRPr/>
            </a:p>
          </p:txBody>
        </p:sp>
        <p:cxnSp>
          <p:nvCxnSpPr>
            <p:cNvPr id="2011" name="Google Shape;2011;p111"/>
            <p:cNvCxnSpPr/>
            <p:nvPr/>
          </p:nvCxnSpPr>
          <p:spPr>
            <a:xfrm>
              <a:off x="7181636" y="1223964"/>
              <a:ext cx="1505161" cy="0"/>
            </a:xfrm>
            <a:prstGeom prst="straightConnector1">
              <a:avLst/>
            </a:prstGeom>
            <a:noFill/>
            <a:ln cap="flat" cmpd="sng" w="12700">
              <a:solidFill>
                <a:srgbClr val="6F7878"/>
              </a:solidFill>
              <a:prstDash val="solid"/>
              <a:miter lim="800000"/>
              <a:headEnd len="sm" w="sm" type="none"/>
              <a:tailEnd len="sm" w="sm" type="non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0"/>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Many Focus on Diversifying the Pool</a:t>
            </a:r>
            <a:endParaRPr/>
          </a:p>
        </p:txBody>
      </p:sp>
      <p:sp>
        <p:nvSpPr>
          <p:cNvPr id="408" name="Google Shape;408;p40"/>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400"/>
              <a:buFont typeface="Arial"/>
              <a:buNone/>
            </a:pPr>
            <a:r>
              <a:rPr lang="en">
                <a:solidFill>
                  <a:srgbClr val="000000"/>
                </a:solidFill>
              </a:rPr>
              <a:t>Organizations Focus on Diversifying Early-Career Talent</a:t>
            </a:r>
            <a:endParaRPr/>
          </a:p>
        </p:txBody>
      </p:sp>
      <p:sp>
        <p:nvSpPr>
          <p:cNvPr id="409" name="Google Shape;409;p40"/>
          <p:cNvSpPr txBox="1"/>
          <p:nvPr/>
        </p:nvSpPr>
        <p:spPr>
          <a:xfrm>
            <a:off x="457199" y="4479500"/>
            <a:ext cx="6037546" cy="184666"/>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Bureau of Labor Statistics, Current Population Survey</a:t>
            </a:r>
            <a:endParaRPr/>
          </a:p>
        </p:txBody>
      </p:sp>
      <p:sp>
        <p:nvSpPr>
          <p:cNvPr id="410" name="Google Shape;410;p40"/>
          <p:cNvSpPr/>
          <p:nvPr/>
        </p:nvSpPr>
        <p:spPr>
          <a:xfrm>
            <a:off x="1746725" y="979091"/>
            <a:ext cx="6037546" cy="3478609"/>
          </a:xfrm>
          <a:prstGeom prst="triangle">
            <a:avLst>
              <a:gd fmla="val 50000" name="adj"/>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11" name="Google Shape;411;p40"/>
          <p:cNvGrpSpPr/>
          <p:nvPr/>
        </p:nvGrpSpPr>
        <p:grpSpPr>
          <a:xfrm>
            <a:off x="2700805" y="3724999"/>
            <a:ext cx="417781" cy="313336"/>
            <a:chOff x="4949588" y="5177930"/>
            <a:chExt cx="572241" cy="572241"/>
          </a:xfrm>
        </p:grpSpPr>
        <p:sp>
          <p:nvSpPr>
            <p:cNvPr id="412" name="Google Shape;412;p40"/>
            <p:cNvSpPr/>
            <p:nvPr/>
          </p:nvSpPr>
          <p:spPr>
            <a:xfrm>
              <a:off x="4949588" y="5177930"/>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13" name="Google Shape;413;p40"/>
            <p:cNvPicPr preferRelativeResize="0"/>
            <p:nvPr/>
          </p:nvPicPr>
          <p:blipFill rotWithShape="1">
            <a:blip r:embed="rId3">
              <a:alphaModFix/>
            </a:blip>
            <a:srcRect b="0" l="0" r="0" t="0"/>
            <a:stretch/>
          </p:blipFill>
          <p:spPr>
            <a:xfrm>
              <a:off x="4949588" y="5177930"/>
              <a:ext cx="572241" cy="572241"/>
            </a:xfrm>
            <a:prstGeom prst="rect">
              <a:avLst/>
            </a:prstGeom>
            <a:noFill/>
            <a:ln>
              <a:noFill/>
            </a:ln>
          </p:spPr>
        </p:pic>
      </p:grpSp>
      <p:grpSp>
        <p:nvGrpSpPr>
          <p:cNvPr id="414" name="Google Shape;414;p40"/>
          <p:cNvGrpSpPr/>
          <p:nvPr/>
        </p:nvGrpSpPr>
        <p:grpSpPr>
          <a:xfrm>
            <a:off x="2234454" y="3976097"/>
            <a:ext cx="417781" cy="335717"/>
            <a:chOff x="5824669" y="5137076"/>
            <a:chExt cx="572241" cy="613115"/>
          </a:xfrm>
        </p:grpSpPr>
        <p:sp>
          <p:nvSpPr>
            <p:cNvPr id="415" name="Google Shape;415;p40"/>
            <p:cNvSpPr/>
            <p:nvPr/>
          </p:nvSpPr>
          <p:spPr>
            <a:xfrm>
              <a:off x="5824669" y="5137076"/>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16" name="Google Shape;416;p40"/>
            <p:cNvPicPr preferRelativeResize="0"/>
            <p:nvPr/>
          </p:nvPicPr>
          <p:blipFill rotWithShape="1">
            <a:blip r:embed="rId4">
              <a:alphaModFix/>
            </a:blip>
            <a:srcRect b="0" l="0" r="0" t="0"/>
            <a:stretch/>
          </p:blipFill>
          <p:spPr>
            <a:xfrm>
              <a:off x="5824669" y="5137076"/>
              <a:ext cx="572241" cy="613115"/>
            </a:xfrm>
            <a:prstGeom prst="rect">
              <a:avLst/>
            </a:prstGeom>
            <a:noFill/>
            <a:ln>
              <a:noFill/>
            </a:ln>
          </p:spPr>
        </p:pic>
      </p:grpSp>
      <p:cxnSp>
        <p:nvCxnSpPr>
          <p:cNvPr id="417" name="Google Shape;417;p40"/>
          <p:cNvCxnSpPr/>
          <p:nvPr/>
        </p:nvCxnSpPr>
        <p:spPr>
          <a:xfrm rot="10800000">
            <a:off x="2324394" y="3552825"/>
            <a:ext cx="4847352" cy="0"/>
          </a:xfrm>
          <a:prstGeom prst="straightConnector1">
            <a:avLst/>
          </a:prstGeom>
          <a:noFill/>
          <a:ln cap="flat" cmpd="sng" w="25400">
            <a:solidFill>
              <a:schemeClr val="lt1"/>
            </a:solidFill>
            <a:prstDash val="solid"/>
            <a:miter lim="800000"/>
            <a:headEnd len="sm" w="sm" type="none"/>
            <a:tailEnd len="sm" w="sm" type="none"/>
          </a:ln>
        </p:spPr>
      </p:cxnSp>
      <p:grpSp>
        <p:nvGrpSpPr>
          <p:cNvPr id="418" name="Google Shape;418;p40"/>
          <p:cNvGrpSpPr/>
          <p:nvPr/>
        </p:nvGrpSpPr>
        <p:grpSpPr>
          <a:xfrm>
            <a:off x="6433588" y="3725000"/>
            <a:ext cx="417778" cy="313334"/>
            <a:chOff x="6256041" y="4947281"/>
            <a:chExt cx="417778" cy="417778"/>
          </a:xfrm>
        </p:grpSpPr>
        <p:sp>
          <p:nvSpPr>
            <p:cNvPr id="419" name="Google Shape;419;p40"/>
            <p:cNvSpPr/>
            <p:nvPr/>
          </p:nvSpPr>
          <p:spPr>
            <a:xfrm>
              <a:off x="6256042" y="4947282"/>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0" name="Google Shape;420;p40"/>
            <p:cNvPicPr preferRelativeResize="0"/>
            <p:nvPr/>
          </p:nvPicPr>
          <p:blipFill rotWithShape="1">
            <a:blip r:embed="rId5">
              <a:alphaModFix/>
            </a:blip>
            <a:srcRect b="0" l="0" r="0" t="0"/>
            <a:stretch/>
          </p:blipFill>
          <p:spPr>
            <a:xfrm>
              <a:off x="6256041" y="4947281"/>
              <a:ext cx="417778" cy="417778"/>
            </a:xfrm>
            <a:prstGeom prst="rect">
              <a:avLst/>
            </a:prstGeom>
            <a:noFill/>
            <a:ln>
              <a:noFill/>
            </a:ln>
          </p:spPr>
        </p:pic>
      </p:grpSp>
      <p:grpSp>
        <p:nvGrpSpPr>
          <p:cNvPr id="421" name="Google Shape;421;p40"/>
          <p:cNvGrpSpPr/>
          <p:nvPr/>
        </p:nvGrpSpPr>
        <p:grpSpPr>
          <a:xfrm>
            <a:off x="6899934" y="3986541"/>
            <a:ext cx="419773" cy="314830"/>
            <a:chOff x="6877449" y="5403015"/>
            <a:chExt cx="419773" cy="419773"/>
          </a:xfrm>
        </p:grpSpPr>
        <p:sp>
          <p:nvSpPr>
            <p:cNvPr id="422" name="Google Shape;422;p40"/>
            <p:cNvSpPr/>
            <p:nvPr/>
          </p:nvSpPr>
          <p:spPr>
            <a:xfrm>
              <a:off x="6878447" y="5404013"/>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3" name="Google Shape;423;p40"/>
            <p:cNvPicPr preferRelativeResize="0"/>
            <p:nvPr/>
          </p:nvPicPr>
          <p:blipFill rotWithShape="1">
            <a:blip r:embed="rId6">
              <a:alphaModFix/>
            </a:blip>
            <a:srcRect b="0" l="0" r="0" t="0"/>
            <a:stretch/>
          </p:blipFill>
          <p:spPr>
            <a:xfrm>
              <a:off x="6877449" y="5403015"/>
              <a:ext cx="419773" cy="419773"/>
            </a:xfrm>
            <a:prstGeom prst="rect">
              <a:avLst/>
            </a:prstGeom>
            <a:noFill/>
            <a:ln>
              <a:noFill/>
            </a:ln>
          </p:spPr>
        </p:pic>
      </p:grpSp>
      <p:grpSp>
        <p:nvGrpSpPr>
          <p:cNvPr id="424" name="Google Shape;424;p40"/>
          <p:cNvGrpSpPr/>
          <p:nvPr/>
        </p:nvGrpSpPr>
        <p:grpSpPr>
          <a:xfrm>
            <a:off x="5967241" y="3987289"/>
            <a:ext cx="417777" cy="313333"/>
            <a:chOff x="5855610" y="5449979"/>
            <a:chExt cx="417777" cy="417777"/>
          </a:xfrm>
        </p:grpSpPr>
        <p:sp>
          <p:nvSpPr>
            <p:cNvPr id="425" name="Google Shape;425;p40"/>
            <p:cNvSpPr/>
            <p:nvPr/>
          </p:nvSpPr>
          <p:spPr>
            <a:xfrm>
              <a:off x="5855610" y="5449979"/>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6" name="Google Shape;426;p40"/>
            <p:cNvPicPr preferRelativeResize="0"/>
            <p:nvPr/>
          </p:nvPicPr>
          <p:blipFill rotWithShape="1">
            <a:blip r:embed="rId7">
              <a:alphaModFix/>
            </a:blip>
            <a:srcRect b="0" l="0" r="0" t="0"/>
            <a:stretch/>
          </p:blipFill>
          <p:spPr>
            <a:xfrm>
              <a:off x="5855610" y="5449979"/>
              <a:ext cx="417776" cy="417776"/>
            </a:xfrm>
            <a:prstGeom prst="rect">
              <a:avLst/>
            </a:prstGeom>
            <a:noFill/>
            <a:ln>
              <a:noFill/>
            </a:ln>
          </p:spPr>
        </p:pic>
      </p:grpSp>
      <p:grpSp>
        <p:nvGrpSpPr>
          <p:cNvPr id="427" name="Google Shape;427;p40"/>
          <p:cNvGrpSpPr/>
          <p:nvPr/>
        </p:nvGrpSpPr>
        <p:grpSpPr>
          <a:xfrm>
            <a:off x="5500894" y="3725001"/>
            <a:ext cx="417777" cy="313333"/>
            <a:chOff x="5537059" y="4959993"/>
            <a:chExt cx="417777" cy="417777"/>
          </a:xfrm>
        </p:grpSpPr>
        <p:sp>
          <p:nvSpPr>
            <p:cNvPr id="428" name="Google Shape;428;p40"/>
            <p:cNvSpPr/>
            <p:nvPr/>
          </p:nvSpPr>
          <p:spPr>
            <a:xfrm>
              <a:off x="5537059" y="4959993"/>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29" name="Google Shape;429;p40"/>
            <p:cNvPicPr preferRelativeResize="0"/>
            <p:nvPr/>
          </p:nvPicPr>
          <p:blipFill rotWithShape="1">
            <a:blip r:embed="rId8">
              <a:alphaModFix/>
            </a:blip>
            <a:srcRect b="0" l="0" r="0" t="0"/>
            <a:stretch/>
          </p:blipFill>
          <p:spPr>
            <a:xfrm>
              <a:off x="5537059" y="4959993"/>
              <a:ext cx="417777" cy="417777"/>
            </a:xfrm>
            <a:prstGeom prst="rect">
              <a:avLst/>
            </a:prstGeom>
            <a:noFill/>
            <a:ln>
              <a:noFill/>
            </a:ln>
          </p:spPr>
        </p:pic>
      </p:grpSp>
      <p:grpSp>
        <p:nvGrpSpPr>
          <p:cNvPr id="430" name="Google Shape;430;p40"/>
          <p:cNvGrpSpPr/>
          <p:nvPr/>
        </p:nvGrpSpPr>
        <p:grpSpPr>
          <a:xfrm>
            <a:off x="5034546" y="3987289"/>
            <a:ext cx="417778" cy="313334"/>
            <a:chOff x="4899793" y="5354211"/>
            <a:chExt cx="417778" cy="417778"/>
          </a:xfrm>
        </p:grpSpPr>
        <p:sp>
          <p:nvSpPr>
            <p:cNvPr id="431" name="Google Shape;431;p40"/>
            <p:cNvSpPr/>
            <p:nvPr/>
          </p:nvSpPr>
          <p:spPr>
            <a:xfrm>
              <a:off x="4899794" y="5354212"/>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32" name="Google Shape;432;p40"/>
            <p:cNvPicPr preferRelativeResize="0"/>
            <p:nvPr/>
          </p:nvPicPr>
          <p:blipFill rotWithShape="1">
            <a:blip r:embed="rId9">
              <a:alphaModFix/>
            </a:blip>
            <a:srcRect b="0" l="0" r="0" t="0"/>
            <a:stretch/>
          </p:blipFill>
          <p:spPr>
            <a:xfrm>
              <a:off x="4899793" y="5354211"/>
              <a:ext cx="417778" cy="417778"/>
            </a:xfrm>
            <a:prstGeom prst="rect">
              <a:avLst/>
            </a:prstGeom>
            <a:noFill/>
            <a:ln>
              <a:noFill/>
            </a:ln>
          </p:spPr>
        </p:pic>
      </p:grpSp>
      <p:grpSp>
        <p:nvGrpSpPr>
          <p:cNvPr id="433" name="Google Shape;433;p40"/>
          <p:cNvGrpSpPr/>
          <p:nvPr/>
        </p:nvGrpSpPr>
        <p:grpSpPr>
          <a:xfrm>
            <a:off x="4568198" y="3725000"/>
            <a:ext cx="417778" cy="313334"/>
            <a:chOff x="4513187" y="4926087"/>
            <a:chExt cx="417778" cy="417778"/>
          </a:xfrm>
        </p:grpSpPr>
        <p:sp>
          <p:nvSpPr>
            <p:cNvPr id="434" name="Google Shape;434;p40"/>
            <p:cNvSpPr/>
            <p:nvPr/>
          </p:nvSpPr>
          <p:spPr>
            <a:xfrm>
              <a:off x="4513188" y="4926088"/>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35" name="Google Shape;435;p40"/>
            <p:cNvPicPr preferRelativeResize="0"/>
            <p:nvPr/>
          </p:nvPicPr>
          <p:blipFill rotWithShape="1">
            <a:blip r:embed="rId10">
              <a:alphaModFix/>
            </a:blip>
            <a:srcRect b="0" l="0" r="0" t="0"/>
            <a:stretch/>
          </p:blipFill>
          <p:spPr>
            <a:xfrm>
              <a:off x="4513187" y="4926087"/>
              <a:ext cx="417778" cy="417778"/>
            </a:xfrm>
            <a:prstGeom prst="rect">
              <a:avLst/>
            </a:prstGeom>
            <a:noFill/>
            <a:ln>
              <a:noFill/>
            </a:ln>
          </p:spPr>
        </p:pic>
      </p:grpSp>
      <p:grpSp>
        <p:nvGrpSpPr>
          <p:cNvPr id="436" name="Google Shape;436;p40"/>
          <p:cNvGrpSpPr/>
          <p:nvPr/>
        </p:nvGrpSpPr>
        <p:grpSpPr>
          <a:xfrm>
            <a:off x="3633506" y="3724252"/>
            <a:ext cx="419773" cy="314830"/>
            <a:chOff x="3747856" y="4913383"/>
            <a:chExt cx="419773" cy="419773"/>
          </a:xfrm>
        </p:grpSpPr>
        <p:sp>
          <p:nvSpPr>
            <p:cNvPr id="437" name="Google Shape;437;p40"/>
            <p:cNvSpPr/>
            <p:nvPr/>
          </p:nvSpPr>
          <p:spPr>
            <a:xfrm>
              <a:off x="3748854" y="4914381"/>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38" name="Google Shape;438;p40"/>
            <p:cNvPicPr preferRelativeResize="0"/>
            <p:nvPr/>
          </p:nvPicPr>
          <p:blipFill rotWithShape="1">
            <a:blip r:embed="rId11">
              <a:alphaModFix/>
            </a:blip>
            <a:srcRect b="0" l="0" r="0" t="0"/>
            <a:stretch/>
          </p:blipFill>
          <p:spPr>
            <a:xfrm>
              <a:off x="3747856" y="4913383"/>
              <a:ext cx="419773" cy="419773"/>
            </a:xfrm>
            <a:prstGeom prst="rect">
              <a:avLst/>
            </a:prstGeom>
            <a:noFill/>
            <a:ln>
              <a:noFill/>
            </a:ln>
          </p:spPr>
        </p:pic>
      </p:grpSp>
      <p:grpSp>
        <p:nvGrpSpPr>
          <p:cNvPr id="439" name="Google Shape;439;p40"/>
          <p:cNvGrpSpPr/>
          <p:nvPr/>
        </p:nvGrpSpPr>
        <p:grpSpPr>
          <a:xfrm>
            <a:off x="4101849" y="3987289"/>
            <a:ext cx="417779" cy="313334"/>
            <a:chOff x="4146554" y="5310897"/>
            <a:chExt cx="417779" cy="417779"/>
          </a:xfrm>
        </p:grpSpPr>
        <p:sp>
          <p:nvSpPr>
            <p:cNvPr id="440" name="Google Shape;440;p40"/>
            <p:cNvSpPr/>
            <p:nvPr/>
          </p:nvSpPr>
          <p:spPr>
            <a:xfrm>
              <a:off x="4146555" y="5310898"/>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41" name="Google Shape;441;p40"/>
            <p:cNvPicPr preferRelativeResize="0"/>
            <p:nvPr/>
          </p:nvPicPr>
          <p:blipFill rotWithShape="1">
            <a:blip r:embed="rId12">
              <a:alphaModFix/>
            </a:blip>
            <a:srcRect b="0" l="0" r="0" t="0"/>
            <a:stretch/>
          </p:blipFill>
          <p:spPr>
            <a:xfrm>
              <a:off x="4146554" y="5310897"/>
              <a:ext cx="417779" cy="417779"/>
            </a:xfrm>
            <a:prstGeom prst="rect">
              <a:avLst/>
            </a:prstGeom>
            <a:noFill/>
            <a:ln>
              <a:noFill/>
            </a:ln>
          </p:spPr>
        </p:pic>
      </p:grpSp>
      <p:grpSp>
        <p:nvGrpSpPr>
          <p:cNvPr id="442" name="Google Shape;442;p40"/>
          <p:cNvGrpSpPr/>
          <p:nvPr/>
        </p:nvGrpSpPr>
        <p:grpSpPr>
          <a:xfrm>
            <a:off x="3167156" y="3987288"/>
            <a:ext cx="417780" cy="313335"/>
            <a:chOff x="3284746" y="5302712"/>
            <a:chExt cx="417780" cy="417780"/>
          </a:xfrm>
        </p:grpSpPr>
        <p:sp>
          <p:nvSpPr>
            <p:cNvPr id="443" name="Google Shape;443;p40"/>
            <p:cNvSpPr/>
            <p:nvPr/>
          </p:nvSpPr>
          <p:spPr>
            <a:xfrm>
              <a:off x="3284748" y="5302714"/>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44" name="Google Shape;444;p40"/>
            <p:cNvPicPr preferRelativeResize="0"/>
            <p:nvPr/>
          </p:nvPicPr>
          <p:blipFill rotWithShape="1">
            <a:blip r:embed="rId13">
              <a:alphaModFix/>
            </a:blip>
            <a:srcRect b="0" l="0" r="0" t="0"/>
            <a:stretch/>
          </p:blipFill>
          <p:spPr>
            <a:xfrm>
              <a:off x="3284746" y="5302712"/>
              <a:ext cx="417780" cy="417780"/>
            </a:xfrm>
            <a:prstGeom prst="rect">
              <a:avLst/>
            </a:prstGeom>
            <a:noFill/>
            <a:ln>
              <a:noFill/>
            </a:ln>
          </p:spPr>
        </p:pic>
      </p:grpSp>
      <p:sp>
        <p:nvSpPr>
          <p:cNvPr id="445" name="Google Shape;445;p40"/>
          <p:cNvSpPr txBox="1"/>
          <p:nvPr/>
        </p:nvSpPr>
        <p:spPr>
          <a:xfrm>
            <a:off x="373545" y="3889863"/>
            <a:ext cx="1821613" cy="2077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Frontline Employees</a:t>
            </a:r>
            <a:endParaRPr/>
          </a:p>
        </p:txBody>
      </p:sp>
      <p:sp>
        <p:nvSpPr>
          <p:cNvPr id="446" name="Google Shape;446;p40"/>
          <p:cNvSpPr txBox="1"/>
          <p:nvPr/>
        </p:nvSpPr>
        <p:spPr>
          <a:xfrm>
            <a:off x="6861889" y="2348529"/>
            <a:ext cx="1834436" cy="969497"/>
          </a:xfrm>
          <a:prstGeom prst="rect">
            <a:avLst/>
          </a:prstGeom>
          <a:noFill/>
          <a:ln cap="flat" cmpd="sng" w="12700">
            <a:solidFill>
              <a:srgbClr val="E8115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Organizations focus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on </a:t>
            </a:r>
            <a:r>
              <a:rPr b="1" lang="en" sz="1200">
                <a:solidFill>
                  <a:schemeClr val="dk1"/>
                </a:solidFill>
                <a:latin typeface="Arial"/>
                <a:ea typeface="Arial"/>
                <a:cs typeface="Arial"/>
                <a:sym typeface="Arial"/>
              </a:rPr>
              <a:t>recruiting diverse early-career talent</a:t>
            </a:r>
            <a:r>
              <a:rPr lang="en" sz="1200">
                <a:solidFill>
                  <a:schemeClr val="dk1"/>
                </a:solidFill>
                <a:latin typeface="Arial"/>
                <a:ea typeface="Arial"/>
                <a:cs typeface="Arial"/>
                <a:sym typeface="Arial"/>
              </a:rPr>
              <a:t> to expand the pool, eventually feeding the leadership pipeline.</a:t>
            </a:r>
            <a:endParaRPr/>
          </a:p>
        </p:txBody>
      </p:sp>
      <p:cxnSp>
        <p:nvCxnSpPr>
          <p:cNvPr id="447" name="Google Shape;447;p40"/>
          <p:cNvCxnSpPr>
            <a:stCxn id="446" idx="2"/>
          </p:cNvCxnSpPr>
          <p:nvPr/>
        </p:nvCxnSpPr>
        <p:spPr>
          <a:xfrm flipH="1">
            <a:off x="7297007" y="3318026"/>
            <a:ext cx="482100" cy="568200"/>
          </a:xfrm>
          <a:prstGeom prst="straightConnector1">
            <a:avLst/>
          </a:prstGeom>
          <a:noFill/>
          <a:ln cap="flat" cmpd="sng" w="12700">
            <a:solidFill>
              <a:srgbClr val="E81159"/>
            </a:solidFill>
            <a:prstDash val="solid"/>
            <a:miter lim="800000"/>
            <a:headEnd len="sm" w="sm" type="none"/>
            <a:tailEnd len="med" w="med" type="triangle"/>
          </a:ln>
        </p:spPr>
      </p:cxnSp>
      <p:sp>
        <p:nvSpPr>
          <p:cNvPr id="448" name="Google Shape;448;p40"/>
          <p:cNvSpPr txBox="1"/>
          <p:nvPr/>
        </p:nvSpPr>
        <p:spPr>
          <a:xfrm>
            <a:off x="471018" y="1143141"/>
            <a:ext cx="3307768" cy="553998"/>
          </a:xfrm>
          <a:prstGeom prst="rect">
            <a:avLst/>
          </a:prstGeom>
          <a:noFill/>
          <a:ln cap="flat" cmpd="sng" w="12700">
            <a:solidFill>
              <a:srgbClr val="6F787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HR leaders cited </a:t>
            </a:r>
            <a:r>
              <a:rPr b="1" lang="en" sz="1200">
                <a:solidFill>
                  <a:schemeClr val="dk1"/>
                </a:solidFill>
                <a:latin typeface="Arial"/>
                <a:ea typeface="Arial"/>
                <a:cs typeface="Arial"/>
                <a:sym typeface="Arial"/>
              </a:rPr>
              <a:t>not having enough diverse leadership talent in the pipeline </a:t>
            </a:r>
            <a:r>
              <a:rPr lang="en" sz="1200">
                <a:solidFill>
                  <a:schemeClr val="dk1"/>
                </a:solidFill>
                <a:latin typeface="Arial"/>
                <a:ea typeface="Arial"/>
                <a:cs typeface="Arial"/>
                <a:sym typeface="Arial"/>
              </a:rPr>
              <a:t>as the </a:t>
            </a:r>
            <a:r>
              <a:rPr b="1" lang="en" sz="1200">
                <a:solidFill>
                  <a:schemeClr val="dk1"/>
                </a:solidFill>
                <a:latin typeface="Arial"/>
                <a:ea typeface="Arial"/>
                <a:cs typeface="Arial"/>
                <a:sym typeface="Arial"/>
              </a:rPr>
              <a:t>top challenge</a:t>
            </a:r>
            <a:r>
              <a:rPr lang="en" sz="1200">
                <a:solidFill>
                  <a:schemeClr val="dk1"/>
                </a:solidFill>
                <a:latin typeface="Arial"/>
                <a:ea typeface="Arial"/>
                <a:cs typeface="Arial"/>
                <a:sym typeface="Arial"/>
              </a:rPr>
              <a:t> to diversifying the bench.</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5" name="Shape 2015"/>
        <p:cNvGrpSpPr/>
        <p:nvPr/>
      </p:nvGrpSpPr>
      <p:grpSpPr>
        <a:xfrm>
          <a:off x="0" y="0"/>
          <a:ext cx="0" cy="0"/>
          <a:chOff x="0" y="0"/>
          <a:chExt cx="0" cy="0"/>
        </a:xfrm>
      </p:grpSpPr>
      <p:graphicFrame>
        <p:nvGraphicFramePr>
          <p:cNvPr id="2016" name="Google Shape;2016;p112"/>
          <p:cNvGraphicFramePr/>
          <p:nvPr/>
        </p:nvGraphicFramePr>
        <p:xfrm>
          <a:off x="457200" y="1436176"/>
          <a:ext cx="3000000" cy="3000000"/>
        </p:xfrm>
        <a:graphic>
          <a:graphicData uri="http://schemas.openxmlformats.org/drawingml/2006/table">
            <a:tbl>
              <a:tblPr bandRow="1" firstRow="1">
                <a:noFill/>
                <a:tableStyleId>{05A6842A-0FF6-441E-87FA-3F9F5B1332E5}</a:tableStyleId>
              </a:tblPr>
              <a:tblGrid>
                <a:gridCol w="2724975"/>
                <a:gridCol w="2759125"/>
                <a:gridCol w="2745475"/>
              </a:tblGrid>
              <a:tr h="114300">
                <a:tc>
                  <a:txBody>
                    <a:bodyPr/>
                    <a:lstStyle/>
                    <a:p>
                      <a:pPr indent="0" lvl="0" marL="0" marR="0" rtl="0" algn="l">
                        <a:spcBef>
                          <a:spcPts val="0"/>
                        </a:spcBef>
                        <a:spcAft>
                          <a:spcPts val="0"/>
                        </a:spcAft>
                        <a:buNone/>
                      </a:pPr>
                      <a:r>
                        <a:rPr b="1" lang="en" sz="900"/>
                        <a:t>Considerations</a:t>
                      </a:r>
                      <a:endParaRPr sz="1100"/>
                    </a:p>
                  </a:txBody>
                  <a:tcPr marT="68600" marB="68600" marR="91450" marL="9145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spcBef>
                          <a:spcPts val="0"/>
                        </a:spcBef>
                        <a:spcAft>
                          <a:spcPts val="0"/>
                        </a:spcAft>
                        <a:buNone/>
                      </a:pPr>
                      <a:r>
                        <a:rPr b="1" lang="en" sz="900"/>
                        <a:t>Whom to Include</a:t>
                      </a:r>
                      <a:endParaRPr sz="1100"/>
                    </a:p>
                  </a:txBody>
                  <a:tcPr marT="68600" marB="68600" marR="91450" marL="91450">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spcBef>
                          <a:spcPts val="0"/>
                        </a:spcBef>
                        <a:spcAft>
                          <a:spcPts val="0"/>
                        </a:spcAft>
                        <a:buNone/>
                      </a:pPr>
                      <a:r>
                        <a:rPr b="1" lang="en" sz="900"/>
                        <a:t>When to Deploy Them</a:t>
                      </a:r>
                      <a:endParaRPr sz="1100"/>
                    </a:p>
                  </a:txBody>
                  <a:tcPr marT="68600" marB="68600" marR="91450" marL="91450">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114300">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Duration:</a:t>
                      </a:r>
                      <a:r>
                        <a:rPr b="0" i="0" lang="en" sz="900" u="none" strike="noStrike">
                          <a:solidFill>
                            <a:srgbClr val="000000"/>
                          </a:solidFill>
                          <a:latin typeface="Arial"/>
                          <a:ea typeface="Arial"/>
                          <a:cs typeface="Arial"/>
                          <a:sym typeface="Arial"/>
                        </a:rPr>
                        <a:t> Consider how long each team member will be needed for the project.</a:t>
                      </a:r>
                      <a:endParaRPr sz="1000"/>
                    </a:p>
                  </a:txBody>
                  <a:tcPr marT="25725" marB="68600" marR="68575" marL="6857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Diverse backgrounds: </a:t>
                      </a:r>
                      <a:r>
                        <a:rPr b="0" i="0" lang="en" sz="900" u="none" strike="noStrike">
                          <a:solidFill>
                            <a:srgbClr val="000000"/>
                          </a:solidFill>
                          <a:latin typeface="Arial"/>
                          <a:ea typeface="Arial"/>
                          <a:cs typeface="Arial"/>
                          <a:sym typeface="Arial"/>
                        </a:rPr>
                        <a:t>Individuals with diverse ethnic and gender backgrounds.</a:t>
                      </a:r>
                      <a:endParaRPr b="1" i="0" sz="900" u="none" strike="noStrike">
                        <a:solidFill>
                          <a:srgbClr val="000000"/>
                        </a:solidFill>
                        <a:latin typeface="Arial"/>
                        <a:ea typeface="Arial"/>
                        <a:cs typeface="Arial"/>
                        <a:sym typeface="Arial"/>
                      </a:endParaRPr>
                    </a:p>
                  </a:txBody>
                  <a:tcPr marT="25725" marB="68600" marR="68575" marL="68575">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Before the Needs Analysis: </a:t>
                      </a:r>
                      <a:br>
                        <a:rPr b="1" i="0" lang="en" sz="900" u="none" strike="noStrike">
                          <a:solidFill>
                            <a:srgbClr val="000000"/>
                          </a:solidFill>
                          <a:latin typeface="Arial"/>
                          <a:ea typeface="Arial"/>
                          <a:cs typeface="Arial"/>
                          <a:sym typeface="Arial"/>
                        </a:rPr>
                      </a:br>
                      <a:r>
                        <a:rPr b="0" i="0" lang="en" sz="900" u="none" strike="noStrike">
                          <a:solidFill>
                            <a:srgbClr val="000000"/>
                          </a:solidFill>
                          <a:latin typeface="Arial"/>
                          <a:ea typeface="Arial"/>
                          <a:cs typeface="Arial"/>
                          <a:sym typeface="Arial"/>
                        </a:rPr>
                        <a:t>To brainstorm ideas and possible barriers to overcome.</a:t>
                      </a:r>
                      <a:endParaRPr sz="1100"/>
                    </a:p>
                  </a:txBody>
                  <a:tcPr marT="25725" marB="68600" marR="68575" marL="6857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Time Commitments: </a:t>
                      </a:r>
                      <a:r>
                        <a:rPr b="0" i="0" lang="en" sz="900" u="none" strike="noStrike">
                          <a:solidFill>
                            <a:srgbClr val="000000"/>
                          </a:solidFill>
                          <a:latin typeface="Arial"/>
                          <a:ea typeface="Arial"/>
                          <a:cs typeface="Arial"/>
                          <a:sym typeface="Arial"/>
                        </a:rPr>
                        <a:t>Estimate how much time per week team members will have to commit </a:t>
                      </a:r>
                      <a:r>
                        <a:rPr b="0" i="0" lang="en" sz="900" u="none" strike="noStrike">
                          <a:solidFill>
                            <a:schemeClr val="dk1"/>
                          </a:solidFill>
                          <a:latin typeface="Arial"/>
                          <a:ea typeface="Arial"/>
                          <a:cs typeface="Arial"/>
                          <a:sym typeface="Arial"/>
                        </a:rPr>
                        <a:t>to</a:t>
                      </a:r>
                      <a:r>
                        <a:rPr b="0" i="0" lang="en" sz="900" u="none" strike="noStrike">
                          <a:solidFill>
                            <a:srgbClr val="000000"/>
                          </a:solidFill>
                          <a:latin typeface="Arial"/>
                          <a:ea typeface="Arial"/>
                          <a:cs typeface="Arial"/>
                          <a:sym typeface="Arial"/>
                        </a:rPr>
                        <a:t> the project. </a:t>
                      </a:r>
                      <a:endParaRPr sz="1000"/>
                    </a:p>
                  </a:txBody>
                  <a:tcPr marT="25725" marB="68600" marR="68575" marL="6857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Open to new opportunities: </a:t>
                      </a:r>
                      <a:r>
                        <a:rPr b="0" i="0" lang="en" sz="900" u="none" strike="noStrike">
                          <a:solidFill>
                            <a:srgbClr val="000000"/>
                          </a:solidFill>
                          <a:latin typeface="Arial"/>
                          <a:ea typeface="Arial"/>
                          <a:cs typeface="Arial"/>
                          <a:sym typeface="Arial"/>
                        </a:rPr>
                        <a:t>Employees seeking additional experiences and development opportunities. </a:t>
                      </a:r>
                      <a:endParaRPr b="1" i="0" sz="900" u="none" strike="noStrike">
                        <a:solidFill>
                          <a:srgbClr val="000000"/>
                        </a:solidFill>
                        <a:latin typeface="Arial"/>
                        <a:ea typeface="Arial"/>
                        <a:cs typeface="Arial"/>
                        <a:sym typeface="Arial"/>
                      </a:endParaRPr>
                    </a:p>
                  </a:txBody>
                  <a:tcPr marT="25725" marB="68600" marR="68575" marL="68575">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During Needs Analysis: </a:t>
                      </a:r>
                      <a:r>
                        <a:rPr b="0" i="0" lang="en" sz="900" u="none" strike="noStrike">
                          <a:solidFill>
                            <a:srgbClr val="000000"/>
                          </a:solidFill>
                          <a:latin typeface="Arial"/>
                          <a:ea typeface="Arial"/>
                          <a:cs typeface="Arial"/>
                          <a:sym typeface="Arial"/>
                        </a:rPr>
                        <a:t>To help ensure all necessary information </a:t>
                      </a:r>
                      <a:br>
                        <a:rPr b="0" i="0" lang="en" sz="900" u="none" strike="noStrike">
                          <a:solidFill>
                            <a:srgbClr val="000000"/>
                          </a:solidFill>
                          <a:latin typeface="Arial"/>
                          <a:ea typeface="Arial"/>
                          <a:cs typeface="Arial"/>
                          <a:sym typeface="Arial"/>
                        </a:rPr>
                      </a:br>
                      <a:r>
                        <a:rPr b="0" i="0" lang="en" sz="900" u="none" strike="noStrike">
                          <a:solidFill>
                            <a:srgbClr val="000000"/>
                          </a:solidFill>
                          <a:latin typeface="Arial"/>
                          <a:ea typeface="Arial"/>
                          <a:cs typeface="Arial"/>
                          <a:sym typeface="Arial"/>
                        </a:rPr>
                        <a:t>is gathered.</a:t>
                      </a:r>
                      <a:endParaRPr b="1" i="0" sz="900" u="none" strike="noStrike">
                        <a:solidFill>
                          <a:srgbClr val="000000"/>
                        </a:solidFill>
                        <a:latin typeface="Arial"/>
                        <a:ea typeface="Arial"/>
                        <a:cs typeface="Arial"/>
                        <a:sym typeface="Arial"/>
                      </a:endParaRPr>
                    </a:p>
                  </a:txBody>
                  <a:tcPr marT="25725" marB="68600" marR="68575" marL="6857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97550">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Reporting Structure</a:t>
                      </a:r>
                      <a:r>
                        <a:rPr b="0" i="0" lang="en" sz="900" u="none" strike="noStrike">
                          <a:solidFill>
                            <a:srgbClr val="000000"/>
                          </a:solidFill>
                          <a:latin typeface="Arial"/>
                          <a:ea typeface="Arial"/>
                          <a:cs typeface="Arial"/>
                          <a:sym typeface="Arial"/>
                        </a:rPr>
                        <a:t>: </a:t>
                      </a:r>
                      <a:r>
                        <a:rPr b="0" i="0" lang="en" sz="900" u="none" strike="noStrike">
                          <a:solidFill>
                            <a:schemeClr val="dk1"/>
                          </a:solidFill>
                          <a:latin typeface="Arial"/>
                          <a:ea typeface="Arial"/>
                          <a:cs typeface="Arial"/>
                          <a:sym typeface="Arial"/>
                        </a:rPr>
                        <a:t>Propose a </a:t>
                      </a:r>
                      <a:r>
                        <a:rPr b="0" i="0" lang="en" sz="900" u="none" strike="noStrike">
                          <a:solidFill>
                            <a:srgbClr val="000000"/>
                          </a:solidFill>
                          <a:latin typeface="Arial"/>
                          <a:ea typeface="Arial"/>
                          <a:cs typeface="Arial"/>
                          <a:sym typeface="Arial"/>
                        </a:rPr>
                        <a:t>reporting structure for the duration of the project.</a:t>
                      </a:r>
                      <a:endParaRPr sz="1100"/>
                    </a:p>
                  </a:txBody>
                  <a:tcPr marT="25725" marB="68600" marR="68575" marL="6857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Diverse skillsets: </a:t>
                      </a:r>
                      <a:r>
                        <a:rPr b="0" i="0" lang="en" sz="900" u="none" strike="noStrike">
                          <a:solidFill>
                            <a:srgbClr val="000000"/>
                          </a:solidFill>
                          <a:latin typeface="Arial"/>
                          <a:ea typeface="Arial"/>
                          <a:cs typeface="Arial"/>
                          <a:sym typeface="Arial"/>
                        </a:rPr>
                        <a:t>Employees with diverse skillsets and experiences. </a:t>
                      </a:r>
                      <a:endParaRPr sz="1100"/>
                    </a:p>
                  </a:txBody>
                  <a:tcPr marT="25725" marB="68600" marR="68575" marL="68575">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During solution creation: </a:t>
                      </a:r>
                      <a:r>
                        <a:rPr b="0" i="0" lang="en" sz="900" u="none" strike="noStrike">
                          <a:solidFill>
                            <a:srgbClr val="000000"/>
                          </a:solidFill>
                          <a:latin typeface="Arial"/>
                          <a:ea typeface="Arial"/>
                          <a:cs typeface="Arial"/>
                          <a:sym typeface="Arial"/>
                        </a:rPr>
                        <a:t>Brainstorming new ideas or sharing previous experiences.</a:t>
                      </a:r>
                      <a:endParaRPr b="1" sz="900"/>
                    </a:p>
                  </a:txBody>
                  <a:tcPr marT="25725" marB="68600" marR="68575" marL="6857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4300">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Stakeholder Buy-in</a:t>
                      </a:r>
                      <a:r>
                        <a:rPr b="0" i="0" lang="en" sz="900" u="none" strike="noStrike">
                          <a:solidFill>
                            <a:srgbClr val="000000"/>
                          </a:solidFill>
                          <a:latin typeface="Arial"/>
                          <a:ea typeface="Arial"/>
                          <a:cs typeface="Arial"/>
                          <a:sym typeface="Arial"/>
                        </a:rPr>
                        <a:t>: Consider who will need to approve the creation of the DEI team.</a:t>
                      </a:r>
                      <a:endParaRPr sz="1100"/>
                    </a:p>
                  </a:txBody>
                  <a:tcPr marT="25725" marB="68600" marR="68575" marL="68575">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Influence in Local Networks: </a:t>
                      </a:r>
                      <a:r>
                        <a:rPr b="0" i="0" lang="en" sz="900" u="none" strike="noStrike">
                          <a:solidFill>
                            <a:srgbClr val="000000"/>
                          </a:solidFill>
                          <a:latin typeface="Arial"/>
                          <a:ea typeface="Arial"/>
                          <a:cs typeface="Arial"/>
                          <a:sym typeface="Arial"/>
                        </a:rPr>
                        <a:t>Employees with</a:t>
                      </a:r>
                      <a:r>
                        <a:rPr b="1" i="0" lang="en" sz="900" u="none" strike="noStrike">
                          <a:solidFill>
                            <a:srgbClr val="000000"/>
                          </a:solidFill>
                          <a:latin typeface="Arial"/>
                          <a:ea typeface="Arial"/>
                          <a:cs typeface="Arial"/>
                          <a:sym typeface="Arial"/>
                        </a:rPr>
                        <a:t> </a:t>
                      </a:r>
                      <a:r>
                        <a:rPr b="0" i="0" lang="en" sz="900" u="none" strike="noStrike">
                          <a:solidFill>
                            <a:srgbClr val="000000"/>
                          </a:solidFill>
                          <a:latin typeface="Arial"/>
                          <a:ea typeface="Arial"/>
                          <a:cs typeface="Arial"/>
                          <a:sym typeface="Arial"/>
                        </a:rPr>
                        <a:t>stablished relationships and proven ability </a:t>
                      </a:r>
                      <a:br>
                        <a:rPr b="0" i="0" lang="en" sz="900" u="none" strike="noStrike">
                          <a:solidFill>
                            <a:srgbClr val="000000"/>
                          </a:solidFill>
                          <a:latin typeface="Arial"/>
                          <a:ea typeface="Arial"/>
                          <a:cs typeface="Arial"/>
                          <a:sym typeface="Arial"/>
                        </a:rPr>
                      </a:br>
                      <a:r>
                        <a:rPr b="0" i="0" lang="en" sz="900" u="none" strike="noStrike">
                          <a:solidFill>
                            <a:srgbClr val="000000"/>
                          </a:solidFill>
                          <a:latin typeface="Arial"/>
                          <a:ea typeface="Arial"/>
                          <a:cs typeface="Arial"/>
                          <a:sym typeface="Arial"/>
                        </a:rPr>
                        <a:t>to work well with others.</a:t>
                      </a:r>
                      <a:endParaRPr sz="1100"/>
                    </a:p>
                  </a:txBody>
                  <a:tcPr marT="25725" marB="68600" marR="68575" marL="68575">
                    <a:lnL cap="flat" cmpd="sng" w="9525">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c>
                  <a:txBody>
                    <a:bodyPr/>
                    <a:lstStyle/>
                    <a:p>
                      <a:pPr indent="-120650" lvl="0" marL="127000" marR="0" rtl="0" algn="l">
                        <a:spcBef>
                          <a:spcPts val="0"/>
                        </a:spcBef>
                        <a:spcAft>
                          <a:spcPts val="0"/>
                        </a:spcAft>
                        <a:buClr>
                          <a:srgbClr val="000000"/>
                        </a:buClr>
                        <a:buSzPts val="900"/>
                        <a:buFont typeface="Arial"/>
                        <a:buChar char="•"/>
                      </a:pPr>
                      <a:r>
                        <a:rPr b="1" i="0" lang="en" sz="900" u="none" strike="noStrike">
                          <a:solidFill>
                            <a:srgbClr val="000000"/>
                          </a:solidFill>
                          <a:latin typeface="Arial"/>
                          <a:ea typeface="Arial"/>
                          <a:cs typeface="Arial"/>
                          <a:sym typeface="Arial"/>
                        </a:rPr>
                        <a:t>As one-on-</a:t>
                      </a:r>
                      <a:r>
                        <a:rPr b="1" i="0" lang="en" sz="900" u="none" strike="noStrike">
                          <a:solidFill>
                            <a:schemeClr val="dk1"/>
                          </a:solidFill>
                          <a:latin typeface="Arial"/>
                          <a:ea typeface="Arial"/>
                          <a:cs typeface="Arial"/>
                          <a:sym typeface="Arial"/>
                        </a:rPr>
                        <a:t>one </a:t>
                      </a:r>
                      <a:r>
                        <a:rPr b="1" i="0" lang="en" sz="900" u="none" strike="noStrike">
                          <a:solidFill>
                            <a:srgbClr val="000000"/>
                          </a:solidFill>
                          <a:latin typeface="Arial"/>
                          <a:ea typeface="Arial"/>
                          <a:cs typeface="Arial"/>
                          <a:sym typeface="Arial"/>
                        </a:rPr>
                        <a:t>support:</a:t>
                      </a:r>
                      <a:r>
                        <a:rPr b="0" i="0" lang="en" sz="900" u="none" strike="noStrike">
                          <a:solidFill>
                            <a:srgbClr val="000000"/>
                          </a:solidFill>
                          <a:latin typeface="Arial"/>
                          <a:ea typeface="Arial"/>
                          <a:cs typeface="Arial"/>
                          <a:sym typeface="Arial"/>
                        </a:rPr>
                        <a:t> </a:t>
                      </a:r>
                      <a:br>
                        <a:rPr b="0" i="0" lang="en" sz="900" u="none" strike="noStrike">
                          <a:solidFill>
                            <a:srgbClr val="000000"/>
                          </a:solidFill>
                          <a:latin typeface="Arial"/>
                          <a:ea typeface="Arial"/>
                          <a:cs typeface="Arial"/>
                          <a:sym typeface="Arial"/>
                        </a:rPr>
                      </a:br>
                      <a:r>
                        <a:rPr b="0" i="0" lang="en" sz="900" u="none" strike="noStrike">
                          <a:solidFill>
                            <a:srgbClr val="000000"/>
                          </a:solidFill>
                          <a:latin typeface="Arial"/>
                          <a:ea typeface="Arial"/>
                          <a:cs typeface="Arial"/>
                          <a:sym typeface="Arial"/>
                        </a:rPr>
                        <a:t>Answer questions and provide recommendations for business leaders. </a:t>
                      </a:r>
                      <a:endParaRPr sz="900"/>
                    </a:p>
                  </a:txBody>
                  <a:tcPr marT="25725" marB="68600" marR="68575" marL="68575">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r>
            </a:tbl>
          </a:graphicData>
        </a:graphic>
      </p:graphicFrame>
      <p:sp>
        <p:nvSpPr>
          <p:cNvPr id="2017" name="Google Shape;2017;p112"/>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Agile DEI CoP Creation Tool</a:t>
            </a:r>
            <a:endParaRPr/>
          </a:p>
        </p:txBody>
      </p:sp>
      <p:sp>
        <p:nvSpPr>
          <p:cNvPr id="2018" name="Google Shape;2018;p112"/>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rgbClr val="000000"/>
                </a:solidFill>
                <a:latin typeface="Arial"/>
                <a:ea typeface="Arial"/>
                <a:cs typeface="Arial"/>
                <a:sym typeface="Arial"/>
              </a:rPr>
              <a:t>Use this guide to help create new Agile DEI teams. The framework below will help you consider who to include </a:t>
            </a:r>
            <a:r>
              <a:rPr lang="en" sz="1200">
                <a:solidFill>
                  <a:schemeClr val="dk1"/>
                </a:solidFill>
                <a:latin typeface="Arial"/>
                <a:ea typeface="Arial"/>
                <a:cs typeface="Arial"/>
                <a:sym typeface="Arial"/>
              </a:rPr>
              <a:t>as part of the initial team and how to deploy them. Start with the left-hand column, which contains questions you will need to answer before creating this team</a:t>
            </a:r>
            <a:r>
              <a:rPr lang="en" sz="1200">
                <a:solidFill>
                  <a:srgbClr val="000000"/>
                </a:solidFill>
                <a:latin typeface="Arial"/>
                <a:ea typeface="Arial"/>
                <a:cs typeface="Arial"/>
                <a:sym typeface="Arial"/>
              </a:rPr>
              <a:t>. </a:t>
            </a:r>
            <a:endParaRPr sz="1200">
              <a:solidFill>
                <a:srgbClr val="000000"/>
              </a:solidFill>
              <a:latin typeface="Arial"/>
              <a:ea typeface="Arial"/>
              <a:cs typeface="Arial"/>
              <a:sym typeface="Arial"/>
            </a:endParaRPr>
          </a:p>
        </p:txBody>
      </p:sp>
      <p:sp>
        <p:nvSpPr>
          <p:cNvPr id="2019" name="Google Shape;2019;p112"/>
          <p:cNvSpPr txBox="1"/>
          <p:nvPr/>
        </p:nvSpPr>
        <p:spPr>
          <a:xfrm>
            <a:off x="457199" y="4024478"/>
            <a:ext cx="8229597" cy="187802"/>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4" name="Shape 2024"/>
        <p:cNvGrpSpPr/>
        <p:nvPr/>
      </p:nvGrpSpPr>
      <p:grpSpPr>
        <a:xfrm>
          <a:off x="0" y="0"/>
          <a:ext cx="0" cy="0"/>
          <a:chOff x="0" y="0"/>
          <a:chExt cx="0" cy="0"/>
        </a:xfrm>
      </p:grpSpPr>
      <p:sp>
        <p:nvSpPr>
          <p:cNvPr id="2025" name="Google Shape;2025;p113"/>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b="1" lang="en"/>
              <a:t>Checklist for Context-Specific Inputs</a:t>
            </a:r>
            <a:endParaRPr/>
          </a:p>
        </p:txBody>
      </p:sp>
      <p:sp>
        <p:nvSpPr>
          <p:cNvPr id="2026" name="Google Shape;2026;p113"/>
          <p:cNvSpPr txBox="1"/>
          <p:nvPr/>
        </p:nvSpPr>
        <p:spPr>
          <a:xfrm>
            <a:off x="467710" y="685800"/>
            <a:ext cx="8229601" cy="5539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In order to understand the most relevant areas for opportunity related to diversity, equity and inclusion at the local level, it is important to gather both quantitative and qualitative data. Use this checklist to compile relevant data that will serve as an input to goal-setting.</a:t>
            </a:r>
            <a:endParaRPr/>
          </a:p>
        </p:txBody>
      </p:sp>
      <p:sp>
        <p:nvSpPr>
          <p:cNvPr id="2027" name="Google Shape;2027;p113"/>
          <p:cNvSpPr txBox="1"/>
          <p:nvPr/>
        </p:nvSpPr>
        <p:spPr>
          <a:xfrm>
            <a:off x="2163554" y="4409434"/>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pSp>
        <p:nvGrpSpPr>
          <p:cNvPr id="2028" name="Google Shape;2028;p113"/>
          <p:cNvGrpSpPr/>
          <p:nvPr/>
        </p:nvGrpSpPr>
        <p:grpSpPr>
          <a:xfrm>
            <a:off x="2159133" y="1659176"/>
            <a:ext cx="4879623" cy="2734729"/>
            <a:chOff x="1755093" y="2148437"/>
            <a:chExt cx="5633815" cy="3926542"/>
          </a:xfrm>
        </p:grpSpPr>
        <p:sp>
          <p:nvSpPr>
            <p:cNvPr id="2029" name="Google Shape;2029;p113"/>
            <p:cNvSpPr/>
            <p:nvPr/>
          </p:nvSpPr>
          <p:spPr>
            <a:xfrm>
              <a:off x="1755093" y="2148437"/>
              <a:ext cx="5633815" cy="3926542"/>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0" name="Google Shape;2030;p113"/>
            <p:cNvSpPr/>
            <p:nvPr/>
          </p:nvSpPr>
          <p:spPr>
            <a:xfrm>
              <a:off x="1918947" y="2310629"/>
              <a:ext cx="5306107" cy="360860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031" name="Google Shape;2031;p113"/>
          <p:cNvSpPr/>
          <p:nvPr/>
        </p:nvSpPr>
        <p:spPr>
          <a:xfrm>
            <a:off x="3708067" y="1358087"/>
            <a:ext cx="1781754" cy="504465"/>
          </a:xfrm>
          <a:custGeom>
            <a:rect b="b" l="l" r="r" t="t"/>
            <a:pathLst>
              <a:path extrusionOk="0" h="258592" w="685003">
                <a:moveTo>
                  <a:pt x="342501" y="0"/>
                </a:moveTo>
                <a:cubicBezTo>
                  <a:pt x="381829" y="0"/>
                  <a:pt x="413711" y="31882"/>
                  <a:pt x="413711" y="71210"/>
                </a:cubicBezTo>
                <a:lnTo>
                  <a:pt x="411258" y="77132"/>
                </a:lnTo>
                <a:lnTo>
                  <a:pt x="580224" y="153372"/>
                </a:lnTo>
                <a:lnTo>
                  <a:pt x="685003" y="153372"/>
                </a:lnTo>
                <a:lnTo>
                  <a:pt x="685003" y="258592"/>
                </a:lnTo>
                <a:lnTo>
                  <a:pt x="0" y="258592"/>
                </a:lnTo>
                <a:lnTo>
                  <a:pt x="0" y="153372"/>
                </a:lnTo>
                <a:lnTo>
                  <a:pt x="104778" y="153372"/>
                </a:lnTo>
                <a:lnTo>
                  <a:pt x="273744" y="77132"/>
                </a:lnTo>
                <a:lnTo>
                  <a:pt x="271291" y="71210"/>
                </a:lnTo>
                <a:cubicBezTo>
                  <a:pt x="271291" y="31882"/>
                  <a:pt x="303173" y="0"/>
                  <a:pt x="342501" y="0"/>
                </a:cubicBezTo>
                <a:close/>
              </a:path>
            </a:pathLst>
          </a:cu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32" name="Google Shape;2032;p113"/>
          <p:cNvSpPr txBox="1"/>
          <p:nvPr/>
        </p:nvSpPr>
        <p:spPr>
          <a:xfrm>
            <a:off x="2448310" y="1951964"/>
            <a:ext cx="4271469" cy="2250616"/>
          </a:xfrm>
          <a:prstGeom prst="rect">
            <a:avLst/>
          </a:prstGeom>
          <a:noFill/>
          <a:ln>
            <a:noFill/>
          </a:ln>
        </p:spPr>
        <p:txBody>
          <a:bodyPr anchorCtr="0" anchor="t" bIns="0" lIns="0" spcFirstLastPara="1" rIns="0" wrap="square" tIns="0">
            <a:spAutoFit/>
          </a:bodyPr>
          <a:lstStyle/>
          <a:p>
            <a:pPr indent="-262890" lvl="0" marL="262890" marR="0" rtl="0" algn="l">
              <a:spcBef>
                <a:spcPts val="0"/>
              </a:spcBef>
              <a:spcAft>
                <a:spcPts val="0"/>
              </a:spcAft>
              <a:buClr>
                <a:srgbClr val="6F7878"/>
              </a:buClr>
              <a:buSzPts val="1800"/>
              <a:buFont typeface="NTR"/>
              <a:buChar char="□"/>
            </a:pPr>
            <a:r>
              <a:rPr b="1" lang="en" sz="1200">
                <a:solidFill>
                  <a:schemeClr val="dk1"/>
                </a:solidFill>
                <a:latin typeface="Arial"/>
                <a:ea typeface="Arial"/>
                <a:cs typeface="Arial"/>
                <a:sym typeface="Arial"/>
              </a:rPr>
              <a:t>Demographic Data: </a:t>
            </a:r>
            <a:r>
              <a:rPr lang="en" sz="1200">
                <a:solidFill>
                  <a:schemeClr val="dk1"/>
                </a:solidFill>
                <a:latin typeface="Arial"/>
                <a:ea typeface="Arial"/>
                <a:cs typeface="Arial"/>
                <a:sym typeface="Arial"/>
              </a:rPr>
              <a:t>Compile data on different dimensions, such as gender, race, ethnicity, disability, veteran status, and others depending on availability.</a:t>
            </a:r>
            <a:endParaRPr/>
          </a:p>
          <a:p>
            <a:pPr indent="-262890" lvl="0" marL="262890" marR="0" rtl="0" algn="l">
              <a:spcBef>
                <a:spcPts val="600"/>
              </a:spcBef>
              <a:spcAft>
                <a:spcPts val="0"/>
              </a:spcAft>
              <a:buClr>
                <a:srgbClr val="6F7878"/>
              </a:buClr>
              <a:buSzPts val="1800"/>
              <a:buFont typeface="NTR"/>
              <a:buChar char="□"/>
            </a:pPr>
            <a:r>
              <a:rPr b="1" lang="en" sz="1200">
                <a:solidFill>
                  <a:schemeClr val="dk1"/>
                </a:solidFill>
                <a:latin typeface="Arial"/>
                <a:ea typeface="Arial"/>
                <a:cs typeface="Arial"/>
                <a:sym typeface="Arial"/>
              </a:rPr>
              <a:t>Engagement Surveys:</a:t>
            </a:r>
            <a:r>
              <a:rPr lang="en" sz="1200">
                <a:solidFill>
                  <a:schemeClr val="dk1"/>
                </a:solidFill>
                <a:latin typeface="Arial"/>
                <a:ea typeface="Arial"/>
                <a:cs typeface="Arial"/>
                <a:sym typeface="Arial"/>
              </a:rPr>
              <a:t> Assess inclusion with questions like “To what extent do you agree with the following statement? ‘I feel that I am treated with dignity and respect.’” Incorporate a free-response field to solicit more detailed employee sentiment on inclusion and equity.</a:t>
            </a:r>
            <a:endParaRPr/>
          </a:p>
          <a:p>
            <a:pPr indent="-262890" lvl="0" marL="262890" marR="0" rtl="0" algn="l">
              <a:spcBef>
                <a:spcPts val="600"/>
              </a:spcBef>
              <a:spcAft>
                <a:spcPts val="0"/>
              </a:spcAft>
              <a:buClr>
                <a:srgbClr val="6F7878"/>
              </a:buClr>
              <a:buSzPts val="1800"/>
              <a:buFont typeface="NTR"/>
              <a:buChar char="□"/>
            </a:pPr>
            <a:r>
              <a:rPr b="1" lang="en" sz="1200">
                <a:solidFill>
                  <a:schemeClr val="dk1"/>
                </a:solidFill>
                <a:latin typeface="Arial"/>
                <a:ea typeface="Arial"/>
                <a:cs typeface="Arial"/>
                <a:sym typeface="Arial"/>
              </a:rPr>
              <a:t>Focus Groups: </a:t>
            </a:r>
            <a:r>
              <a:rPr lang="en" sz="1200">
                <a:solidFill>
                  <a:schemeClr val="dk1"/>
                </a:solidFill>
                <a:latin typeface="Arial"/>
                <a:ea typeface="Arial"/>
                <a:cs typeface="Arial"/>
                <a:sym typeface="Arial"/>
              </a:rPr>
              <a:t>Leverage employee resource groups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or affinity networks to assemble focus groups.</a:t>
            </a:r>
            <a:endParaRPr/>
          </a:p>
          <a:p>
            <a:pPr indent="-262890" lvl="0" marL="262890" marR="0" rtl="0" algn="l">
              <a:spcBef>
                <a:spcPts val="600"/>
              </a:spcBef>
              <a:spcAft>
                <a:spcPts val="0"/>
              </a:spcAft>
              <a:buClr>
                <a:srgbClr val="6F7878"/>
              </a:buClr>
              <a:buSzPts val="1800"/>
              <a:buFont typeface="NTR"/>
              <a:buChar char="□"/>
            </a:pPr>
            <a:r>
              <a:rPr b="1" lang="en" sz="1200">
                <a:solidFill>
                  <a:schemeClr val="dk1"/>
                </a:solidFill>
                <a:latin typeface="Arial"/>
                <a:ea typeface="Arial"/>
                <a:cs typeface="Arial"/>
                <a:sym typeface="Arial"/>
              </a:rPr>
              <a:t>Legal Requirements: </a:t>
            </a:r>
            <a:r>
              <a:rPr lang="en" sz="1200">
                <a:solidFill>
                  <a:schemeClr val="dk1"/>
                </a:solidFill>
                <a:latin typeface="Arial"/>
                <a:ea typeface="Arial"/>
                <a:cs typeface="Arial"/>
                <a:sym typeface="Arial"/>
              </a:rPr>
              <a:t>Meet with Legal team to discuss restrictions on data collection and reporting obligations to inform goals. For example, if there is an obligation to report on potential gender pay gaps, consider adding more goals and metrics related to gender.</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7" name="Shape 2037"/>
        <p:cNvGrpSpPr/>
        <p:nvPr/>
      </p:nvGrpSpPr>
      <p:grpSpPr>
        <a:xfrm>
          <a:off x="0" y="0"/>
          <a:ext cx="0" cy="0"/>
          <a:chOff x="0" y="0"/>
          <a:chExt cx="0" cy="0"/>
        </a:xfrm>
      </p:grpSpPr>
      <p:sp>
        <p:nvSpPr>
          <p:cNvPr id="2038" name="Google Shape;2038;p11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b="1" lang="en"/>
              <a:t>Conversation Guide for Co-Creating Localized Goals</a:t>
            </a:r>
            <a:endParaRPr/>
          </a:p>
        </p:txBody>
      </p:sp>
      <p:sp>
        <p:nvSpPr>
          <p:cNvPr id="2039" name="Google Shape;2039;p114"/>
          <p:cNvSpPr txBox="1"/>
          <p:nvPr/>
        </p:nvSpPr>
        <p:spPr>
          <a:xfrm>
            <a:off x="467710" y="685800"/>
            <a:ext cx="8229601" cy="415498"/>
          </a:xfrm>
          <a:prstGeom prst="rect">
            <a:avLst/>
          </a:prstGeom>
          <a:solidFill>
            <a:srgbClr val="D3D3D3"/>
          </a:solidFill>
          <a:ln>
            <a:noFill/>
          </a:ln>
        </p:spPr>
        <p:txBody>
          <a:bodyPr anchorCtr="0" anchor="t" bIns="91425" lIns="91425" spcFirstLastPara="1" rIns="91425" wrap="square" tIns="91425">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Instructions: </a:t>
            </a:r>
            <a:r>
              <a:rPr lang="en" sz="1200">
                <a:solidFill>
                  <a:schemeClr val="dk1"/>
                </a:solidFill>
                <a:latin typeface="Arial"/>
                <a:ea typeface="Arial"/>
                <a:cs typeface="Arial"/>
                <a:sym typeface="Arial"/>
              </a:rPr>
              <a:t>After collecting and analyzing context-specific inputs, facilitate a conversation with leaders to set localized DEI goals. Use the following questions to guide the conversation.</a:t>
            </a:r>
            <a:endParaRPr/>
          </a:p>
        </p:txBody>
      </p:sp>
      <p:sp>
        <p:nvSpPr>
          <p:cNvPr id="2040" name="Google Shape;2040;p114"/>
          <p:cNvSpPr txBox="1"/>
          <p:nvPr/>
        </p:nvSpPr>
        <p:spPr>
          <a:xfrm>
            <a:off x="467710" y="4623817"/>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aphicFrame>
        <p:nvGraphicFramePr>
          <p:cNvPr id="2041" name="Google Shape;2041;p114"/>
          <p:cNvGraphicFramePr/>
          <p:nvPr/>
        </p:nvGraphicFramePr>
        <p:xfrm>
          <a:off x="467710" y="1310237"/>
          <a:ext cx="3000000" cy="3000000"/>
        </p:xfrm>
        <a:graphic>
          <a:graphicData uri="http://schemas.openxmlformats.org/drawingml/2006/table">
            <a:tbl>
              <a:tblPr bandRow="1" firstRow="1">
                <a:noFill/>
                <a:tableStyleId>{874D8B30-B24E-4487-B09C-3D23B8D8C667}</a:tableStyleId>
              </a:tblPr>
              <a:tblGrid>
                <a:gridCol w="1968175"/>
                <a:gridCol w="6250925"/>
              </a:tblGrid>
              <a:tr h="114300">
                <a:tc>
                  <a:txBody>
                    <a:bodyPr/>
                    <a:lstStyle/>
                    <a:p>
                      <a:pPr indent="0" lvl="0" marL="0" marR="0" rtl="0" algn="l">
                        <a:spcBef>
                          <a:spcPts val="0"/>
                        </a:spcBef>
                        <a:spcAft>
                          <a:spcPts val="0"/>
                        </a:spcAft>
                        <a:buNone/>
                      </a:pPr>
                      <a:r>
                        <a:rPr lang="en" sz="900">
                          <a:solidFill>
                            <a:srgbClr val="000000"/>
                          </a:solidFill>
                        </a:rPr>
                        <a:t>Steps</a:t>
                      </a:r>
                      <a:endParaRPr sz="1100"/>
                    </a:p>
                  </a:txBody>
                  <a:tcPr marT="68600" marB="68600" marR="90000" marL="90000" anchor="ctr">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a:txBody>
                    <a:bodyPr/>
                    <a:lstStyle/>
                    <a:p>
                      <a:pPr indent="0" lvl="0" marL="0" marR="0" rtl="0" algn="l">
                        <a:lnSpc>
                          <a:spcPct val="100000"/>
                        </a:lnSpc>
                        <a:spcBef>
                          <a:spcPts val="0"/>
                        </a:spcBef>
                        <a:spcAft>
                          <a:spcPts val="0"/>
                        </a:spcAft>
                        <a:buClr>
                          <a:srgbClr val="000000"/>
                        </a:buClr>
                        <a:buSzPts val="900"/>
                        <a:buFont typeface="Arial"/>
                        <a:buNone/>
                      </a:pPr>
                      <a:r>
                        <a:rPr lang="en" sz="900">
                          <a:solidFill>
                            <a:srgbClr val="000000"/>
                          </a:solidFill>
                        </a:rPr>
                        <a:t>Questions to Ask Leaders</a:t>
                      </a:r>
                      <a:endParaRPr sz="1100"/>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12700">
                      <a:solidFill>
                        <a:srgbClr val="6F787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r>
              <a:tr h="114300">
                <a:tc>
                  <a:txBody>
                    <a:bodyPr/>
                    <a:lstStyle/>
                    <a:p>
                      <a:pPr indent="-171450" lvl="0" marL="177800" marR="0" rtl="0" algn="l">
                        <a:lnSpc>
                          <a:spcPct val="100000"/>
                        </a:lnSpc>
                        <a:spcBef>
                          <a:spcPts val="0"/>
                        </a:spcBef>
                        <a:spcAft>
                          <a:spcPts val="0"/>
                        </a:spcAft>
                        <a:buClr>
                          <a:schemeClr val="dk1"/>
                        </a:buClr>
                        <a:buSzPts val="900"/>
                        <a:buFont typeface="Arial Black"/>
                        <a:buAutoNum type="arabicPeriod"/>
                      </a:pPr>
                      <a:r>
                        <a:rPr b="1" lang="en" sz="900"/>
                        <a:t>Review Qualitative and Quantitative Inputs</a:t>
                      </a:r>
                      <a:endParaRPr sz="1100"/>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120650" lvl="0" marL="127000" marR="0" rtl="0" algn="l">
                        <a:lnSpc>
                          <a:spcPct val="100000"/>
                        </a:lnSpc>
                        <a:spcBef>
                          <a:spcPts val="0"/>
                        </a:spcBef>
                        <a:spcAft>
                          <a:spcPts val="0"/>
                        </a:spcAft>
                        <a:buClr>
                          <a:srgbClr val="000000"/>
                        </a:buClr>
                        <a:buSzPts val="900"/>
                        <a:buFont typeface="Arial"/>
                        <a:buChar char="•"/>
                      </a:pPr>
                      <a:r>
                        <a:rPr lang="en" sz="900">
                          <a:solidFill>
                            <a:srgbClr val="000000"/>
                          </a:solidFill>
                        </a:rPr>
                        <a:t>What common themes emerged in the qualitative feedback?</a:t>
                      </a:r>
                      <a:endParaRPr sz="1100"/>
                    </a:p>
                    <a:p>
                      <a:pPr indent="-120650" lvl="0" marL="127000" marR="0" rtl="0" algn="l">
                        <a:lnSpc>
                          <a:spcPct val="100000"/>
                        </a:lnSpc>
                        <a:spcBef>
                          <a:spcPts val="0"/>
                        </a:spcBef>
                        <a:spcAft>
                          <a:spcPts val="0"/>
                        </a:spcAft>
                        <a:buClr>
                          <a:srgbClr val="000000"/>
                        </a:buClr>
                        <a:buSzPts val="900"/>
                        <a:buFont typeface="Arial"/>
                        <a:buChar char="•"/>
                      </a:pPr>
                      <a:r>
                        <a:rPr lang="en" sz="900">
                          <a:solidFill>
                            <a:srgbClr val="000000"/>
                          </a:solidFill>
                        </a:rPr>
                        <a:t>Are there any legal obligations and restrictions in our country or region?</a:t>
                      </a:r>
                      <a:endParaRPr sz="1100"/>
                    </a:p>
                    <a:p>
                      <a:pPr indent="-120650" lvl="0" marL="127000" marR="0" rtl="0" algn="l">
                        <a:lnSpc>
                          <a:spcPct val="100000"/>
                        </a:lnSpc>
                        <a:spcBef>
                          <a:spcPts val="0"/>
                        </a:spcBef>
                        <a:spcAft>
                          <a:spcPts val="0"/>
                        </a:spcAft>
                        <a:buClr>
                          <a:srgbClr val="000000"/>
                        </a:buClr>
                        <a:buSzPts val="900"/>
                        <a:buFont typeface="Arial"/>
                        <a:buChar char="•"/>
                      </a:pPr>
                      <a:r>
                        <a:rPr lang="en" sz="900">
                          <a:solidFill>
                            <a:srgbClr val="000000"/>
                          </a:solidFill>
                        </a:rPr>
                        <a:t>Based on the quantitative data we have, in what areas do we have the largest gaps? </a:t>
                      </a:r>
                      <a:br>
                        <a:rPr lang="en" sz="900">
                          <a:solidFill>
                            <a:srgbClr val="000000"/>
                          </a:solidFill>
                        </a:rPr>
                      </a:br>
                      <a:r>
                        <a:rPr lang="en" sz="900">
                          <a:solidFill>
                            <a:srgbClr val="000000"/>
                          </a:solidFill>
                        </a:rPr>
                        <a:t>In what areas has progress slowed or stagnated?</a:t>
                      </a:r>
                      <a:endParaRPr sz="1100"/>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114300">
                <a:tc>
                  <a:txBody>
                    <a:bodyPr/>
                    <a:lstStyle/>
                    <a:p>
                      <a:pPr indent="-171450" lvl="0" marL="177800" marR="0" rtl="0" algn="l">
                        <a:lnSpc>
                          <a:spcPct val="100000"/>
                        </a:lnSpc>
                        <a:spcBef>
                          <a:spcPts val="0"/>
                        </a:spcBef>
                        <a:spcAft>
                          <a:spcPts val="0"/>
                        </a:spcAft>
                        <a:buClr>
                          <a:schemeClr val="dk1"/>
                        </a:buClr>
                        <a:buSzPts val="900"/>
                        <a:buFont typeface="Arial Black"/>
                        <a:buAutoNum type="arabicPeriod" startAt="2"/>
                      </a:pPr>
                      <a:r>
                        <a:rPr b="1" lang="en" sz="900"/>
                        <a:t>Discuss Areas </a:t>
                      </a:r>
                      <a:br>
                        <a:rPr b="1" lang="en" sz="900"/>
                      </a:br>
                      <a:r>
                        <a:rPr b="1" lang="en" sz="900"/>
                        <a:t>for Opportunity</a:t>
                      </a:r>
                      <a:endParaRPr sz="1100"/>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120650" lvl="0" marL="127000" marR="0" rtl="0" algn="l">
                        <a:spcBef>
                          <a:spcPts val="0"/>
                        </a:spcBef>
                        <a:spcAft>
                          <a:spcPts val="0"/>
                        </a:spcAft>
                        <a:buClr>
                          <a:srgbClr val="000000"/>
                        </a:buClr>
                        <a:buSzPts val="900"/>
                        <a:buFont typeface="Arial"/>
                        <a:buChar char="•"/>
                      </a:pPr>
                      <a:r>
                        <a:rPr lang="en" sz="900">
                          <a:solidFill>
                            <a:srgbClr val="000000"/>
                          </a:solidFill>
                        </a:rPr>
                        <a:t>Given recurring themes in employee sentiment, what are our biggest areas of opportunity?</a:t>
                      </a:r>
                      <a:endParaRPr sz="1100"/>
                    </a:p>
                    <a:p>
                      <a:pPr indent="-120650" lvl="0" marL="127000" marR="0" rtl="0" algn="l">
                        <a:spcBef>
                          <a:spcPts val="0"/>
                        </a:spcBef>
                        <a:spcAft>
                          <a:spcPts val="0"/>
                        </a:spcAft>
                        <a:buClr>
                          <a:srgbClr val="000000"/>
                        </a:buClr>
                        <a:buSzPts val="900"/>
                        <a:buFont typeface="Arial"/>
                        <a:buChar char="•"/>
                      </a:pPr>
                      <a:r>
                        <a:rPr lang="en" sz="900">
                          <a:solidFill>
                            <a:srgbClr val="000000"/>
                          </a:solidFill>
                        </a:rPr>
                        <a:t>Have we already tried to address these areas? How did the implementation go, </a:t>
                      </a:r>
                      <a:br>
                        <a:rPr lang="en" sz="900">
                          <a:solidFill>
                            <a:srgbClr val="000000"/>
                          </a:solidFill>
                        </a:rPr>
                      </a:br>
                      <a:r>
                        <a:rPr lang="en" sz="900">
                          <a:solidFill>
                            <a:srgbClr val="000000"/>
                          </a:solidFill>
                        </a:rPr>
                        <a:t>and what was the impact?</a:t>
                      </a:r>
                      <a:endParaRPr sz="1100"/>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785925">
                <a:tc>
                  <a:txBody>
                    <a:bodyPr/>
                    <a:lstStyle/>
                    <a:p>
                      <a:pPr indent="-171450" lvl="0" marL="177800" marR="0" rtl="0" algn="l">
                        <a:lnSpc>
                          <a:spcPct val="100000"/>
                        </a:lnSpc>
                        <a:spcBef>
                          <a:spcPts val="0"/>
                        </a:spcBef>
                        <a:spcAft>
                          <a:spcPts val="0"/>
                        </a:spcAft>
                        <a:buClr>
                          <a:schemeClr val="dk1"/>
                        </a:buClr>
                        <a:buSzPts val="900"/>
                        <a:buFont typeface="Arial Black"/>
                        <a:buAutoNum type="arabicPeriod" startAt="3"/>
                      </a:pPr>
                      <a:r>
                        <a:rPr b="1" lang="en" sz="900"/>
                        <a:t>Co-Create Localized Goals</a:t>
                      </a:r>
                      <a:endParaRPr sz="1100"/>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120650" lvl="0" marL="127000" marR="0" rtl="0" algn="l">
                        <a:spcBef>
                          <a:spcPts val="0"/>
                        </a:spcBef>
                        <a:spcAft>
                          <a:spcPts val="0"/>
                        </a:spcAft>
                        <a:buClr>
                          <a:srgbClr val="000000"/>
                        </a:buClr>
                        <a:buSzPts val="900"/>
                        <a:buFont typeface="Arial"/>
                        <a:buChar char="•"/>
                      </a:pPr>
                      <a:r>
                        <a:rPr lang="en" sz="900">
                          <a:solidFill>
                            <a:srgbClr val="000000"/>
                          </a:solidFill>
                        </a:rPr>
                        <a:t>What goals can we create in our business units to directly address those areas </a:t>
                      </a:r>
                      <a:br>
                        <a:rPr lang="en" sz="900">
                          <a:solidFill>
                            <a:srgbClr val="000000"/>
                          </a:solidFill>
                        </a:rPr>
                      </a:br>
                      <a:r>
                        <a:rPr lang="en" sz="900">
                          <a:solidFill>
                            <a:srgbClr val="000000"/>
                          </a:solidFill>
                        </a:rPr>
                        <a:t>of opportunity?</a:t>
                      </a:r>
                      <a:endParaRPr sz="1100"/>
                    </a:p>
                    <a:p>
                      <a:pPr indent="-120650" lvl="0" marL="127000" marR="0" rtl="0" algn="l">
                        <a:spcBef>
                          <a:spcPts val="0"/>
                        </a:spcBef>
                        <a:spcAft>
                          <a:spcPts val="0"/>
                        </a:spcAft>
                        <a:buClr>
                          <a:srgbClr val="000000"/>
                        </a:buClr>
                        <a:buSzPts val="900"/>
                        <a:buFont typeface="Arial"/>
                        <a:buChar char="•"/>
                      </a:pPr>
                      <a:r>
                        <a:rPr lang="en" sz="900">
                          <a:solidFill>
                            <a:srgbClr val="000000"/>
                          </a:solidFill>
                        </a:rPr>
                        <a:t>Is the goal aspirational? Does it challenge us to progress further?</a:t>
                      </a:r>
                      <a:endParaRPr sz="1100"/>
                    </a:p>
                    <a:p>
                      <a:pPr indent="-120650" lvl="0" marL="127000" marR="0" rtl="0" algn="l">
                        <a:spcBef>
                          <a:spcPts val="0"/>
                        </a:spcBef>
                        <a:spcAft>
                          <a:spcPts val="0"/>
                        </a:spcAft>
                        <a:buClr>
                          <a:srgbClr val="000000"/>
                        </a:buClr>
                        <a:buSzPts val="900"/>
                        <a:buFont typeface="Arial"/>
                        <a:buChar char="•"/>
                      </a:pPr>
                      <a:r>
                        <a:rPr lang="en" sz="900">
                          <a:solidFill>
                            <a:srgbClr val="000000"/>
                          </a:solidFill>
                        </a:rPr>
                        <a:t>Is the goal meaningful to our leaders and employees?</a:t>
                      </a:r>
                      <a:endParaRPr sz="1100"/>
                    </a:p>
                    <a:p>
                      <a:pPr indent="-120650" lvl="0" marL="127000" marR="0" rtl="0" algn="l">
                        <a:spcBef>
                          <a:spcPts val="0"/>
                        </a:spcBef>
                        <a:spcAft>
                          <a:spcPts val="0"/>
                        </a:spcAft>
                        <a:buClr>
                          <a:srgbClr val="000000"/>
                        </a:buClr>
                        <a:buSzPts val="900"/>
                        <a:buFont typeface="Arial"/>
                        <a:buChar char="•"/>
                      </a:pPr>
                      <a:r>
                        <a:rPr lang="en" sz="900">
                          <a:solidFill>
                            <a:srgbClr val="000000"/>
                          </a:solidFill>
                        </a:rPr>
                        <a:t>Can we publish the goal to demonstrate our commitment and hold ourselves accountable for progress?</a:t>
                      </a:r>
                      <a:endParaRPr sz="1100"/>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567025">
                <a:tc>
                  <a:txBody>
                    <a:bodyPr/>
                    <a:lstStyle/>
                    <a:p>
                      <a:pPr indent="-171450" lvl="0" marL="177800" marR="0" rtl="0" algn="l">
                        <a:lnSpc>
                          <a:spcPct val="100000"/>
                        </a:lnSpc>
                        <a:spcBef>
                          <a:spcPts val="0"/>
                        </a:spcBef>
                        <a:spcAft>
                          <a:spcPts val="0"/>
                        </a:spcAft>
                        <a:buClr>
                          <a:schemeClr val="dk1"/>
                        </a:buClr>
                        <a:buSzPts val="900"/>
                        <a:buFont typeface="Arial Black"/>
                        <a:buAutoNum type="arabicPeriod" startAt="4"/>
                      </a:pPr>
                      <a:r>
                        <a:rPr b="1" lang="en" sz="900"/>
                        <a:t>Create an Action Plan</a:t>
                      </a:r>
                      <a:endParaRPr sz="1100"/>
                    </a:p>
                  </a:txBody>
                  <a:tcPr marT="68600" marB="68600" marR="90000" marL="90000">
                    <a:lnL cap="flat" cmpd="sng" w="12700">
                      <a:solidFill>
                        <a:srgbClr val="6F7878"/>
                      </a:solidFill>
                      <a:prstDash val="solid"/>
                      <a:round/>
                      <a:headEnd len="sm" w="sm" type="none"/>
                      <a:tailEnd len="sm" w="sm" type="none"/>
                    </a:lnL>
                    <a:lnR cap="flat" cmpd="sng" w="9525">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c>
                  <a:txBody>
                    <a:bodyPr/>
                    <a:lstStyle/>
                    <a:p>
                      <a:pPr indent="-120650" lvl="0" marL="127000" marR="0" rtl="0" algn="l">
                        <a:spcBef>
                          <a:spcPts val="0"/>
                        </a:spcBef>
                        <a:spcAft>
                          <a:spcPts val="0"/>
                        </a:spcAft>
                        <a:buClr>
                          <a:srgbClr val="000000"/>
                        </a:buClr>
                        <a:buSzPts val="900"/>
                        <a:buFont typeface="Arial"/>
                        <a:buChar char="•"/>
                      </a:pPr>
                      <a:r>
                        <a:rPr lang="en" sz="900">
                          <a:solidFill>
                            <a:srgbClr val="000000"/>
                          </a:solidFill>
                        </a:rPr>
                        <a:t>Do these goals feel actionable for you and other leaders and managers at your organization?</a:t>
                      </a:r>
                      <a:endParaRPr sz="1100"/>
                    </a:p>
                    <a:p>
                      <a:pPr indent="-120650" lvl="0" marL="127000" marR="0" rtl="0" algn="l">
                        <a:spcBef>
                          <a:spcPts val="0"/>
                        </a:spcBef>
                        <a:spcAft>
                          <a:spcPts val="0"/>
                        </a:spcAft>
                        <a:buClr>
                          <a:srgbClr val="000000"/>
                        </a:buClr>
                        <a:buSzPts val="900"/>
                        <a:buFont typeface="Arial"/>
                        <a:buChar char="•"/>
                      </a:pPr>
                      <a:r>
                        <a:rPr lang="en" sz="900">
                          <a:solidFill>
                            <a:srgbClr val="000000"/>
                          </a:solidFill>
                        </a:rPr>
                        <a:t>What steps can you take in the next week to progress toward these goals right now? </a:t>
                      </a:r>
                      <a:br>
                        <a:rPr lang="en" sz="900">
                          <a:solidFill>
                            <a:srgbClr val="000000"/>
                          </a:solidFill>
                        </a:rPr>
                      </a:br>
                      <a:r>
                        <a:rPr lang="en" sz="900">
                          <a:solidFill>
                            <a:srgbClr val="000000"/>
                          </a:solidFill>
                        </a:rPr>
                        <a:t>In the next month? Quarter? Year?</a:t>
                      </a:r>
                      <a:endParaRPr sz="1100"/>
                    </a:p>
                  </a:txBody>
                  <a:tcPr marT="68600" marB="68600" marR="90000" marL="90000" anchor="ctr">
                    <a:lnL cap="flat" cmpd="sng" w="9525">
                      <a:solidFill>
                        <a:srgbClr val="6F7878"/>
                      </a:solidFill>
                      <a:prstDash val="solid"/>
                      <a:round/>
                      <a:headEnd len="sm" w="sm" type="none"/>
                      <a:tailEnd len="sm" w="sm" type="none"/>
                    </a:lnL>
                    <a:lnR cap="flat" cmpd="sng" w="12700">
                      <a:solidFill>
                        <a:srgbClr val="6F787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6F7878"/>
                      </a:solidFill>
                      <a:prstDash val="solid"/>
                      <a:round/>
                      <a:headEnd len="sm" w="sm" type="none"/>
                      <a:tailEnd len="sm" w="sm" type="none"/>
                    </a:lnB>
                    <a:solidFill>
                      <a:srgbClr val="D3D3D3"/>
                    </a:solidFill>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5" name="Shape 2045"/>
        <p:cNvGrpSpPr/>
        <p:nvPr/>
      </p:nvGrpSpPr>
      <p:grpSpPr>
        <a:xfrm>
          <a:off x="0" y="0"/>
          <a:ext cx="0" cy="0"/>
          <a:chOff x="0" y="0"/>
          <a:chExt cx="0" cy="0"/>
        </a:xfrm>
      </p:grpSpPr>
      <p:sp>
        <p:nvSpPr>
          <p:cNvPr id="2046" name="Google Shape;2046;p115"/>
          <p:cNvSpPr txBox="1"/>
          <p:nvPr>
            <p:ph type="title"/>
          </p:nvPr>
        </p:nvSpPr>
        <p:spPr>
          <a:xfrm>
            <a:off x="1315464" y="1015529"/>
            <a:ext cx="4040210" cy="2465194"/>
          </a:xfrm>
          <a:prstGeom prst="rect">
            <a:avLst/>
          </a:prstGeom>
          <a:noFill/>
          <a:ln>
            <a:noFill/>
          </a:ln>
        </p:spPr>
        <p:txBody>
          <a:bodyPr anchorCtr="0" anchor="ctr" bIns="329175" lIns="329175" spcFirstLastPara="1" rIns="329175" wrap="square" tIns="329175">
            <a:normAutofit/>
          </a:bodyPr>
          <a:lstStyle/>
          <a:p>
            <a:pPr indent="0" lvl="0" marL="0" rtl="0" algn="l">
              <a:lnSpc>
                <a:spcPct val="100000"/>
              </a:lnSpc>
              <a:spcBef>
                <a:spcPts val="0"/>
              </a:spcBef>
              <a:spcAft>
                <a:spcPts val="0"/>
              </a:spcAft>
              <a:buClr>
                <a:srgbClr val="002856"/>
              </a:buClr>
              <a:buSzPts val="2400"/>
              <a:buFont typeface="Arial Black"/>
              <a:buNone/>
            </a:pPr>
            <a:r>
              <a:rPr lang="en"/>
              <a:t>Appendix</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0" name="Shape 2050"/>
        <p:cNvGrpSpPr/>
        <p:nvPr/>
      </p:nvGrpSpPr>
      <p:grpSpPr>
        <a:xfrm>
          <a:off x="0" y="0"/>
          <a:ext cx="0" cy="0"/>
          <a:chOff x="0" y="0"/>
          <a:chExt cx="0" cy="0"/>
        </a:xfrm>
      </p:grpSpPr>
      <p:sp>
        <p:nvSpPr>
          <p:cNvPr id="2051" name="Google Shape;2051;p116"/>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Contents</a:t>
            </a:r>
            <a:endParaRPr/>
          </a:p>
        </p:txBody>
      </p:sp>
      <p:sp>
        <p:nvSpPr>
          <p:cNvPr id="2052" name="Google Shape;2052;p116"/>
          <p:cNvSpPr txBox="1"/>
          <p:nvPr/>
        </p:nvSpPr>
        <p:spPr>
          <a:xfrm>
            <a:off x="480772" y="916969"/>
            <a:ext cx="3988041" cy="390106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1200">
                <a:solidFill>
                  <a:srgbClr val="000000"/>
                </a:solidFill>
                <a:latin typeface="Arial"/>
                <a:ea typeface="Arial"/>
                <a:cs typeface="Arial"/>
                <a:sym typeface="Arial"/>
              </a:rPr>
              <a:t>Methodology Overview</a:t>
            </a:r>
            <a:endParaRPr/>
          </a:p>
          <a:p>
            <a:pPr indent="0" lvl="0" marL="0" marR="0" rtl="0" algn="l">
              <a:spcBef>
                <a:spcPts val="1200"/>
              </a:spcBef>
              <a:spcAft>
                <a:spcPts val="0"/>
              </a:spcAft>
              <a:buNone/>
            </a:pPr>
            <a:r>
              <a:rPr lang="en" sz="1200">
                <a:solidFill>
                  <a:srgbClr val="000000"/>
                </a:solidFill>
                <a:latin typeface="Arial"/>
                <a:ea typeface="Arial"/>
                <a:cs typeface="Arial"/>
                <a:sym typeface="Arial"/>
              </a:rPr>
              <a:t>Employee Survey Demographics	p. 86</a:t>
            </a:r>
            <a:endParaRPr sz="1200">
              <a:solidFill>
                <a:srgbClr val="000000"/>
              </a:solidFill>
              <a:highlight>
                <a:srgbClr val="FFFF00"/>
              </a:highlight>
              <a:latin typeface="Arial"/>
              <a:ea typeface="Arial"/>
              <a:cs typeface="Arial"/>
              <a:sym typeface="Arial"/>
            </a:endParaRPr>
          </a:p>
          <a:p>
            <a:pPr indent="0" lvl="0" marL="0" marR="0" rtl="0" algn="l">
              <a:spcBef>
                <a:spcPts val="1200"/>
              </a:spcBef>
              <a:spcAft>
                <a:spcPts val="0"/>
              </a:spcAft>
              <a:buNone/>
            </a:pPr>
            <a:r>
              <a:rPr lang="en" sz="1200">
                <a:solidFill>
                  <a:srgbClr val="000000"/>
                </a:solidFill>
                <a:latin typeface="Arial"/>
                <a:ea typeface="Arial"/>
                <a:cs typeface="Arial"/>
                <a:sym typeface="Arial"/>
              </a:rPr>
              <a:t>HR Executive Survey Demographics	p. 87</a:t>
            </a:r>
            <a:endParaRPr/>
          </a:p>
          <a:p>
            <a:pPr indent="0" lvl="0" marL="0" marR="0" rtl="0" algn="l">
              <a:spcBef>
                <a:spcPts val="1200"/>
              </a:spcBef>
              <a:spcAft>
                <a:spcPts val="0"/>
              </a:spcAft>
              <a:buNone/>
            </a:pPr>
            <a:r>
              <a:rPr lang="en" sz="1200">
                <a:solidFill>
                  <a:srgbClr val="000000"/>
                </a:solidFill>
                <a:latin typeface="Arial"/>
                <a:ea typeface="Arial"/>
                <a:cs typeface="Arial"/>
                <a:sym typeface="Arial"/>
              </a:rPr>
              <a:t>Maximum Impact and Regression Analysis	p. 88</a:t>
            </a:r>
            <a:endParaRPr/>
          </a:p>
          <a:p>
            <a:pPr indent="0" lvl="0" marL="0" marR="0" rtl="0" algn="l">
              <a:spcBef>
                <a:spcPts val="1200"/>
              </a:spcBef>
              <a:spcAft>
                <a:spcPts val="0"/>
              </a:spcAft>
              <a:buNone/>
            </a:pPr>
            <a:r>
              <a:rPr b="1" lang="en" sz="1200">
                <a:solidFill>
                  <a:srgbClr val="000000"/>
                </a:solidFill>
                <a:latin typeface="Arial"/>
                <a:ea typeface="Arial"/>
                <a:cs typeface="Arial"/>
                <a:sym typeface="Arial"/>
              </a:rPr>
              <a:t>Additional Quantitative Findings</a:t>
            </a:r>
            <a:endParaRPr/>
          </a:p>
          <a:p>
            <a:pPr indent="0" lvl="0" marL="0" marR="0" rtl="0" algn="l">
              <a:spcBef>
                <a:spcPts val="1200"/>
              </a:spcBef>
              <a:spcAft>
                <a:spcPts val="0"/>
              </a:spcAft>
              <a:buNone/>
            </a:pPr>
            <a:r>
              <a:rPr lang="en" sz="1200">
                <a:solidFill>
                  <a:srgbClr val="000000"/>
                </a:solidFill>
                <a:latin typeface="Arial"/>
                <a:ea typeface="Arial"/>
                <a:cs typeface="Arial"/>
                <a:sym typeface="Arial"/>
              </a:rPr>
              <a:t>Consequential Accountability Yields Greater	p. 90</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Diversity</a:t>
            </a:r>
            <a:endParaRPr/>
          </a:p>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0" rtl="0" algn="l">
              <a:spcBef>
                <a:spcPts val="0"/>
              </a:spcBef>
              <a:spcAft>
                <a:spcPts val="0"/>
              </a:spcAft>
              <a:buNone/>
            </a:pPr>
            <a:r>
              <a:rPr lang="en" sz="1200">
                <a:solidFill>
                  <a:srgbClr val="000000"/>
                </a:solidFill>
                <a:latin typeface="Arial"/>
                <a:ea typeface="Arial"/>
                <a:cs typeface="Arial"/>
                <a:sym typeface="Arial"/>
              </a:rPr>
              <a:t>Consequential Accountability Accelerates	p. 91</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Diversity</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	</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Consequential Accountability Has the Most	p. 92</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Impact</a:t>
            </a:r>
            <a:endParaRPr/>
          </a:p>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0" rtl="0" algn="l">
              <a:spcBef>
                <a:spcPts val="0"/>
              </a:spcBef>
              <a:spcAft>
                <a:spcPts val="0"/>
              </a:spcAft>
              <a:buNone/>
            </a:pPr>
            <a:r>
              <a:rPr lang="en" sz="1200">
                <a:solidFill>
                  <a:srgbClr val="000000"/>
                </a:solidFill>
                <a:latin typeface="Arial"/>
                <a:ea typeface="Arial"/>
                <a:cs typeface="Arial"/>
                <a:sym typeface="Arial"/>
              </a:rPr>
              <a:t>Max Impact of Consequential Accountability	p. 93</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On Diversity</a:t>
            </a:r>
            <a:endParaRPr/>
          </a:p>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0" rtl="0" algn="l">
              <a:spcBef>
                <a:spcPts val="0"/>
              </a:spcBef>
              <a:spcAft>
                <a:spcPts val="0"/>
              </a:spcAft>
              <a:buNone/>
            </a:pPr>
            <a:r>
              <a:rPr lang="en" sz="1200">
                <a:solidFill>
                  <a:srgbClr val="000000"/>
                </a:solidFill>
                <a:latin typeface="Arial"/>
                <a:ea typeface="Arial"/>
                <a:cs typeface="Arial"/>
                <a:sym typeface="Arial"/>
              </a:rPr>
              <a:t>Inclusivity Improves Team Performance	p. 94</a:t>
            </a:r>
            <a:endParaRPr/>
          </a:p>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0" rtl="0" algn="l">
              <a:spcBef>
                <a:spcPts val="0"/>
              </a:spcBef>
              <a:spcAft>
                <a:spcPts val="0"/>
              </a:spcAft>
              <a:buNone/>
            </a:pPr>
            <a:r>
              <a:rPr lang="en" sz="1200">
                <a:solidFill>
                  <a:srgbClr val="000000"/>
                </a:solidFill>
                <a:latin typeface="Arial"/>
                <a:ea typeface="Arial"/>
                <a:cs typeface="Arial"/>
                <a:sym typeface="Arial"/>
              </a:rPr>
              <a:t>DEI Improves Effort, Intent to Stay &amp;	p. 95</a:t>
            </a:r>
            <a:endParaRPr/>
          </a:p>
          <a:p>
            <a:pPr indent="0" lvl="0" marL="0" marR="0" rtl="0" algn="l">
              <a:spcBef>
                <a:spcPts val="0"/>
              </a:spcBef>
              <a:spcAft>
                <a:spcPts val="0"/>
              </a:spcAft>
              <a:buNone/>
            </a:pPr>
            <a:r>
              <a:rPr lang="en" sz="1200">
                <a:solidFill>
                  <a:srgbClr val="000000"/>
                </a:solidFill>
                <a:latin typeface="Arial"/>
                <a:ea typeface="Arial"/>
                <a:cs typeface="Arial"/>
                <a:sym typeface="Arial"/>
              </a:rPr>
              <a:t>Performance	</a:t>
            </a:r>
            <a:endParaRPr/>
          </a:p>
          <a:p>
            <a:pPr indent="0" lvl="0" marL="0" marR="0" rtl="0" algn="l">
              <a:spcBef>
                <a:spcPts val="0"/>
              </a:spcBef>
              <a:spcAft>
                <a:spcPts val="0"/>
              </a:spcAft>
              <a:buNone/>
            </a:pPr>
            <a:r>
              <a:t/>
            </a:r>
            <a:endParaRPr sz="1200">
              <a:solidFill>
                <a:srgbClr val="000000"/>
              </a:solidFill>
              <a:latin typeface="Arial"/>
              <a:ea typeface="Arial"/>
              <a:cs typeface="Arial"/>
              <a:sym typeface="Arial"/>
            </a:endParaRPr>
          </a:p>
          <a:p>
            <a:pPr indent="0" lvl="0" marL="0" marR="0" rtl="0" algn="l">
              <a:spcBef>
                <a:spcPts val="0"/>
              </a:spcBef>
              <a:spcAft>
                <a:spcPts val="0"/>
              </a:spcAft>
              <a:buNone/>
            </a:pPr>
            <a:r>
              <a:rPr lang="en" sz="1200">
                <a:solidFill>
                  <a:srgbClr val="000000"/>
                </a:solidFill>
                <a:latin typeface="Arial"/>
                <a:ea typeface="Arial"/>
                <a:cs typeface="Arial"/>
                <a:sym typeface="Arial"/>
              </a:rPr>
              <a:t>Psychological Safety Improves Performance	p. 96</a:t>
            </a:r>
            <a:endParaRPr/>
          </a:p>
        </p:txBody>
      </p:sp>
      <p:sp>
        <p:nvSpPr>
          <p:cNvPr id="2053" name="Google Shape;2053;p116"/>
          <p:cNvSpPr txBox="1"/>
          <p:nvPr/>
        </p:nvSpPr>
        <p:spPr>
          <a:xfrm>
            <a:off x="4675188" y="916969"/>
            <a:ext cx="4348082" cy="115416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 sz="1200">
                <a:solidFill>
                  <a:srgbClr val="000000"/>
                </a:solidFill>
                <a:latin typeface="Arial"/>
                <a:ea typeface="Arial"/>
                <a:cs typeface="Arial"/>
                <a:sym typeface="Arial"/>
              </a:rPr>
              <a:t>Additional Case Materials</a:t>
            </a:r>
            <a:endParaRPr/>
          </a:p>
          <a:p>
            <a:pPr indent="0" lvl="0" marL="0" marR="0" rtl="0" algn="l">
              <a:spcBef>
                <a:spcPts val="1200"/>
              </a:spcBef>
              <a:spcAft>
                <a:spcPts val="0"/>
              </a:spcAft>
              <a:buNone/>
            </a:pPr>
            <a:r>
              <a:rPr lang="en" sz="1200">
                <a:solidFill>
                  <a:srgbClr val="000000"/>
                </a:solidFill>
                <a:latin typeface="Arial"/>
                <a:ea typeface="Arial"/>
                <a:cs typeface="Arial"/>
                <a:sym typeface="Arial"/>
              </a:rPr>
              <a:t>Höganäs’ Leadership Criteria Debiasing</a:t>
            </a:r>
            <a:endParaRPr/>
          </a:p>
          <a:p>
            <a:pPr indent="0" lvl="0" marL="0" marR="0" rtl="0" algn="l">
              <a:spcBef>
                <a:spcPts val="1200"/>
              </a:spcBef>
              <a:spcAft>
                <a:spcPts val="0"/>
              </a:spcAft>
              <a:buNone/>
            </a:pPr>
            <a:r>
              <a:rPr lang="en" sz="1200">
                <a:solidFill>
                  <a:srgbClr val="000000"/>
                </a:solidFill>
                <a:latin typeface="Arial"/>
                <a:ea typeface="Arial"/>
                <a:cs typeface="Arial"/>
                <a:sym typeface="Arial"/>
              </a:rPr>
              <a:t>BBVA’s Contextualized DEI Strategies</a:t>
            </a:r>
            <a:endParaRPr/>
          </a:p>
          <a:p>
            <a:pPr indent="0" lvl="0" marL="0" marR="0" rtl="0" algn="l">
              <a:spcBef>
                <a:spcPts val="1200"/>
              </a:spcBef>
              <a:spcAft>
                <a:spcPts val="0"/>
              </a:spcAft>
              <a:buNone/>
            </a:pPr>
            <a:r>
              <a:rPr lang="en" sz="1200">
                <a:solidFill>
                  <a:srgbClr val="000000"/>
                </a:solidFill>
                <a:latin typeface="Arial"/>
                <a:ea typeface="Arial"/>
                <a:cs typeface="Arial"/>
                <a:sym typeface="Arial"/>
              </a:rPr>
              <a:t>Fujitsu’s Localized Diversity &amp; Inclusion Goals	</a:t>
            </a:r>
            <a:endParaRPr/>
          </a:p>
          <a:p>
            <a:pPr indent="0" lvl="0" marL="0" marR="0" rtl="0" algn="l">
              <a:spcBef>
                <a:spcPts val="1200"/>
              </a:spcBef>
              <a:spcAft>
                <a:spcPts val="0"/>
              </a:spcAft>
              <a:buNone/>
            </a:pPr>
            <a:r>
              <a:rPr lang="en" sz="1200">
                <a:solidFill>
                  <a:srgbClr val="000000"/>
                </a:solidFill>
                <a:latin typeface="Arial"/>
                <a:ea typeface="Arial"/>
                <a:cs typeface="Arial"/>
                <a:sym typeface="Arial"/>
              </a:rPr>
              <a:t>Altria’s DEI Aiming Points	</a:t>
            </a:r>
            <a:endParaRPr/>
          </a:p>
        </p:txBody>
      </p:sp>
      <p:sp>
        <p:nvSpPr>
          <p:cNvPr id="2054" name="Google Shape;2054;p116"/>
          <p:cNvSpPr txBox="1"/>
          <p:nvPr/>
        </p:nvSpPr>
        <p:spPr>
          <a:xfrm>
            <a:off x="8249759" y="1127050"/>
            <a:ext cx="574158" cy="969497"/>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p. 98</a:t>
            </a:r>
            <a:endParaRPr/>
          </a:p>
          <a:p>
            <a:pPr indent="0" lvl="0" marL="0" marR="0" rtl="0" algn="l">
              <a:spcBef>
                <a:spcPts val="1200"/>
              </a:spcBef>
              <a:spcAft>
                <a:spcPts val="0"/>
              </a:spcAft>
              <a:buNone/>
            </a:pPr>
            <a:r>
              <a:rPr lang="en" sz="1200">
                <a:solidFill>
                  <a:schemeClr val="dk1"/>
                </a:solidFill>
                <a:latin typeface="Arial"/>
                <a:ea typeface="Arial"/>
                <a:cs typeface="Arial"/>
                <a:sym typeface="Arial"/>
              </a:rPr>
              <a:t>p. 104</a:t>
            </a:r>
            <a:endParaRPr/>
          </a:p>
          <a:p>
            <a:pPr indent="0" lvl="0" marL="0" marR="0" rtl="0" algn="l">
              <a:spcBef>
                <a:spcPts val="1200"/>
              </a:spcBef>
              <a:spcAft>
                <a:spcPts val="0"/>
              </a:spcAft>
              <a:buNone/>
            </a:pPr>
            <a:r>
              <a:rPr lang="en" sz="1200">
                <a:solidFill>
                  <a:schemeClr val="dk1"/>
                </a:solidFill>
                <a:latin typeface="Arial"/>
                <a:ea typeface="Arial"/>
                <a:cs typeface="Arial"/>
                <a:sym typeface="Arial"/>
              </a:rPr>
              <a:t>p. 110</a:t>
            </a:r>
            <a:endParaRPr/>
          </a:p>
          <a:p>
            <a:pPr indent="0" lvl="0" marL="0" marR="0" rtl="0" algn="l">
              <a:spcBef>
                <a:spcPts val="1200"/>
              </a:spcBef>
              <a:spcAft>
                <a:spcPts val="0"/>
              </a:spcAft>
              <a:buNone/>
            </a:pPr>
            <a:r>
              <a:rPr lang="en" sz="1200">
                <a:solidFill>
                  <a:schemeClr val="dk1"/>
                </a:solidFill>
                <a:latin typeface="Arial"/>
                <a:ea typeface="Arial"/>
                <a:cs typeface="Arial"/>
                <a:sym typeface="Arial"/>
              </a:rPr>
              <a:t>p. 118</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8" name="Shape 2058"/>
        <p:cNvGrpSpPr/>
        <p:nvPr/>
      </p:nvGrpSpPr>
      <p:grpSpPr>
        <a:xfrm>
          <a:off x="0" y="0"/>
          <a:ext cx="0" cy="0"/>
          <a:chOff x="0" y="0"/>
          <a:chExt cx="0" cy="0"/>
        </a:xfrm>
      </p:grpSpPr>
      <p:sp>
        <p:nvSpPr>
          <p:cNvPr id="2059" name="Google Shape;2059;p117"/>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Roadmap</a:t>
            </a:r>
            <a:endParaRPr/>
          </a:p>
        </p:txBody>
      </p:sp>
      <p:grpSp>
        <p:nvGrpSpPr>
          <p:cNvPr id="2060" name="Google Shape;2060;p117"/>
          <p:cNvGrpSpPr/>
          <p:nvPr/>
        </p:nvGrpSpPr>
        <p:grpSpPr>
          <a:xfrm>
            <a:off x="1063672" y="2000250"/>
            <a:ext cx="7010401" cy="1028700"/>
            <a:chOff x="1063672" y="4551132"/>
            <a:chExt cx="7010401" cy="1371600"/>
          </a:xfrm>
        </p:grpSpPr>
        <p:sp>
          <p:nvSpPr>
            <p:cNvPr id="2061" name="Google Shape;2061;p117"/>
            <p:cNvSpPr/>
            <p:nvPr/>
          </p:nvSpPr>
          <p:spPr>
            <a:xfrm>
              <a:off x="3207333" y="5091469"/>
              <a:ext cx="117929" cy="290927"/>
            </a:xfrm>
            <a:custGeom>
              <a:rect b="b" l="l" r="r" t="t"/>
              <a:pathLst>
                <a:path extrusionOk="0" h="407200" w="165062">
                  <a:moveTo>
                    <a:pt x="13" y="0"/>
                  </a:moveTo>
                  <a:lnTo>
                    <a:pt x="165062" y="204013"/>
                  </a:lnTo>
                  <a:lnTo>
                    <a:pt x="0" y="407200"/>
                  </a:lnTo>
                  <a:close/>
                </a:path>
              </a:pathLst>
            </a:custGeom>
            <a:solidFill>
              <a:srgbClr val="355578"/>
            </a:solidFill>
            <a:ln>
              <a:noFill/>
            </a:ln>
          </p:spPr>
        </p:sp>
        <p:sp>
          <p:nvSpPr>
            <p:cNvPr id="2062" name="Google Shape;2062;p117"/>
            <p:cNvSpPr/>
            <p:nvPr/>
          </p:nvSpPr>
          <p:spPr>
            <a:xfrm>
              <a:off x="5812482" y="5091469"/>
              <a:ext cx="117929" cy="290927"/>
            </a:xfrm>
            <a:custGeom>
              <a:rect b="b" l="l" r="r" t="t"/>
              <a:pathLst>
                <a:path extrusionOk="0" h="407200" w="165062">
                  <a:moveTo>
                    <a:pt x="12" y="0"/>
                  </a:moveTo>
                  <a:lnTo>
                    <a:pt x="165062" y="204013"/>
                  </a:lnTo>
                  <a:lnTo>
                    <a:pt x="0" y="407200"/>
                  </a:lnTo>
                  <a:close/>
                </a:path>
              </a:pathLst>
            </a:custGeom>
            <a:solidFill>
              <a:srgbClr val="355578"/>
            </a:solidFill>
            <a:ln>
              <a:noFill/>
            </a:ln>
          </p:spPr>
        </p:sp>
        <p:sp>
          <p:nvSpPr>
            <p:cNvPr id="2063" name="Google Shape;2063;p117"/>
            <p:cNvSpPr txBox="1"/>
            <p:nvPr/>
          </p:nvSpPr>
          <p:spPr>
            <a:xfrm>
              <a:off x="6273971" y="4551132"/>
              <a:ext cx="1800102" cy="13716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600">
                  <a:solidFill>
                    <a:srgbClr val="6F7878"/>
                  </a:solidFill>
                  <a:latin typeface="Arial"/>
                  <a:ea typeface="Arial"/>
                  <a:cs typeface="Arial"/>
                  <a:sym typeface="Arial"/>
                </a:rPr>
                <a:t>Additional </a:t>
              </a:r>
              <a:br>
                <a:rPr lang="en" sz="1600">
                  <a:solidFill>
                    <a:srgbClr val="6F7878"/>
                  </a:solidFill>
                  <a:latin typeface="Arial"/>
                  <a:ea typeface="Arial"/>
                  <a:cs typeface="Arial"/>
                  <a:sym typeface="Arial"/>
                </a:rPr>
              </a:br>
              <a:r>
                <a:rPr lang="en" sz="1600">
                  <a:solidFill>
                    <a:srgbClr val="6F7878"/>
                  </a:solidFill>
                  <a:latin typeface="Arial"/>
                  <a:ea typeface="Arial"/>
                  <a:cs typeface="Arial"/>
                  <a:sym typeface="Arial"/>
                </a:rPr>
                <a:t>Case Materials</a:t>
              </a:r>
              <a:endParaRPr/>
            </a:p>
          </p:txBody>
        </p:sp>
        <p:sp>
          <p:nvSpPr>
            <p:cNvPr id="2064" name="Google Shape;2064;p117"/>
            <p:cNvSpPr txBox="1"/>
            <p:nvPr/>
          </p:nvSpPr>
          <p:spPr>
            <a:xfrm>
              <a:off x="3668821" y="4551132"/>
              <a:ext cx="1800102" cy="13716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600">
                  <a:solidFill>
                    <a:srgbClr val="6F7878"/>
                  </a:solidFill>
                  <a:latin typeface="Arial"/>
                  <a:ea typeface="Arial"/>
                  <a:cs typeface="Arial"/>
                  <a:sym typeface="Arial"/>
                </a:rPr>
                <a:t>Additional Quantitative Findings</a:t>
              </a:r>
              <a:endParaRPr/>
            </a:p>
          </p:txBody>
        </p:sp>
        <p:sp>
          <p:nvSpPr>
            <p:cNvPr id="2065" name="Google Shape;2065;p117"/>
            <p:cNvSpPr txBox="1"/>
            <p:nvPr/>
          </p:nvSpPr>
          <p:spPr>
            <a:xfrm>
              <a:off x="1063672" y="4551132"/>
              <a:ext cx="1800102" cy="1371600"/>
            </a:xfrm>
            <a:prstGeom prst="rect">
              <a:avLst/>
            </a:prstGeom>
            <a:solidFill>
              <a:srgbClr val="35557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600">
                  <a:solidFill>
                    <a:schemeClr val="lt1"/>
                  </a:solidFill>
                  <a:latin typeface="Arial"/>
                  <a:ea typeface="Arial"/>
                  <a:cs typeface="Arial"/>
                  <a:sym typeface="Arial"/>
                </a:rPr>
                <a:t>Methodology Overview</a:t>
              </a:r>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9" name="Shape 2069"/>
        <p:cNvGrpSpPr/>
        <p:nvPr/>
      </p:nvGrpSpPr>
      <p:grpSpPr>
        <a:xfrm>
          <a:off x="0" y="0"/>
          <a:ext cx="0" cy="0"/>
          <a:chOff x="0" y="0"/>
          <a:chExt cx="0" cy="0"/>
        </a:xfrm>
      </p:grpSpPr>
      <p:sp>
        <p:nvSpPr>
          <p:cNvPr id="2070" name="Google Shape;2070;p118"/>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2021 Leadership Progression and Diversity Survey</a:t>
            </a:r>
            <a:endParaRPr/>
          </a:p>
        </p:txBody>
      </p:sp>
      <p:sp>
        <p:nvSpPr>
          <p:cNvPr id="2071" name="Google Shape;2071;p11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Survey Demographics</a:t>
            </a:r>
            <a:endParaRPr/>
          </a:p>
        </p:txBody>
      </p:sp>
      <p:graphicFrame>
        <p:nvGraphicFramePr>
          <p:cNvPr id="2072" name="Google Shape;2072;p118"/>
          <p:cNvGraphicFramePr/>
          <p:nvPr/>
        </p:nvGraphicFramePr>
        <p:xfrm>
          <a:off x="5052047" y="984887"/>
          <a:ext cx="3000000" cy="3000000"/>
        </p:xfrm>
        <a:graphic>
          <a:graphicData uri="http://schemas.openxmlformats.org/drawingml/2006/table">
            <a:tbl>
              <a:tblPr>
                <a:noFill/>
                <a:tableStyleId>{874D8B30-B24E-4487-B09C-3D23B8D8C667}</a:tableStyleId>
              </a:tblPr>
              <a:tblGrid>
                <a:gridCol w="2927225"/>
                <a:gridCol w="707550"/>
              </a:tblGrid>
              <a:tr h="116575">
                <a:tc gridSpan="2">
                  <a:txBody>
                    <a:bodyPr/>
                    <a:lstStyle/>
                    <a:p>
                      <a:pPr indent="0" lvl="0" marL="0" marR="0" rtl="0" algn="l">
                        <a:lnSpc>
                          <a:spcPct val="100000"/>
                        </a:lnSpc>
                        <a:spcBef>
                          <a:spcPts val="0"/>
                        </a:spcBef>
                        <a:spcAft>
                          <a:spcPts val="0"/>
                        </a:spcAft>
                        <a:buClr>
                          <a:schemeClr val="dk1"/>
                        </a:buClr>
                        <a:buSzPts val="800"/>
                        <a:buFont typeface="Arial"/>
                        <a:buNone/>
                      </a:pPr>
                      <a:r>
                        <a:rPr b="1" lang="en" sz="800"/>
                        <a:t>Industry</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hMerge="1"/>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Aerospace and Defense</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a:t>
                      </a:r>
                      <a:endParaRPr sz="1100"/>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Construction</a:t>
                      </a:r>
                      <a:endParaRPr b="0" i="0" sz="800" u="none" strike="noStrike">
                        <a:solidFill>
                          <a:srgbClr val="000000"/>
                        </a:solidFill>
                        <a:latin typeface="Arial"/>
                        <a:ea typeface="Arial"/>
                        <a:cs typeface="Arial"/>
                        <a:sym typeface="Arial"/>
                      </a:endParaRPr>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Consumer Goods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2%</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lnSpc>
                          <a:spcPct val="100000"/>
                        </a:lnSpc>
                        <a:spcBef>
                          <a:spcPts val="0"/>
                        </a:spcBef>
                        <a:spcAft>
                          <a:spcPts val="0"/>
                        </a:spcAft>
                        <a:buClr>
                          <a:schemeClr val="dk1"/>
                        </a:buClr>
                        <a:buSzPts val="800"/>
                        <a:buFont typeface="Arial"/>
                        <a:buNone/>
                      </a:pPr>
                      <a:r>
                        <a:rPr lang="en" sz="800" u="none" strike="noStrike">
                          <a:latin typeface="Arial"/>
                          <a:ea typeface="Arial"/>
                          <a:cs typeface="Arial"/>
                          <a:sym typeface="Arial"/>
                        </a:rPr>
                        <a:t>Education</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9%</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Financial Services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Food, Beverage and Tobacco</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2%</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Government</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Healthcare</a:t>
                      </a:r>
                      <a:endParaRPr b="0" i="0" sz="800" u="none" strike="noStrike">
                        <a:solidFill>
                          <a:srgbClr val="000000"/>
                        </a:solidFill>
                        <a:latin typeface="Arial"/>
                        <a:ea typeface="Arial"/>
                        <a:cs typeface="Arial"/>
                        <a:sym typeface="Arial"/>
                      </a:endParaRPr>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Hotels, Resorts and Leisure</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Insurance</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2%</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Manufacturing, Materials and Heavy Industry</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7%</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Media, News and Entertainment</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Nonprofit/NGO</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Oil &amp; Gas/Mining/Forestry</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2%</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Pharmaceuticals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Professional Services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4%</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Real Estate</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Restaurant</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Retail</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7%</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Technology</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b="0" i="0" lang="en" sz="800" u="none" strike="noStrike">
                          <a:solidFill>
                            <a:srgbClr val="000000"/>
                          </a:solidFill>
                          <a:latin typeface="Arial"/>
                          <a:ea typeface="Arial"/>
                          <a:cs typeface="Arial"/>
                          <a:sym typeface="Arial"/>
                        </a:rPr>
                        <a:t>10%</a:t>
                      </a:r>
                      <a:endParaRPr sz="1100"/>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Telecommunications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800" u="none" strike="noStrike">
                          <a:solidFill>
                            <a:srgbClr val="000000"/>
                          </a:solidFill>
                          <a:latin typeface="Arial"/>
                          <a:ea typeface="Arial"/>
                          <a:cs typeface="Arial"/>
                          <a:sym typeface="Arial"/>
                        </a:rPr>
                        <a:t>3%</a:t>
                      </a:r>
                      <a:endParaRPr sz="1100"/>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b="0" i="0" lang="en" sz="800" u="none" strike="noStrike">
                          <a:solidFill>
                            <a:srgbClr val="000000"/>
                          </a:solidFill>
                          <a:latin typeface="Arial"/>
                          <a:ea typeface="Arial"/>
                          <a:cs typeface="Arial"/>
                          <a:sym typeface="Arial"/>
                        </a:rPr>
                        <a:t>Transportation and Shipping</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b="0" i="0" lang="en" sz="800" u="none" strike="noStrike">
                          <a:solidFill>
                            <a:srgbClr val="000000"/>
                          </a:solidFill>
                          <a:latin typeface="Arial"/>
                          <a:ea typeface="Arial"/>
                          <a:cs typeface="Arial"/>
                          <a:sym typeface="Arial"/>
                        </a:rPr>
                        <a:t>4%</a:t>
                      </a:r>
                      <a:endParaRPr sz="1100"/>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lnSpc>
                          <a:spcPct val="100000"/>
                        </a:lnSpc>
                        <a:spcBef>
                          <a:spcPts val="0"/>
                        </a:spcBef>
                        <a:spcAft>
                          <a:spcPts val="0"/>
                        </a:spcAft>
                        <a:buClr>
                          <a:srgbClr val="000000"/>
                        </a:buClr>
                        <a:buSzPts val="800"/>
                        <a:buFont typeface="Arial"/>
                        <a:buNone/>
                      </a:pPr>
                      <a:r>
                        <a:rPr b="0" i="0" lang="en" sz="800" u="none" strike="noStrike">
                          <a:solidFill>
                            <a:srgbClr val="000000"/>
                          </a:solidFill>
                          <a:latin typeface="Arial"/>
                          <a:ea typeface="Arial"/>
                          <a:cs typeface="Arial"/>
                          <a:sym typeface="Arial"/>
                        </a:rPr>
                        <a:t>Utilities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800" u="none" strike="noStrike">
                          <a:solidFill>
                            <a:srgbClr val="000000"/>
                          </a:solidFill>
                          <a:latin typeface="Arial"/>
                          <a:ea typeface="Arial"/>
                          <a:cs typeface="Arial"/>
                          <a:sym typeface="Arial"/>
                        </a:rPr>
                        <a:t>3%</a:t>
                      </a:r>
                      <a:endParaRPr sz="1100"/>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Other</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6%</a:t>
                      </a:r>
                      <a:endParaRPr b="0" i="0" sz="800" u="none" strike="noStrike">
                        <a:solidFill>
                          <a:srgbClr val="000000"/>
                        </a:solidFill>
                        <a:latin typeface="Arial"/>
                        <a:ea typeface="Arial"/>
                        <a:cs typeface="Arial"/>
                        <a:sym typeface="Arial"/>
                      </a:endParaRPr>
                    </a:p>
                  </a:txBody>
                  <a:tcPr marT="15425" marB="15425" marR="4115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bl>
          </a:graphicData>
        </a:graphic>
      </p:graphicFrame>
      <p:graphicFrame>
        <p:nvGraphicFramePr>
          <p:cNvPr id="2073" name="Google Shape;2073;p118"/>
          <p:cNvGraphicFramePr/>
          <p:nvPr/>
        </p:nvGraphicFramePr>
        <p:xfrm>
          <a:off x="457200" y="981075"/>
          <a:ext cx="3000000" cy="3000000"/>
        </p:xfrm>
        <a:graphic>
          <a:graphicData uri="http://schemas.openxmlformats.org/drawingml/2006/table">
            <a:tbl>
              <a:tblPr>
                <a:noFill/>
                <a:tableStyleId>{874D8B30-B24E-4487-B09C-3D23B8D8C667}</a:tableStyleId>
              </a:tblPr>
              <a:tblGrid>
                <a:gridCol w="2685150"/>
                <a:gridCol w="949600"/>
              </a:tblGrid>
              <a:tr h="119375">
                <a:tc gridSpan="2">
                  <a:txBody>
                    <a:bodyPr/>
                    <a:lstStyle/>
                    <a:p>
                      <a:pPr indent="0" lvl="0" marL="0" marR="0" rtl="0" algn="l">
                        <a:lnSpc>
                          <a:spcPct val="100000"/>
                        </a:lnSpc>
                        <a:spcBef>
                          <a:spcPts val="0"/>
                        </a:spcBef>
                        <a:spcAft>
                          <a:spcPts val="0"/>
                        </a:spcAft>
                        <a:buClr>
                          <a:schemeClr val="dk1"/>
                        </a:buClr>
                        <a:buSzPts val="800"/>
                        <a:buFont typeface="Arial"/>
                        <a:buNone/>
                      </a:pPr>
                      <a:r>
                        <a:rPr b="1" lang="en" sz="800"/>
                        <a:t>Region</a:t>
                      </a:r>
                      <a:endParaRPr sz="1100"/>
                    </a:p>
                  </a:txBody>
                  <a:tcPr marT="182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hMerge="1"/>
              </a:tr>
              <a:tr h="117575">
                <a:tc>
                  <a:txBody>
                    <a:bodyPr/>
                    <a:lstStyle/>
                    <a:p>
                      <a:pPr indent="0" lvl="0" marL="0" marR="0" rtl="0" algn="l">
                        <a:lnSpc>
                          <a:spcPct val="100000"/>
                        </a:lnSpc>
                        <a:spcBef>
                          <a:spcPts val="0"/>
                        </a:spcBef>
                        <a:spcAft>
                          <a:spcPts val="0"/>
                        </a:spcAft>
                        <a:buClr>
                          <a:schemeClr val="dk1"/>
                        </a:buClr>
                        <a:buSzPts val="800"/>
                        <a:buFont typeface="Arial"/>
                        <a:buNone/>
                      </a:pPr>
                      <a:r>
                        <a:rPr lang="en" sz="800">
                          <a:latin typeface="Arial"/>
                          <a:ea typeface="Arial"/>
                          <a:cs typeface="Arial"/>
                          <a:sym typeface="Arial"/>
                        </a:rPr>
                        <a:t>United States and Canada</a:t>
                      </a:r>
                      <a:endParaRPr sz="800">
                        <a:latin typeface="Arial"/>
                        <a:ea typeface="Arial"/>
                        <a:cs typeface="Arial"/>
                        <a:sym typeface="Arial"/>
                      </a:endParaRPr>
                    </a:p>
                  </a:txBody>
                  <a:tcPr marT="16425" marB="15425" marR="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304800" marR="0" rtl="0" algn="r">
                        <a:lnSpc>
                          <a:spcPct val="100000"/>
                        </a:lnSpc>
                        <a:spcBef>
                          <a:spcPts val="0"/>
                        </a:spcBef>
                        <a:spcAft>
                          <a:spcPts val="0"/>
                        </a:spcAft>
                        <a:buNone/>
                      </a:pPr>
                      <a:r>
                        <a:rPr lang="en" sz="800">
                          <a:latin typeface="Arial"/>
                          <a:ea typeface="Arial"/>
                          <a:cs typeface="Arial"/>
                          <a:sym typeface="Arial"/>
                        </a:rPr>
                        <a:t>26%</a:t>
                      </a:r>
                      <a:endParaRPr sz="800">
                        <a:latin typeface="Arial"/>
                        <a:ea typeface="Arial"/>
                        <a:cs typeface="Arial"/>
                        <a:sym typeface="Arial"/>
                      </a:endParaRPr>
                    </a:p>
                  </a:txBody>
                  <a:tcPr marT="16425" marB="15425" marR="41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7575">
                <a:tc>
                  <a:txBody>
                    <a:bodyPr/>
                    <a:lstStyle/>
                    <a:p>
                      <a:pPr indent="0" lvl="0" marL="0" marR="0" rtl="0" algn="l">
                        <a:lnSpc>
                          <a:spcPct val="100000"/>
                        </a:lnSpc>
                        <a:spcBef>
                          <a:spcPts val="0"/>
                        </a:spcBef>
                        <a:spcAft>
                          <a:spcPts val="0"/>
                        </a:spcAft>
                        <a:buClr>
                          <a:schemeClr val="dk1"/>
                        </a:buClr>
                        <a:buSzPts val="800"/>
                        <a:buFont typeface="Arial"/>
                        <a:buNone/>
                      </a:pPr>
                      <a:r>
                        <a:rPr lang="en" sz="800">
                          <a:latin typeface="Arial"/>
                          <a:ea typeface="Arial"/>
                          <a:cs typeface="Arial"/>
                          <a:sym typeface="Arial"/>
                        </a:rPr>
                        <a:t>Europe and Africa</a:t>
                      </a:r>
                      <a:endParaRPr sz="1100"/>
                    </a:p>
                  </a:txBody>
                  <a:tcPr marT="16425" marB="15425" marR="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304800" marR="0" rtl="0" algn="r">
                        <a:lnSpc>
                          <a:spcPct val="100000"/>
                        </a:lnSpc>
                        <a:spcBef>
                          <a:spcPts val="0"/>
                        </a:spcBef>
                        <a:spcAft>
                          <a:spcPts val="0"/>
                        </a:spcAft>
                        <a:buNone/>
                      </a:pPr>
                      <a:r>
                        <a:rPr lang="en" sz="800">
                          <a:latin typeface="Arial"/>
                          <a:ea typeface="Arial"/>
                          <a:cs typeface="Arial"/>
                          <a:sym typeface="Arial"/>
                        </a:rPr>
                        <a:t>20%</a:t>
                      </a:r>
                      <a:endParaRPr sz="800">
                        <a:latin typeface="Arial"/>
                        <a:ea typeface="Arial"/>
                        <a:cs typeface="Arial"/>
                        <a:sym typeface="Arial"/>
                      </a:endParaRPr>
                    </a:p>
                  </a:txBody>
                  <a:tcPr marT="16425" marB="15425" marR="41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7575">
                <a:tc>
                  <a:txBody>
                    <a:bodyPr/>
                    <a:lstStyle/>
                    <a:p>
                      <a:pPr indent="0" lvl="0" marL="0" marR="0" rtl="0" algn="l">
                        <a:lnSpc>
                          <a:spcPct val="100000"/>
                        </a:lnSpc>
                        <a:spcBef>
                          <a:spcPts val="0"/>
                        </a:spcBef>
                        <a:spcAft>
                          <a:spcPts val="0"/>
                        </a:spcAft>
                        <a:buNone/>
                      </a:pPr>
                      <a:r>
                        <a:rPr lang="en" sz="800">
                          <a:latin typeface="Arial"/>
                          <a:ea typeface="Arial"/>
                          <a:cs typeface="Arial"/>
                          <a:sym typeface="Arial"/>
                        </a:rPr>
                        <a:t>Asia Pacific </a:t>
                      </a:r>
                      <a:endParaRPr sz="800">
                        <a:latin typeface="Arial"/>
                        <a:ea typeface="Arial"/>
                        <a:cs typeface="Arial"/>
                        <a:sym typeface="Arial"/>
                      </a:endParaRPr>
                    </a:p>
                  </a:txBody>
                  <a:tcPr marT="16425" marB="15425" marR="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304800" marR="0" rtl="0" algn="r">
                        <a:lnSpc>
                          <a:spcPct val="100000"/>
                        </a:lnSpc>
                        <a:spcBef>
                          <a:spcPts val="0"/>
                        </a:spcBef>
                        <a:spcAft>
                          <a:spcPts val="0"/>
                        </a:spcAft>
                        <a:buNone/>
                      </a:pPr>
                      <a:r>
                        <a:rPr lang="en" sz="800">
                          <a:latin typeface="Arial"/>
                          <a:ea typeface="Arial"/>
                          <a:cs typeface="Arial"/>
                          <a:sym typeface="Arial"/>
                        </a:rPr>
                        <a:t>24%</a:t>
                      </a:r>
                      <a:endParaRPr sz="800">
                        <a:latin typeface="Arial"/>
                        <a:ea typeface="Arial"/>
                        <a:cs typeface="Arial"/>
                        <a:sym typeface="Arial"/>
                      </a:endParaRPr>
                    </a:p>
                  </a:txBody>
                  <a:tcPr marT="16425" marB="15425" marR="41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7575">
                <a:tc>
                  <a:txBody>
                    <a:bodyPr/>
                    <a:lstStyle/>
                    <a:p>
                      <a:pPr indent="0" lvl="0" marL="0" marR="0" rtl="0" algn="l">
                        <a:lnSpc>
                          <a:spcPct val="100000"/>
                        </a:lnSpc>
                        <a:spcBef>
                          <a:spcPts val="0"/>
                        </a:spcBef>
                        <a:spcAft>
                          <a:spcPts val="0"/>
                        </a:spcAft>
                        <a:buNone/>
                      </a:pPr>
                      <a:r>
                        <a:rPr lang="en" sz="800">
                          <a:latin typeface="Arial"/>
                          <a:ea typeface="Arial"/>
                          <a:cs typeface="Arial"/>
                          <a:sym typeface="Arial"/>
                        </a:rPr>
                        <a:t>Latin America</a:t>
                      </a:r>
                      <a:endParaRPr sz="1100"/>
                    </a:p>
                  </a:txBody>
                  <a:tcPr marT="16425" marB="15425" marR="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304800" marR="0" rtl="0" algn="r">
                        <a:lnSpc>
                          <a:spcPct val="100000"/>
                        </a:lnSpc>
                        <a:spcBef>
                          <a:spcPts val="0"/>
                        </a:spcBef>
                        <a:spcAft>
                          <a:spcPts val="0"/>
                        </a:spcAft>
                        <a:buNone/>
                      </a:pPr>
                      <a:r>
                        <a:rPr lang="en" sz="800">
                          <a:latin typeface="Arial"/>
                          <a:ea typeface="Arial"/>
                          <a:cs typeface="Arial"/>
                          <a:sym typeface="Arial"/>
                        </a:rPr>
                        <a:t>16%</a:t>
                      </a:r>
                      <a:endParaRPr sz="800">
                        <a:latin typeface="Arial"/>
                        <a:ea typeface="Arial"/>
                        <a:cs typeface="Arial"/>
                        <a:sym typeface="Arial"/>
                      </a:endParaRPr>
                    </a:p>
                  </a:txBody>
                  <a:tcPr marT="16425" marB="15425" marR="411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bl>
          </a:graphicData>
        </a:graphic>
      </p:graphicFrame>
      <p:graphicFrame>
        <p:nvGraphicFramePr>
          <p:cNvPr id="2074" name="Google Shape;2074;p118"/>
          <p:cNvGraphicFramePr/>
          <p:nvPr/>
        </p:nvGraphicFramePr>
        <p:xfrm>
          <a:off x="457200" y="1996994"/>
          <a:ext cx="3000000" cy="3000000"/>
        </p:xfrm>
        <a:graphic>
          <a:graphicData uri="http://schemas.openxmlformats.org/drawingml/2006/table">
            <a:tbl>
              <a:tblPr>
                <a:noFill/>
                <a:tableStyleId>{874D8B30-B24E-4487-B09C-3D23B8D8C667}</a:tableStyleId>
              </a:tblPr>
              <a:tblGrid>
                <a:gridCol w="2927225"/>
                <a:gridCol w="707550"/>
              </a:tblGrid>
              <a:tr h="116575">
                <a:tc gridSpan="2">
                  <a:txBody>
                    <a:bodyPr/>
                    <a:lstStyle/>
                    <a:p>
                      <a:pPr indent="0" lvl="0" marL="0" marR="0" rtl="0" algn="l">
                        <a:lnSpc>
                          <a:spcPct val="100000"/>
                        </a:lnSpc>
                        <a:spcBef>
                          <a:spcPts val="0"/>
                        </a:spcBef>
                        <a:spcAft>
                          <a:spcPts val="0"/>
                        </a:spcAft>
                        <a:buClr>
                          <a:schemeClr val="dk1"/>
                        </a:buClr>
                        <a:buSzPts val="800"/>
                        <a:buFont typeface="Arial"/>
                        <a:buNone/>
                      </a:pPr>
                      <a:r>
                        <a:rPr b="1" lang="en" sz="800"/>
                        <a:t>Organizational Headcount</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hMerge="1"/>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1,001 to 5,000 Employees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35%</a:t>
                      </a:r>
                      <a:endParaRPr sz="1100"/>
                    </a:p>
                  </a:txBody>
                  <a:tcPr marT="15425" marB="15425" marR="4115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5,001 to 10,000 Employees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20%</a:t>
                      </a:r>
                      <a:endParaRPr b="0" i="0" sz="800" u="none" strike="noStrike">
                        <a:solidFill>
                          <a:srgbClr val="000000"/>
                        </a:solidFill>
                        <a:latin typeface="Arial"/>
                        <a:ea typeface="Arial"/>
                        <a:cs typeface="Arial"/>
                        <a:sym typeface="Arial"/>
                      </a:endParaRPr>
                    </a:p>
                  </a:txBody>
                  <a:tcPr marT="15425" marB="15425" marR="4115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16575">
                <a:tc>
                  <a:txBody>
                    <a:bodyPr/>
                    <a:lstStyle/>
                    <a:p>
                      <a:pPr indent="0" lvl="0" marL="0" marR="0" rtl="0" algn="l">
                        <a:spcBef>
                          <a:spcPts val="0"/>
                        </a:spcBef>
                        <a:spcAft>
                          <a:spcPts val="0"/>
                        </a:spcAft>
                        <a:buNone/>
                      </a:pPr>
                      <a:r>
                        <a:rPr lang="en" sz="800" u="none" strike="noStrike">
                          <a:latin typeface="Arial"/>
                          <a:ea typeface="Arial"/>
                          <a:cs typeface="Arial"/>
                          <a:sym typeface="Arial"/>
                        </a:rPr>
                        <a:t>10,001 to 50,000 Employees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19%</a:t>
                      </a:r>
                      <a:endParaRPr b="0" i="0" sz="800" u="none" strike="noStrike">
                        <a:solidFill>
                          <a:srgbClr val="000000"/>
                        </a:solidFill>
                        <a:latin typeface="Arial"/>
                        <a:ea typeface="Arial"/>
                        <a:cs typeface="Arial"/>
                        <a:sym typeface="Arial"/>
                      </a:endParaRPr>
                    </a:p>
                  </a:txBody>
                  <a:tcPr marT="15425" marB="15425" marR="4115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575">
                <a:tc>
                  <a:txBody>
                    <a:bodyPr/>
                    <a:lstStyle/>
                    <a:p>
                      <a:pPr indent="0" lvl="0" marL="0" marR="0" rtl="0" algn="l">
                        <a:lnSpc>
                          <a:spcPct val="100000"/>
                        </a:lnSpc>
                        <a:spcBef>
                          <a:spcPts val="0"/>
                        </a:spcBef>
                        <a:spcAft>
                          <a:spcPts val="0"/>
                        </a:spcAft>
                        <a:buClr>
                          <a:schemeClr val="dk1"/>
                        </a:buClr>
                        <a:buSzPts val="800"/>
                        <a:buFont typeface="Arial"/>
                        <a:buNone/>
                      </a:pPr>
                      <a:r>
                        <a:rPr lang="en" sz="800" u="none" strike="noStrike">
                          <a:latin typeface="Arial"/>
                          <a:ea typeface="Arial"/>
                          <a:cs typeface="Arial"/>
                          <a:sym typeface="Arial"/>
                        </a:rPr>
                        <a:t>50,000+ Employees</a:t>
                      </a:r>
                      <a:endParaRPr sz="1100"/>
                    </a:p>
                  </a:txBody>
                  <a:tcPr marT="15425" marB="15425" marR="2700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800" u="none" strike="noStrike">
                          <a:latin typeface="Arial"/>
                          <a:ea typeface="Arial"/>
                          <a:cs typeface="Arial"/>
                          <a:sym typeface="Arial"/>
                        </a:rPr>
                        <a:t>25%</a:t>
                      </a:r>
                      <a:endParaRPr b="0" i="0" sz="800" u="none" strike="noStrike">
                        <a:solidFill>
                          <a:srgbClr val="000000"/>
                        </a:solidFill>
                        <a:latin typeface="Arial"/>
                        <a:ea typeface="Arial"/>
                        <a:cs typeface="Arial"/>
                        <a:sym typeface="Arial"/>
                      </a:endParaRPr>
                    </a:p>
                  </a:txBody>
                  <a:tcPr marT="15425" marB="15425" marR="41150" marL="41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bl>
          </a:graphicData>
        </a:graphic>
      </p:graphicFrame>
      <p:sp>
        <p:nvSpPr>
          <p:cNvPr id="2075" name="Google Shape;2075;p118"/>
          <p:cNvSpPr txBox="1"/>
          <p:nvPr/>
        </p:nvSpPr>
        <p:spPr>
          <a:xfrm>
            <a:off x="457199" y="4475511"/>
            <a:ext cx="3898900" cy="325089"/>
          </a:xfrm>
          <a:prstGeom prst="rect">
            <a:avLst/>
          </a:prstGeom>
          <a:noFill/>
          <a:ln>
            <a:noFill/>
          </a:ln>
        </p:spPr>
        <p:txBody>
          <a:bodyPr anchorCtr="0" anchor="b" bIns="0" lIns="0" spcFirstLastPara="1" rIns="0" wrap="square" tIns="6857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3,523 employees</a:t>
            </a:r>
            <a:endParaRPr/>
          </a:p>
          <a:p>
            <a:pPr indent="0" lvl="0" marL="0" marR="0" rtl="0" algn="l">
              <a:spcBef>
                <a:spcPts val="225"/>
              </a:spcBef>
              <a:spcAft>
                <a:spcPts val="0"/>
              </a:spcAft>
              <a:buNone/>
            </a:pPr>
            <a:r>
              <a:rPr lang="en" sz="1000">
                <a:solidFill>
                  <a:schemeClr val="dk1"/>
                </a:solidFill>
                <a:latin typeface="Arial"/>
                <a:ea typeface="Arial"/>
                <a:cs typeface="Arial"/>
                <a:sym typeface="Arial"/>
              </a:rPr>
              <a:t>Source: 2021 Leadership Progression and Diversity Survey</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9" name="Shape 2079"/>
        <p:cNvGrpSpPr/>
        <p:nvPr/>
      </p:nvGrpSpPr>
      <p:grpSpPr>
        <a:xfrm>
          <a:off x="0" y="0"/>
          <a:ext cx="0" cy="0"/>
          <a:chOff x="0" y="0"/>
          <a:chExt cx="0" cy="0"/>
        </a:xfrm>
      </p:grpSpPr>
      <p:sp>
        <p:nvSpPr>
          <p:cNvPr id="2080" name="Google Shape;2080;p119"/>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2021 Gartner Diversifying Leadership Survey</a:t>
            </a:r>
            <a:endParaRPr/>
          </a:p>
        </p:txBody>
      </p:sp>
      <p:sp>
        <p:nvSpPr>
          <p:cNvPr id="2081" name="Google Shape;2081;p119"/>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Survey Demographics</a:t>
            </a:r>
            <a:endParaRPr/>
          </a:p>
        </p:txBody>
      </p:sp>
      <p:graphicFrame>
        <p:nvGraphicFramePr>
          <p:cNvPr id="2082" name="Google Shape;2082;p119"/>
          <p:cNvGraphicFramePr/>
          <p:nvPr/>
        </p:nvGraphicFramePr>
        <p:xfrm>
          <a:off x="5055792" y="977692"/>
          <a:ext cx="3000000" cy="3000000"/>
        </p:xfrm>
        <a:graphic>
          <a:graphicData uri="http://schemas.openxmlformats.org/drawingml/2006/table">
            <a:tbl>
              <a:tblPr>
                <a:noFill/>
                <a:tableStyleId>{874D8B30-B24E-4487-B09C-3D23B8D8C667}</a:tableStyleId>
              </a:tblPr>
              <a:tblGrid>
                <a:gridCol w="3135700"/>
                <a:gridCol w="495300"/>
              </a:tblGrid>
              <a:tr h="157575">
                <a:tc gridSpan="2">
                  <a:txBody>
                    <a:bodyPr/>
                    <a:lstStyle/>
                    <a:p>
                      <a:pPr indent="0" lvl="0" marL="0" marR="0" rtl="0" algn="l">
                        <a:lnSpc>
                          <a:spcPct val="100000"/>
                        </a:lnSpc>
                        <a:spcBef>
                          <a:spcPts val="0"/>
                        </a:spcBef>
                        <a:spcAft>
                          <a:spcPts val="0"/>
                        </a:spcAft>
                        <a:buClr>
                          <a:schemeClr val="dk1"/>
                        </a:buClr>
                        <a:buSzPts val="900"/>
                        <a:buFont typeface="Arial"/>
                        <a:buNone/>
                      </a:pPr>
                      <a:r>
                        <a:rPr b="1" lang="en" sz="900"/>
                        <a:t>Industry</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hMerge="1"/>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Aerospace and Defense</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4%</a:t>
                      </a:r>
                      <a:endParaRPr sz="1100"/>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Consumer Goods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11%</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53875">
                <a:tc>
                  <a:txBody>
                    <a:bodyPr/>
                    <a:lstStyle/>
                    <a:p>
                      <a:pPr indent="0" lvl="0" marL="0" marR="0" rtl="0" algn="l">
                        <a:lnSpc>
                          <a:spcPct val="100000"/>
                        </a:lnSpc>
                        <a:spcBef>
                          <a:spcPts val="0"/>
                        </a:spcBef>
                        <a:spcAft>
                          <a:spcPts val="0"/>
                        </a:spcAft>
                        <a:buClr>
                          <a:schemeClr val="dk1"/>
                        </a:buClr>
                        <a:buSzPts val="900"/>
                        <a:buFont typeface="Arial"/>
                        <a:buNone/>
                      </a:pPr>
                      <a:r>
                        <a:rPr lang="en" sz="900" u="none" strike="noStrike">
                          <a:latin typeface="Arial"/>
                          <a:ea typeface="Arial"/>
                          <a:cs typeface="Arial"/>
                          <a:sym typeface="Arial"/>
                        </a:rPr>
                        <a:t>Education</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4%</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Financial Services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17%</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Government</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4%</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Healthcare</a:t>
                      </a:r>
                      <a:endParaRPr b="0" i="0" sz="900" u="none" strike="noStrike">
                        <a:solidFill>
                          <a:srgbClr val="000000"/>
                        </a:solidFill>
                        <a:latin typeface="Arial"/>
                        <a:ea typeface="Arial"/>
                        <a:cs typeface="Arial"/>
                        <a:sym typeface="Arial"/>
                      </a:endParaRPr>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4%</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Hotels, Resorts and Leisure</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2%</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Insurance</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8%</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Manufacturing, Materials and Heavy Industry</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15%</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Nonprofit/NGO</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2%</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Oil &amp; Gas/Mining/Forestry</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6%</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Professional Services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6%</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Retail</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9%</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3875">
                <a:tc>
                  <a:txBody>
                    <a:bodyPr/>
                    <a:lstStyle/>
                    <a:p>
                      <a:pPr indent="0" lvl="0" marL="0" marR="0" rtl="0" algn="l">
                        <a:spcBef>
                          <a:spcPts val="0"/>
                        </a:spcBef>
                        <a:spcAft>
                          <a:spcPts val="0"/>
                        </a:spcAft>
                        <a:buNone/>
                      </a:pPr>
                      <a:r>
                        <a:rPr lang="en" sz="900" u="none" strike="noStrike">
                          <a:latin typeface="Arial"/>
                          <a:ea typeface="Arial"/>
                          <a:cs typeface="Arial"/>
                          <a:sym typeface="Arial"/>
                        </a:rPr>
                        <a:t>Technology</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b="0" i="0" lang="en" sz="900" u="none" strike="noStrike">
                          <a:solidFill>
                            <a:srgbClr val="000000"/>
                          </a:solidFill>
                          <a:latin typeface="Arial"/>
                          <a:ea typeface="Arial"/>
                          <a:cs typeface="Arial"/>
                          <a:sym typeface="Arial"/>
                        </a:rPr>
                        <a:t>6%</a:t>
                      </a:r>
                      <a:endParaRPr sz="1100"/>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53875">
                <a:tc>
                  <a:txBody>
                    <a:bodyPr/>
                    <a:lstStyle/>
                    <a:p>
                      <a:pPr indent="0" lvl="0" marL="0" marR="0" rtl="0" algn="l">
                        <a:spcBef>
                          <a:spcPts val="0"/>
                        </a:spcBef>
                        <a:spcAft>
                          <a:spcPts val="0"/>
                        </a:spcAft>
                        <a:buNone/>
                      </a:pPr>
                      <a:r>
                        <a:rPr b="0" i="0" lang="en" sz="900" u="none" strike="noStrike">
                          <a:solidFill>
                            <a:srgbClr val="000000"/>
                          </a:solidFill>
                          <a:latin typeface="Arial"/>
                          <a:ea typeface="Arial"/>
                          <a:cs typeface="Arial"/>
                          <a:sym typeface="Arial"/>
                        </a:rPr>
                        <a:t>Telecommunications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0" i="0" lang="en" sz="900" u="none" strike="noStrike">
                          <a:solidFill>
                            <a:srgbClr val="000000"/>
                          </a:solidFill>
                          <a:latin typeface="Arial"/>
                          <a:ea typeface="Arial"/>
                          <a:cs typeface="Arial"/>
                          <a:sym typeface="Arial"/>
                        </a:rPr>
                        <a:t>2%</a:t>
                      </a:r>
                      <a:endParaRPr sz="1100"/>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3875">
                <a:tc>
                  <a:txBody>
                    <a:bodyPr/>
                    <a:lstStyle/>
                    <a:p>
                      <a:pPr indent="0" lvl="0" marL="0" marR="0" rtl="0" algn="l">
                        <a:lnSpc>
                          <a:spcPct val="100000"/>
                        </a:lnSpc>
                        <a:spcBef>
                          <a:spcPts val="0"/>
                        </a:spcBef>
                        <a:spcAft>
                          <a:spcPts val="0"/>
                        </a:spcAft>
                        <a:buClr>
                          <a:srgbClr val="000000"/>
                        </a:buClr>
                        <a:buSzPts val="900"/>
                        <a:buFont typeface="Arial"/>
                        <a:buNone/>
                      </a:pPr>
                      <a:r>
                        <a:rPr b="0" i="0" lang="en" sz="900" u="none" strike="noStrike">
                          <a:solidFill>
                            <a:srgbClr val="000000"/>
                          </a:solidFill>
                          <a:latin typeface="Arial"/>
                          <a:ea typeface="Arial"/>
                          <a:cs typeface="Arial"/>
                          <a:sym typeface="Arial"/>
                        </a:rPr>
                        <a:t>Utilities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b="0" i="0" lang="en" sz="900" u="none" strike="noStrike">
                          <a:solidFill>
                            <a:srgbClr val="000000"/>
                          </a:solidFill>
                          <a:latin typeface="Arial"/>
                          <a:ea typeface="Arial"/>
                          <a:cs typeface="Arial"/>
                          <a:sym typeface="Arial"/>
                        </a:rPr>
                        <a:t>2%</a:t>
                      </a:r>
                      <a:endParaRPr sz="1100"/>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bl>
          </a:graphicData>
        </a:graphic>
      </p:graphicFrame>
      <p:graphicFrame>
        <p:nvGraphicFramePr>
          <p:cNvPr id="2083" name="Google Shape;2083;p119"/>
          <p:cNvGraphicFramePr/>
          <p:nvPr/>
        </p:nvGraphicFramePr>
        <p:xfrm>
          <a:off x="457200" y="977692"/>
          <a:ext cx="3000000" cy="3000000"/>
        </p:xfrm>
        <a:graphic>
          <a:graphicData uri="http://schemas.openxmlformats.org/drawingml/2006/table">
            <a:tbl>
              <a:tblPr>
                <a:noFill/>
                <a:tableStyleId>{874D8B30-B24E-4487-B09C-3D23B8D8C667}</a:tableStyleId>
              </a:tblPr>
              <a:tblGrid>
                <a:gridCol w="2819400"/>
                <a:gridCol w="815350"/>
              </a:tblGrid>
              <a:tr h="155050">
                <a:tc gridSpan="2">
                  <a:txBody>
                    <a:bodyPr/>
                    <a:lstStyle/>
                    <a:p>
                      <a:pPr indent="0" lvl="0" marL="0" marR="0" rtl="0" algn="l">
                        <a:lnSpc>
                          <a:spcPct val="100000"/>
                        </a:lnSpc>
                        <a:spcBef>
                          <a:spcPts val="0"/>
                        </a:spcBef>
                        <a:spcAft>
                          <a:spcPts val="0"/>
                        </a:spcAft>
                        <a:buClr>
                          <a:schemeClr val="dk1"/>
                        </a:buClr>
                        <a:buSzPts val="900"/>
                        <a:buFont typeface="Arial"/>
                        <a:buNone/>
                      </a:pPr>
                      <a:r>
                        <a:rPr b="1" lang="en" sz="900"/>
                        <a:t>Region</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hMerge="1"/>
              </a:tr>
              <a:tr h="147825">
                <a:tc>
                  <a:txBody>
                    <a:bodyPr/>
                    <a:lstStyle/>
                    <a:p>
                      <a:pPr indent="0" lvl="0" marL="0" marR="0" rtl="0" algn="l">
                        <a:lnSpc>
                          <a:spcPct val="100000"/>
                        </a:lnSpc>
                        <a:spcBef>
                          <a:spcPts val="0"/>
                        </a:spcBef>
                        <a:spcAft>
                          <a:spcPts val="0"/>
                        </a:spcAft>
                        <a:buClr>
                          <a:schemeClr val="dk1"/>
                        </a:buClr>
                        <a:buSzPts val="900"/>
                        <a:buFont typeface="Arial"/>
                        <a:buNone/>
                      </a:pPr>
                      <a:r>
                        <a:rPr lang="en" sz="900">
                          <a:latin typeface="Arial"/>
                          <a:ea typeface="Arial"/>
                          <a:cs typeface="Arial"/>
                          <a:sym typeface="Arial"/>
                        </a:rPr>
                        <a:t>United States and Canada</a:t>
                      </a:r>
                      <a:endParaRPr sz="900">
                        <a:latin typeface="Arial"/>
                        <a:ea typeface="Arial"/>
                        <a:cs typeface="Arial"/>
                        <a:sym typeface="Arial"/>
                      </a:endParaRPr>
                    </a:p>
                  </a:txBody>
                  <a:tcPr marT="34300" marB="34300" marR="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304800" marR="0" rtl="0" algn="ctr">
                        <a:lnSpc>
                          <a:spcPct val="100000"/>
                        </a:lnSpc>
                        <a:spcBef>
                          <a:spcPts val="0"/>
                        </a:spcBef>
                        <a:spcAft>
                          <a:spcPts val="0"/>
                        </a:spcAft>
                        <a:buNone/>
                      </a:pPr>
                      <a:r>
                        <a:rPr lang="en" sz="900">
                          <a:latin typeface="Arial"/>
                          <a:ea typeface="Arial"/>
                          <a:cs typeface="Arial"/>
                          <a:sym typeface="Arial"/>
                        </a:rPr>
                        <a:t>58%</a:t>
                      </a:r>
                      <a:endParaRPr sz="900">
                        <a:latin typeface="Arial"/>
                        <a:ea typeface="Arial"/>
                        <a:cs typeface="Arial"/>
                        <a:sym typeface="Arial"/>
                      </a:endParaRPr>
                    </a:p>
                  </a:txBody>
                  <a:tcPr marT="34300" marB="34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7825">
                <a:tc>
                  <a:txBody>
                    <a:bodyPr/>
                    <a:lstStyle/>
                    <a:p>
                      <a:pPr indent="0" lvl="0" marL="0" marR="0" rtl="0" algn="l">
                        <a:lnSpc>
                          <a:spcPct val="100000"/>
                        </a:lnSpc>
                        <a:spcBef>
                          <a:spcPts val="0"/>
                        </a:spcBef>
                        <a:spcAft>
                          <a:spcPts val="0"/>
                        </a:spcAft>
                        <a:buClr>
                          <a:schemeClr val="dk1"/>
                        </a:buClr>
                        <a:buSzPts val="900"/>
                        <a:buFont typeface="Arial"/>
                        <a:buNone/>
                      </a:pPr>
                      <a:r>
                        <a:rPr lang="en" sz="900">
                          <a:latin typeface="Arial"/>
                          <a:ea typeface="Arial"/>
                          <a:cs typeface="Arial"/>
                          <a:sym typeface="Arial"/>
                        </a:rPr>
                        <a:t>Europe and Africa</a:t>
                      </a:r>
                      <a:endParaRPr sz="1100"/>
                    </a:p>
                  </a:txBody>
                  <a:tcPr marT="34300" marB="34300" marR="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304800" marR="0" rtl="0" algn="ctr">
                        <a:lnSpc>
                          <a:spcPct val="100000"/>
                        </a:lnSpc>
                        <a:spcBef>
                          <a:spcPts val="0"/>
                        </a:spcBef>
                        <a:spcAft>
                          <a:spcPts val="0"/>
                        </a:spcAft>
                        <a:buNone/>
                      </a:pPr>
                      <a:r>
                        <a:rPr lang="en" sz="900">
                          <a:latin typeface="Arial"/>
                          <a:ea typeface="Arial"/>
                          <a:cs typeface="Arial"/>
                          <a:sym typeface="Arial"/>
                        </a:rPr>
                        <a:t>32%</a:t>
                      </a:r>
                      <a:endParaRPr sz="900">
                        <a:latin typeface="Arial"/>
                        <a:ea typeface="Arial"/>
                        <a:cs typeface="Arial"/>
                        <a:sym typeface="Arial"/>
                      </a:endParaRPr>
                    </a:p>
                  </a:txBody>
                  <a:tcPr marT="34300" marB="34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47825">
                <a:tc>
                  <a:txBody>
                    <a:bodyPr/>
                    <a:lstStyle/>
                    <a:p>
                      <a:pPr indent="0" lvl="0" marL="0" marR="0" rtl="0" algn="l">
                        <a:lnSpc>
                          <a:spcPct val="100000"/>
                        </a:lnSpc>
                        <a:spcBef>
                          <a:spcPts val="0"/>
                        </a:spcBef>
                        <a:spcAft>
                          <a:spcPts val="0"/>
                        </a:spcAft>
                        <a:buNone/>
                      </a:pPr>
                      <a:r>
                        <a:rPr lang="en" sz="900">
                          <a:latin typeface="Arial"/>
                          <a:ea typeface="Arial"/>
                          <a:cs typeface="Arial"/>
                          <a:sym typeface="Arial"/>
                        </a:rPr>
                        <a:t>Asia Pacific </a:t>
                      </a:r>
                      <a:endParaRPr sz="900">
                        <a:latin typeface="Arial"/>
                        <a:ea typeface="Arial"/>
                        <a:cs typeface="Arial"/>
                        <a:sym typeface="Arial"/>
                      </a:endParaRPr>
                    </a:p>
                  </a:txBody>
                  <a:tcPr marT="34300" marB="34300" marR="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304800" marR="0" rtl="0" algn="ctr">
                        <a:lnSpc>
                          <a:spcPct val="100000"/>
                        </a:lnSpc>
                        <a:spcBef>
                          <a:spcPts val="0"/>
                        </a:spcBef>
                        <a:spcAft>
                          <a:spcPts val="0"/>
                        </a:spcAft>
                        <a:buNone/>
                      </a:pPr>
                      <a:r>
                        <a:rPr lang="en" sz="900">
                          <a:latin typeface="Arial"/>
                          <a:ea typeface="Arial"/>
                          <a:cs typeface="Arial"/>
                          <a:sym typeface="Arial"/>
                        </a:rPr>
                        <a:t>4%</a:t>
                      </a:r>
                      <a:endParaRPr sz="900">
                        <a:latin typeface="Arial"/>
                        <a:ea typeface="Arial"/>
                        <a:cs typeface="Arial"/>
                        <a:sym typeface="Arial"/>
                      </a:endParaRPr>
                    </a:p>
                  </a:txBody>
                  <a:tcPr marT="34300" marB="34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47825">
                <a:tc>
                  <a:txBody>
                    <a:bodyPr/>
                    <a:lstStyle/>
                    <a:p>
                      <a:pPr indent="0" lvl="0" marL="0" marR="0" rtl="0" algn="l">
                        <a:lnSpc>
                          <a:spcPct val="100000"/>
                        </a:lnSpc>
                        <a:spcBef>
                          <a:spcPts val="0"/>
                        </a:spcBef>
                        <a:spcAft>
                          <a:spcPts val="0"/>
                        </a:spcAft>
                        <a:buNone/>
                      </a:pPr>
                      <a:r>
                        <a:rPr lang="en" sz="900">
                          <a:latin typeface="Arial"/>
                          <a:ea typeface="Arial"/>
                          <a:cs typeface="Arial"/>
                          <a:sym typeface="Arial"/>
                        </a:rPr>
                        <a:t>Latin America</a:t>
                      </a:r>
                      <a:endParaRPr sz="1100"/>
                    </a:p>
                  </a:txBody>
                  <a:tcPr marT="34300" marB="34300" marR="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304800" marR="0" rtl="0" algn="ctr">
                        <a:lnSpc>
                          <a:spcPct val="100000"/>
                        </a:lnSpc>
                        <a:spcBef>
                          <a:spcPts val="0"/>
                        </a:spcBef>
                        <a:spcAft>
                          <a:spcPts val="0"/>
                        </a:spcAft>
                        <a:buNone/>
                      </a:pPr>
                      <a:r>
                        <a:rPr lang="en" sz="900">
                          <a:latin typeface="Arial"/>
                          <a:ea typeface="Arial"/>
                          <a:cs typeface="Arial"/>
                          <a:sym typeface="Arial"/>
                        </a:rPr>
                        <a:t>8%</a:t>
                      </a:r>
                      <a:endParaRPr sz="900">
                        <a:latin typeface="Arial"/>
                        <a:ea typeface="Arial"/>
                        <a:cs typeface="Arial"/>
                        <a:sym typeface="Arial"/>
                      </a:endParaRPr>
                    </a:p>
                  </a:txBody>
                  <a:tcPr marT="34300" marB="343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bl>
          </a:graphicData>
        </a:graphic>
      </p:graphicFrame>
      <p:graphicFrame>
        <p:nvGraphicFramePr>
          <p:cNvPr id="2084" name="Google Shape;2084;p119"/>
          <p:cNvGraphicFramePr/>
          <p:nvPr/>
        </p:nvGraphicFramePr>
        <p:xfrm>
          <a:off x="457200" y="2253188"/>
          <a:ext cx="3000000" cy="3000000"/>
        </p:xfrm>
        <a:graphic>
          <a:graphicData uri="http://schemas.openxmlformats.org/drawingml/2006/table">
            <a:tbl>
              <a:tblPr>
                <a:noFill/>
                <a:tableStyleId>{874D8B30-B24E-4487-B09C-3D23B8D8C667}</a:tableStyleId>
              </a:tblPr>
              <a:tblGrid>
                <a:gridCol w="2927225"/>
                <a:gridCol w="707550"/>
              </a:tblGrid>
              <a:tr h="150225">
                <a:tc gridSpan="2">
                  <a:txBody>
                    <a:bodyPr/>
                    <a:lstStyle/>
                    <a:p>
                      <a:pPr indent="0" lvl="0" marL="0" marR="0" rtl="0" algn="l">
                        <a:lnSpc>
                          <a:spcPct val="100000"/>
                        </a:lnSpc>
                        <a:spcBef>
                          <a:spcPts val="0"/>
                        </a:spcBef>
                        <a:spcAft>
                          <a:spcPts val="0"/>
                        </a:spcAft>
                        <a:buClr>
                          <a:schemeClr val="dk1"/>
                        </a:buClr>
                        <a:buSzPts val="900"/>
                        <a:buFont typeface="Arial"/>
                        <a:buNone/>
                      </a:pPr>
                      <a:r>
                        <a:rPr b="1" lang="en" sz="900"/>
                        <a:t>Organizational Headcount</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1B3CA"/>
                    </a:solidFill>
                  </a:tcPr>
                </a:tc>
                <a:tc hMerge="1"/>
              </a:tr>
              <a:tr h="150225">
                <a:tc>
                  <a:txBody>
                    <a:bodyPr/>
                    <a:lstStyle/>
                    <a:p>
                      <a:pPr indent="0" lvl="0" marL="0" marR="0" rtl="0" algn="l">
                        <a:spcBef>
                          <a:spcPts val="0"/>
                        </a:spcBef>
                        <a:spcAft>
                          <a:spcPts val="0"/>
                        </a:spcAft>
                        <a:buNone/>
                      </a:pPr>
                      <a:r>
                        <a:rPr lang="en" sz="900" u="none" strike="noStrike">
                          <a:latin typeface="Arial"/>
                          <a:ea typeface="Arial"/>
                          <a:cs typeface="Arial"/>
                          <a:sym typeface="Arial"/>
                        </a:rPr>
                        <a:t>1 to 1000 Employees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13%</a:t>
                      </a:r>
                      <a:endParaRPr sz="1100"/>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0225">
                <a:tc>
                  <a:txBody>
                    <a:bodyPr/>
                    <a:lstStyle/>
                    <a:p>
                      <a:pPr indent="0" lvl="0" marL="0" marR="0" rtl="0" algn="l">
                        <a:spcBef>
                          <a:spcPts val="0"/>
                        </a:spcBef>
                        <a:spcAft>
                          <a:spcPts val="0"/>
                        </a:spcAft>
                        <a:buNone/>
                      </a:pPr>
                      <a:r>
                        <a:rPr lang="en" sz="900" u="none" strike="noStrike">
                          <a:latin typeface="Arial"/>
                          <a:ea typeface="Arial"/>
                          <a:cs typeface="Arial"/>
                          <a:sym typeface="Arial"/>
                        </a:rPr>
                        <a:t>1,001 to 5000 Employees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30%</a:t>
                      </a:r>
                      <a:endParaRPr sz="1100"/>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50225">
                <a:tc>
                  <a:txBody>
                    <a:bodyPr/>
                    <a:lstStyle/>
                    <a:p>
                      <a:pPr indent="0" lvl="0" marL="0" marR="0" rtl="0" algn="l">
                        <a:spcBef>
                          <a:spcPts val="0"/>
                        </a:spcBef>
                        <a:spcAft>
                          <a:spcPts val="0"/>
                        </a:spcAft>
                        <a:buNone/>
                      </a:pPr>
                      <a:r>
                        <a:rPr lang="en" sz="900" u="none" strike="noStrike">
                          <a:latin typeface="Arial"/>
                          <a:ea typeface="Arial"/>
                          <a:cs typeface="Arial"/>
                          <a:sym typeface="Arial"/>
                        </a:rPr>
                        <a:t>5,001 to 10,000 Employees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17%</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0225">
                <a:tc>
                  <a:txBody>
                    <a:bodyPr/>
                    <a:lstStyle/>
                    <a:p>
                      <a:pPr indent="0" lvl="0" marL="0" marR="0" rtl="0" algn="l">
                        <a:spcBef>
                          <a:spcPts val="0"/>
                        </a:spcBef>
                        <a:spcAft>
                          <a:spcPts val="0"/>
                        </a:spcAft>
                        <a:buNone/>
                      </a:pPr>
                      <a:r>
                        <a:rPr lang="en" sz="900" u="none" strike="noStrike">
                          <a:latin typeface="Arial"/>
                          <a:ea typeface="Arial"/>
                          <a:cs typeface="Arial"/>
                          <a:sym typeface="Arial"/>
                        </a:rPr>
                        <a:t>10,001 to 50,000 Employees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30%</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3D3D3"/>
                    </a:solidFill>
                  </a:tcPr>
                </a:tc>
              </a:tr>
              <a:tr h="125150">
                <a:tc>
                  <a:txBody>
                    <a:bodyPr/>
                    <a:lstStyle/>
                    <a:p>
                      <a:pPr indent="0" lvl="0" marL="0" marR="0" rtl="0" algn="l">
                        <a:lnSpc>
                          <a:spcPct val="100000"/>
                        </a:lnSpc>
                        <a:spcBef>
                          <a:spcPts val="0"/>
                        </a:spcBef>
                        <a:spcAft>
                          <a:spcPts val="0"/>
                        </a:spcAft>
                        <a:buClr>
                          <a:schemeClr val="dk1"/>
                        </a:buClr>
                        <a:buSzPts val="900"/>
                        <a:buFont typeface="Arial"/>
                        <a:buNone/>
                      </a:pPr>
                      <a:r>
                        <a:rPr lang="en" sz="900" u="none" strike="noStrike">
                          <a:latin typeface="Arial"/>
                          <a:ea typeface="Arial"/>
                          <a:cs typeface="Arial"/>
                          <a:sym typeface="Arial"/>
                        </a:rPr>
                        <a:t>50,000+ Employees</a:t>
                      </a:r>
                      <a:endParaRPr sz="1100"/>
                    </a:p>
                  </a:txBody>
                  <a:tcPr marT="34300" marB="34300" marR="27000" marL="3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lang="en" sz="900" u="none" strike="noStrike">
                          <a:latin typeface="Arial"/>
                          <a:ea typeface="Arial"/>
                          <a:cs typeface="Arial"/>
                          <a:sym typeface="Arial"/>
                        </a:rPr>
                        <a:t>9%</a:t>
                      </a:r>
                      <a:endParaRPr b="0" i="0" sz="900" u="none" strike="noStrike">
                        <a:solidFill>
                          <a:srgbClr val="000000"/>
                        </a:solidFill>
                        <a:latin typeface="Arial"/>
                        <a:ea typeface="Arial"/>
                        <a:cs typeface="Arial"/>
                        <a:sym typeface="Arial"/>
                      </a:endParaRPr>
                    </a:p>
                  </a:txBody>
                  <a:tcPr marT="34300" marB="34300" marR="27000" marL="27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085" name="Google Shape;2085;p119"/>
          <p:cNvSpPr txBox="1"/>
          <p:nvPr/>
        </p:nvSpPr>
        <p:spPr>
          <a:xfrm>
            <a:off x="457200" y="4476749"/>
            <a:ext cx="2606052" cy="325089"/>
          </a:xfrm>
          <a:prstGeom prst="rect">
            <a:avLst/>
          </a:prstGeom>
          <a:noFill/>
          <a:ln>
            <a:noFill/>
          </a:ln>
        </p:spPr>
        <p:txBody>
          <a:bodyPr anchorCtr="0" anchor="b" bIns="0" lIns="0" spcFirstLastPara="1" rIns="0" wrap="square" tIns="6857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53 HR Leaders</a:t>
            </a:r>
            <a:endParaRPr/>
          </a:p>
          <a:p>
            <a:pPr indent="0" lvl="0" marL="0" marR="0" rtl="0" algn="l">
              <a:spcBef>
                <a:spcPts val="225"/>
              </a:spcBef>
              <a:spcAft>
                <a:spcPts val="0"/>
              </a:spcAft>
              <a:buNone/>
            </a:pPr>
            <a:r>
              <a:rPr lang="en" sz="1000">
                <a:solidFill>
                  <a:schemeClr val="dk1"/>
                </a:solidFill>
                <a:latin typeface="Arial"/>
                <a:ea typeface="Arial"/>
                <a:cs typeface="Arial"/>
                <a:sym typeface="Arial"/>
              </a:rPr>
              <a:t>Source: 2021 Diversifying Leadership Survey</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9" name="Shape 2089"/>
        <p:cNvGrpSpPr/>
        <p:nvPr/>
      </p:nvGrpSpPr>
      <p:grpSpPr>
        <a:xfrm>
          <a:off x="0" y="0"/>
          <a:ext cx="0" cy="0"/>
          <a:chOff x="0" y="0"/>
          <a:chExt cx="0" cy="0"/>
        </a:xfrm>
      </p:grpSpPr>
      <p:sp>
        <p:nvSpPr>
          <p:cNvPr id="2090" name="Google Shape;2090;p120"/>
          <p:cNvSpPr txBox="1"/>
          <p:nvPr>
            <p:ph type="title"/>
          </p:nvPr>
        </p:nvSpPr>
        <p:spPr>
          <a:xfrm>
            <a:off x="457200" y="342900"/>
            <a:ext cx="9418319" cy="15823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Methodology Overview</a:t>
            </a:r>
            <a:endParaRPr/>
          </a:p>
        </p:txBody>
      </p:sp>
      <p:sp>
        <p:nvSpPr>
          <p:cNvPr id="2091" name="Google Shape;2091;p120"/>
          <p:cNvSpPr txBox="1"/>
          <p:nvPr>
            <p:ph idx="1" type="body"/>
          </p:nvPr>
        </p:nvSpPr>
        <p:spPr>
          <a:xfrm>
            <a:off x="457200" y="685801"/>
            <a:ext cx="4011613"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Calculation of Maximum Impact</a:t>
            </a:r>
            <a:endParaRPr/>
          </a:p>
        </p:txBody>
      </p:sp>
      <p:sp>
        <p:nvSpPr>
          <p:cNvPr id="2092" name="Google Shape;2092;p120"/>
          <p:cNvSpPr txBox="1"/>
          <p:nvPr>
            <p:ph idx="3" type="body"/>
          </p:nvPr>
        </p:nvSpPr>
        <p:spPr>
          <a:xfrm>
            <a:off x="5152399" y="685800"/>
            <a:ext cx="3543926" cy="18066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None/>
            </a:pPr>
            <a:r>
              <a:rPr lang="en"/>
              <a:t>Consequential Accountability Index</a:t>
            </a:r>
            <a:endParaRPr/>
          </a:p>
        </p:txBody>
      </p:sp>
      <p:graphicFrame>
        <p:nvGraphicFramePr>
          <p:cNvPr id="2093" name="Google Shape;2093;p120"/>
          <p:cNvGraphicFramePr/>
          <p:nvPr/>
        </p:nvGraphicFramePr>
        <p:xfrm>
          <a:off x="463112" y="1532267"/>
          <a:ext cx="3000000" cy="3000000"/>
        </p:xfrm>
        <a:graphic>
          <a:graphicData uri="http://schemas.openxmlformats.org/drawingml/2006/table">
            <a:tbl>
              <a:tblPr>
                <a:noFill/>
                <a:tableStyleId>{874D8B30-B24E-4487-B09C-3D23B8D8C667}</a:tableStyleId>
              </a:tblPr>
              <a:tblGrid>
                <a:gridCol w="1569975"/>
                <a:gridCol w="2418400"/>
              </a:tblGrid>
              <a:tr h="426425">
                <a:tc>
                  <a:txBody>
                    <a:bodyPr/>
                    <a:lstStyle/>
                    <a:p>
                      <a:pPr indent="0" lvl="0" marL="0" marR="0" rtl="0" algn="l">
                        <a:lnSpc>
                          <a:spcPct val="100000"/>
                        </a:lnSpc>
                        <a:spcBef>
                          <a:spcPts val="0"/>
                        </a:spcBef>
                        <a:spcAft>
                          <a:spcPts val="0"/>
                        </a:spcAft>
                        <a:buClr>
                          <a:schemeClr val="dk1"/>
                        </a:buClr>
                        <a:buSzPts val="800"/>
                        <a:buFont typeface="Arial"/>
                        <a:buNone/>
                      </a:pPr>
                      <a:r>
                        <a:rPr b="1" lang="en" sz="800" u="none" strike="noStrike">
                          <a:latin typeface="Arial"/>
                          <a:ea typeface="Arial"/>
                          <a:cs typeface="Arial"/>
                          <a:sym typeface="Arial"/>
                        </a:rPr>
                        <a:t>Outcome variable (y)</a:t>
                      </a:r>
                      <a:endParaRPr sz="1100"/>
                    </a:p>
                  </a:txBody>
                  <a:tcPr marT="81000" marB="81000" marR="36000" marL="72000" anchor="ctr">
                    <a:lnB cap="flat" cmpd="sng" w="12700">
                      <a:solidFill>
                        <a:srgbClr val="6F7878"/>
                      </a:solidFill>
                      <a:prstDash val="solid"/>
                      <a:round/>
                      <a:headEnd len="sm" w="sm" type="none"/>
                      <a:tailEnd len="sm" w="sm" type="none"/>
                    </a:lnB>
                  </a:tcPr>
                </a:tc>
                <a:tc>
                  <a:txBody>
                    <a:bodyPr/>
                    <a:lstStyle/>
                    <a:p>
                      <a:pPr indent="0" lvl="0" marL="0" marR="0" rtl="0" algn="l">
                        <a:spcBef>
                          <a:spcPts val="0"/>
                        </a:spcBef>
                        <a:spcAft>
                          <a:spcPts val="0"/>
                        </a:spcAft>
                        <a:buNone/>
                      </a:pPr>
                      <a:r>
                        <a:rPr lang="en" sz="800" u="none" strike="noStrike">
                          <a:latin typeface="Arial"/>
                          <a:ea typeface="Arial"/>
                          <a:cs typeface="Arial"/>
                          <a:sym typeface="Arial"/>
                        </a:rPr>
                        <a:t>Impact (b)</a:t>
                      </a:r>
                      <a:endParaRPr sz="1100"/>
                    </a:p>
                    <a:p>
                      <a:pPr indent="0" lvl="0" marL="0" marR="0" rtl="0" algn="l">
                        <a:spcBef>
                          <a:spcPts val="0"/>
                        </a:spcBef>
                        <a:spcAft>
                          <a:spcPts val="0"/>
                        </a:spcAft>
                        <a:buNone/>
                      </a:pPr>
                      <a:r>
                        <a:rPr lang="en" sz="800" u="none" strike="noStrike">
                          <a:latin typeface="Arial"/>
                          <a:ea typeface="Arial"/>
                          <a:cs typeface="Arial"/>
                          <a:sym typeface="Arial"/>
                        </a:rPr>
                        <a:t>Constant (c)</a:t>
                      </a:r>
                      <a:endParaRPr sz="1100"/>
                    </a:p>
                  </a:txBody>
                  <a:tcPr marT="81000" marB="81000" marR="36000" marL="72000" anchor="ctr">
                    <a:lnB cap="flat" cmpd="sng" w="12700">
                      <a:solidFill>
                        <a:srgbClr val="6F7878"/>
                      </a:solidFill>
                      <a:prstDash val="solid"/>
                      <a:round/>
                      <a:headEnd len="sm" w="sm" type="none"/>
                      <a:tailEnd len="sm" w="sm" type="none"/>
                    </a:lnB>
                  </a:tcPr>
                </a:tc>
              </a:tr>
              <a:tr h="1235400">
                <a:tc>
                  <a:txBody>
                    <a:bodyPr/>
                    <a:lstStyle/>
                    <a:p>
                      <a:pPr indent="0" lvl="0" marL="0" marR="0" rtl="0" algn="l">
                        <a:spcBef>
                          <a:spcPts val="0"/>
                        </a:spcBef>
                        <a:spcAft>
                          <a:spcPts val="0"/>
                        </a:spcAft>
                        <a:buNone/>
                      </a:pPr>
                      <a:r>
                        <a:rPr b="1" lang="en" sz="800" u="none" strike="noStrike">
                          <a:latin typeface="Arial"/>
                          <a:ea typeface="Arial"/>
                          <a:cs typeface="Arial"/>
                          <a:sym typeface="Arial"/>
                        </a:rPr>
                        <a:t>Drivers (X</a:t>
                      </a:r>
                      <a:r>
                        <a:rPr b="1" baseline="-25000" lang="en" sz="800" u="none" strike="noStrike">
                          <a:latin typeface="Arial"/>
                          <a:ea typeface="Arial"/>
                          <a:cs typeface="Arial"/>
                          <a:sym typeface="Arial"/>
                        </a:rPr>
                        <a:t>1</a:t>
                      </a:r>
                      <a:r>
                        <a:rPr b="1" lang="en" sz="800" u="none" strike="noStrike">
                          <a:latin typeface="Arial"/>
                          <a:ea typeface="Arial"/>
                          <a:cs typeface="Arial"/>
                          <a:sym typeface="Arial"/>
                        </a:rPr>
                        <a:t>…X</a:t>
                      </a:r>
                      <a:r>
                        <a:rPr b="1" baseline="-25000" lang="en" sz="800" u="none" strike="noStrike">
                          <a:latin typeface="Arial"/>
                          <a:ea typeface="Arial"/>
                          <a:cs typeface="Arial"/>
                          <a:sym typeface="Arial"/>
                        </a:rPr>
                        <a:t>n</a:t>
                      </a:r>
                      <a:r>
                        <a:rPr b="1" lang="en" sz="800" u="none" strike="noStrike">
                          <a:latin typeface="Arial"/>
                          <a:ea typeface="Arial"/>
                          <a:cs typeface="Arial"/>
                          <a:sym typeface="Arial"/>
                        </a:rPr>
                        <a:t> )</a:t>
                      </a:r>
                      <a:endParaRPr sz="1100"/>
                    </a:p>
                    <a:p>
                      <a:pPr indent="-127000" lvl="0" marL="127000" marR="0" rtl="0" algn="l">
                        <a:spcBef>
                          <a:spcPts val="0"/>
                        </a:spcBef>
                        <a:spcAft>
                          <a:spcPts val="0"/>
                        </a:spcAft>
                        <a:buClr>
                          <a:schemeClr val="dk1"/>
                        </a:buClr>
                        <a:buSzPts val="800"/>
                        <a:buFont typeface="Arial"/>
                        <a:buChar char="•"/>
                      </a:pPr>
                      <a:r>
                        <a:rPr lang="en" sz="800" u="none" strike="noStrike">
                          <a:latin typeface="Arial"/>
                          <a:ea typeface="Arial"/>
                          <a:cs typeface="Arial"/>
                          <a:sym typeface="Arial"/>
                        </a:rPr>
                        <a:t>Consequential Accountability Strategies</a:t>
                      </a:r>
                      <a:endParaRPr sz="1100"/>
                    </a:p>
                    <a:p>
                      <a:pPr indent="0" lvl="0" marL="0" marR="0" rtl="0" algn="l">
                        <a:spcBef>
                          <a:spcPts val="900"/>
                        </a:spcBef>
                        <a:spcAft>
                          <a:spcPts val="0"/>
                        </a:spcAft>
                        <a:buClr>
                          <a:schemeClr val="dk1"/>
                        </a:buClr>
                        <a:buSzPts val="800"/>
                        <a:buFont typeface="Arial"/>
                        <a:buNone/>
                      </a:pPr>
                      <a:r>
                        <a:rPr b="1" lang="en" sz="800" u="none" strike="noStrike">
                          <a:latin typeface="Arial"/>
                          <a:ea typeface="Arial"/>
                          <a:cs typeface="Arial"/>
                          <a:sym typeface="Arial"/>
                        </a:rPr>
                        <a:t>Control variables</a:t>
                      </a:r>
                      <a:endParaRPr sz="1100"/>
                    </a:p>
                    <a:p>
                      <a:pPr indent="-127000" lvl="0" marL="127000" marR="0" rtl="0" algn="l">
                        <a:spcBef>
                          <a:spcPts val="0"/>
                        </a:spcBef>
                        <a:spcAft>
                          <a:spcPts val="0"/>
                        </a:spcAft>
                        <a:buClr>
                          <a:schemeClr val="dk1"/>
                        </a:buClr>
                        <a:buSzPts val="800"/>
                        <a:buFont typeface="Arial"/>
                        <a:buChar char="•"/>
                      </a:pPr>
                      <a:r>
                        <a:rPr lang="en" sz="800" u="none" strike="noStrike">
                          <a:latin typeface="Arial"/>
                          <a:ea typeface="Arial"/>
                          <a:cs typeface="Arial"/>
                          <a:sym typeface="Arial"/>
                        </a:rPr>
                        <a:t>Industry</a:t>
                      </a:r>
                      <a:endParaRPr sz="1100"/>
                    </a:p>
                    <a:p>
                      <a:pPr indent="-127000" lvl="0" marL="127000" marR="0" rtl="0" algn="l">
                        <a:spcBef>
                          <a:spcPts val="0"/>
                        </a:spcBef>
                        <a:spcAft>
                          <a:spcPts val="0"/>
                        </a:spcAft>
                        <a:buClr>
                          <a:schemeClr val="dk1"/>
                        </a:buClr>
                        <a:buSzPts val="800"/>
                        <a:buFont typeface="Arial"/>
                        <a:buChar char="•"/>
                      </a:pPr>
                      <a:r>
                        <a:rPr lang="en" sz="800" u="none" strike="noStrike">
                          <a:latin typeface="Arial"/>
                          <a:ea typeface="Arial"/>
                          <a:cs typeface="Arial"/>
                          <a:sym typeface="Arial"/>
                        </a:rPr>
                        <a:t>Organization Size</a:t>
                      </a:r>
                      <a:endParaRPr sz="1100"/>
                    </a:p>
                    <a:p>
                      <a:pPr indent="-127000" lvl="0" marL="127000" marR="0" rtl="0" algn="l">
                        <a:spcBef>
                          <a:spcPts val="0"/>
                        </a:spcBef>
                        <a:spcAft>
                          <a:spcPts val="0"/>
                        </a:spcAft>
                        <a:buClr>
                          <a:schemeClr val="dk1"/>
                        </a:buClr>
                        <a:buSzPts val="800"/>
                        <a:buFont typeface="Arial"/>
                        <a:buChar char="•"/>
                      </a:pPr>
                      <a:r>
                        <a:rPr lang="en" sz="800" u="none" strike="noStrike">
                          <a:latin typeface="Arial"/>
                          <a:ea typeface="Arial"/>
                          <a:cs typeface="Arial"/>
                          <a:sym typeface="Arial"/>
                        </a:rPr>
                        <a:t>Region</a:t>
                      </a:r>
                      <a:endParaRPr sz="1100"/>
                    </a:p>
                    <a:p>
                      <a:pPr indent="-127000" lvl="0" marL="127000" marR="0" rtl="0" algn="l">
                        <a:spcBef>
                          <a:spcPts val="0"/>
                        </a:spcBef>
                        <a:spcAft>
                          <a:spcPts val="0"/>
                        </a:spcAft>
                        <a:buClr>
                          <a:schemeClr val="dk1"/>
                        </a:buClr>
                        <a:buSzPts val="800"/>
                        <a:buFont typeface="Arial"/>
                        <a:buChar char="•"/>
                      </a:pPr>
                      <a:r>
                        <a:rPr lang="en" sz="800" u="none" strike="noStrike">
                          <a:latin typeface="Arial"/>
                          <a:ea typeface="Arial"/>
                          <a:cs typeface="Arial"/>
                          <a:sym typeface="Arial"/>
                        </a:rPr>
                        <a:t>Function</a:t>
                      </a:r>
                      <a:endParaRPr sz="1100"/>
                    </a:p>
                  </a:txBody>
                  <a:tcPr marT="81000" marB="81000" marR="36000" marL="72000">
                    <a:lnT cap="flat" cmpd="sng" w="12700">
                      <a:solidFill>
                        <a:srgbClr val="6F7878"/>
                      </a:solidFill>
                      <a:prstDash val="solid"/>
                      <a:round/>
                      <a:headEnd len="sm" w="sm" type="none"/>
                      <a:tailEnd len="sm" w="sm" type="none"/>
                    </a:lnT>
                  </a:tcPr>
                </a:tc>
                <a:tc>
                  <a:txBody>
                    <a:bodyPr/>
                    <a:lstStyle/>
                    <a:p>
                      <a:pPr indent="0" lvl="0" marL="0" marR="0" rtl="0" algn="l">
                        <a:spcBef>
                          <a:spcPts val="0"/>
                        </a:spcBef>
                        <a:spcAft>
                          <a:spcPts val="0"/>
                        </a:spcAft>
                        <a:buNone/>
                      </a:pPr>
                      <a:r>
                        <a:rPr b="1" lang="en" sz="800" u="none" strike="noStrike">
                          <a:latin typeface="Arial"/>
                          <a:ea typeface="Arial"/>
                          <a:cs typeface="Arial"/>
                          <a:sym typeface="Arial"/>
                        </a:rPr>
                        <a:t>Multiple Regression</a:t>
                      </a:r>
                      <a:endParaRPr sz="1100"/>
                    </a:p>
                    <a:p>
                      <a:pPr indent="0" lvl="0" marL="0" marR="0" rtl="0" algn="l">
                        <a:spcBef>
                          <a:spcPts val="0"/>
                        </a:spcBef>
                        <a:spcAft>
                          <a:spcPts val="0"/>
                        </a:spcAft>
                        <a:buNone/>
                      </a:pPr>
                      <a:r>
                        <a:rPr lang="en" sz="800" u="none" strike="noStrike">
                          <a:latin typeface="Arial"/>
                          <a:ea typeface="Arial"/>
                          <a:cs typeface="Arial"/>
                          <a:sym typeface="Arial"/>
                        </a:rPr>
                        <a:t>In order to compute the maximum</a:t>
                      </a:r>
                      <a:endParaRPr sz="1100"/>
                    </a:p>
                    <a:p>
                      <a:pPr indent="0" lvl="0" marL="0" marR="0" rtl="0" algn="l">
                        <a:spcBef>
                          <a:spcPts val="0"/>
                        </a:spcBef>
                        <a:spcAft>
                          <a:spcPts val="0"/>
                        </a:spcAft>
                        <a:buNone/>
                      </a:pPr>
                      <a:r>
                        <a:rPr lang="en" sz="800" u="none" strike="noStrike">
                          <a:latin typeface="Arial"/>
                          <a:ea typeface="Arial"/>
                          <a:cs typeface="Arial"/>
                          <a:sym typeface="Arial"/>
                        </a:rPr>
                        <a:t>impact of consequential accountability on leadership bench diversity, we calculated multiple regression models using a</a:t>
                      </a:r>
                      <a:endParaRPr sz="1100"/>
                    </a:p>
                    <a:p>
                      <a:pPr indent="0" lvl="0" marL="0" marR="0" rtl="0" algn="l">
                        <a:spcBef>
                          <a:spcPts val="0"/>
                        </a:spcBef>
                        <a:spcAft>
                          <a:spcPts val="0"/>
                        </a:spcAft>
                        <a:buNone/>
                      </a:pPr>
                      <a:r>
                        <a:rPr lang="en" sz="800" u="none" strike="noStrike">
                          <a:latin typeface="Arial"/>
                          <a:ea typeface="Arial"/>
                          <a:cs typeface="Arial"/>
                          <a:sym typeface="Arial"/>
                        </a:rPr>
                        <a:t>version of the outcome variable scaled on a 0-100 index. Our independent variable was an indexed value that represented consequential accountability strategies and behaviors. Control variables included industry, organization size, region, and function.</a:t>
                      </a:r>
                      <a:endParaRPr sz="1100"/>
                    </a:p>
                  </a:txBody>
                  <a:tcPr marT="81000" marB="81000" marR="36000" marL="72000">
                    <a:lnT cap="flat" cmpd="sng" w="12700">
                      <a:solidFill>
                        <a:srgbClr val="6F7878"/>
                      </a:solidFill>
                      <a:prstDash val="solid"/>
                      <a:round/>
                      <a:headEnd len="sm" w="sm" type="none"/>
                      <a:tailEnd len="sm" w="sm" type="none"/>
                    </a:lnT>
                  </a:tcPr>
                </a:tc>
              </a:tr>
            </a:tbl>
          </a:graphicData>
        </a:graphic>
      </p:graphicFrame>
      <p:sp>
        <p:nvSpPr>
          <p:cNvPr id="2094" name="Google Shape;2094;p120"/>
          <p:cNvSpPr/>
          <p:nvPr/>
        </p:nvSpPr>
        <p:spPr>
          <a:xfrm>
            <a:off x="457199" y="1149824"/>
            <a:ext cx="4011613" cy="302081"/>
          </a:xfrm>
          <a:prstGeom prst="rect">
            <a:avLst/>
          </a:prstGeom>
          <a:solidFill>
            <a:srgbClr val="D0DEEA"/>
          </a:solidFill>
          <a:ln>
            <a:noFill/>
          </a:ln>
        </p:spPr>
        <p:txBody>
          <a:bodyPr anchorCtr="0" anchor="t" bIns="108000" lIns="108000" spcFirstLastPara="1" rIns="108000" wrap="square" tIns="1080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y = b</a:t>
            </a:r>
            <a:r>
              <a:rPr b="1" baseline="-25000" lang="en" sz="1200">
                <a:solidFill>
                  <a:schemeClr val="dk1"/>
                </a:solidFill>
                <a:latin typeface="Arial"/>
                <a:ea typeface="Arial"/>
                <a:cs typeface="Arial"/>
                <a:sym typeface="Arial"/>
              </a:rPr>
              <a:t>1</a:t>
            </a:r>
            <a:r>
              <a:rPr b="1" lang="en" sz="1200">
                <a:solidFill>
                  <a:schemeClr val="dk1"/>
                </a:solidFill>
                <a:latin typeface="Arial"/>
                <a:ea typeface="Arial"/>
                <a:cs typeface="Arial"/>
                <a:sym typeface="Arial"/>
              </a:rPr>
              <a:t>x</a:t>
            </a:r>
            <a:r>
              <a:rPr b="1" baseline="-25000" lang="en" sz="1200">
                <a:solidFill>
                  <a:schemeClr val="dk1"/>
                </a:solidFill>
                <a:latin typeface="Arial"/>
                <a:ea typeface="Arial"/>
                <a:cs typeface="Arial"/>
                <a:sym typeface="Arial"/>
              </a:rPr>
              <a:t>1</a:t>
            </a:r>
            <a:r>
              <a:rPr b="1" lang="en" sz="1200">
                <a:solidFill>
                  <a:schemeClr val="dk1"/>
                </a:solidFill>
                <a:latin typeface="Arial"/>
                <a:ea typeface="Arial"/>
                <a:cs typeface="Arial"/>
                <a:sym typeface="Arial"/>
              </a:rPr>
              <a:t> + b</a:t>
            </a:r>
            <a:r>
              <a:rPr b="1" baseline="-25000" lang="en" sz="1200">
                <a:solidFill>
                  <a:schemeClr val="dk1"/>
                </a:solidFill>
                <a:latin typeface="Arial"/>
                <a:ea typeface="Arial"/>
                <a:cs typeface="Arial"/>
                <a:sym typeface="Arial"/>
              </a:rPr>
              <a:t>2</a:t>
            </a:r>
            <a:r>
              <a:rPr b="1" lang="en" sz="1200">
                <a:solidFill>
                  <a:schemeClr val="dk1"/>
                </a:solidFill>
                <a:latin typeface="Arial"/>
                <a:ea typeface="Arial"/>
                <a:cs typeface="Arial"/>
                <a:sym typeface="Arial"/>
              </a:rPr>
              <a:t>x</a:t>
            </a:r>
            <a:r>
              <a:rPr b="1" baseline="-25000" lang="en" sz="1200">
                <a:solidFill>
                  <a:schemeClr val="dk1"/>
                </a:solidFill>
                <a:latin typeface="Arial"/>
                <a:ea typeface="Arial"/>
                <a:cs typeface="Arial"/>
                <a:sym typeface="Arial"/>
              </a:rPr>
              <a:t>2</a:t>
            </a:r>
            <a:r>
              <a:rPr b="1" lang="en" sz="1200">
                <a:solidFill>
                  <a:schemeClr val="dk1"/>
                </a:solidFill>
                <a:latin typeface="Arial"/>
                <a:ea typeface="Arial"/>
                <a:cs typeface="Arial"/>
                <a:sym typeface="Arial"/>
              </a:rPr>
              <a:t> + … + b</a:t>
            </a:r>
            <a:r>
              <a:rPr b="1" baseline="-25000" lang="en" sz="1200">
                <a:solidFill>
                  <a:schemeClr val="dk1"/>
                </a:solidFill>
                <a:latin typeface="Arial"/>
                <a:ea typeface="Arial"/>
                <a:cs typeface="Arial"/>
                <a:sym typeface="Arial"/>
              </a:rPr>
              <a:t>n</a:t>
            </a:r>
            <a:r>
              <a:rPr b="1" lang="en" sz="1200">
                <a:solidFill>
                  <a:schemeClr val="dk1"/>
                </a:solidFill>
                <a:latin typeface="Arial"/>
                <a:ea typeface="Arial"/>
                <a:cs typeface="Arial"/>
                <a:sym typeface="Arial"/>
              </a:rPr>
              <a:t>x</a:t>
            </a:r>
            <a:r>
              <a:rPr b="1" baseline="-25000" lang="en" sz="1200">
                <a:solidFill>
                  <a:schemeClr val="dk1"/>
                </a:solidFill>
                <a:latin typeface="Arial"/>
                <a:ea typeface="Arial"/>
                <a:cs typeface="Arial"/>
                <a:sym typeface="Arial"/>
              </a:rPr>
              <a:t>n</a:t>
            </a:r>
            <a:r>
              <a:rPr b="1" lang="en" sz="1200">
                <a:solidFill>
                  <a:schemeClr val="dk1"/>
                </a:solidFill>
                <a:latin typeface="Arial"/>
                <a:ea typeface="Arial"/>
                <a:cs typeface="Arial"/>
                <a:sym typeface="Arial"/>
              </a:rPr>
              <a:t> + c</a:t>
            </a:r>
            <a:endParaRPr/>
          </a:p>
        </p:txBody>
      </p:sp>
      <p:sp>
        <p:nvSpPr>
          <p:cNvPr id="2095" name="Google Shape;2095;p120"/>
          <p:cNvSpPr txBox="1"/>
          <p:nvPr/>
        </p:nvSpPr>
        <p:spPr>
          <a:xfrm>
            <a:off x="457200" y="3936316"/>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sp>
        <p:nvSpPr>
          <p:cNvPr id="2096" name="Google Shape;2096;p120"/>
          <p:cNvSpPr txBox="1"/>
          <p:nvPr/>
        </p:nvSpPr>
        <p:spPr>
          <a:xfrm>
            <a:off x="5152399" y="3920273"/>
            <a:ext cx="2939630"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Gartner</a:t>
            </a:r>
            <a:endParaRPr/>
          </a:p>
        </p:txBody>
      </p:sp>
      <p:grpSp>
        <p:nvGrpSpPr>
          <p:cNvPr id="2097" name="Google Shape;2097;p120"/>
          <p:cNvGrpSpPr/>
          <p:nvPr/>
        </p:nvGrpSpPr>
        <p:grpSpPr>
          <a:xfrm>
            <a:off x="5635653" y="1064099"/>
            <a:ext cx="2565381" cy="2854718"/>
            <a:chOff x="5408777" y="1418798"/>
            <a:chExt cx="2565381" cy="3806291"/>
          </a:xfrm>
        </p:grpSpPr>
        <p:grpSp>
          <p:nvGrpSpPr>
            <p:cNvPr id="2098" name="Google Shape;2098;p120"/>
            <p:cNvGrpSpPr/>
            <p:nvPr/>
          </p:nvGrpSpPr>
          <p:grpSpPr>
            <a:xfrm>
              <a:off x="5807175" y="2576692"/>
              <a:ext cx="1768584" cy="1498482"/>
              <a:chOff x="4922679" y="4063343"/>
              <a:chExt cx="2345055" cy="1986914"/>
            </a:xfrm>
          </p:grpSpPr>
          <p:sp>
            <p:nvSpPr>
              <p:cNvPr id="2099" name="Google Shape;2099;p120"/>
              <p:cNvSpPr/>
              <p:nvPr/>
            </p:nvSpPr>
            <p:spPr>
              <a:xfrm>
                <a:off x="4922679" y="4063343"/>
                <a:ext cx="2345055" cy="1986914"/>
              </a:xfrm>
              <a:custGeom>
                <a:rect b="b" l="l" r="r" t="t"/>
                <a:pathLst>
                  <a:path extrusionOk="0" h="1986914" w="2345054">
                    <a:moveTo>
                      <a:pt x="1172248" y="0"/>
                    </a:moveTo>
                    <a:lnTo>
                      <a:pt x="1098112" y="448"/>
                    </a:lnTo>
                    <a:lnTo>
                      <a:pt x="1025202" y="1777"/>
                    </a:lnTo>
                    <a:lnTo>
                      <a:pt x="953655" y="3959"/>
                    </a:lnTo>
                    <a:lnTo>
                      <a:pt x="883608" y="6967"/>
                    </a:lnTo>
                    <a:lnTo>
                      <a:pt x="815198" y="10776"/>
                    </a:lnTo>
                    <a:lnTo>
                      <a:pt x="748562" y="15357"/>
                    </a:lnTo>
                    <a:lnTo>
                      <a:pt x="683839" y="20684"/>
                    </a:lnTo>
                    <a:lnTo>
                      <a:pt x="621165" y="26731"/>
                    </a:lnTo>
                    <a:lnTo>
                      <a:pt x="560678" y="33471"/>
                    </a:lnTo>
                    <a:lnTo>
                      <a:pt x="502514" y="40877"/>
                    </a:lnTo>
                    <a:lnTo>
                      <a:pt x="446812" y="48922"/>
                    </a:lnTo>
                    <a:lnTo>
                      <a:pt x="393709" y="57580"/>
                    </a:lnTo>
                    <a:lnTo>
                      <a:pt x="343341" y="66824"/>
                    </a:lnTo>
                    <a:lnTo>
                      <a:pt x="295846" y="76627"/>
                    </a:lnTo>
                    <a:lnTo>
                      <a:pt x="251362" y="86962"/>
                    </a:lnTo>
                    <a:lnTo>
                      <a:pt x="210026" y="97804"/>
                    </a:lnTo>
                    <a:lnTo>
                      <a:pt x="171974" y="109124"/>
                    </a:lnTo>
                    <a:lnTo>
                      <a:pt x="106276" y="133095"/>
                    </a:lnTo>
                    <a:lnTo>
                      <a:pt x="55367" y="158662"/>
                    </a:lnTo>
                    <a:lnTo>
                      <a:pt x="20344" y="185610"/>
                    </a:lnTo>
                    <a:lnTo>
                      <a:pt x="0" y="228155"/>
                    </a:lnTo>
                    <a:lnTo>
                      <a:pt x="0" y="437045"/>
                    </a:lnTo>
                    <a:lnTo>
                      <a:pt x="11252" y="476275"/>
                    </a:lnTo>
                    <a:lnTo>
                      <a:pt x="936713" y="1540751"/>
                    </a:lnTo>
                    <a:lnTo>
                      <a:pt x="936713" y="1967725"/>
                    </a:lnTo>
                    <a:lnTo>
                      <a:pt x="936116" y="1977072"/>
                    </a:lnTo>
                    <a:lnTo>
                      <a:pt x="944816" y="1986686"/>
                    </a:lnTo>
                    <a:lnTo>
                      <a:pt x="953198" y="1981453"/>
                    </a:lnTo>
                    <a:lnTo>
                      <a:pt x="1390777" y="1771002"/>
                    </a:lnTo>
                    <a:lnTo>
                      <a:pt x="1400289" y="1765109"/>
                    </a:lnTo>
                    <a:lnTo>
                      <a:pt x="1408379" y="1748218"/>
                    </a:lnTo>
                    <a:lnTo>
                      <a:pt x="1409573" y="1746351"/>
                    </a:lnTo>
                    <a:lnTo>
                      <a:pt x="1409573" y="1538693"/>
                    </a:lnTo>
                    <a:lnTo>
                      <a:pt x="2333231" y="476275"/>
                    </a:lnTo>
                    <a:lnTo>
                      <a:pt x="2344496" y="439610"/>
                    </a:lnTo>
                    <a:lnTo>
                      <a:pt x="2344496" y="228155"/>
                    </a:lnTo>
                    <a:lnTo>
                      <a:pt x="2342189" y="213726"/>
                    </a:lnTo>
                    <a:lnTo>
                      <a:pt x="2308694" y="171976"/>
                    </a:lnTo>
                    <a:lnTo>
                      <a:pt x="2265589" y="145692"/>
                    </a:lnTo>
                    <a:lnTo>
                      <a:pt x="2207147" y="120897"/>
                    </a:lnTo>
                    <a:lnTo>
                      <a:pt x="2134466" y="97804"/>
                    </a:lnTo>
                    <a:lnTo>
                      <a:pt x="2093129" y="86962"/>
                    </a:lnTo>
                    <a:lnTo>
                      <a:pt x="2048645" y="76627"/>
                    </a:lnTo>
                    <a:lnTo>
                      <a:pt x="2001150" y="66824"/>
                    </a:lnTo>
                    <a:lnTo>
                      <a:pt x="1950781" y="57580"/>
                    </a:lnTo>
                    <a:lnTo>
                      <a:pt x="1897678" y="48922"/>
                    </a:lnTo>
                    <a:lnTo>
                      <a:pt x="1841975" y="40877"/>
                    </a:lnTo>
                    <a:lnTo>
                      <a:pt x="1783812" y="33471"/>
                    </a:lnTo>
                    <a:lnTo>
                      <a:pt x="1723324" y="26731"/>
                    </a:lnTo>
                    <a:lnTo>
                      <a:pt x="1660650" y="20684"/>
                    </a:lnTo>
                    <a:lnTo>
                      <a:pt x="1595928" y="15357"/>
                    </a:lnTo>
                    <a:lnTo>
                      <a:pt x="1529293" y="10776"/>
                    </a:lnTo>
                    <a:lnTo>
                      <a:pt x="1460883" y="6967"/>
                    </a:lnTo>
                    <a:lnTo>
                      <a:pt x="1390837" y="3959"/>
                    </a:lnTo>
                    <a:lnTo>
                      <a:pt x="1319291" y="1777"/>
                    </a:lnTo>
                    <a:lnTo>
                      <a:pt x="1246382" y="448"/>
                    </a:lnTo>
                    <a:lnTo>
                      <a:pt x="1172248" y="0"/>
                    </a:lnTo>
                    <a:close/>
                  </a:path>
                </a:pathLst>
              </a:custGeom>
              <a:solidFill>
                <a:srgbClr val="D0DE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sp>
            <p:nvSpPr>
              <p:cNvPr id="2100" name="Google Shape;2100;p120"/>
              <p:cNvSpPr/>
              <p:nvPr/>
            </p:nvSpPr>
            <p:spPr>
              <a:xfrm>
                <a:off x="5041114" y="4146518"/>
                <a:ext cx="2108200" cy="373380"/>
              </a:xfrm>
              <a:custGeom>
                <a:rect b="b" l="l" r="r" t="t"/>
                <a:pathLst>
                  <a:path extrusionOk="0" h="373379" w="2108200">
                    <a:moveTo>
                      <a:pt x="1053807" y="0"/>
                    </a:moveTo>
                    <a:lnTo>
                      <a:pt x="978549" y="436"/>
                    </a:lnTo>
                    <a:lnTo>
                      <a:pt x="904718" y="1729"/>
                    </a:lnTo>
                    <a:lnTo>
                      <a:pt x="832494" y="3854"/>
                    </a:lnTo>
                    <a:lnTo>
                      <a:pt x="762055" y="6786"/>
                    </a:lnTo>
                    <a:lnTo>
                      <a:pt x="693579" y="10500"/>
                    </a:lnTo>
                    <a:lnTo>
                      <a:pt x="627244" y="14972"/>
                    </a:lnTo>
                    <a:lnTo>
                      <a:pt x="563230" y="20176"/>
                    </a:lnTo>
                    <a:lnTo>
                      <a:pt x="501713" y="26087"/>
                    </a:lnTo>
                    <a:lnTo>
                      <a:pt x="442873" y="32682"/>
                    </a:lnTo>
                    <a:lnTo>
                      <a:pt x="386888" y="39935"/>
                    </a:lnTo>
                    <a:lnTo>
                      <a:pt x="333935" y="47821"/>
                    </a:lnTo>
                    <a:lnTo>
                      <a:pt x="284195" y="56315"/>
                    </a:lnTo>
                    <a:lnTo>
                      <a:pt x="237843" y="65393"/>
                    </a:lnTo>
                    <a:lnTo>
                      <a:pt x="195060" y="75030"/>
                    </a:lnTo>
                    <a:lnTo>
                      <a:pt x="156024" y="85201"/>
                    </a:lnTo>
                    <a:lnTo>
                      <a:pt x="89903" y="107046"/>
                    </a:lnTo>
                    <a:lnTo>
                      <a:pt x="40908" y="130729"/>
                    </a:lnTo>
                    <a:lnTo>
                      <a:pt x="10464" y="156052"/>
                    </a:lnTo>
                    <a:lnTo>
                      <a:pt x="0" y="182816"/>
                    </a:lnTo>
                    <a:lnTo>
                      <a:pt x="2645" y="196409"/>
                    </a:lnTo>
                    <a:lnTo>
                      <a:pt x="40908" y="235510"/>
                    </a:lnTo>
                    <a:lnTo>
                      <a:pt x="89903" y="259858"/>
                    </a:lnTo>
                    <a:lnTo>
                      <a:pt x="156024" y="282529"/>
                    </a:lnTo>
                    <a:lnTo>
                      <a:pt x="195060" y="293156"/>
                    </a:lnTo>
                    <a:lnTo>
                      <a:pt x="237843" y="303267"/>
                    </a:lnTo>
                    <a:lnTo>
                      <a:pt x="284195" y="312830"/>
                    </a:lnTo>
                    <a:lnTo>
                      <a:pt x="333935" y="321813"/>
                    </a:lnTo>
                    <a:lnTo>
                      <a:pt x="386888" y="330184"/>
                    </a:lnTo>
                    <a:lnTo>
                      <a:pt x="442873" y="337911"/>
                    </a:lnTo>
                    <a:lnTo>
                      <a:pt x="501713" y="344961"/>
                    </a:lnTo>
                    <a:lnTo>
                      <a:pt x="563230" y="351302"/>
                    </a:lnTo>
                    <a:lnTo>
                      <a:pt x="627244" y="356902"/>
                    </a:lnTo>
                    <a:lnTo>
                      <a:pt x="693579" y="361729"/>
                    </a:lnTo>
                    <a:lnTo>
                      <a:pt x="762055" y="365750"/>
                    </a:lnTo>
                    <a:lnTo>
                      <a:pt x="832494" y="368934"/>
                    </a:lnTo>
                    <a:lnTo>
                      <a:pt x="904718" y="371248"/>
                    </a:lnTo>
                    <a:lnTo>
                      <a:pt x="978549" y="372660"/>
                    </a:lnTo>
                    <a:lnTo>
                      <a:pt x="1053807" y="373138"/>
                    </a:lnTo>
                    <a:lnTo>
                      <a:pt x="1129066" y="372660"/>
                    </a:lnTo>
                    <a:lnTo>
                      <a:pt x="1202897" y="371248"/>
                    </a:lnTo>
                    <a:lnTo>
                      <a:pt x="1275121" y="368934"/>
                    </a:lnTo>
                    <a:lnTo>
                      <a:pt x="1345560" y="365750"/>
                    </a:lnTo>
                    <a:lnTo>
                      <a:pt x="1414036" y="361729"/>
                    </a:lnTo>
                    <a:lnTo>
                      <a:pt x="1480370" y="356902"/>
                    </a:lnTo>
                    <a:lnTo>
                      <a:pt x="1544385" y="351302"/>
                    </a:lnTo>
                    <a:lnTo>
                      <a:pt x="1605902" y="344961"/>
                    </a:lnTo>
                    <a:lnTo>
                      <a:pt x="1664742" y="337911"/>
                    </a:lnTo>
                    <a:lnTo>
                      <a:pt x="1720727" y="330184"/>
                    </a:lnTo>
                    <a:lnTo>
                      <a:pt x="1773679" y="321813"/>
                    </a:lnTo>
                    <a:lnTo>
                      <a:pt x="1823420" y="312830"/>
                    </a:lnTo>
                    <a:lnTo>
                      <a:pt x="1869771" y="303267"/>
                    </a:lnTo>
                    <a:lnTo>
                      <a:pt x="1912554" y="293156"/>
                    </a:lnTo>
                    <a:lnTo>
                      <a:pt x="1951591" y="282529"/>
                    </a:lnTo>
                    <a:lnTo>
                      <a:pt x="2017712" y="259858"/>
                    </a:lnTo>
                    <a:lnTo>
                      <a:pt x="2066707" y="235510"/>
                    </a:lnTo>
                    <a:lnTo>
                      <a:pt x="2097150" y="209743"/>
                    </a:lnTo>
                    <a:lnTo>
                      <a:pt x="2107615" y="182816"/>
                    </a:lnTo>
                    <a:lnTo>
                      <a:pt x="2104969" y="169266"/>
                    </a:lnTo>
                    <a:lnTo>
                      <a:pt x="2066707" y="130729"/>
                    </a:lnTo>
                    <a:lnTo>
                      <a:pt x="2017712" y="107046"/>
                    </a:lnTo>
                    <a:lnTo>
                      <a:pt x="1951591" y="85201"/>
                    </a:lnTo>
                    <a:lnTo>
                      <a:pt x="1912554" y="75030"/>
                    </a:lnTo>
                    <a:lnTo>
                      <a:pt x="1869771" y="65393"/>
                    </a:lnTo>
                    <a:lnTo>
                      <a:pt x="1823420" y="56315"/>
                    </a:lnTo>
                    <a:lnTo>
                      <a:pt x="1773679" y="47821"/>
                    </a:lnTo>
                    <a:lnTo>
                      <a:pt x="1720727" y="39935"/>
                    </a:lnTo>
                    <a:lnTo>
                      <a:pt x="1664742" y="32682"/>
                    </a:lnTo>
                    <a:lnTo>
                      <a:pt x="1605902" y="26087"/>
                    </a:lnTo>
                    <a:lnTo>
                      <a:pt x="1544385" y="20176"/>
                    </a:lnTo>
                    <a:lnTo>
                      <a:pt x="1480370" y="14972"/>
                    </a:lnTo>
                    <a:lnTo>
                      <a:pt x="1414036" y="10500"/>
                    </a:lnTo>
                    <a:lnTo>
                      <a:pt x="1345560" y="6786"/>
                    </a:lnTo>
                    <a:lnTo>
                      <a:pt x="1275121" y="3854"/>
                    </a:lnTo>
                    <a:lnTo>
                      <a:pt x="1202897" y="1729"/>
                    </a:lnTo>
                    <a:lnTo>
                      <a:pt x="1129066" y="436"/>
                    </a:lnTo>
                    <a:lnTo>
                      <a:pt x="1053807"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200">
                  <a:solidFill>
                    <a:schemeClr val="dk1"/>
                  </a:solidFill>
                  <a:latin typeface="Arial"/>
                  <a:ea typeface="Arial"/>
                  <a:cs typeface="Arial"/>
                  <a:sym typeface="Arial"/>
                </a:endParaRPr>
              </a:p>
            </p:txBody>
          </p:sp>
        </p:grpSp>
        <p:grpSp>
          <p:nvGrpSpPr>
            <p:cNvPr id="2101" name="Google Shape;2101;p120"/>
            <p:cNvGrpSpPr/>
            <p:nvPr/>
          </p:nvGrpSpPr>
          <p:grpSpPr>
            <a:xfrm rot="-5400000">
              <a:off x="6602112" y="1288034"/>
              <a:ext cx="178718" cy="1474393"/>
              <a:chOff x="3074748" y="1500989"/>
              <a:chExt cx="297534" cy="1058075"/>
            </a:xfrm>
          </p:grpSpPr>
          <p:cxnSp>
            <p:nvCxnSpPr>
              <p:cNvPr id="2102" name="Google Shape;2102;p120"/>
              <p:cNvCxnSpPr/>
              <p:nvPr/>
            </p:nvCxnSpPr>
            <p:spPr>
              <a:xfrm rot="10800000">
                <a:off x="3074749" y="2030026"/>
                <a:ext cx="297533" cy="0"/>
              </a:xfrm>
              <a:prstGeom prst="straightConnector1">
                <a:avLst/>
              </a:prstGeom>
              <a:noFill/>
              <a:ln cap="flat" cmpd="sng" w="12700">
                <a:solidFill>
                  <a:srgbClr val="6F7878"/>
                </a:solidFill>
                <a:prstDash val="solid"/>
                <a:miter lim="800000"/>
                <a:headEnd len="sm" w="sm" type="none"/>
                <a:tailEnd len="sm" w="sm" type="none"/>
              </a:ln>
            </p:spPr>
          </p:cxnSp>
          <p:cxnSp>
            <p:nvCxnSpPr>
              <p:cNvPr id="2103" name="Google Shape;2103;p120"/>
              <p:cNvCxnSpPr/>
              <p:nvPr/>
            </p:nvCxnSpPr>
            <p:spPr>
              <a:xfrm>
                <a:off x="3074748" y="1500989"/>
                <a:ext cx="0" cy="1058075"/>
              </a:xfrm>
              <a:prstGeom prst="straightConnector1">
                <a:avLst/>
              </a:prstGeom>
              <a:noFill/>
              <a:ln cap="flat" cmpd="sng" w="12700">
                <a:solidFill>
                  <a:srgbClr val="6F7878"/>
                </a:solidFill>
                <a:prstDash val="solid"/>
                <a:miter lim="800000"/>
                <a:headEnd len="sm" w="sm" type="none"/>
                <a:tailEnd len="sm" w="sm" type="none"/>
              </a:ln>
            </p:spPr>
          </p:cxnSp>
        </p:grpSp>
        <p:sp>
          <p:nvSpPr>
            <p:cNvPr id="2104" name="Google Shape;2104;p120"/>
            <p:cNvSpPr/>
            <p:nvPr/>
          </p:nvSpPr>
          <p:spPr>
            <a:xfrm>
              <a:off x="5624890" y="1418798"/>
              <a:ext cx="2133154" cy="553968"/>
            </a:xfrm>
            <a:custGeom>
              <a:rect b="b" l="l" r="r" t="t"/>
              <a:pathLst>
                <a:path extrusionOk="0" h="1253489" w="1242695">
                  <a:moveTo>
                    <a:pt x="0" y="1253489"/>
                  </a:moveTo>
                  <a:lnTo>
                    <a:pt x="1242250" y="1253489"/>
                  </a:lnTo>
                  <a:lnTo>
                    <a:pt x="1242250" y="0"/>
                  </a:lnTo>
                  <a:lnTo>
                    <a:pt x="0" y="0"/>
                  </a:lnTo>
                  <a:lnTo>
                    <a:pt x="0" y="1253489"/>
                  </a:lnTo>
                  <a:close/>
                </a:path>
              </a:pathLst>
            </a:cu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Consequential Accountability Strategies and Behaviors</a:t>
              </a:r>
              <a:endParaRPr/>
            </a:p>
          </p:txBody>
        </p:sp>
        <p:grpSp>
          <p:nvGrpSpPr>
            <p:cNvPr id="2105" name="Google Shape;2105;p120"/>
            <p:cNvGrpSpPr/>
            <p:nvPr/>
          </p:nvGrpSpPr>
          <p:grpSpPr>
            <a:xfrm>
              <a:off x="5954271" y="2213373"/>
              <a:ext cx="1474394" cy="662775"/>
              <a:chOff x="5954271" y="2301294"/>
              <a:chExt cx="1474394" cy="662775"/>
            </a:xfrm>
          </p:grpSpPr>
          <p:sp>
            <p:nvSpPr>
              <p:cNvPr id="2106" name="Google Shape;2106;p120"/>
              <p:cNvSpPr/>
              <p:nvPr/>
            </p:nvSpPr>
            <p:spPr>
              <a:xfrm>
                <a:off x="5954271" y="2301294"/>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7" name="Google Shape;2107;p120"/>
              <p:cNvSpPr/>
              <p:nvPr/>
            </p:nvSpPr>
            <p:spPr>
              <a:xfrm>
                <a:off x="6397735" y="2301294"/>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8" name="Google Shape;2108;p120"/>
              <p:cNvSpPr/>
              <p:nvPr/>
            </p:nvSpPr>
            <p:spPr>
              <a:xfrm>
                <a:off x="6841200" y="2301294"/>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09" name="Google Shape;2109;p120"/>
              <p:cNvSpPr/>
              <p:nvPr/>
            </p:nvSpPr>
            <p:spPr>
              <a:xfrm>
                <a:off x="7284665" y="2301294"/>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0" name="Google Shape;2110;p120"/>
              <p:cNvSpPr/>
              <p:nvPr/>
            </p:nvSpPr>
            <p:spPr>
              <a:xfrm>
                <a:off x="6619467" y="2476843"/>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1" name="Google Shape;2111;p120"/>
              <p:cNvSpPr/>
              <p:nvPr/>
            </p:nvSpPr>
            <p:spPr>
              <a:xfrm>
                <a:off x="7062932" y="2476843"/>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2" name="Google Shape;2112;p120"/>
              <p:cNvSpPr/>
              <p:nvPr/>
            </p:nvSpPr>
            <p:spPr>
              <a:xfrm>
                <a:off x="6176003" y="2476843"/>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3" name="Google Shape;2113;p120"/>
              <p:cNvSpPr/>
              <p:nvPr/>
            </p:nvSpPr>
            <p:spPr>
              <a:xfrm>
                <a:off x="6397735" y="2652208"/>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4" name="Google Shape;2114;p120"/>
              <p:cNvSpPr/>
              <p:nvPr/>
            </p:nvSpPr>
            <p:spPr>
              <a:xfrm>
                <a:off x="6841200" y="2662543"/>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5" name="Google Shape;2115;p120"/>
              <p:cNvSpPr/>
              <p:nvPr/>
            </p:nvSpPr>
            <p:spPr>
              <a:xfrm>
                <a:off x="6176003" y="2820069"/>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6" name="Google Shape;2116;p120"/>
              <p:cNvSpPr/>
              <p:nvPr/>
            </p:nvSpPr>
            <p:spPr>
              <a:xfrm>
                <a:off x="6622904" y="2820069"/>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7" name="Google Shape;2117;p120"/>
              <p:cNvSpPr/>
              <p:nvPr/>
            </p:nvSpPr>
            <p:spPr>
              <a:xfrm>
                <a:off x="7062932" y="2820069"/>
                <a:ext cx="144000" cy="144000"/>
              </a:xfrm>
              <a:prstGeom prst="ellipse">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118" name="Google Shape;2118;p120"/>
            <p:cNvSpPr/>
            <p:nvPr/>
          </p:nvSpPr>
          <p:spPr>
            <a:xfrm>
              <a:off x="5408777" y="4855757"/>
              <a:ext cx="2565381" cy="369332"/>
            </a:xfrm>
            <a:prstGeom prst="rect">
              <a:avLst/>
            </a:prstGeom>
            <a:no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lang="en" sz="1200">
                  <a:solidFill>
                    <a:schemeClr val="dk1"/>
                  </a:solidFill>
                  <a:latin typeface="Arial"/>
                  <a:ea typeface="Arial"/>
                  <a:cs typeface="Arial"/>
                  <a:sym typeface="Arial"/>
                </a:rPr>
                <a:t>Consequential Accountability Index</a:t>
              </a:r>
              <a:endParaRPr/>
            </a:p>
          </p:txBody>
        </p:sp>
        <p:sp>
          <p:nvSpPr>
            <p:cNvPr id="2119" name="Google Shape;2119;p120"/>
            <p:cNvSpPr/>
            <p:nvPr/>
          </p:nvSpPr>
          <p:spPr>
            <a:xfrm>
              <a:off x="6445771" y="4073339"/>
              <a:ext cx="491392" cy="491392"/>
            </a:xfrm>
            <a:prstGeom prst="star5">
              <a:avLst>
                <a:gd fmla="val 19098" name="adj"/>
                <a:gd fmla="val 105146" name="hf"/>
                <a:gd fmla="val 110557" name="vf"/>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120" name="Google Shape;2120;p120"/>
            <p:cNvCxnSpPr>
              <a:stCxn id="2118" idx="0"/>
            </p:cNvCxnSpPr>
            <p:nvPr/>
          </p:nvCxnSpPr>
          <p:spPr>
            <a:xfrm rot="10800000">
              <a:off x="6691467" y="4590257"/>
              <a:ext cx="0" cy="265500"/>
            </a:xfrm>
            <a:prstGeom prst="straightConnector1">
              <a:avLst/>
            </a:prstGeom>
            <a:noFill/>
            <a:ln cap="flat" cmpd="sng" w="12700">
              <a:solidFill>
                <a:srgbClr val="E81159"/>
              </a:solidFill>
              <a:prstDash val="solid"/>
              <a:miter lim="800000"/>
              <a:headEnd len="sm" w="sm" type="none"/>
              <a:tailEnd len="med" w="med" type="triangle"/>
            </a:ln>
          </p:spPr>
        </p:cxnSp>
      </p:grpSp>
      <p:sp>
        <p:nvSpPr>
          <p:cNvPr id="2121" name="Google Shape;2121;p120"/>
          <p:cNvSpPr txBox="1"/>
          <p:nvPr/>
        </p:nvSpPr>
        <p:spPr>
          <a:xfrm>
            <a:off x="9729788" y="3096816"/>
            <a:ext cx="65" cy="27699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sp>
        <p:nvSpPr>
          <p:cNvPr id="2126" name="Google Shape;2126;p121"/>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Roadmap</a:t>
            </a:r>
            <a:endParaRPr/>
          </a:p>
        </p:txBody>
      </p:sp>
      <p:sp>
        <p:nvSpPr>
          <p:cNvPr id="2127" name="Google Shape;2127;p121"/>
          <p:cNvSpPr/>
          <p:nvPr/>
        </p:nvSpPr>
        <p:spPr>
          <a:xfrm>
            <a:off x="3207333" y="2405503"/>
            <a:ext cx="117929" cy="218195"/>
          </a:xfrm>
          <a:custGeom>
            <a:rect b="b" l="l" r="r" t="t"/>
            <a:pathLst>
              <a:path extrusionOk="0" h="407200" w="165062">
                <a:moveTo>
                  <a:pt x="13" y="0"/>
                </a:moveTo>
                <a:lnTo>
                  <a:pt x="165062" y="204013"/>
                </a:lnTo>
                <a:lnTo>
                  <a:pt x="0" y="407200"/>
                </a:lnTo>
                <a:close/>
              </a:path>
            </a:pathLst>
          </a:custGeom>
          <a:solidFill>
            <a:srgbClr val="355578"/>
          </a:solidFill>
          <a:ln>
            <a:noFill/>
          </a:ln>
        </p:spPr>
      </p:sp>
      <p:sp>
        <p:nvSpPr>
          <p:cNvPr id="2128" name="Google Shape;2128;p121"/>
          <p:cNvSpPr/>
          <p:nvPr/>
        </p:nvSpPr>
        <p:spPr>
          <a:xfrm>
            <a:off x="5812482" y="2405503"/>
            <a:ext cx="117929" cy="218195"/>
          </a:xfrm>
          <a:custGeom>
            <a:rect b="b" l="l" r="r" t="t"/>
            <a:pathLst>
              <a:path extrusionOk="0" h="407200" w="165062">
                <a:moveTo>
                  <a:pt x="12" y="0"/>
                </a:moveTo>
                <a:lnTo>
                  <a:pt x="165062" y="204013"/>
                </a:lnTo>
                <a:lnTo>
                  <a:pt x="0" y="407200"/>
                </a:lnTo>
                <a:close/>
              </a:path>
            </a:pathLst>
          </a:custGeom>
          <a:solidFill>
            <a:srgbClr val="355578"/>
          </a:solidFill>
          <a:ln>
            <a:noFill/>
          </a:ln>
        </p:spPr>
      </p:sp>
      <p:sp>
        <p:nvSpPr>
          <p:cNvPr id="2129" name="Google Shape;2129;p121"/>
          <p:cNvSpPr txBox="1"/>
          <p:nvPr/>
        </p:nvSpPr>
        <p:spPr>
          <a:xfrm>
            <a:off x="6273971" y="2000250"/>
            <a:ext cx="1800102" cy="10287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600">
                <a:solidFill>
                  <a:srgbClr val="6F7878"/>
                </a:solidFill>
                <a:latin typeface="Arial"/>
                <a:ea typeface="Arial"/>
                <a:cs typeface="Arial"/>
                <a:sym typeface="Arial"/>
              </a:rPr>
              <a:t>Additional </a:t>
            </a:r>
            <a:br>
              <a:rPr lang="en" sz="1600">
                <a:solidFill>
                  <a:srgbClr val="6F7878"/>
                </a:solidFill>
                <a:latin typeface="Arial"/>
                <a:ea typeface="Arial"/>
                <a:cs typeface="Arial"/>
                <a:sym typeface="Arial"/>
              </a:rPr>
            </a:br>
            <a:r>
              <a:rPr lang="en" sz="1600">
                <a:solidFill>
                  <a:srgbClr val="6F7878"/>
                </a:solidFill>
                <a:latin typeface="Arial"/>
                <a:ea typeface="Arial"/>
                <a:cs typeface="Arial"/>
                <a:sym typeface="Arial"/>
              </a:rPr>
              <a:t>Case Materials</a:t>
            </a:r>
            <a:endParaRPr/>
          </a:p>
        </p:txBody>
      </p:sp>
      <p:sp>
        <p:nvSpPr>
          <p:cNvPr id="2130" name="Google Shape;2130;p121"/>
          <p:cNvSpPr txBox="1"/>
          <p:nvPr/>
        </p:nvSpPr>
        <p:spPr>
          <a:xfrm>
            <a:off x="3668821" y="2000250"/>
            <a:ext cx="1800102" cy="1028700"/>
          </a:xfrm>
          <a:prstGeom prst="rect">
            <a:avLst/>
          </a:prstGeom>
          <a:solidFill>
            <a:srgbClr val="35557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600">
                <a:solidFill>
                  <a:schemeClr val="lt1"/>
                </a:solidFill>
                <a:latin typeface="Arial"/>
                <a:ea typeface="Arial"/>
                <a:cs typeface="Arial"/>
                <a:sym typeface="Arial"/>
              </a:rPr>
              <a:t>Additional Quantitative Findings</a:t>
            </a:r>
            <a:endParaRPr/>
          </a:p>
        </p:txBody>
      </p:sp>
      <p:sp>
        <p:nvSpPr>
          <p:cNvPr id="2131" name="Google Shape;2131;p121"/>
          <p:cNvSpPr txBox="1"/>
          <p:nvPr/>
        </p:nvSpPr>
        <p:spPr>
          <a:xfrm>
            <a:off x="1063672" y="2000250"/>
            <a:ext cx="1800102" cy="10287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600">
                <a:solidFill>
                  <a:srgbClr val="6F7878"/>
                </a:solidFill>
                <a:latin typeface="Arial"/>
                <a:ea typeface="Arial"/>
                <a:cs typeface="Arial"/>
                <a:sym typeface="Arial"/>
              </a:rPr>
              <a:t>Methodology Overview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1"/>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But Recruiting Alone Doesn’t Solve the Problem</a:t>
            </a:r>
            <a:endParaRPr/>
          </a:p>
        </p:txBody>
      </p:sp>
      <p:sp>
        <p:nvSpPr>
          <p:cNvPr id="454" name="Google Shape;454;p41"/>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Underrepresented Talent in the Leadership Pipeline</a:t>
            </a:r>
            <a:endParaRPr/>
          </a:p>
        </p:txBody>
      </p:sp>
      <p:sp>
        <p:nvSpPr>
          <p:cNvPr id="455" name="Google Shape;455;p41"/>
          <p:cNvSpPr txBox="1"/>
          <p:nvPr/>
        </p:nvSpPr>
        <p:spPr>
          <a:xfrm>
            <a:off x="373545" y="3746988"/>
            <a:ext cx="1821613" cy="4847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Frontline Employees</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56% Women</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31% Racial Minorities</a:t>
            </a:r>
            <a:endParaRPr/>
          </a:p>
        </p:txBody>
      </p:sp>
      <p:sp>
        <p:nvSpPr>
          <p:cNvPr id="456" name="Google Shape;456;p41"/>
          <p:cNvSpPr txBox="1"/>
          <p:nvPr/>
        </p:nvSpPr>
        <p:spPr>
          <a:xfrm>
            <a:off x="922456" y="2515820"/>
            <a:ext cx="2387821" cy="4847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Midlevel and Senior Leaders</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41% Women </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25% Racial Minorities</a:t>
            </a:r>
            <a:endParaRPr/>
          </a:p>
        </p:txBody>
      </p:sp>
      <p:sp>
        <p:nvSpPr>
          <p:cNvPr id="457" name="Google Shape;457;p41"/>
          <p:cNvSpPr txBox="1"/>
          <p:nvPr/>
        </p:nvSpPr>
        <p:spPr>
          <a:xfrm>
            <a:off x="2418496" y="1331762"/>
            <a:ext cx="1773635" cy="4847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C-Suite</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29% Women</a:t>
            </a:r>
            <a:endParaRPr/>
          </a:p>
          <a:p>
            <a:pPr indent="0" lvl="0" marL="0" marR="0" rtl="0" algn="l">
              <a:spcBef>
                <a:spcPts val="0"/>
              </a:spcBef>
              <a:spcAft>
                <a:spcPts val="0"/>
              </a:spcAft>
              <a:buNone/>
            </a:pPr>
            <a:r>
              <a:rPr lang="en" sz="1200">
                <a:solidFill>
                  <a:schemeClr val="dk1"/>
                </a:solidFill>
                <a:latin typeface="Arial"/>
                <a:ea typeface="Arial"/>
                <a:cs typeface="Arial"/>
                <a:sym typeface="Arial"/>
              </a:rPr>
              <a:t>17% Racial Minorities</a:t>
            </a:r>
            <a:endParaRPr/>
          </a:p>
        </p:txBody>
      </p:sp>
      <p:sp>
        <p:nvSpPr>
          <p:cNvPr id="458" name="Google Shape;458;p41"/>
          <p:cNvSpPr txBox="1"/>
          <p:nvPr/>
        </p:nvSpPr>
        <p:spPr>
          <a:xfrm>
            <a:off x="457199" y="4479500"/>
            <a:ext cx="6037546" cy="328936"/>
          </a:xfrm>
          <a:prstGeom prst="rect">
            <a:avLst/>
          </a:prstGeom>
          <a:noFill/>
          <a:ln>
            <a:noFill/>
          </a:ln>
        </p:spPr>
        <p:txBody>
          <a:bodyPr anchorCtr="0" anchor="t"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Bureau of Labor Statistics, Current Population Survey</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Note: Data is cited for management, professional and related occupations in the United States. </a:t>
            </a:r>
            <a:endParaRPr/>
          </a:p>
        </p:txBody>
      </p:sp>
      <p:sp>
        <p:nvSpPr>
          <p:cNvPr id="459" name="Google Shape;459;p41"/>
          <p:cNvSpPr txBox="1"/>
          <p:nvPr/>
        </p:nvSpPr>
        <p:spPr>
          <a:xfrm>
            <a:off x="6861889" y="2348529"/>
            <a:ext cx="1834436" cy="969497"/>
          </a:xfrm>
          <a:prstGeom prst="rect">
            <a:avLst/>
          </a:prstGeom>
          <a:noFill/>
          <a:ln cap="flat" cmpd="sng" w="12700">
            <a:solidFill>
              <a:srgbClr val="E8115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Organizations focus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on </a:t>
            </a:r>
            <a:r>
              <a:rPr b="1" lang="en" sz="1200">
                <a:solidFill>
                  <a:schemeClr val="dk1"/>
                </a:solidFill>
                <a:latin typeface="Arial"/>
                <a:ea typeface="Arial"/>
                <a:cs typeface="Arial"/>
                <a:sym typeface="Arial"/>
              </a:rPr>
              <a:t>recruiting diverse early-career talent</a:t>
            </a:r>
            <a:r>
              <a:rPr lang="en" sz="1200">
                <a:solidFill>
                  <a:schemeClr val="dk1"/>
                </a:solidFill>
                <a:latin typeface="Arial"/>
                <a:ea typeface="Arial"/>
                <a:cs typeface="Arial"/>
                <a:sym typeface="Arial"/>
              </a:rPr>
              <a:t> to expand the pool, eventually feeding the leadership pipeline.</a:t>
            </a:r>
            <a:endParaRPr/>
          </a:p>
        </p:txBody>
      </p:sp>
      <p:sp>
        <p:nvSpPr>
          <p:cNvPr id="460" name="Google Shape;460;p41"/>
          <p:cNvSpPr/>
          <p:nvPr/>
        </p:nvSpPr>
        <p:spPr>
          <a:xfrm>
            <a:off x="1746725" y="979091"/>
            <a:ext cx="6037546" cy="3478609"/>
          </a:xfrm>
          <a:prstGeom prst="triangle">
            <a:avLst>
              <a:gd fmla="val 50000" name="adj"/>
            </a:avLst>
          </a:prstGeom>
          <a:solidFill>
            <a:srgbClr val="D0DE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1" name="Google Shape;461;p41"/>
          <p:cNvSpPr txBox="1"/>
          <p:nvPr/>
        </p:nvSpPr>
        <p:spPr>
          <a:xfrm>
            <a:off x="6861888" y="1137263"/>
            <a:ext cx="1834437" cy="1107996"/>
          </a:xfrm>
          <a:prstGeom prst="rect">
            <a:avLst/>
          </a:prstGeom>
          <a:noFill/>
          <a:ln cap="flat" cmpd="sng" w="12700">
            <a:solidFill>
              <a:srgbClr val="E81159"/>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Progression of underrepresented talent</a:t>
            </a:r>
            <a:r>
              <a:rPr b="1" lang="en" sz="1200">
                <a:solidFill>
                  <a:schemeClr val="dk1"/>
                </a:solidFill>
                <a:latin typeface="Arial"/>
                <a:ea typeface="Arial"/>
                <a:cs typeface="Arial"/>
                <a:sym typeface="Arial"/>
              </a:rPr>
              <a:t> stalls in the middle;  </a:t>
            </a:r>
            <a:r>
              <a:rPr lang="en" sz="1200">
                <a:solidFill>
                  <a:schemeClr val="dk1"/>
                </a:solidFill>
                <a:latin typeface="Arial"/>
                <a:ea typeface="Arial"/>
                <a:cs typeface="Arial"/>
                <a:sym typeface="Arial"/>
              </a:rPr>
              <a:t>they experience </a:t>
            </a:r>
            <a:r>
              <a:rPr b="1" lang="en" sz="1200">
                <a:solidFill>
                  <a:schemeClr val="dk1"/>
                </a:solidFill>
                <a:latin typeface="Arial"/>
                <a:ea typeface="Arial"/>
                <a:cs typeface="Arial"/>
                <a:sym typeface="Arial"/>
              </a:rPr>
              <a:t>slower rates of promotion </a:t>
            </a:r>
            <a:r>
              <a:rPr lang="en" sz="1200">
                <a:solidFill>
                  <a:schemeClr val="dk1"/>
                </a:solidFill>
                <a:latin typeface="Arial"/>
                <a:ea typeface="Arial"/>
                <a:cs typeface="Arial"/>
                <a:sym typeface="Arial"/>
              </a:rPr>
              <a:t>and worse perception of leadership potential.</a:t>
            </a:r>
            <a:endParaRPr/>
          </a:p>
        </p:txBody>
      </p:sp>
      <p:grpSp>
        <p:nvGrpSpPr>
          <p:cNvPr id="462" name="Google Shape;462;p41"/>
          <p:cNvGrpSpPr/>
          <p:nvPr/>
        </p:nvGrpSpPr>
        <p:grpSpPr>
          <a:xfrm>
            <a:off x="5023725" y="2115337"/>
            <a:ext cx="417781" cy="313336"/>
            <a:chOff x="4140971" y="5085750"/>
            <a:chExt cx="572241" cy="572241"/>
          </a:xfrm>
        </p:grpSpPr>
        <p:sp>
          <p:nvSpPr>
            <p:cNvPr id="463" name="Google Shape;463;p41"/>
            <p:cNvSpPr/>
            <p:nvPr/>
          </p:nvSpPr>
          <p:spPr>
            <a:xfrm>
              <a:off x="4140971" y="5085750"/>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64" name="Google Shape;464;p41"/>
            <p:cNvPicPr preferRelativeResize="0"/>
            <p:nvPr/>
          </p:nvPicPr>
          <p:blipFill rotWithShape="1">
            <a:blip r:embed="rId3">
              <a:alphaModFix/>
            </a:blip>
            <a:srcRect b="0" l="0" r="0" t="0"/>
            <a:stretch/>
          </p:blipFill>
          <p:spPr>
            <a:xfrm>
              <a:off x="4140971" y="5085750"/>
              <a:ext cx="572241" cy="572241"/>
            </a:xfrm>
            <a:prstGeom prst="rect">
              <a:avLst/>
            </a:prstGeom>
            <a:noFill/>
            <a:ln>
              <a:noFill/>
            </a:ln>
          </p:spPr>
        </p:pic>
      </p:grpSp>
      <p:grpSp>
        <p:nvGrpSpPr>
          <p:cNvPr id="465" name="Google Shape;465;p41"/>
          <p:cNvGrpSpPr/>
          <p:nvPr/>
        </p:nvGrpSpPr>
        <p:grpSpPr>
          <a:xfrm>
            <a:off x="2700805" y="3724999"/>
            <a:ext cx="417781" cy="313336"/>
            <a:chOff x="4949588" y="5177930"/>
            <a:chExt cx="572241" cy="572241"/>
          </a:xfrm>
        </p:grpSpPr>
        <p:sp>
          <p:nvSpPr>
            <p:cNvPr id="466" name="Google Shape;466;p41"/>
            <p:cNvSpPr/>
            <p:nvPr/>
          </p:nvSpPr>
          <p:spPr>
            <a:xfrm>
              <a:off x="4949588" y="5177930"/>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67" name="Google Shape;467;p41"/>
            <p:cNvPicPr preferRelativeResize="0"/>
            <p:nvPr/>
          </p:nvPicPr>
          <p:blipFill rotWithShape="1">
            <a:blip r:embed="rId4">
              <a:alphaModFix/>
            </a:blip>
            <a:srcRect b="0" l="0" r="0" t="0"/>
            <a:stretch/>
          </p:blipFill>
          <p:spPr>
            <a:xfrm>
              <a:off x="4949588" y="5177930"/>
              <a:ext cx="572241" cy="572241"/>
            </a:xfrm>
            <a:prstGeom prst="rect">
              <a:avLst/>
            </a:prstGeom>
            <a:noFill/>
            <a:ln>
              <a:noFill/>
            </a:ln>
          </p:spPr>
        </p:pic>
      </p:grpSp>
      <p:grpSp>
        <p:nvGrpSpPr>
          <p:cNvPr id="468" name="Google Shape;468;p41"/>
          <p:cNvGrpSpPr/>
          <p:nvPr/>
        </p:nvGrpSpPr>
        <p:grpSpPr>
          <a:xfrm>
            <a:off x="2234454" y="3976097"/>
            <a:ext cx="417781" cy="335717"/>
            <a:chOff x="5824669" y="5137076"/>
            <a:chExt cx="572241" cy="613115"/>
          </a:xfrm>
        </p:grpSpPr>
        <p:sp>
          <p:nvSpPr>
            <p:cNvPr id="469" name="Google Shape;469;p41"/>
            <p:cNvSpPr/>
            <p:nvPr/>
          </p:nvSpPr>
          <p:spPr>
            <a:xfrm>
              <a:off x="5824669" y="5137076"/>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70" name="Google Shape;470;p41"/>
            <p:cNvPicPr preferRelativeResize="0"/>
            <p:nvPr/>
          </p:nvPicPr>
          <p:blipFill rotWithShape="1">
            <a:blip r:embed="rId5">
              <a:alphaModFix/>
            </a:blip>
            <a:srcRect b="0" l="0" r="0" t="0"/>
            <a:stretch/>
          </p:blipFill>
          <p:spPr>
            <a:xfrm>
              <a:off x="5824669" y="5137076"/>
              <a:ext cx="572241" cy="613115"/>
            </a:xfrm>
            <a:prstGeom prst="rect">
              <a:avLst/>
            </a:prstGeom>
            <a:noFill/>
            <a:ln>
              <a:noFill/>
            </a:ln>
          </p:spPr>
        </p:pic>
      </p:grpSp>
      <p:cxnSp>
        <p:nvCxnSpPr>
          <p:cNvPr id="471" name="Google Shape;471;p41"/>
          <p:cNvCxnSpPr/>
          <p:nvPr/>
        </p:nvCxnSpPr>
        <p:spPr>
          <a:xfrm rot="10800000">
            <a:off x="2324394" y="3552825"/>
            <a:ext cx="4847352" cy="0"/>
          </a:xfrm>
          <a:prstGeom prst="straightConnector1">
            <a:avLst/>
          </a:prstGeom>
          <a:noFill/>
          <a:ln cap="flat" cmpd="sng" w="25400">
            <a:solidFill>
              <a:schemeClr val="lt1"/>
            </a:solidFill>
            <a:prstDash val="solid"/>
            <a:miter lim="800000"/>
            <a:headEnd len="sm" w="sm" type="none"/>
            <a:tailEnd len="sm" w="sm" type="none"/>
          </a:ln>
        </p:spPr>
      </p:cxnSp>
      <p:grpSp>
        <p:nvGrpSpPr>
          <p:cNvPr id="472" name="Google Shape;472;p41"/>
          <p:cNvGrpSpPr/>
          <p:nvPr/>
        </p:nvGrpSpPr>
        <p:grpSpPr>
          <a:xfrm>
            <a:off x="4091916" y="2111900"/>
            <a:ext cx="426946" cy="320210"/>
            <a:chOff x="5791426" y="4994786"/>
            <a:chExt cx="572241" cy="572241"/>
          </a:xfrm>
        </p:grpSpPr>
        <p:sp>
          <p:nvSpPr>
            <p:cNvPr id="473" name="Google Shape;473;p41"/>
            <p:cNvSpPr/>
            <p:nvPr/>
          </p:nvSpPr>
          <p:spPr>
            <a:xfrm>
              <a:off x="5791426" y="4994786"/>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74" name="Google Shape;474;p41"/>
            <p:cNvPicPr preferRelativeResize="0"/>
            <p:nvPr/>
          </p:nvPicPr>
          <p:blipFill rotWithShape="1">
            <a:blip r:embed="rId6">
              <a:alphaModFix/>
            </a:blip>
            <a:srcRect b="0" l="0" r="0" t="0"/>
            <a:stretch/>
          </p:blipFill>
          <p:spPr>
            <a:xfrm>
              <a:off x="5791426" y="4994786"/>
              <a:ext cx="572241" cy="572241"/>
            </a:xfrm>
            <a:prstGeom prst="rect">
              <a:avLst/>
            </a:prstGeom>
            <a:noFill/>
            <a:ln>
              <a:noFill/>
            </a:ln>
          </p:spPr>
        </p:pic>
      </p:grpSp>
      <p:grpSp>
        <p:nvGrpSpPr>
          <p:cNvPr id="475" name="Google Shape;475;p41"/>
          <p:cNvGrpSpPr/>
          <p:nvPr/>
        </p:nvGrpSpPr>
        <p:grpSpPr>
          <a:xfrm>
            <a:off x="4278746" y="1578992"/>
            <a:ext cx="423159" cy="317369"/>
            <a:chOff x="6392285" y="5076518"/>
            <a:chExt cx="572241" cy="572241"/>
          </a:xfrm>
        </p:grpSpPr>
        <p:sp>
          <p:nvSpPr>
            <p:cNvPr id="476" name="Google Shape;476;p41"/>
            <p:cNvSpPr/>
            <p:nvPr/>
          </p:nvSpPr>
          <p:spPr>
            <a:xfrm>
              <a:off x="6392285" y="5076518"/>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77" name="Google Shape;477;p41"/>
            <p:cNvPicPr preferRelativeResize="0"/>
            <p:nvPr/>
          </p:nvPicPr>
          <p:blipFill rotWithShape="1">
            <a:blip r:embed="rId7">
              <a:alphaModFix/>
            </a:blip>
            <a:srcRect b="0" l="0" r="0" t="0"/>
            <a:stretch/>
          </p:blipFill>
          <p:spPr>
            <a:xfrm>
              <a:off x="6392285" y="5076518"/>
              <a:ext cx="572241" cy="572241"/>
            </a:xfrm>
            <a:prstGeom prst="rect">
              <a:avLst/>
            </a:prstGeom>
            <a:noFill/>
            <a:ln>
              <a:noFill/>
            </a:ln>
          </p:spPr>
        </p:pic>
      </p:grpSp>
      <p:grpSp>
        <p:nvGrpSpPr>
          <p:cNvPr id="478" name="Google Shape;478;p41"/>
          <p:cNvGrpSpPr/>
          <p:nvPr/>
        </p:nvGrpSpPr>
        <p:grpSpPr>
          <a:xfrm>
            <a:off x="2940239" y="3188719"/>
            <a:ext cx="426946" cy="320209"/>
            <a:chOff x="4415220" y="4024726"/>
            <a:chExt cx="572241" cy="572241"/>
          </a:xfrm>
        </p:grpSpPr>
        <p:sp>
          <p:nvSpPr>
            <p:cNvPr id="479" name="Google Shape;479;p41"/>
            <p:cNvSpPr/>
            <p:nvPr/>
          </p:nvSpPr>
          <p:spPr>
            <a:xfrm>
              <a:off x="4415220" y="4024726"/>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80" name="Google Shape;480;p41"/>
            <p:cNvPicPr preferRelativeResize="0"/>
            <p:nvPr/>
          </p:nvPicPr>
          <p:blipFill rotWithShape="1">
            <a:blip r:embed="rId8">
              <a:alphaModFix/>
            </a:blip>
            <a:srcRect b="0" l="0" r="0" t="0"/>
            <a:stretch/>
          </p:blipFill>
          <p:spPr>
            <a:xfrm>
              <a:off x="4419470" y="4028976"/>
              <a:ext cx="563741" cy="563741"/>
            </a:xfrm>
            <a:prstGeom prst="rect">
              <a:avLst/>
            </a:prstGeom>
            <a:noFill/>
            <a:ln>
              <a:noFill/>
            </a:ln>
          </p:spPr>
        </p:pic>
      </p:grpSp>
      <p:grpSp>
        <p:nvGrpSpPr>
          <p:cNvPr id="481" name="Google Shape;481;p41"/>
          <p:cNvGrpSpPr/>
          <p:nvPr/>
        </p:nvGrpSpPr>
        <p:grpSpPr>
          <a:xfrm>
            <a:off x="5477284" y="2393072"/>
            <a:ext cx="426946" cy="320209"/>
            <a:chOff x="3682928" y="4063585"/>
            <a:chExt cx="572241" cy="572241"/>
          </a:xfrm>
        </p:grpSpPr>
        <p:sp>
          <p:nvSpPr>
            <p:cNvPr id="482" name="Google Shape;482;p41"/>
            <p:cNvSpPr/>
            <p:nvPr/>
          </p:nvSpPr>
          <p:spPr>
            <a:xfrm>
              <a:off x="3682928" y="4063585"/>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83" name="Google Shape;483;p41"/>
            <p:cNvPicPr preferRelativeResize="0"/>
            <p:nvPr/>
          </p:nvPicPr>
          <p:blipFill rotWithShape="1">
            <a:blip r:embed="rId9">
              <a:alphaModFix/>
            </a:blip>
            <a:srcRect b="0" l="0" r="0" t="0"/>
            <a:stretch/>
          </p:blipFill>
          <p:spPr>
            <a:xfrm>
              <a:off x="3687178" y="4067835"/>
              <a:ext cx="563741" cy="563741"/>
            </a:xfrm>
            <a:prstGeom prst="rect">
              <a:avLst/>
            </a:prstGeom>
            <a:noFill/>
            <a:ln>
              <a:noFill/>
            </a:ln>
          </p:spPr>
        </p:pic>
      </p:grpSp>
      <p:grpSp>
        <p:nvGrpSpPr>
          <p:cNvPr id="484" name="Google Shape;484;p41"/>
          <p:cNvGrpSpPr/>
          <p:nvPr/>
        </p:nvGrpSpPr>
        <p:grpSpPr>
          <a:xfrm>
            <a:off x="5090993" y="3191880"/>
            <a:ext cx="430475" cy="322856"/>
            <a:chOff x="5183438" y="3124916"/>
            <a:chExt cx="584895" cy="584895"/>
          </a:xfrm>
        </p:grpSpPr>
        <p:sp>
          <p:nvSpPr>
            <p:cNvPr id="485" name="Google Shape;485;p41"/>
            <p:cNvSpPr/>
            <p:nvPr/>
          </p:nvSpPr>
          <p:spPr>
            <a:xfrm>
              <a:off x="5189765" y="3131243"/>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86" name="Google Shape;486;p41"/>
            <p:cNvPicPr preferRelativeResize="0"/>
            <p:nvPr/>
          </p:nvPicPr>
          <p:blipFill rotWithShape="1">
            <a:blip r:embed="rId10">
              <a:alphaModFix/>
            </a:blip>
            <a:srcRect b="0" l="0" r="0" t="0"/>
            <a:stretch/>
          </p:blipFill>
          <p:spPr>
            <a:xfrm>
              <a:off x="5183438" y="3124916"/>
              <a:ext cx="584895" cy="584895"/>
            </a:xfrm>
            <a:prstGeom prst="rect">
              <a:avLst/>
            </a:prstGeom>
            <a:noFill/>
            <a:ln>
              <a:noFill/>
            </a:ln>
          </p:spPr>
        </p:pic>
      </p:grpSp>
      <p:grpSp>
        <p:nvGrpSpPr>
          <p:cNvPr id="487" name="Google Shape;487;p41"/>
          <p:cNvGrpSpPr/>
          <p:nvPr/>
        </p:nvGrpSpPr>
        <p:grpSpPr>
          <a:xfrm>
            <a:off x="4017254" y="3189947"/>
            <a:ext cx="423670" cy="317752"/>
            <a:chOff x="4276833" y="1988475"/>
            <a:chExt cx="580307" cy="580307"/>
          </a:xfrm>
        </p:grpSpPr>
        <p:sp>
          <p:nvSpPr>
            <p:cNvPr id="488" name="Google Shape;488;p41"/>
            <p:cNvSpPr/>
            <p:nvPr/>
          </p:nvSpPr>
          <p:spPr>
            <a:xfrm>
              <a:off x="4280866" y="1992508"/>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89" name="Google Shape;489;p41"/>
            <p:cNvPicPr preferRelativeResize="0"/>
            <p:nvPr/>
          </p:nvPicPr>
          <p:blipFill rotWithShape="1">
            <a:blip r:embed="rId11">
              <a:alphaModFix/>
            </a:blip>
            <a:srcRect b="0" l="0" r="0" t="0"/>
            <a:stretch/>
          </p:blipFill>
          <p:spPr>
            <a:xfrm>
              <a:off x="4276833" y="1988475"/>
              <a:ext cx="580307" cy="580307"/>
            </a:xfrm>
            <a:prstGeom prst="rect">
              <a:avLst/>
            </a:prstGeom>
            <a:noFill/>
            <a:ln>
              <a:noFill/>
            </a:ln>
          </p:spPr>
        </p:pic>
      </p:grpSp>
      <p:grpSp>
        <p:nvGrpSpPr>
          <p:cNvPr id="490" name="Google Shape;490;p41"/>
          <p:cNvGrpSpPr/>
          <p:nvPr/>
        </p:nvGrpSpPr>
        <p:grpSpPr>
          <a:xfrm>
            <a:off x="4551414" y="2959327"/>
            <a:ext cx="423159" cy="317369"/>
            <a:chOff x="5349323" y="1863550"/>
            <a:chExt cx="572241" cy="572241"/>
          </a:xfrm>
        </p:grpSpPr>
        <p:sp>
          <p:nvSpPr>
            <p:cNvPr id="491" name="Google Shape;491;p41"/>
            <p:cNvSpPr/>
            <p:nvPr/>
          </p:nvSpPr>
          <p:spPr>
            <a:xfrm>
              <a:off x="5349323" y="1863550"/>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92" name="Google Shape;492;p41"/>
            <p:cNvPicPr preferRelativeResize="0"/>
            <p:nvPr/>
          </p:nvPicPr>
          <p:blipFill rotWithShape="1">
            <a:blip r:embed="rId12">
              <a:alphaModFix/>
            </a:blip>
            <a:srcRect b="0" l="0" r="0" t="0"/>
            <a:stretch/>
          </p:blipFill>
          <p:spPr>
            <a:xfrm>
              <a:off x="5349323" y="1863550"/>
              <a:ext cx="572241" cy="572241"/>
            </a:xfrm>
            <a:prstGeom prst="rect">
              <a:avLst/>
            </a:prstGeom>
            <a:noFill/>
            <a:ln>
              <a:noFill/>
            </a:ln>
          </p:spPr>
        </p:pic>
      </p:grpSp>
      <p:cxnSp>
        <p:nvCxnSpPr>
          <p:cNvPr id="493" name="Google Shape;493;p41"/>
          <p:cNvCxnSpPr>
            <a:stCxn id="459" idx="2"/>
          </p:cNvCxnSpPr>
          <p:nvPr/>
        </p:nvCxnSpPr>
        <p:spPr>
          <a:xfrm flipH="1">
            <a:off x="7297007" y="3318026"/>
            <a:ext cx="482100" cy="568200"/>
          </a:xfrm>
          <a:prstGeom prst="straightConnector1">
            <a:avLst/>
          </a:prstGeom>
          <a:noFill/>
          <a:ln cap="flat" cmpd="sng" w="12700">
            <a:solidFill>
              <a:srgbClr val="E81159"/>
            </a:solidFill>
            <a:prstDash val="solid"/>
            <a:miter lim="800000"/>
            <a:headEnd len="sm" w="sm" type="none"/>
            <a:tailEnd len="med" w="med" type="triangle"/>
          </a:ln>
        </p:spPr>
      </p:cxnSp>
      <p:cxnSp>
        <p:nvCxnSpPr>
          <p:cNvPr id="494" name="Google Shape;494;p41"/>
          <p:cNvCxnSpPr>
            <a:stCxn id="461" idx="1"/>
          </p:cNvCxnSpPr>
          <p:nvPr/>
        </p:nvCxnSpPr>
        <p:spPr>
          <a:xfrm flipH="1">
            <a:off x="6033288" y="1691261"/>
            <a:ext cx="828600" cy="751200"/>
          </a:xfrm>
          <a:prstGeom prst="straightConnector1">
            <a:avLst/>
          </a:prstGeom>
          <a:noFill/>
          <a:ln cap="flat" cmpd="sng" w="12700">
            <a:solidFill>
              <a:srgbClr val="E81159"/>
            </a:solidFill>
            <a:prstDash val="solid"/>
            <a:miter lim="800000"/>
            <a:headEnd len="sm" w="sm" type="none"/>
            <a:tailEnd len="med" w="med" type="triangle"/>
          </a:ln>
        </p:spPr>
      </p:cxnSp>
      <p:grpSp>
        <p:nvGrpSpPr>
          <p:cNvPr id="495" name="Google Shape;495;p41"/>
          <p:cNvGrpSpPr/>
          <p:nvPr/>
        </p:nvGrpSpPr>
        <p:grpSpPr>
          <a:xfrm>
            <a:off x="3925745" y="1945812"/>
            <a:ext cx="1680016" cy="129856"/>
            <a:chOff x="2344808" y="2608560"/>
            <a:chExt cx="2227192" cy="195503"/>
          </a:xfrm>
        </p:grpSpPr>
        <p:grpSp>
          <p:nvGrpSpPr>
            <p:cNvPr id="496" name="Google Shape;496;p41"/>
            <p:cNvGrpSpPr/>
            <p:nvPr/>
          </p:nvGrpSpPr>
          <p:grpSpPr>
            <a:xfrm>
              <a:off x="3437752" y="2608560"/>
              <a:ext cx="1134248" cy="195503"/>
              <a:chOff x="3290372" y="1381231"/>
              <a:chExt cx="2303217" cy="761207"/>
            </a:xfrm>
          </p:grpSpPr>
          <p:grpSp>
            <p:nvGrpSpPr>
              <p:cNvPr id="497" name="Google Shape;497;p41"/>
              <p:cNvGrpSpPr/>
              <p:nvPr/>
            </p:nvGrpSpPr>
            <p:grpSpPr>
              <a:xfrm>
                <a:off x="3290372" y="1804145"/>
                <a:ext cx="2303217" cy="338293"/>
                <a:chOff x="2247899" y="2504141"/>
                <a:chExt cx="2680448" cy="393700"/>
              </a:xfrm>
            </p:grpSpPr>
            <p:sp>
              <p:nvSpPr>
                <p:cNvPr id="498" name="Google Shape;498;p41"/>
                <p:cNvSpPr/>
                <p:nvPr/>
              </p:nvSpPr>
              <p:spPr>
                <a:xfrm>
                  <a:off x="2247899" y="2504141"/>
                  <a:ext cx="376517"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9" name="Google Shape;499;p41"/>
                <p:cNvSpPr/>
                <p:nvPr/>
              </p:nvSpPr>
              <p:spPr>
                <a:xfrm>
                  <a:off x="2707340" y="2504141"/>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0" name="Google Shape;500;p41"/>
                <p:cNvSpPr/>
                <p:nvPr/>
              </p:nvSpPr>
              <p:spPr>
                <a:xfrm>
                  <a:off x="3628464" y="2504141"/>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1" name="Google Shape;501;p41"/>
                <p:cNvSpPr/>
                <p:nvPr/>
              </p:nvSpPr>
              <p:spPr>
                <a:xfrm>
                  <a:off x="4549588" y="2504141"/>
                  <a:ext cx="378759"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02" name="Google Shape;502;p41"/>
              <p:cNvGrpSpPr/>
              <p:nvPr/>
            </p:nvGrpSpPr>
            <p:grpSpPr>
              <a:xfrm>
                <a:off x="3290372" y="1381231"/>
                <a:ext cx="2303216" cy="338293"/>
                <a:chOff x="2247900" y="2006600"/>
                <a:chExt cx="2680447" cy="393700"/>
              </a:xfrm>
            </p:grpSpPr>
            <p:sp>
              <p:nvSpPr>
                <p:cNvPr id="503" name="Google Shape;503;p41"/>
                <p:cNvSpPr/>
                <p:nvPr/>
              </p:nvSpPr>
              <p:spPr>
                <a:xfrm>
                  <a:off x="2247900" y="2006600"/>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4" name="Google Shape;504;p41"/>
                <p:cNvSpPr/>
                <p:nvPr/>
              </p:nvSpPr>
              <p:spPr>
                <a:xfrm>
                  <a:off x="3169023" y="2006600"/>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5" name="Google Shape;505;p41"/>
                <p:cNvSpPr/>
                <p:nvPr/>
              </p:nvSpPr>
              <p:spPr>
                <a:xfrm>
                  <a:off x="4090147" y="2006600"/>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nvGrpSpPr>
            <p:cNvPr id="506" name="Google Shape;506;p41"/>
            <p:cNvGrpSpPr/>
            <p:nvPr/>
          </p:nvGrpSpPr>
          <p:grpSpPr>
            <a:xfrm>
              <a:off x="2344808" y="2608560"/>
              <a:ext cx="1067944" cy="191331"/>
              <a:chOff x="3290372" y="1381231"/>
              <a:chExt cx="2303217" cy="761207"/>
            </a:xfrm>
          </p:grpSpPr>
          <p:grpSp>
            <p:nvGrpSpPr>
              <p:cNvPr id="507" name="Google Shape;507;p41"/>
              <p:cNvGrpSpPr/>
              <p:nvPr/>
            </p:nvGrpSpPr>
            <p:grpSpPr>
              <a:xfrm>
                <a:off x="3290372" y="1804145"/>
                <a:ext cx="2303217" cy="338293"/>
                <a:chOff x="2247899" y="2504141"/>
                <a:chExt cx="2680448" cy="393700"/>
              </a:xfrm>
            </p:grpSpPr>
            <p:sp>
              <p:nvSpPr>
                <p:cNvPr id="508" name="Google Shape;508;p41"/>
                <p:cNvSpPr/>
                <p:nvPr/>
              </p:nvSpPr>
              <p:spPr>
                <a:xfrm>
                  <a:off x="2247899" y="2504141"/>
                  <a:ext cx="376517"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9" name="Google Shape;509;p41"/>
                <p:cNvSpPr/>
                <p:nvPr/>
              </p:nvSpPr>
              <p:spPr>
                <a:xfrm>
                  <a:off x="2707340" y="2504141"/>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0" name="Google Shape;510;p41"/>
                <p:cNvSpPr/>
                <p:nvPr/>
              </p:nvSpPr>
              <p:spPr>
                <a:xfrm>
                  <a:off x="3628464" y="2504141"/>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1" name="Google Shape;511;p41"/>
                <p:cNvSpPr/>
                <p:nvPr/>
              </p:nvSpPr>
              <p:spPr>
                <a:xfrm>
                  <a:off x="4549588" y="2504141"/>
                  <a:ext cx="378759"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12" name="Google Shape;512;p41"/>
              <p:cNvGrpSpPr/>
              <p:nvPr/>
            </p:nvGrpSpPr>
            <p:grpSpPr>
              <a:xfrm>
                <a:off x="3290372" y="1381231"/>
                <a:ext cx="2303216" cy="338293"/>
                <a:chOff x="2247900" y="2006600"/>
                <a:chExt cx="2680447" cy="393700"/>
              </a:xfrm>
            </p:grpSpPr>
            <p:sp>
              <p:nvSpPr>
                <p:cNvPr id="513" name="Google Shape;513;p41"/>
                <p:cNvSpPr/>
                <p:nvPr/>
              </p:nvSpPr>
              <p:spPr>
                <a:xfrm>
                  <a:off x="2247900" y="2006600"/>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4" name="Google Shape;514;p41"/>
                <p:cNvSpPr/>
                <p:nvPr/>
              </p:nvSpPr>
              <p:spPr>
                <a:xfrm>
                  <a:off x="3169023" y="2006600"/>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5" name="Google Shape;515;p41"/>
                <p:cNvSpPr/>
                <p:nvPr/>
              </p:nvSpPr>
              <p:spPr>
                <a:xfrm>
                  <a:off x="4090147" y="2006600"/>
                  <a:ext cx="838200" cy="39370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grpSp>
        <p:nvGrpSpPr>
          <p:cNvPr id="516" name="Google Shape;516;p41"/>
          <p:cNvGrpSpPr/>
          <p:nvPr/>
        </p:nvGrpSpPr>
        <p:grpSpPr>
          <a:xfrm>
            <a:off x="3142335" y="2766485"/>
            <a:ext cx="3249715" cy="148165"/>
            <a:chOff x="3142335" y="3688647"/>
            <a:chExt cx="3249715" cy="197553"/>
          </a:xfrm>
        </p:grpSpPr>
        <p:grpSp>
          <p:nvGrpSpPr>
            <p:cNvPr id="517" name="Google Shape;517;p41"/>
            <p:cNvGrpSpPr/>
            <p:nvPr/>
          </p:nvGrpSpPr>
          <p:grpSpPr>
            <a:xfrm>
              <a:off x="3142335" y="3688647"/>
              <a:ext cx="1149927" cy="197553"/>
              <a:chOff x="3126569" y="3688647"/>
              <a:chExt cx="1149927" cy="197553"/>
            </a:xfrm>
          </p:grpSpPr>
          <p:sp>
            <p:nvSpPr>
              <p:cNvPr id="518" name="Google Shape;518;p41"/>
              <p:cNvSpPr/>
              <p:nvPr/>
            </p:nvSpPr>
            <p:spPr>
              <a:xfrm>
                <a:off x="3126569" y="3806437"/>
                <a:ext cx="204259" cy="79763"/>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19" name="Google Shape;519;p41"/>
              <p:cNvSpPr/>
              <p:nvPr/>
            </p:nvSpPr>
            <p:spPr>
              <a:xfrm>
                <a:off x="3406339" y="380643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0" name="Google Shape;520;p41"/>
              <p:cNvSpPr/>
              <p:nvPr/>
            </p:nvSpPr>
            <p:spPr>
              <a:xfrm>
                <a:off x="3775151" y="380643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1" name="Google Shape;521;p41"/>
              <p:cNvSpPr/>
              <p:nvPr/>
            </p:nvSpPr>
            <p:spPr>
              <a:xfrm>
                <a:off x="4143962" y="3806437"/>
                <a:ext cx="132534"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2" name="Google Shape;522;p41"/>
              <p:cNvSpPr/>
              <p:nvPr/>
            </p:nvSpPr>
            <p:spPr>
              <a:xfrm>
                <a:off x="3199078" y="368864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3" name="Google Shape;523;p41"/>
              <p:cNvSpPr/>
              <p:nvPr/>
            </p:nvSpPr>
            <p:spPr>
              <a:xfrm>
                <a:off x="3591136" y="368864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4" name="Google Shape;524;p41"/>
              <p:cNvSpPr/>
              <p:nvPr/>
            </p:nvSpPr>
            <p:spPr>
              <a:xfrm>
                <a:off x="3983195" y="368864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25" name="Google Shape;525;p41"/>
            <p:cNvGrpSpPr/>
            <p:nvPr/>
          </p:nvGrpSpPr>
          <p:grpSpPr>
            <a:xfrm>
              <a:off x="4389350" y="3691421"/>
              <a:ext cx="1077418" cy="193095"/>
              <a:chOff x="3199078" y="3688647"/>
              <a:chExt cx="1077418" cy="193095"/>
            </a:xfrm>
          </p:grpSpPr>
          <p:sp>
            <p:nvSpPr>
              <p:cNvPr id="526" name="Google Shape;526;p41"/>
              <p:cNvSpPr/>
              <p:nvPr/>
            </p:nvSpPr>
            <p:spPr>
              <a:xfrm>
                <a:off x="3199078" y="3806437"/>
                <a:ext cx="131750"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7" name="Google Shape;527;p41"/>
              <p:cNvSpPr/>
              <p:nvPr/>
            </p:nvSpPr>
            <p:spPr>
              <a:xfrm>
                <a:off x="3406339" y="380643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8" name="Google Shape;528;p41"/>
              <p:cNvSpPr/>
              <p:nvPr/>
            </p:nvSpPr>
            <p:spPr>
              <a:xfrm>
                <a:off x="3775151" y="380643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29" name="Google Shape;529;p41"/>
              <p:cNvSpPr/>
              <p:nvPr/>
            </p:nvSpPr>
            <p:spPr>
              <a:xfrm>
                <a:off x="4143962" y="3806437"/>
                <a:ext cx="132534"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0" name="Google Shape;530;p41"/>
              <p:cNvSpPr/>
              <p:nvPr/>
            </p:nvSpPr>
            <p:spPr>
              <a:xfrm>
                <a:off x="3199078" y="368864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1" name="Google Shape;531;p41"/>
              <p:cNvSpPr/>
              <p:nvPr/>
            </p:nvSpPr>
            <p:spPr>
              <a:xfrm>
                <a:off x="3591136" y="368864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2" name="Google Shape;532;p41"/>
              <p:cNvSpPr/>
              <p:nvPr/>
            </p:nvSpPr>
            <p:spPr>
              <a:xfrm>
                <a:off x="3983195" y="368864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33" name="Google Shape;533;p41"/>
            <p:cNvGrpSpPr/>
            <p:nvPr/>
          </p:nvGrpSpPr>
          <p:grpSpPr>
            <a:xfrm>
              <a:off x="5564160" y="3693105"/>
              <a:ext cx="827890" cy="193095"/>
              <a:chOff x="3199078" y="3688647"/>
              <a:chExt cx="827890" cy="193095"/>
            </a:xfrm>
          </p:grpSpPr>
          <p:sp>
            <p:nvSpPr>
              <p:cNvPr id="534" name="Google Shape;534;p41"/>
              <p:cNvSpPr/>
              <p:nvPr/>
            </p:nvSpPr>
            <p:spPr>
              <a:xfrm>
                <a:off x="3199078" y="3806437"/>
                <a:ext cx="131750"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5" name="Google Shape;535;p41"/>
              <p:cNvSpPr/>
              <p:nvPr/>
            </p:nvSpPr>
            <p:spPr>
              <a:xfrm>
                <a:off x="3406339" y="380643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6" name="Google Shape;536;p41"/>
              <p:cNvSpPr/>
              <p:nvPr/>
            </p:nvSpPr>
            <p:spPr>
              <a:xfrm>
                <a:off x="3775152" y="3806437"/>
                <a:ext cx="251816"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7" name="Google Shape;537;p41"/>
              <p:cNvSpPr/>
              <p:nvPr/>
            </p:nvSpPr>
            <p:spPr>
              <a:xfrm>
                <a:off x="3199078" y="3688647"/>
                <a:ext cx="293301" cy="75305"/>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8" name="Google Shape;538;p41"/>
              <p:cNvSpPr/>
              <p:nvPr/>
            </p:nvSpPr>
            <p:spPr>
              <a:xfrm>
                <a:off x="3591137" y="3688647"/>
                <a:ext cx="197868" cy="70847"/>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539" name="Google Shape;539;p41"/>
            <p:cNvSpPr/>
            <p:nvPr/>
          </p:nvSpPr>
          <p:spPr>
            <a:xfrm>
              <a:off x="6246258" y="3692558"/>
              <a:ext cx="74648" cy="70847"/>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540" name="Google Shape;540;p41"/>
          <p:cNvGrpSpPr/>
          <p:nvPr/>
        </p:nvGrpSpPr>
        <p:grpSpPr>
          <a:xfrm>
            <a:off x="5624158" y="2959299"/>
            <a:ext cx="429424" cy="322068"/>
            <a:chOff x="5688686" y="3984536"/>
            <a:chExt cx="429424" cy="429424"/>
          </a:xfrm>
        </p:grpSpPr>
        <p:sp>
          <p:nvSpPr>
            <p:cNvPr id="541" name="Google Shape;541;p41"/>
            <p:cNvSpPr/>
            <p:nvPr/>
          </p:nvSpPr>
          <p:spPr>
            <a:xfrm>
              <a:off x="5688686" y="3984536"/>
              <a:ext cx="429424" cy="42942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42" name="Google Shape;542;p41"/>
            <p:cNvPicPr preferRelativeResize="0"/>
            <p:nvPr/>
          </p:nvPicPr>
          <p:blipFill rotWithShape="1">
            <a:blip r:embed="rId13">
              <a:alphaModFix/>
            </a:blip>
            <a:srcRect b="0" l="0" r="0" t="0"/>
            <a:stretch/>
          </p:blipFill>
          <p:spPr>
            <a:xfrm>
              <a:off x="5690057" y="3985907"/>
              <a:ext cx="426683" cy="426683"/>
            </a:xfrm>
            <a:prstGeom prst="rect">
              <a:avLst/>
            </a:prstGeom>
            <a:noFill/>
            <a:ln>
              <a:noFill/>
            </a:ln>
          </p:spPr>
        </p:pic>
      </p:grpSp>
      <p:grpSp>
        <p:nvGrpSpPr>
          <p:cNvPr id="543" name="Google Shape;543;p41"/>
          <p:cNvGrpSpPr/>
          <p:nvPr/>
        </p:nvGrpSpPr>
        <p:grpSpPr>
          <a:xfrm>
            <a:off x="3512892" y="2949395"/>
            <a:ext cx="429424" cy="322068"/>
            <a:chOff x="6194726" y="4269281"/>
            <a:chExt cx="429424" cy="429424"/>
          </a:xfrm>
        </p:grpSpPr>
        <p:sp>
          <p:nvSpPr>
            <p:cNvPr id="544" name="Google Shape;544;p41"/>
            <p:cNvSpPr/>
            <p:nvPr/>
          </p:nvSpPr>
          <p:spPr>
            <a:xfrm>
              <a:off x="6194726" y="4269281"/>
              <a:ext cx="429424" cy="42942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45" name="Google Shape;545;p41"/>
            <p:cNvPicPr preferRelativeResize="0"/>
            <p:nvPr/>
          </p:nvPicPr>
          <p:blipFill rotWithShape="1">
            <a:blip r:embed="rId14">
              <a:alphaModFix/>
            </a:blip>
            <a:srcRect b="0" l="0" r="0" t="0"/>
            <a:stretch/>
          </p:blipFill>
          <p:spPr>
            <a:xfrm>
              <a:off x="6196097" y="4270652"/>
              <a:ext cx="426683" cy="426683"/>
            </a:xfrm>
            <a:prstGeom prst="rect">
              <a:avLst/>
            </a:prstGeom>
            <a:noFill/>
            <a:ln>
              <a:noFill/>
            </a:ln>
          </p:spPr>
        </p:pic>
      </p:grpSp>
      <p:grpSp>
        <p:nvGrpSpPr>
          <p:cNvPr id="546" name="Google Shape;546;p41"/>
          <p:cNvGrpSpPr/>
          <p:nvPr/>
        </p:nvGrpSpPr>
        <p:grpSpPr>
          <a:xfrm>
            <a:off x="6433588" y="3725000"/>
            <a:ext cx="417778" cy="313334"/>
            <a:chOff x="6256041" y="4947281"/>
            <a:chExt cx="417778" cy="417778"/>
          </a:xfrm>
        </p:grpSpPr>
        <p:sp>
          <p:nvSpPr>
            <p:cNvPr id="547" name="Google Shape;547;p41"/>
            <p:cNvSpPr/>
            <p:nvPr/>
          </p:nvSpPr>
          <p:spPr>
            <a:xfrm>
              <a:off x="6256042" y="4947282"/>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48" name="Google Shape;548;p41"/>
            <p:cNvPicPr preferRelativeResize="0"/>
            <p:nvPr/>
          </p:nvPicPr>
          <p:blipFill rotWithShape="1">
            <a:blip r:embed="rId15">
              <a:alphaModFix/>
            </a:blip>
            <a:srcRect b="0" l="0" r="0" t="0"/>
            <a:stretch/>
          </p:blipFill>
          <p:spPr>
            <a:xfrm>
              <a:off x="6256041" y="4947281"/>
              <a:ext cx="417778" cy="417778"/>
            </a:xfrm>
            <a:prstGeom prst="rect">
              <a:avLst/>
            </a:prstGeom>
            <a:noFill/>
            <a:ln>
              <a:noFill/>
            </a:ln>
          </p:spPr>
        </p:pic>
      </p:grpSp>
      <p:grpSp>
        <p:nvGrpSpPr>
          <p:cNvPr id="549" name="Google Shape;549;p41"/>
          <p:cNvGrpSpPr/>
          <p:nvPr/>
        </p:nvGrpSpPr>
        <p:grpSpPr>
          <a:xfrm>
            <a:off x="6899934" y="3986541"/>
            <a:ext cx="419773" cy="314830"/>
            <a:chOff x="6877449" y="5403015"/>
            <a:chExt cx="419773" cy="419773"/>
          </a:xfrm>
        </p:grpSpPr>
        <p:sp>
          <p:nvSpPr>
            <p:cNvPr id="550" name="Google Shape;550;p41"/>
            <p:cNvSpPr/>
            <p:nvPr/>
          </p:nvSpPr>
          <p:spPr>
            <a:xfrm>
              <a:off x="6878447" y="5404013"/>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51" name="Google Shape;551;p41"/>
            <p:cNvPicPr preferRelativeResize="0"/>
            <p:nvPr/>
          </p:nvPicPr>
          <p:blipFill rotWithShape="1">
            <a:blip r:embed="rId16">
              <a:alphaModFix/>
            </a:blip>
            <a:srcRect b="0" l="0" r="0" t="0"/>
            <a:stretch/>
          </p:blipFill>
          <p:spPr>
            <a:xfrm>
              <a:off x="6877449" y="5403015"/>
              <a:ext cx="419773" cy="419773"/>
            </a:xfrm>
            <a:prstGeom prst="rect">
              <a:avLst/>
            </a:prstGeom>
            <a:noFill/>
            <a:ln>
              <a:noFill/>
            </a:ln>
          </p:spPr>
        </p:pic>
      </p:grpSp>
      <p:grpSp>
        <p:nvGrpSpPr>
          <p:cNvPr id="552" name="Google Shape;552;p41"/>
          <p:cNvGrpSpPr/>
          <p:nvPr/>
        </p:nvGrpSpPr>
        <p:grpSpPr>
          <a:xfrm>
            <a:off x="5967241" y="3987289"/>
            <a:ext cx="417777" cy="313333"/>
            <a:chOff x="5855610" y="5449979"/>
            <a:chExt cx="417777" cy="417777"/>
          </a:xfrm>
        </p:grpSpPr>
        <p:sp>
          <p:nvSpPr>
            <p:cNvPr id="553" name="Google Shape;553;p41"/>
            <p:cNvSpPr/>
            <p:nvPr/>
          </p:nvSpPr>
          <p:spPr>
            <a:xfrm>
              <a:off x="5855610" y="5449979"/>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54" name="Google Shape;554;p41"/>
            <p:cNvPicPr preferRelativeResize="0"/>
            <p:nvPr/>
          </p:nvPicPr>
          <p:blipFill rotWithShape="1">
            <a:blip r:embed="rId17">
              <a:alphaModFix/>
            </a:blip>
            <a:srcRect b="0" l="0" r="0" t="0"/>
            <a:stretch/>
          </p:blipFill>
          <p:spPr>
            <a:xfrm>
              <a:off x="5855610" y="5449979"/>
              <a:ext cx="417776" cy="417776"/>
            </a:xfrm>
            <a:prstGeom prst="rect">
              <a:avLst/>
            </a:prstGeom>
            <a:noFill/>
            <a:ln>
              <a:noFill/>
            </a:ln>
          </p:spPr>
        </p:pic>
      </p:grpSp>
      <p:grpSp>
        <p:nvGrpSpPr>
          <p:cNvPr id="555" name="Google Shape;555;p41"/>
          <p:cNvGrpSpPr/>
          <p:nvPr/>
        </p:nvGrpSpPr>
        <p:grpSpPr>
          <a:xfrm>
            <a:off x="5500894" y="3725001"/>
            <a:ext cx="417777" cy="313333"/>
            <a:chOff x="5537059" y="4959993"/>
            <a:chExt cx="417777" cy="417777"/>
          </a:xfrm>
        </p:grpSpPr>
        <p:sp>
          <p:nvSpPr>
            <p:cNvPr id="556" name="Google Shape;556;p41"/>
            <p:cNvSpPr/>
            <p:nvPr/>
          </p:nvSpPr>
          <p:spPr>
            <a:xfrm>
              <a:off x="5537059" y="4959993"/>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57" name="Google Shape;557;p41"/>
            <p:cNvPicPr preferRelativeResize="0"/>
            <p:nvPr/>
          </p:nvPicPr>
          <p:blipFill rotWithShape="1">
            <a:blip r:embed="rId18">
              <a:alphaModFix/>
            </a:blip>
            <a:srcRect b="0" l="0" r="0" t="0"/>
            <a:stretch/>
          </p:blipFill>
          <p:spPr>
            <a:xfrm>
              <a:off x="5537059" y="4959993"/>
              <a:ext cx="417777" cy="417777"/>
            </a:xfrm>
            <a:prstGeom prst="rect">
              <a:avLst/>
            </a:prstGeom>
            <a:noFill/>
            <a:ln>
              <a:noFill/>
            </a:ln>
          </p:spPr>
        </p:pic>
      </p:grpSp>
      <p:grpSp>
        <p:nvGrpSpPr>
          <p:cNvPr id="558" name="Google Shape;558;p41"/>
          <p:cNvGrpSpPr/>
          <p:nvPr/>
        </p:nvGrpSpPr>
        <p:grpSpPr>
          <a:xfrm>
            <a:off x="5034546" y="3987289"/>
            <a:ext cx="417778" cy="313334"/>
            <a:chOff x="4899793" y="5354211"/>
            <a:chExt cx="417778" cy="417778"/>
          </a:xfrm>
        </p:grpSpPr>
        <p:sp>
          <p:nvSpPr>
            <p:cNvPr id="559" name="Google Shape;559;p41"/>
            <p:cNvSpPr/>
            <p:nvPr/>
          </p:nvSpPr>
          <p:spPr>
            <a:xfrm>
              <a:off x="4899794" y="5354212"/>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60" name="Google Shape;560;p41"/>
            <p:cNvPicPr preferRelativeResize="0"/>
            <p:nvPr/>
          </p:nvPicPr>
          <p:blipFill rotWithShape="1">
            <a:blip r:embed="rId19">
              <a:alphaModFix/>
            </a:blip>
            <a:srcRect b="0" l="0" r="0" t="0"/>
            <a:stretch/>
          </p:blipFill>
          <p:spPr>
            <a:xfrm>
              <a:off x="4899793" y="5354211"/>
              <a:ext cx="417778" cy="417778"/>
            </a:xfrm>
            <a:prstGeom prst="rect">
              <a:avLst/>
            </a:prstGeom>
            <a:noFill/>
            <a:ln>
              <a:noFill/>
            </a:ln>
          </p:spPr>
        </p:pic>
      </p:grpSp>
      <p:grpSp>
        <p:nvGrpSpPr>
          <p:cNvPr id="561" name="Google Shape;561;p41"/>
          <p:cNvGrpSpPr/>
          <p:nvPr/>
        </p:nvGrpSpPr>
        <p:grpSpPr>
          <a:xfrm>
            <a:off x="4568198" y="3725000"/>
            <a:ext cx="417778" cy="313334"/>
            <a:chOff x="4513187" y="4926087"/>
            <a:chExt cx="417778" cy="417778"/>
          </a:xfrm>
        </p:grpSpPr>
        <p:sp>
          <p:nvSpPr>
            <p:cNvPr id="562" name="Google Shape;562;p41"/>
            <p:cNvSpPr/>
            <p:nvPr/>
          </p:nvSpPr>
          <p:spPr>
            <a:xfrm>
              <a:off x="4513188" y="4926088"/>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63" name="Google Shape;563;p41"/>
            <p:cNvPicPr preferRelativeResize="0"/>
            <p:nvPr/>
          </p:nvPicPr>
          <p:blipFill rotWithShape="1">
            <a:blip r:embed="rId20">
              <a:alphaModFix/>
            </a:blip>
            <a:srcRect b="0" l="0" r="0" t="0"/>
            <a:stretch/>
          </p:blipFill>
          <p:spPr>
            <a:xfrm>
              <a:off x="4513187" y="4926087"/>
              <a:ext cx="417778" cy="417778"/>
            </a:xfrm>
            <a:prstGeom prst="rect">
              <a:avLst/>
            </a:prstGeom>
            <a:noFill/>
            <a:ln>
              <a:noFill/>
            </a:ln>
          </p:spPr>
        </p:pic>
      </p:grpSp>
      <p:grpSp>
        <p:nvGrpSpPr>
          <p:cNvPr id="564" name="Google Shape;564;p41"/>
          <p:cNvGrpSpPr/>
          <p:nvPr/>
        </p:nvGrpSpPr>
        <p:grpSpPr>
          <a:xfrm>
            <a:off x="3633506" y="3724252"/>
            <a:ext cx="419773" cy="314830"/>
            <a:chOff x="3747856" y="4913383"/>
            <a:chExt cx="419773" cy="419773"/>
          </a:xfrm>
        </p:grpSpPr>
        <p:sp>
          <p:nvSpPr>
            <p:cNvPr id="565" name="Google Shape;565;p41"/>
            <p:cNvSpPr/>
            <p:nvPr/>
          </p:nvSpPr>
          <p:spPr>
            <a:xfrm>
              <a:off x="3748854" y="4914381"/>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66" name="Google Shape;566;p41"/>
            <p:cNvPicPr preferRelativeResize="0"/>
            <p:nvPr/>
          </p:nvPicPr>
          <p:blipFill rotWithShape="1">
            <a:blip r:embed="rId21">
              <a:alphaModFix/>
            </a:blip>
            <a:srcRect b="0" l="0" r="0" t="0"/>
            <a:stretch/>
          </p:blipFill>
          <p:spPr>
            <a:xfrm>
              <a:off x="3747856" y="4913383"/>
              <a:ext cx="419773" cy="419773"/>
            </a:xfrm>
            <a:prstGeom prst="rect">
              <a:avLst/>
            </a:prstGeom>
            <a:noFill/>
            <a:ln>
              <a:noFill/>
            </a:ln>
          </p:spPr>
        </p:pic>
      </p:grpSp>
      <p:grpSp>
        <p:nvGrpSpPr>
          <p:cNvPr id="567" name="Google Shape;567;p41"/>
          <p:cNvGrpSpPr/>
          <p:nvPr/>
        </p:nvGrpSpPr>
        <p:grpSpPr>
          <a:xfrm>
            <a:off x="4101849" y="3987289"/>
            <a:ext cx="417779" cy="313334"/>
            <a:chOff x="4146554" y="5310897"/>
            <a:chExt cx="417779" cy="417779"/>
          </a:xfrm>
        </p:grpSpPr>
        <p:sp>
          <p:nvSpPr>
            <p:cNvPr id="568" name="Google Shape;568;p41"/>
            <p:cNvSpPr/>
            <p:nvPr/>
          </p:nvSpPr>
          <p:spPr>
            <a:xfrm>
              <a:off x="4146555" y="5310898"/>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69" name="Google Shape;569;p41"/>
            <p:cNvPicPr preferRelativeResize="0"/>
            <p:nvPr/>
          </p:nvPicPr>
          <p:blipFill rotWithShape="1">
            <a:blip r:embed="rId22">
              <a:alphaModFix/>
            </a:blip>
            <a:srcRect b="0" l="0" r="0" t="0"/>
            <a:stretch/>
          </p:blipFill>
          <p:spPr>
            <a:xfrm>
              <a:off x="4146554" y="5310897"/>
              <a:ext cx="417779" cy="417779"/>
            </a:xfrm>
            <a:prstGeom prst="rect">
              <a:avLst/>
            </a:prstGeom>
            <a:noFill/>
            <a:ln>
              <a:noFill/>
            </a:ln>
          </p:spPr>
        </p:pic>
      </p:grpSp>
      <p:grpSp>
        <p:nvGrpSpPr>
          <p:cNvPr id="570" name="Google Shape;570;p41"/>
          <p:cNvGrpSpPr/>
          <p:nvPr/>
        </p:nvGrpSpPr>
        <p:grpSpPr>
          <a:xfrm>
            <a:off x="3167156" y="3987288"/>
            <a:ext cx="417780" cy="313335"/>
            <a:chOff x="3284746" y="5302712"/>
            <a:chExt cx="417780" cy="417780"/>
          </a:xfrm>
        </p:grpSpPr>
        <p:sp>
          <p:nvSpPr>
            <p:cNvPr id="571" name="Google Shape;571;p41"/>
            <p:cNvSpPr/>
            <p:nvPr/>
          </p:nvSpPr>
          <p:spPr>
            <a:xfrm>
              <a:off x="3284748" y="5302714"/>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72" name="Google Shape;572;p41"/>
            <p:cNvPicPr preferRelativeResize="0"/>
            <p:nvPr/>
          </p:nvPicPr>
          <p:blipFill rotWithShape="1">
            <a:blip r:embed="rId23">
              <a:alphaModFix/>
            </a:blip>
            <a:srcRect b="0" l="0" r="0" t="0"/>
            <a:stretch/>
          </p:blipFill>
          <p:spPr>
            <a:xfrm>
              <a:off x="3284746" y="5302712"/>
              <a:ext cx="417780" cy="417780"/>
            </a:xfrm>
            <a:prstGeom prst="rect">
              <a:avLst/>
            </a:prstGeom>
            <a:noFill/>
            <a:ln>
              <a:noFill/>
            </a:ln>
          </p:spPr>
        </p:pic>
      </p:grpSp>
      <p:grpSp>
        <p:nvGrpSpPr>
          <p:cNvPr id="573" name="Google Shape;573;p41"/>
          <p:cNvGrpSpPr/>
          <p:nvPr/>
        </p:nvGrpSpPr>
        <p:grpSpPr>
          <a:xfrm>
            <a:off x="4867931" y="1579490"/>
            <a:ext cx="429111" cy="321833"/>
            <a:chOff x="5006901" y="4061871"/>
            <a:chExt cx="572241" cy="572241"/>
          </a:xfrm>
        </p:grpSpPr>
        <p:sp>
          <p:nvSpPr>
            <p:cNvPr id="574" name="Google Shape;574;p41"/>
            <p:cNvSpPr/>
            <p:nvPr/>
          </p:nvSpPr>
          <p:spPr>
            <a:xfrm>
              <a:off x="5006901" y="4061871"/>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75" name="Google Shape;575;p41"/>
            <p:cNvPicPr preferRelativeResize="0"/>
            <p:nvPr/>
          </p:nvPicPr>
          <p:blipFill rotWithShape="1">
            <a:blip r:embed="rId24">
              <a:alphaModFix/>
            </a:blip>
            <a:srcRect b="0" l="0" r="0" t="0"/>
            <a:stretch/>
          </p:blipFill>
          <p:spPr>
            <a:xfrm>
              <a:off x="5006901" y="4061871"/>
              <a:ext cx="572240" cy="572240"/>
            </a:xfrm>
            <a:prstGeom prst="rect">
              <a:avLst/>
            </a:prstGeom>
            <a:noFill/>
            <a:ln>
              <a:noFill/>
            </a:ln>
          </p:spPr>
        </p:pic>
      </p:grpSp>
      <p:grpSp>
        <p:nvGrpSpPr>
          <p:cNvPr id="576" name="Google Shape;576;p41"/>
          <p:cNvGrpSpPr/>
          <p:nvPr/>
        </p:nvGrpSpPr>
        <p:grpSpPr>
          <a:xfrm>
            <a:off x="6171537" y="3193302"/>
            <a:ext cx="426682" cy="320011"/>
            <a:chOff x="7944583" y="4656370"/>
            <a:chExt cx="426682" cy="426682"/>
          </a:xfrm>
        </p:grpSpPr>
        <p:sp>
          <p:nvSpPr>
            <p:cNvPr id="577" name="Google Shape;577;p41"/>
            <p:cNvSpPr/>
            <p:nvPr/>
          </p:nvSpPr>
          <p:spPr>
            <a:xfrm>
              <a:off x="7954670" y="4666457"/>
              <a:ext cx="406508" cy="406508"/>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78" name="Google Shape;578;p41"/>
            <p:cNvPicPr preferRelativeResize="0"/>
            <p:nvPr/>
          </p:nvPicPr>
          <p:blipFill rotWithShape="1">
            <a:blip r:embed="rId25">
              <a:alphaModFix/>
            </a:blip>
            <a:srcRect b="0" l="0" r="0" t="0"/>
            <a:stretch/>
          </p:blipFill>
          <p:spPr>
            <a:xfrm>
              <a:off x="7944583" y="4656370"/>
              <a:ext cx="426682" cy="426682"/>
            </a:xfrm>
            <a:prstGeom prst="rect">
              <a:avLst/>
            </a:prstGeom>
            <a:noFill/>
            <a:ln>
              <a:noFill/>
            </a:ln>
          </p:spPr>
        </p:pic>
      </p:grpSp>
      <p:grpSp>
        <p:nvGrpSpPr>
          <p:cNvPr id="579" name="Google Shape;579;p41"/>
          <p:cNvGrpSpPr/>
          <p:nvPr/>
        </p:nvGrpSpPr>
        <p:grpSpPr>
          <a:xfrm>
            <a:off x="4554545" y="2395032"/>
            <a:ext cx="424332" cy="318249"/>
            <a:chOff x="4659268" y="3222750"/>
            <a:chExt cx="424332" cy="424332"/>
          </a:xfrm>
        </p:grpSpPr>
        <p:sp>
          <p:nvSpPr>
            <p:cNvPr id="580" name="Google Shape;580;p41"/>
            <p:cNvSpPr/>
            <p:nvPr/>
          </p:nvSpPr>
          <p:spPr>
            <a:xfrm>
              <a:off x="4660853" y="3224335"/>
              <a:ext cx="421162" cy="42116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81" name="Google Shape;581;p41"/>
            <p:cNvPicPr preferRelativeResize="0"/>
            <p:nvPr/>
          </p:nvPicPr>
          <p:blipFill rotWithShape="1">
            <a:blip r:embed="rId26">
              <a:alphaModFix/>
            </a:blip>
            <a:srcRect b="0" l="0" r="0" t="0"/>
            <a:stretch/>
          </p:blipFill>
          <p:spPr>
            <a:xfrm>
              <a:off x="4659268" y="3222750"/>
              <a:ext cx="424332" cy="424332"/>
            </a:xfrm>
            <a:prstGeom prst="rect">
              <a:avLst/>
            </a:prstGeom>
            <a:noFill/>
            <a:ln>
              <a:noFill/>
            </a:ln>
          </p:spPr>
        </p:pic>
      </p:grpSp>
      <p:grpSp>
        <p:nvGrpSpPr>
          <p:cNvPr id="582" name="Google Shape;582;p41"/>
          <p:cNvGrpSpPr/>
          <p:nvPr/>
        </p:nvGrpSpPr>
        <p:grpSpPr>
          <a:xfrm>
            <a:off x="4555053" y="1255668"/>
            <a:ext cx="426946" cy="320209"/>
            <a:chOff x="3682928" y="4063585"/>
            <a:chExt cx="572241" cy="572241"/>
          </a:xfrm>
        </p:grpSpPr>
        <p:sp>
          <p:nvSpPr>
            <p:cNvPr id="583" name="Google Shape;583;p41"/>
            <p:cNvSpPr/>
            <p:nvPr/>
          </p:nvSpPr>
          <p:spPr>
            <a:xfrm>
              <a:off x="3682928" y="4063585"/>
              <a:ext cx="572241" cy="57224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84" name="Google Shape;584;p41"/>
            <p:cNvPicPr preferRelativeResize="0"/>
            <p:nvPr/>
          </p:nvPicPr>
          <p:blipFill rotWithShape="1">
            <a:blip r:embed="rId9">
              <a:alphaModFix/>
            </a:blip>
            <a:srcRect b="0" l="0" r="0" t="0"/>
            <a:stretch/>
          </p:blipFill>
          <p:spPr>
            <a:xfrm>
              <a:off x="3687178" y="4067835"/>
              <a:ext cx="563741" cy="563741"/>
            </a:xfrm>
            <a:prstGeom prst="rect">
              <a:avLst/>
            </a:prstGeom>
            <a:noFill/>
            <a:ln>
              <a:noFill/>
            </a:ln>
          </p:spPr>
        </p:pic>
      </p:grpSp>
      <p:grpSp>
        <p:nvGrpSpPr>
          <p:cNvPr id="585" name="Google Shape;585;p41"/>
          <p:cNvGrpSpPr/>
          <p:nvPr/>
        </p:nvGrpSpPr>
        <p:grpSpPr>
          <a:xfrm>
            <a:off x="3566460" y="2400355"/>
            <a:ext cx="417778" cy="313334"/>
            <a:chOff x="4513187" y="4926087"/>
            <a:chExt cx="417778" cy="417778"/>
          </a:xfrm>
        </p:grpSpPr>
        <p:sp>
          <p:nvSpPr>
            <p:cNvPr id="586" name="Google Shape;586;p41"/>
            <p:cNvSpPr/>
            <p:nvPr/>
          </p:nvSpPr>
          <p:spPr>
            <a:xfrm>
              <a:off x="4513188" y="4926088"/>
              <a:ext cx="417777" cy="41777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87" name="Google Shape;587;p41"/>
            <p:cNvPicPr preferRelativeResize="0"/>
            <p:nvPr/>
          </p:nvPicPr>
          <p:blipFill rotWithShape="1">
            <a:blip r:embed="rId20">
              <a:alphaModFix/>
            </a:blip>
            <a:srcRect b="0" l="0" r="0" t="0"/>
            <a:stretch/>
          </p:blipFill>
          <p:spPr>
            <a:xfrm>
              <a:off x="4513187" y="4926087"/>
              <a:ext cx="417778" cy="417778"/>
            </a:xfrm>
            <a:prstGeom prst="rect">
              <a:avLst/>
            </a:prstGeom>
            <a:noFill/>
            <a:ln>
              <a:noFill/>
            </a:ln>
          </p:spPr>
        </p:pic>
      </p:gr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5" name="Shape 2135"/>
        <p:cNvGrpSpPr/>
        <p:nvPr/>
      </p:nvGrpSpPr>
      <p:grpSpPr>
        <a:xfrm>
          <a:off x="0" y="0"/>
          <a:ext cx="0" cy="0"/>
          <a:chOff x="0" y="0"/>
          <a:chExt cx="0" cy="0"/>
        </a:xfrm>
      </p:grpSpPr>
      <p:sp>
        <p:nvSpPr>
          <p:cNvPr id="2136" name="Google Shape;2136;p122"/>
          <p:cNvSpPr txBox="1"/>
          <p:nvPr>
            <p:ph type="title"/>
          </p:nvPr>
        </p:nvSpPr>
        <p:spPr>
          <a:xfrm>
            <a:off x="457201" y="342900"/>
            <a:ext cx="7671916" cy="20774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2856"/>
              </a:buClr>
              <a:buSzPts val="2000"/>
              <a:buFont typeface="Arial Black"/>
              <a:buNone/>
            </a:pPr>
            <a:r>
              <a:rPr lang="en"/>
              <a:t>Consequential Accountability Yields Greater Diversity</a:t>
            </a:r>
            <a:endParaRPr/>
          </a:p>
        </p:txBody>
      </p:sp>
      <p:sp>
        <p:nvSpPr>
          <p:cNvPr id="2137" name="Google Shape;2137;p122"/>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Leadership Bench Diversity Grouped by Levels of Consequential Accountability</a:t>
            </a:r>
            <a:endParaRPr/>
          </a:p>
        </p:txBody>
      </p:sp>
      <p:pic>
        <p:nvPicPr>
          <p:cNvPr id="2138" name="Google Shape;2138;p122"/>
          <p:cNvPicPr preferRelativeResize="0"/>
          <p:nvPr/>
        </p:nvPicPr>
        <p:blipFill rotWithShape="1">
          <a:blip r:embed="rId3">
            <a:alphaModFix/>
          </a:blip>
          <a:srcRect b="0" l="0" r="0" t="0"/>
          <a:stretch/>
        </p:blipFill>
        <p:spPr>
          <a:xfrm>
            <a:off x="502646" y="1324790"/>
            <a:ext cx="8054213" cy="2808366"/>
          </a:xfrm>
          <a:prstGeom prst="rect">
            <a:avLst/>
          </a:prstGeom>
          <a:noFill/>
          <a:ln>
            <a:noFill/>
          </a:ln>
        </p:spPr>
      </p:pic>
      <p:sp>
        <p:nvSpPr>
          <p:cNvPr id="2139" name="Google Shape;2139;p122"/>
          <p:cNvSpPr txBox="1"/>
          <p:nvPr/>
        </p:nvSpPr>
        <p:spPr>
          <a:xfrm>
            <a:off x="457200" y="4113446"/>
            <a:ext cx="7523015"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3,523 employees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Leadership Progression and Diversity Survey</a:t>
            </a:r>
            <a:endParaRPr/>
          </a:p>
        </p:txBody>
      </p:sp>
      <p:graphicFrame>
        <p:nvGraphicFramePr>
          <p:cNvPr id="2140" name="Google Shape;2140;p122"/>
          <p:cNvGraphicFramePr/>
          <p:nvPr/>
        </p:nvGraphicFramePr>
        <p:xfrm>
          <a:off x="804972" y="1107719"/>
          <a:ext cx="3000000" cy="3000000"/>
        </p:xfrm>
        <a:graphic>
          <a:graphicData uri="http://schemas.openxmlformats.org/drawingml/2006/table">
            <a:tbl>
              <a:tblPr bandRow="1" firstRow="1">
                <a:noFill/>
                <a:tableStyleId>{4D9A8607-1C7A-4FEF-80A3-68C6CF04E4B6}</a:tableStyleId>
              </a:tblPr>
              <a:tblGrid>
                <a:gridCol w="282625"/>
                <a:gridCol w="2336525"/>
                <a:gridCol w="1817975"/>
              </a:tblGrid>
              <a:tr h="171525">
                <a:tc>
                  <a:txBody>
                    <a:bodyPr/>
                    <a:lstStyle/>
                    <a:p>
                      <a:pPr indent="0" lvl="0" marL="0" marR="0" rtl="0" algn="ctr">
                        <a:lnSpc>
                          <a:spcPct val="100000"/>
                        </a:lnSpc>
                        <a:spcBef>
                          <a:spcPts val="0"/>
                        </a:spcBef>
                        <a:spcAft>
                          <a:spcPts val="0"/>
                        </a:spcAft>
                        <a:buClr>
                          <a:schemeClr val="dk1"/>
                        </a:buClr>
                        <a:buSzPts val="800"/>
                        <a:buFont typeface="Arial"/>
                        <a:buNone/>
                      </a:pPr>
                      <a:r>
                        <a:t/>
                      </a:r>
                      <a:endParaRPr b="0" sz="800">
                        <a:solidFill>
                          <a:srgbClr val="000000"/>
                        </a:solidFill>
                      </a:endParaRPr>
                    </a:p>
                  </a:txBody>
                  <a:tcPr marT="34300" marB="343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Low Consequential Accountability</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Consequential Accountability</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41" name="Google Shape;2141;p122"/>
          <p:cNvSpPr/>
          <p:nvPr/>
        </p:nvSpPr>
        <p:spPr>
          <a:xfrm>
            <a:off x="987908" y="1161109"/>
            <a:ext cx="114867" cy="86150"/>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2" name="Google Shape;2142;p122"/>
          <p:cNvSpPr/>
          <p:nvPr/>
        </p:nvSpPr>
        <p:spPr>
          <a:xfrm>
            <a:off x="3334063" y="1161109"/>
            <a:ext cx="114867" cy="8615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6" name="Shape 2146"/>
        <p:cNvGrpSpPr/>
        <p:nvPr/>
      </p:nvGrpSpPr>
      <p:grpSpPr>
        <a:xfrm>
          <a:off x="0" y="0"/>
          <a:ext cx="0" cy="0"/>
          <a:chOff x="0" y="0"/>
          <a:chExt cx="0" cy="0"/>
        </a:xfrm>
      </p:grpSpPr>
      <p:sp>
        <p:nvSpPr>
          <p:cNvPr id="2147" name="Google Shape;2147;p123"/>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Consequential Accountability Accelerates Diversity</a:t>
            </a:r>
            <a:endParaRPr/>
          </a:p>
        </p:txBody>
      </p:sp>
      <p:sp>
        <p:nvSpPr>
          <p:cNvPr id="2148" name="Google Shape;2148;p123"/>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Growth Rates of Racial Minorities and Women on Leadership Bench</a:t>
            </a:r>
            <a:endParaRPr/>
          </a:p>
        </p:txBody>
      </p:sp>
      <p:pic>
        <p:nvPicPr>
          <p:cNvPr id="2149" name="Google Shape;2149;p123"/>
          <p:cNvPicPr preferRelativeResize="0"/>
          <p:nvPr/>
        </p:nvPicPr>
        <p:blipFill rotWithShape="1">
          <a:blip r:embed="rId3">
            <a:alphaModFix/>
          </a:blip>
          <a:srcRect b="0" l="0" r="0" t="0"/>
          <a:stretch/>
        </p:blipFill>
        <p:spPr>
          <a:xfrm>
            <a:off x="396062" y="1284249"/>
            <a:ext cx="8300263" cy="2876452"/>
          </a:xfrm>
          <a:prstGeom prst="rect">
            <a:avLst/>
          </a:prstGeom>
          <a:noFill/>
          <a:ln>
            <a:noFill/>
          </a:ln>
        </p:spPr>
      </p:pic>
      <p:sp>
        <p:nvSpPr>
          <p:cNvPr id="2150" name="Google Shape;2150;p123"/>
          <p:cNvSpPr txBox="1"/>
          <p:nvPr/>
        </p:nvSpPr>
        <p:spPr>
          <a:xfrm>
            <a:off x="1847052" y="1960704"/>
            <a:ext cx="998493" cy="230833"/>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3.6x greater </a:t>
            </a:r>
            <a:endParaRPr/>
          </a:p>
        </p:txBody>
      </p:sp>
      <p:sp>
        <p:nvSpPr>
          <p:cNvPr id="2151" name="Google Shape;2151;p123"/>
          <p:cNvSpPr/>
          <p:nvPr/>
        </p:nvSpPr>
        <p:spPr>
          <a:xfrm>
            <a:off x="1601662" y="2023602"/>
            <a:ext cx="193269" cy="105038"/>
          </a:xfrm>
          <a:prstGeom prst="triangle">
            <a:avLst>
              <a:gd fmla="val 50000" name="adj"/>
            </a:avLst>
          </a:prstGeom>
          <a:solidFill>
            <a:srgbClr val="00A76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152" name="Google Shape;2152;p123"/>
          <p:cNvSpPr txBox="1"/>
          <p:nvPr/>
        </p:nvSpPr>
        <p:spPr>
          <a:xfrm>
            <a:off x="5474369" y="1151584"/>
            <a:ext cx="3212431" cy="830997"/>
          </a:xfrm>
          <a:prstGeom prst="rect">
            <a:avLst/>
          </a:prstGeom>
          <a:noFill/>
          <a:ln cap="flat" cmpd="sng" w="12700">
            <a:solidFill>
              <a:srgbClr val="00285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Organizations pursuing Consequential Accountability are projected to diversify their leadership bench faster through a higher growth rate of women and racial minorities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in leadership roles</a:t>
            </a:r>
            <a:endParaRPr/>
          </a:p>
        </p:txBody>
      </p:sp>
      <p:sp>
        <p:nvSpPr>
          <p:cNvPr id="2153" name="Google Shape;2153;p123"/>
          <p:cNvSpPr/>
          <p:nvPr/>
        </p:nvSpPr>
        <p:spPr>
          <a:xfrm>
            <a:off x="457200" y="4111340"/>
            <a:ext cx="8229600" cy="688650"/>
          </a:xfrm>
          <a:prstGeom prst="rect">
            <a:avLst/>
          </a:prstGeom>
          <a:noFill/>
          <a:ln>
            <a:noFill/>
          </a:ln>
        </p:spPr>
        <p:txBody>
          <a:bodyPr anchorCtr="0" anchor="t" bIns="0" lIns="0" spcFirstLastPara="1" rIns="0" wrap="square" tIns="914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n = 3,523 employees ​</a:t>
            </a:r>
            <a:endParaRPr/>
          </a:p>
          <a:p>
            <a:pPr indent="0" lvl="0" marL="0" marR="0" rtl="0" algn="l">
              <a:spcBef>
                <a:spcPts val="200"/>
              </a:spcBef>
              <a:spcAft>
                <a:spcPts val="0"/>
              </a:spcAft>
              <a:buNone/>
            </a:pPr>
            <a:r>
              <a:rPr lang="en" sz="1000">
                <a:solidFill>
                  <a:srgbClr val="000000"/>
                </a:solidFill>
                <a:latin typeface="Arial"/>
                <a:ea typeface="Arial"/>
                <a:cs typeface="Arial"/>
                <a:sym typeface="Arial"/>
              </a:rPr>
              <a:t>Source: Bureau of Labor Statistics, U.S. Department of Labor; UK National Office of Statistics; Australian Bureau of Statistics; 2021 Leadership Progression and Diversity Survey, Growth rates projected based on 4-year CAGRs. Delta due to strategy difference estimated through regression modeling. Gender projection is based on data from the US, UK, and Australia. Racial diversity projection is based on data from the US and includes Black/African American, Asian, and Hispanic/Latino employees.</a:t>
            </a:r>
            <a:endParaRPr/>
          </a:p>
        </p:txBody>
      </p:sp>
      <p:graphicFrame>
        <p:nvGraphicFramePr>
          <p:cNvPr id="2154" name="Google Shape;2154;p123"/>
          <p:cNvGraphicFramePr/>
          <p:nvPr/>
        </p:nvGraphicFramePr>
        <p:xfrm>
          <a:off x="804972" y="1107719"/>
          <a:ext cx="3000000" cy="3000000"/>
        </p:xfrm>
        <a:graphic>
          <a:graphicData uri="http://schemas.openxmlformats.org/drawingml/2006/table">
            <a:tbl>
              <a:tblPr bandRow="1" firstRow="1">
                <a:noFill/>
                <a:tableStyleId>{4D9A8607-1C7A-4FEF-80A3-68C6CF04E4B6}</a:tableStyleId>
              </a:tblPr>
              <a:tblGrid>
                <a:gridCol w="282625"/>
                <a:gridCol w="1815075"/>
                <a:gridCol w="2339425"/>
              </a:tblGrid>
              <a:tr h="171525">
                <a:tc>
                  <a:txBody>
                    <a:bodyPr/>
                    <a:lstStyle/>
                    <a:p>
                      <a:pPr indent="0" lvl="0" marL="0" marR="0" rtl="0" algn="ctr">
                        <a:lnSpc>
                          <a:spcPct val="100000"/>
                        </a:lnSpc>
                        <a:spcBef>
                          <a:spcPts val="0"/>
                        </a:spcBef>
                        <a:spcAft>
                          <a:spcPts val="0"/>
                        </a:spcAft>
                        <a:buClr>
                          <a:schemeClr val="dk1"/>
                        </a:buClr>
                        <a:buSzPts val="800"/>
                        <a:buFont typeface="Arial"/>
                        <a:buNone/>
                      </a:pPr>
                      <a:r>
                        <a:t/>
                      </a:r>
                      <a:endParaRPr b="0" sz="800">
                        <a:solidFill>
                          <a:srgbClr val="000000"/>
                        </a:solidFill>
                      </a:endParaRPr>
                    </a:p>
                  </a:txBody>
                  <a:tcPr marT="34300" marB="343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Collective Accountability</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Consequential Accountability</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55" name="Google Shape;2155;p123"/>
          <p:cNvSpPr/>
          <p:nvPr/>
        </p:nvSpPr>
        <p:spPr>
          <a:xfrm>
            <a:off x="987908" y="1161109"/>
            <a:ext cx="114867" cy="86150"/>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56" name="Google Shape;2156;p123"/>
          <p:cNvSpPr/>
          <p:nvPr/>
        </p:nvSpPr>
        <p:spPr>
          <a:xfrm>
            <a:off x="2818495" y="1161109"/>
            <a:ext cx="114867" cy="8615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157" name="Google Shape;2157;p123"/>
          <p:cNvCxnSpPr/>
          <p:nvPr/>
        </p:nvCxnSpPr>
        <p:spPr>
          <a:xfrm rot="-5400000">
            <a:off x="1624127" y="2198675"/>
            <a:ext cx="1212750" cy="1260600"/>
          </a:xfrm>
          <a:prstGeom prst="bentConnector3">
            <a:avLst>
              <a:gd fmla="val 99746" name="adj1"/>
            </a:avLst>
          </a:prstGeom>
          <a:noFill/>
          <a:ln cap="flat" cmpd="sng" w="25400">
            <a:solidFill>
              <a:srgbClr val="002856"/>
            </a:solidFill>
            <a:prstDash val="dash"/>
            <a:miter lim="800000"/>
            <a:headEnd len="sm" w="sm" type="none"/>
            <a:tailEnd len="med" w="med" type="triangle"/>
          </a:ln>
        </p:spPr>
      </p:cxnSp>
      <p:sp>
        <p:nvSpPr>
          <p:cNvPr id="2158" name="Google Shape;2158;p123"/>
          <p:cNvSpPr txBox="1"/>
          <p:nvPr/>
        </p:nvSpPr>
        <p:spPr>
          <a:xfrm>
            <a:off x="5632601" y="2534776"/>
            <a:ext cx="998493" cy="230833"/>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400">
                <a:solidFill>
                  <a:schemeClr val="dk1"/>
                </a:solidFill>
                <a:latin typeface="Arial"/>
                <a:ea typeface="Arial"/>
                <a:cs typeface="Arial"/>
                <a:sym typeface="Arial"/>
              </a:rPr>
              <a:t>2.1x greater </a:t>
            </a:r>
            <a:endParaRPr/>
          </a:p>
        </p:txBody>
      </p:sp>
      <p:sp>
        <p:nvSpPr>
          <p:cNvPr id="2159" name="Google Shape;2159;p123"/>
          <p:cNvSpPr/>
          <p:nvPr/>
        </p:nvSpPr>
        <p:spPr>
          <a:xfrm>
            <a:off x="5387211" y="2597675"/>
            <a:ext cx="193269" cy="105038"/>
          </a:xfrm>
          <a:prstGeom prst="triangle">
            <a:avLst>
              <a:gd fmla="val 50000" name="adj"/>
            </a:avLst>
          </a:prstGeom>
          <a:solidFill>
            <a:srgbClr val="00A76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cxnSp>
        <p:nvCxnSpPr>
          <p:cNvPr id="2160" name="Google Shape;2160;p123"/>
          <p:cNvCxnSpPr/>
          <p:nvPr/>
        </p:nvCxnSpPr>
        <p:spPr>
          <a:xfrm flipH="1" rot="10800000">
            <a:off x="5401734" y="2793643"/>
            <a:ext cx="1244700" cy="585900"/>
          </a:xfrm>
          <a:prstGeom prst="bentConnector3">
            <a:avLst>
              <a:gd fmla="val 340" name="adj1"/>
            </a:avLst>
          </a:prstGeom>
          <a:noFill/>
          <a:ln cap="flat" cmpd="sng" w="25400">
            <a:solidFill>
              <a:srgbClr val="002856"/>
            </a:solidFill>
            <a:prstDash val="dash"/>
            <a:miter lim="800000"/>
            <a:headEnd len="sm" w="sm" type="none"/>
            <a:tailEnd len="med" w="med" type="triangle"/>
          </a:ln>
        </p:spPr>
      </p:cxn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4" name="Shape 2164"/>
        <p:cNvGrpSpPr/>
        <p:nvPr/>
      </p:nvGrpSpPr>
      <p:grpSpPr>
        <a:xfrm>
          <a:off x="0" y="0"/>
          <a:ext cx="0" cy="0"/>
          <a:chOff x="0" y="0"/>
          <a:chExt cx="0" cy="0"/>
        </a:xfrm>
      </p:grpSpPr>
      <p:sp>
        <p:nvSpPr>
          <p:cNvPr id="2165" name="Google Shape;2165;p124"/>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Consequential Accountability Has the Most Impact</a:t>
            </a:r>
            <a:endParaRPr/>
          </a:p>
        </p:txBody>
      </p:sp>
      <p:sp>
        <p:nvSpPr>
          <p:cNvPr id="2166" name="Google Shape;2166;p124"/>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Maximum Impact of DEI Strategies on Leadership Bench Diversity</a:t>
            </a:r>
            <a:endParaRPr/>
          </a:p>
        </p:txBody>
      </p:sp>
      <p:sp>
        <p:nvSpPr>
          <p:cNvPr id="2167" name="Google Shape;2167;p124"/>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Percentage Points</a:t>
            </a:r>
            <a:endParaRPr/>
          </a:p>
        </p:txBody>
      </p:sp>
      <p:sp>
        <p:nvSpPr>
          <p:cNvPr id="2168" name="Google Shape;2168;p124"/>
          <p:cNvSpPr/>
          <p:nvPr/>
        </p:nvSpPr>
        <p:spPr>
          <a:xfrm>
            <a:off x="464546" y="4215889"/>
            <a:ext cx="4572000" cy="342401"/>
          </a:xfrm>
          <a:prstGeom prst="rect">
            <a:avLst/>
          </a:prstGeom>
          <a:noFill/>
          <a:ln>
            <a:noFill/>
          </a:ln>
        </p:spPr>
        <p:txBody>
          <a:bodyPr anchorCtr="0" anchor="t" bIns="0" lIns="0" spcFirstLastPara="1" rIns="0" wrap="square" tIns="91425">
            <a:noAutofit/>
          </a:bodyPr>
          <a:lstStyle/>
          <a:p>
            <a:pPr indent="0" lvl="0" marL="0" marR="0" rtl="0" algn="l">
              <a:spcBef>
                <a:spcPts val="0"/>
              </a:spcBef>
              <a:spcAft>
                <a:spcPts val="0"/>
              </a:spcAft>
              <a:buNone/>
            </a:pPr>
            <a:r>
              <a:rPr lang="en" sz="1200">
                <a:solidFill>
                  <a:srgbClr val="000000"/>
                </a:solidFill>
                <a:latin typeface="Arial"/>
                <a:ea typeface="Arial"/>
                <a:cs typeface="Arial"/>
                <a:sym typeface="Arial"/>
              </a:rPr>
              <a:t>n = 3,523 employees ​</a:t>
            </a:r>
            <a:endParaRPr/>
          </a:p>
          <a:p>
            <a:pPr indent="0" lvl="0" marL="0" marR="0" rtl="0" algn="l">
              <a:spcBef>
                <a:spcPts val="200"/>
              </a:spcBef>
              <a:spcAft>
                <a:spcPts val="0"/>
              </a:spcAft>
              <a:buNone/>
            </a:pPr>
            <a:r>
              <a:rPr lang="en" sz="1000">
                <a:solidFill>
                  <a:srgbClr val="000000"/>
                </a:solidFill>
                <a:latin typeface="Arial"/>
                <a:ea typeface="Arial"/>
                <a:cs typeface="Arial"/>
                <a:sym typeface="Arial"/>
              </a:rPr>
              <a:t>Source: 2021 Leadership Progression and Diversity Survey.</a:t>
            </a:r>
            <a:endParaRPr/>
          </a:p>
        </p:txBody>
      </p:sp>
      <p:sp>
        <p:nvSpPr>
          <p:cNvPr id="2169" name="Google Shape;2169;p124"/>
          <p:cNvSpPr txBox="1"/>
          <p:nvPr/>
        </p:nvSpPr>
        <p:spPr>
          <a:xfrm>
            <a:off x="5474369" y="1151584"/>
            <a:ext cx="3212432" cy="553998"/>
          </a:xfrm>
          <a:prstGeom prst="rect">
            <a:avLst/>
          </a:prstGeom>
          <a:noFill/>
          <a:ln cap="flat" cmpd="sng" w="12700">
            <a:solidFill>
              <a:srgbClr val="002856"/>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Strategies with 0% impact have no statistically significant impact on racial diversity or women on the leadership bench.</a:t>
            </a:r>
            <a:endParaRPr/>
          </a:p>
        </p:txBody>
      </p:sp>
      <p:graphicFrame>
        <p:nvGraphicFramePr>
          <p:cNvPr id="2170" name="Google Shape;2170;p124"/>
          <p:cNvGraphicFramePr/>
          <p:nvPr/>
        </p:nvGraphicFramePr>
        <p:xfrm>
          <a:off x="804972" y="1107719"/>
          <a:ext cx="3000000" cy="3000000"/>
        </p:xfrm>
        <a:graphic>
          <a:graphicData uri="http://schemas.openxmlformats.org/drawingml/2006/table">
            <a:tbl>
              <a:tblPr bandRow="1" firstRow="1">
                <a:noFill/>
                <a:tableStyleId>{4D9A8607-1C7A-4FEF-80A3-68C6CF04E4B6}</a:tableStyleId>
              </a:tblPr>
              <a:tblGrid>
                <a:gridCol w="282625"/>
                <a:gridCol w="2041075"/>
                <a:gridCol w="2113425"/>
              </a:tblGrid>
              <a:tr h="171525">
                <a:tc>
                  <a:txBody>
                    <a:bodyPr/>
                    <a:lstStyle/>
                    <a:p>
                      <a:pPr indent="0" lvl="0" marL="0" marR="0" rtl="0" algn="ctr">
                        <a:lnSpc>
                          <a:spcPct val="100000"/>
                        </a:lnSpc>
                        <a:spcBef>
                          <a:spcPts val="0"/>
                        </a:spcBef>
                        <a:spcAft>
                          <a:spcPts val="0"/>
                        </a:spcAft>
                        <a:buClr>
                          <a:schemeClr val="dk1"/>
                        </a:buClr>
                        <a:buSzPts val="800"/>
                        <a:buFont typeface="Arial"/>
                        <a:buNone/>
                      </a:pPr>
                      <a:r>
                        <a:t/>
                      </a:r>
                      <a:endParaRPr b="0" sz="800">
                        <a:solidFill>
                          <a:srgbClr val="000000"/>
                        </a:solidFill>
                      </a:endParaRPr>
                    </a:p>
                  </a:txBody>
                  <a:tcPr marT="34300" marB="343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Max Impact on Racial </a:t>
                      </a:r>
                      <a:br>
                        <a:rPr b="0" lang="en" sz="800">
                          <a:solidFill>
                            <a:srgbClr val="000000"/>
                          </a:solidFill>
                        </a:rPr>
                      </a:br>
                      <a:r>
                        <a:rPr b="0" lang="en" sz="800">
                          <a:solidFill>
                            <a:srgbClr val="000000"/>
                          </a:solidFill>
                        </a:rPr>
                        <a:t>Diversity of Leadership Bench</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Max Impact on Women </a:t>
                      </a:r>
                      <a:br>
                        <a:rPr b="0" lang="en" sz="800">
                          <a:solidFill>
                            <a:srgbClr val="000000"/>
                          </a:solidFill>
                        </a:rPr>
                      </a:br>
                      <a:r>
                        <a:rPr b="0" lang="en" sz="800">
                          <a:solidFill>
                            <a:srgbClr val="000000"/>
                          </a:solidFill>
                        </a:rPr>
                        <a:t>on Leadership Bench</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71" name="Google Shape;2171;p124"/>
          <p:cNvSpPr/>
          <p:nvPr/>
        </p:nvSpPr>
        <p:spPr>
          <a:xfrm>
            <a:off x="987908" y="1161109"/>
            <a:ext cx="114867" cy="86150"/>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72" name="Google Shape;2172;p124"/>
          <p:cNvSpPr/>
          <p:nvPr/>
        </p:nvSpPr>
        <p:spPr>
          <a:xfrm>
            <a:off x="3026567" y="1161109"/>
            <a:ext cx="114867" cy="8615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173" name="Google Shape;2173;p124"/>
          <p:cNvPicPr preferRelativeResize="0"/>
          <p:nvPr/>
        </p:nvPicPr>
        <p:blipFill rotWithShape="1">
          <a:blip r:embed="rId3">
            <a:alphaModFix/>
          </a:blip>
          <a:srcRect b="0" l="0" r="0" t="0"/>
          <a:stretch/>
        </p:blipFill>
        <p:spPr>
          <a:xfrm>
            <a:off x="502646" y="1324789"/>
            <a:ext cx="8054213" cy="295993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7" name="Shape 2177"/>
        <p:cNvGrpSpPr/>
        <p:nvPr/>
      </p:nvGrpSpPr>
      <p:grpSpPr>
        <a:xfrm>
          <a:off x="0" y="0"/>
          <a:ext cx="0" cy="0"/>
          <a:chOff x="0" y="0"/>
          <a:chExt cx="0" cy="0"/>
        </a:xfrm>
      </p:grpSpPr>
      <p:sp>
        <p:nvSpPr>
          <p:cNvPr id="2178" name="Google Shape;2178;p125"/>
          <p:cNvSpPr txBox="1"/>
          <p:nvPr>
            <p:ph type="title"/>
          </p:nvPr>
        </p:nvSpPr>
        <p:spPr>
          <a:xfrm>
            <a:off x="457200" y="342900"/>
            <a:ext cx="9536654" cy="20774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2856"/>
              </a:buClr>
              <a:buSzPts val="2000"/>
              <a:buFont typeface="Arial Black"/>
              <a:buNone/>
            </a:pPr>
            <a:r>
              <a:rPr lang="en"/>
              <a:t>Max Impact of Consequential Accountability on Diversity</a:t>
            </a:r>
            <a:endParaRPr/>
          </a:p>
        </p:txBody>
      </p:sp>
      <p:sp>
        <p:nvSpPr>
          <p:cNvPr id="2179" name="Google Shape;2179;p125"/>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Maximum Impact of DEI Strategies on Leadership Bench Diversity, Percentage Points</a:t>
            </a:r>
            <a:endParaRPr/>
          </a:p>
        </p:txBody>
      </p:sp>
      <p:pic>
        <p:nvPicPr>
          <p:cNvPr id="2180" name="Google Shape;2180;p125"/>
          <p:cNvPicPr preferRelativeResize="0"/>
          <p:nvPr/>
        </p:nvPicPr>
        <p:blipFill rotWithShape="1">
          <a:blip r:embed="rId3">
            <a:alphaModFix/>
          </a:blip>
          <a:srcRect b="0" l="0" r="0" t="0"/>
          <a:stretch/>
        </p:blipFill>
        <p:spPr>
          <a:xfrm>
            <a:off x="492013" y="1324790"/>
            <a:ext cx="8105460" cy="2808366"/>
          </a:xfrm>
          <a:prstGeom prst="rect">
            <a:avLst/>
          </a:prstGeom>
          <a:noFill/>
          <a:ln>
            <a:noFill/>
          </a:ln>
        </p:spPr>
      </p:pic>
      <p:sp>
        <p:nvSpPr>
          <p:cNvPr id="2181" name="Google Shape;2181;p125"/>
          <p:cNvSpPr txBox="1"/>
          <p:nvPr/>
        </p:nvSpPr>
        <p:spPr>
          <a:xfrm>
            <a:off x="457200" y="4113446"/>
            <a:ext cx="7523015"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3,523 employees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2021 Gartner Leadership Progression and Diversity Survey</a:t>
            </a:r>
            <a:endParaRPr/>
          </a:p>
        </p:txBody>
      </p:sp>
      <p:graphicFrame>
        <p:nvGraphicFramePr>
          <p:cNvPr id="2182" name="Google Shape;2182;p125"/>
          <p:cNvGraphicFramePr/>
          <p:nvPr/>
        </p:nvGraphicFramePr>
        <p:xfrm>
          <a:off x="741472" y="1107719"/>
          <a:ext cx="3000000" cy="3000000"/>
        </p:xfrm>
        <a:graphic>
          <a:graphicData uri="http://schemas.openxmlformats.org/drawingml/2006/table">
            <a:tbl>
              <a:tblPr bandRow="1" firstRow="1">
                <a:noFill/>
                <a:tableStyleId>{4D9A8607-1C7A-4FEF-80A3-68C6CF04E4B6}</a:tableStyleId>
              </a:tblPr>
              <a:tblGrid>
                <a:gridCol w="343500"/>
                <a:gridCol w="2534550"/>
                <a:gridCol w="2514600"/>
              </a:tblGrid>
              <a:tr h="171525">
                <a:tc>
                  <a:txBody>
                    <a:bodyPr/>
                    <a:lstStyle/>
                    <a:p>
                      <a:pPr indent="0" lvl="0" marL="0" marR="0" rtl="0" algn="ctr">
                        <a:lnSpc>
                          <a:spcPct val="100000"/>
                        </a:lnSpc>
                        <a:spcBef>
                          <a:spcPts val="0"/>
                        </a:spcBef>
                        <a:spcAft>
                          <a:spcPts val="0"/>
                        </a:spcAft>
                        <a:buClr>
                          <a:schemeClr val="dk1"/>
                        </a:buClr>
                        <a:buSzPts val="800"/>
                        <a:buFont typeface="Arial"/>
                        <a:buNone/>
                      </a:pPr>
                      <a:r>
                        <a:t/>
                      </a:r>
                      <a:endParaRPr b="0" sz="800">
                        <a:solidFill>
                          <a:srgbClr val="000000"/>
                        </a:solidFill>
                      </a:endParaRPr>
                    </a:p>
                  </a:txBody>
                  <a:tcPr marT="34300" marB="343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Share of Racially Diverse Leadership</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Share of Women in Leadership</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83" name="Google Shape;2183;p125"/>
          <p:cNvSpPr/>
          <p:nvPr/>
        </p:nvSpPr>
        <p:spPr>
          <a:xfrm>
            <a:off x="987908" y="1161109"/>
            <a:ext cx="114867" cy="86150"/>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84" name="Google Shape;2184;p125"/>
          <p:cNvSpPr/>
          <p:nvPr/>
        </p:nvSpPr>
        <p:spPr>
          <a:xfrm>
            <a:off x="3521867" y="1161109"/>
            <a:ext cx="114867" cy="8615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8" name="Shape 2188"/>
        <p:cNvGrpSpPr/>
        <p:nvPr/>
      </p:nvGrpSpPr>
      <p:grpSpPr>
        <a:xfrm>
          <a:off x="0" y="0"/>
          <a:ext cx="0" cy="0"/>
          <a:chOff x="0" y="0"/>
          <a:chExt cx="0" cy="0"/>
        </a:xfrm>
      </p:grpSpPr>
      <p:sp>
        <p:nvSpPr>
          <p:cNvPr id="2189" name="Google Shape;2189;p126"/>
          <p:cNvSpPr txBox="1"/>
          <p:nvPr>
            <p:ph type="title"/>
          </p:nvPr>
        </p:nvSpPr>
        <p:spPr>
          <a:xfrm>
            <a:off x="457201" y="342900"/>
            <a:ext cx="8219712" cy="207749"/>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2856"/>
              </a:buClr>
              <a:buSzPts val="2000"/>
              <a:buFont typeface="Arial Black"/>
              <a:buNone/>
            </a:pPr>
            <a:r>
              <a:rPr lang="en"/>
              <a:t>Inclusivity Improves Team Performance </a:t>
            </a:r>
            <a:endParaRPr/>
          </a:p>
        </p:txBody>
      </p:sp>
      <p:sp>
        <p:nvSpPr>
          <p:cNvPr id="2190" name="Google Shape;2190;p126"/>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Overall Team Performance, as Rated by Team Leaders (Scale of 1 to 5)</a:t>
            </a:r>
            <a:endParaRPr/>
          </a:p>
        </p:txBody>
      </p:sp>
      <p:pic>
        <p:nvPicPr>
          <p:cNvPr id="2191" name="Google Shape;2191;p126"/>
          <p:cNvPicPr preferRelativeResize="0"/>
          <p:nvPr/>
        </p:nvPicPr>
        <p:blipFill rotWithShape="1">
          <a:blip r:embed="rId3">
            <a:alphaModFix/>
          </a:blip>
          <a:srcRect b="0" l="0" r="0" t="0"/>
          <a:stretch/>
        </p:blipFill>
        <p:spPr>
          <a:xfrm>
            <a:off x="504713" y="1334315"/>
            <a:ext cx="8105460" cy="2528705"/>
          </a:xfrm>
          <a:prstGeom prst="rect">
            <a:avLst/>
          </a:prstGeom>
          <a:noFill/>
          <a:ln>
            <a:noFill/>
          </a:ln>
        </p:spPr>
      </p:pic>
      <p:sp>
        <p:nvSpPr>
          <p:cNvPr id="2192" name="Google Shape;2192;p126"/>
          <p:cNvSpPr txBox="1"/>
          <p:nvPr/>
        </p:nvSpPr>
        <p:spPr>
          <a:xfrm>
            <a:off x="466613" y="3834445"/>
            <a:ext cx="7523015"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4,397 leaders; 2,758 teams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Gartner</a:t>
            </a:r>
            <a:endParaRPr/>
          </a:p>
        </p:txBody>
      </p:sp>
      <p:sp>
        <p:nvSpPr>
          <p:cNvPr id="2193" name="Google Shape;2193;p126"/>
          <p:cNvSpPr/>
          <p:nvPr/>
        </p:nvSpPr>
        <p:spPr>
          <a:xfrm>
            <a:off x="457199" y="4360019"/>
            <a:ext cx="8239126" cy="440581"/>
          </a:xfrm>
          <a:prstGeom prst="rect">
            <a:avLst/>
          </a:prstGeom>
          <a:solidFill>
            <a:srgbClr val="D3D3D3"/>
          </a:solidFill>
          <a:ln>
            <a:noFill/>
          </a:ln>
        </p:spPr>
        <p:txBody>
          <a:bodyPr anchorCtr="0" anchor="t" bIns="108000" lIns="108000" spcFirstLastPara="1" rIns="108000" wrap="square" tIns="1080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Diversity is incredibly important to increasing team performance, but diverse teams that are also inclusive perform </a:t>
            </a:r>
            <a:br>
              <a:rPr lang="en" sz="1200">
                <a:solidFill>
                  <a:schemeClr val="dk1"/>
                </a:solidFill>
                <a:latin typeface="Arial"/>
                <a:ea typeface="Arial"/>
                <a:cs typeface="Arial"/>
                <a:sym typeface="Arial"/>
              </a:rPr>
            </a:br>
            <a:r>
              <a:rPr lang="en" sz="1200">
                <a:solidFill>
                  <a:schemeClr val="dk1"/>
                </a:solidFill>
                <a:latin typeface="Arial"/>
                <a:ea typeface="Arial"/>
                <a:cs typeface="Arial"/>
                <a:sym typeface="Arial"/>
              </a:rPr>
              <a:t>1.4 times better than diverse teams that are not actively inclusive. </a:t>
            </a:r>
            <a:endParaRPr/>
          </a:p>
        </p:txBody>
      </p:sp>
      <p:graphicFrame>
        <p:nvGraphicFramePr>
          <p:cNvPr id="2194" name="Google Shape;2194;p126"/>
          <p:cNvGraphicFramePr/>
          <p:nvPr/>
        </p:nvGraphicFramePr>
        <p:xfrm>
          <a:off x="741472" y="1107719"/>
          <a:ext cx="3000000" cy="3000000"/>
        </p:xfrm>
        <a:graphic>
          <a:graphicData uri="http://schemas.openxmlformats.org/drawingml/2006/table">
            <a:tbl>
              <a:tblPr bandRow="1" firstRow="1">
                <a:noFill/>
                <a:tableStyleId>{4D9A8607-1C7A-4FEF-80A3-68C6CF04E4B6}</a:tableStyleId>
              </a:tblPr>
              <a:tblGrid>
                <a:gridCol w="343500"/>
                <a:gridCol w="1658250"/>
                <a:gridCol w="3390900"/>
              </a:tblGrid>
              <a:tr h="171525">
                <a:tc>
                  <a:txBody>
                    <a:bodyPr/>
                    <a:lstStyle/>
                    <a:p>
                      <a:pPr indent="0" lvl="0" marL="0" marR="0" rtl="0" algn="ctr">
                        <a:lnSpc>
                          <a:spcPct val="100000"/>
                        </a:lnSpc>
                        <a:spcBef>
                          <a:spcPts val="0"/>
                        </a:spcBef>
                        <a:spcAft>
                          <a:spcPts val="0"/>
                        </a:spcAft>
                        <a:buClr>
                          <a:schemeClr val="dk1"/>
                        </a:buClr>
                        <a:buSzPts val="800"/>
                        <a:buFont typeface="Arial"/>
                        <a:buNone/>
                      </a:pPr>
                      <a:r>
                        <a:t/>
                      </a:r>
                      <a:endParaRPr b="0" sz="800">
                        <a:solidFill>
                          <a:srgbClr val="000000"/>
                        </a:solidFill>
                      </a:endParaRPr>
                    </a:p>
                  </a:txBody>
                  <a:tcPr marT="34300" marB="343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Low Gender Diversity</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800"/>
                        <a:buFont typeface="Arial"/>
                        <a:buNone/>
                      </a:pPr>
                      <a:r>
                        <a:rPr b="0" lang="en" sz="800">
                          <a:solidFill>
                            <a:srgbClr val="000000"/>
                          </a:solidFill>
                        </a:rPr>
                        <a:t>High Gender Diversity</a:t>
                      </a:r>
                      <a:endParaRPr sz="1100"/>
                    </a:p>
                  </a:txBody>
                  <a:tcPr marT="34300" marB="343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195" name="Google Shape;2195;p126"/>
          <p:cNvSpPr/>
          <p:nvPr/>
        </p:nvSpPr>
        <p:spPr>
          <a:xfrm>
            <a:off x="987908" y="1161109"/>
            <a:ext cx="114867" cy="86150"/>
          </a:xfrm>
          <a:prstGeom prst="rect">
            <a:avLst/>
          </a:prstGeom>
          <a:solidFill>
            <a:srgbClr val="6A80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96" name="Google Shape;2196;p126"/>
          <p:cNvSpPr/>
          <p:nvPr/>
        </p:nvSpPr>
        <p:spPr>
          <a:xfrm>
            <a:off x="2658267" y="1161109"/>
            <a:ext cx="114867" cy="86150"/>
          </a:xfrm>
          <a:prstGeom prst="rect">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0" name="Shape 2200"/>
        <p:cNvGrpSpPr/>
        <p:nvPr/>
      </p:nvGrpSpPr>
      <p:grpSpPr>
        <a:xfrm>
          <a:off x="0" y="0"/>
          <a:ext cx="0" cy="0"/>
          <a:chOff x="0" y="0"/>
          <a:chExt cx="0" cy="0"/>
        </a:xfrm>
      </p:grpSpPr>
      <p:sp>
        <p:nvSpPr>
          <p:cNvPr id="2201" name="Google Shape;2201;p127"/>
          <p:cNvSpPr txBox="1"/>
          <p:nvPr>
            <p:ph type="title"/>
          </p:nvPr>
        </p:nvSpPr>
        <p:spPr>
          <a:xfrm>
            <a:off x="457200" y="342900"/>
            <a:ext cx="8229601" cy="17145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002856"/>
              </a:buClr>
              <a:buSzPts val="2000"/>
              <a:buFont typeface="Arial Black"/>
              <a:buNone/>
            </a:pPr>
            <a:r>
              <a:rPr lang="en"/>
              <a:t>DEI Improves Effort, Intent to Stay &amp; Performance</a:t>
            </a:r>
            <a:endParaRPr/>
          </a:p>
        </p:txBody>
      </p:sp>
      <p:sp>
        <p:nvSpPr>
          <p:cNvPr id="2202" name="Google Shape;2202;p127"/>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Sustainable D&amp;I Impact</a:t>
            </a:r>
            <a:endParaRPr/>
          </a:p>
        </p:txBody>
      </p:sp>
      <p:sp>
        <p:nvSpPr>
          <p:cNvPr id="2203" name="Google Shape;2203;p127"/>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pic>
        <p:nvPicPr>
          <p:cNvPr id="2204" name="Google Shape;2204;p127"/>
          <p:cNvPicPr preferRelativeResize="0"/>
          <p:nvPr/>
        </p:nvPicPr>
        <p:blipFill rotWithShape="1">
          <a:blip r:embed="rId3">
            <a:alphaModFix/>
          </a:blip>
          <a:srcRect b="0" l="0" r="0" t="0"/>
          <a:stretch/>
        </p:blipFill>
        <p:spPr>
          <a:xfrm>
            <a:off x="571501" y="1959431"/>
            <a:ext cx="8099948" cy="1903589"/>
          </a:xfrm>
          <a:prstGeom prst="rect">
            <a:avLst/>
          </a:prstGeom>
          <a:noFill/>
          <a:ln>
            <a:noFill/>
          </a:ln>
        </p:spPr>
      </p:pic>
      <p:sp>
        <p:nvSpPr>
          <p:cNvPr id="2205" name="Google Shape;2205;p127"/>
          <p:cNvSpPr txBox="1"/>
          <p:nvPr/>
        </p:nvSpPr>
        <p:spPr>
          <a:xfrm>
            <a:off x="457200" y="3824919"/>
            <a:ext cx="7523015" cy="352019"/>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n = 4,397 leaders; 2,758 teams</a:t>
            </a:r>
            <a:endParaRPr/>
          </a:p>
          <a:p>
            <a:pPr indent="0" lvl="0" marL="0" marR="0" rtl="0" algn="l">
              <a:spcBef>
                <a:spcPts val="300"/>
              </a:spcBef>
              <a:spcAft>
                <a:spcPts val="0"/>
              </a:spcAft>
              <a:buNone/>
            </a:pPr>
            <a:r>
              <a:rPr lang="en" sz="1000">
                <a:solidFill>
                  <a:schemeClr val="dk1"/>
                </a:solidFill>
                <a:latin typeface="Arial"/>
                <a:ea typeface="Arial"/>
                <a:cs typeface="Arial"/>
                <a:sym typeface="Arial"/>
              </a:rPr>
              <a:t>Source: Gartner</a:t>
            </a:r>
            <a:endParaRPr/>
          </a:p>
        </p:txBody>
      </p:sp>
      <p:sp>
        <p:nvSpPr>
          <p:cNvPr id="2206" name="Google Shape;2206;p127"/>
          <p:cNvSpPr/>
          <p:nvPr/>
        </p:nvSpPr>
        <p:spPr>
          <a:xfrm>
            <a:off x="457200" y="4223638"/>
            <a:ext cx="8239125" cy="579080"/>
          </a:xfrm>
          <a:prstGeom prst="rect">
            <a:avLst/>
          </a:prstGeom>
          <a:solidFill>
            <a:srgbClr val="D3D3D3"/>
          </a:solidFill>
          <a:ln>
            <a:noFill/>
          </a:ln>
        </p:spPr>
        <p:txBody>
          <a:bodyPr anchorCtr="0" anchor="t" bIns="108000" lIns="108000" spcFirstLastPara="1" rIns="108000" wrap="square" tIns="1080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Organizations with sustainable DEI strategies report up to 20% more organizational inclusion compared to their peers without sustainable DEI strategies. This 20% difference corresponds to significant differences in talent outcomes, such as employee performance, on-the-job effort and intent to stay. </a:t>
            </a:r>
            <a:endParaRPr/>
          </a:p>
        </p:txBody>
      </p:sp>
      <p:sp>
        <p:nvSpPr>
          <p:cNvPr id="2207" name="Google Shape;2207;p127"/>
          <p:cNvSpPr/>
          <p:nvPr/>
        </p:nvSpPr>
        <p:spPr>
          <a:xfrm rot="-5400000">
            <a:off x="36864" y="2703327"/>
            <a:ext cx="1450400" cy="330072"/>
          </a:xfrm>
          <a:prstGeom prst="rect">
            <a:avLst/>
          </a:prstGeom>
          <a:noFill/>
          <a:ln>
            <a:noFill/>
          </a:ln>
        </p:spPr>
        <p:txBody>
          <a:bodyPr anchorCtr="0" anchor="t" bIns="72000" lIns="72000" spcFirstLastPara="1" rIns="72000" wrap="square" tIns="720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Inclusion</a:t>
            </a:r>
            <a:endParaRPr/>
          </a:p>
        </p:txBody>
      </p:sp>
      <p:sp>
        <p:nvSpPr>
          <p:cNvPr id="2208" name="Google Shape;2208;p127"/>
          <p:cNvSpPr/>
          <p:nvPr/>
        </p:nvSpPr>
        <p:spPr>
          <a:xfrm rot="-5400000">
            <a:off x="4144242" y="1702279"/>
            <a:ext cx="1309929" cy="1953013"/>
          </a:xfrm>
          <a:custGeom>
            <a:rect b="b" l="l" r="r" t="t"/>
            <a:pathLst>
              <a:path extrusionOk="0" h="1544561" w="700087">
                <a:moveTo>
                  <a:pt x="0" y="0"/>
                </a:moveTo>
                <a:lnTo>
                  <a:pt x="700087" y="0"/>
                </a:lnTo>
                <a:lnTo>
                  <a:pt x="700087" y="1544561"/>
                </a:lnTo>
              </a:path>
            </a:pathLst>
          </a:custGeom>
          <a:noFill/>
          <a:ln cap="sq" cmpd="sng" w="12700">
            <a:solidFill>
              <a:srgbClr val="6F7878"/>
            </a:solidFill>
            <a:prstDash val="dash"/>
            <a:round/>
            <a:headEnd len="sm" w="sm" type="none"/>
            <a:tailEnd len="med" w="med" type="triangl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209" name="Google Shape;2209;p127"/>
          <p:cNvCxnSpPr/>
          <p:nvPr/>
        </p:nvCxnSpPr>
        <p:spPr>
          <a:xfrm>
            <a:off x="4711401" y="1648495"/>
            <a:ext cx="0" cy="200706"/>
          </a:xfrm>
          <a:prstGeom prst="straightConnector1">
            <a:avLst/>
          </a:prstGeom>
          <a:noFill/>
          <a:ln cap="flat" cmpd="sng" w="12700">
            <a:solidFill>
              <a:srgbClr val="E81159"/>
            </a:solidFill>
            <a:prstDash val="solid"/>
            <a:miter lim="800000"/>
            <a:headEnd len="sm" w="sm" type="none"/>
            <a:tailEnd len="med" w="med" type="triangle"/>
          </a:ln>
        </p:spPr>
      </p:cxnSp>
      <p:sp>
        <p:nvSpPr>
          <p:cNvPr id="2210" name="Google Shape;2210;p127"/>
          <p:cNvSpPr/>
          <p:nvPr/>
        </p:nvSpPr>
        <p:spPr>
          <a:xfrm>
            <a:off x="3284535" y="974627"/>
            <a:ext cx="2853732" cy="6924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This 20% increase corresponds to a:</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6.2% increase in on-the-job effort</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5.0% increase in intent to stay</a:t>
            </a:r>
            <a:endParaRPr/>
          </a:p>
          <a:p>
            <a:pPr indent="-171450" lvl="0" marL="171450" marR="0" rtl="0" algn="l">
              <a:spcBef>
                <a:spcPts val="0"/>
              </a:spcBef>
              <a:spcAft>
                <a:spcPts val="0"/>
              </a:spcAft>
              <a:buClr>
                <a:schemeClr val="dk1"/>
              </a:buClr>
              <a:buSzPts val="1200"/>
              <a:buFont typeface="Arial"/>
              <a:buChar char="•"/>
            </a:pPr>
            <a:r>
              <a:rPr lang="en" sz="1200">
                <a:solidFill>
                  <a:schemeClr val="dk1"/>
                </a:solidFill>
                <a:latin typeface="Arial"/>
                <a:ea typeface="Arial"/>
                <a:cs typeface="Arial"/>
                <a:sym typeface="Arial"/>
              </a:rPr>
              <a:t>2.8% increase in performance</a:t>
            </a:r>
            <a:endParaRPr sz="1200">
              <a:solidFill>
                <a:schemeClr val="dk1"/>
              </a:solidFill>
              <a:latin typeface="Arial"/>
              <a:ea typeface="Arial"/>
              <a:cs typeface="Arial"/>
              <a:sym typeface="Arial"/>
            </a:endParaRPr>
          </a:p>
        </p:txBody>
      </p:sp>
      <p:grpSp>
        <p:nvGrpSpPr>
          <p:cNvPr id="2211" name="Google Shape;2211;p127"/>
          <p:cNvGrpSpPr/>
          <p:nvPr/>
        </p:nvGrpSpPr>
        <p:grpSpPr>
          <a:xfrm>
            <a:off x="4399957" y="1860148"/>
            <a:ext cx="640254" cy="135652"/>
            <a:chOff x="4394449" y="2480197"/>
            <a:chExt cx="640254" cy="180869"/>
          </a:xfrm>
        </p:grpSpPr>
        <p:sp>
          <p:nvSpPr>
            <p:cNvPr id="2212" name="Google Shape;2212;p127"/>
            <p:cNvSpPr txBox="1"/>
            <p:nvPr/>
          </p:nvSpPr>
          <p:spPr>
            <a:xfrm>
              <a:off x="4557822" y="2480197"/>
              <a:ext cx="476881" cy="180869"/>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 sz="1200">
                  <a:solidFill>
                    <a:srgbClr val="000000"/>
                  </a:solidFill>
                  <a:latin typeface="Arial"/>
                  <a:ea typeface="Arial"/>
                  <a:cs typeface="Arial"/>
                  <a:sym typeface="Arial"/>
                </a:rPr>
                <a:t>+20% </a:t>
              </a:r>
              <a:endParaRPr/>
            </a:p>
          </p:txBody>
        </p:sp>
        <p:sp>
          <p:nvSpPr>
            <p:cNvPr id="2213" name="Google Shape;2213;p127"/>
            <p:cNvSpPr/>
            <p:nvPr/>
          </p:nvSpPr>
          <p:spPr>
            <a:xfrm>
              <a:off x="4394449" y="2504328"/>
              <a:ext cx="148728" cy="128214"/>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7" name="Shape 2217"/>
        <p:cNvGrpSpPr/>
        <p:nvPr/>
      </p:nvGrpSpPr>
      <p:grpSpPr>
        <a:xfrm>
          <a:off x="0" y="0"/>
          <a:ext cx="0" cy="0"/>
          <a:chOff x="0" y="0"/>
          <a:chExt cx="0" cy="0"/>
        </a:xfrm>
      </p:grpSpPr>
      <p:sp>
        <p:nvSpPr>
          <p:cNvPr id="2218" name="Google Shape;2218;p128"/>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Psychological Safety Improves Performance </a:t>
            </a:r>
            <a:endParaRPr/>
          </a:p>
        </p:txBody>
      </p:sp>
      <p:sp>
        <p:nvSpPr>
          <p:cNvPr id="2219" name="Google Shape;2219;p128"/>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400"/>
              <a:buFont typeface="Arial"/>
              <a:buNone/>
            </a:pPr>
            <a:r>
              <a:rPr lang="en">
                <a:solidFill>
                  <a:srgbClr val="000000"/>
                </a:solidFill>
              </a:rPr>
              <a:t>Impact of Psychological Safety on Performance</a:t>
            </a:r>
            <a:endParaRPr/>
          </a:p>
        </p:txBody>
      </p:sp>
      <p:sp>
        <p:nvSpPr>
          <p:cNvPr id="2220" name="Google Shape;2220;p128"/>
          <p:cNvSpPr txBox="1"/>
          <p:nvPr>
            <p:ph idx="2" type="body"/>
          </p:nvPr>
        </p:nvSpPr>
        <p:spPr>
          <a:xfrm>
            <a:off x="457199" y="858774"/>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Arial"/>
              <a:buNone/>
            </a:pPr>
            <a:r>
              <a:rPr lang="en"/>
              <a:t>Illustrative</a:t>
            </a:r>
            <a:endParaRPr/>
          </a:p>
        </p:txBody>
      </p:sp>
      <p:sp>
        <p:nvSpPr>
          <p:cNvPr id="2221" name="Google Shape;2221;p128"/>
          <p:cNvSpPr txBox="1"/>
          <p:nvPr/>
        </p:nvSpPr>
        <p:spPr>
          <a:xfrm>
            <a:off x="457200" y="3992291"/>
            <a:ext cx="7523015"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2019 Gartner Diversity and Inclusion Employee Survey</a:t>
            </a:r>
            <a:endParaRPr/>
          </a:p>
        </p:txBody>
      </p:sp>
      <p:sp>
        <p:nvSpPr>
          <p:cNvPr id="2222" name="Google Shape;2222;p128"/>
          <p:cNvSpPr/>
          <p:nvPr/>
        </p:nvSpPr>
        <p:spPr>
          <a:xfrm>
            <a:off x="460375" y="4360019"/>
            <a:ext cx="8239125" cy="440581"/>
          </a:xfrm>
          <a:prstGeom prst="rect">
            <a:avLst/>
          </a:prstGeom>
          <a:solidFill>
            <a:srgbClr val="D3D3D3"/>
          </a:solidFill>
          <a:ln>
            <a:noFill/>
          </a:ln>
        </p:spPr>
        <p:txBody>
          <a:bodyPr anchorCtr="0" anchor="t" bIns="108000" lIns="108000" spcFirstLastPara="1" rIns="108000" wrap="square" tIns="1080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The 2019 Gartner Diversity and Inclusion Employee Survey found that when organization successfully increase psychological safety, it corresponds with an increase in on-the-job effort, intent to stay and performance.</a:t>
            </a:r>
            <a:endParaRPr/>
          </a:p>
        </p:txBody>
      </p:sp>
      <p:sp>
        <p:nvSpPr>
          <p:cNvPr id="2223" name="Google Shape;2223;p128"/>
          <p:cNvSpPr/>
          <p:nvPr/>
        </p:nvSpPr>
        <p:spPr>
          <a:xfrm rot="-5400000">
            <a:off x="-316031" y="2345417"/>
            <a:ext cx="2125226" cy="330072"/>
          </a:xfrm>
          <a:prstGeom prst="rect">
            <a:avLst/>
          </a:prstGeom>
          <a:noFill/>
          <a:ln>
            <a:noFill/>
          </a:ln>
        </p:spPr>
        <p:txBody>
          <a:bodyPr anchorCtr="0" anchor="t" bIns="72000" lIns="72000" spcFirstLastPara="1" rIns="72000" wrap="square" tIns="720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High Performance &amp; Engagement</a:t>
            </a:r>
            <a:endParaRPr/>
          </a:p>
        </p:txBody>
      </p:sp>
      <p:cxnSp>
        <p:nvCxnSpPr>
          <p:cNvPr id="2224" name="Google Shape;2224;p128"/>
          <p:cNvCxnSpPr/>
          <p:nvPr/>
        </p:nvCxnSpPr>
        <p:spPr>
          <a:xfrm flipH="1" rot="10800000">
            <a:off x="1589405" y="1517184"/>
            <a:ext cx="6695891" cy="1763958"/>
          </a:xfrm>
          <a:prstGeom prst="straightConnector1">
            <a:avLst/>
          </a:prstGeom>
          <a:noFill/>
          <a:ln cap="flat" cmpd="sng" w="25400">
            <a:solidFill>
              <a:srgbClr val="002856"/>
            </a:solidFill>
            <a:prstDash val="solid"/>
            <a:miter lim="800000"/>
            <a:headEnd len="sm" w="sm" type="none"/>
            <a:tailEnd len="med" w="med" type="triangle"/>
          </a:ln>
        </p:spPr>
      </p:cxnSp>
      <p:sp>
        <p:nvSpPr>
          <p:cNvPr id="2225" name="Google Shape;2225;p128"/>
          <p:cNvSpPr/>
          <p:nvPr/>
        </p:nvSpPr>
        <p:spPr>
          <a:xfrm>
            <a:off x="939800" y="1352590"/>
            <a:ext cx="7731649" cy="2294020"/>
          </a:xfrm>
          <a:custGeom>
            <a:rect b="b" l="l" r="r" t="t"/>
            <a:pathLst>
              <a:path extrusionOk="0" h="2833635" w="7405635">
                <a:moveTo>
                  <a:pt x="0" y="0"/>
                </a:moveTo>
                <a:lnTo>
                  <a:pt x="0" y="2833635"/>
                </a:lnTo>
                <a:lnTo>
                  <a:pt x="7405635" y="2833635"/>
                </a:lnTo>
              </a:path>
            </a:pathLst>
          </a:custGeom>
          <a:noFill/>
          <a:ln cap="flat" cmpd="sng" w="12700">
            <a:solidFill>
              <a:srgbClr val="6F787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100">
              <a:solidFill>
                <a:schemeClr val="lt1"/>
              </a:solidFill>
              <a:latin typeface="Arial"/>
              <a:ea typeface="Arial"/>
              <a:cs typeface="Arial"/>
              <a:sym typeface="Arial"/>
            </a:endParaRPr>
          </a:p>
        </p:txBody>
      </p:sp>
      <p:sp>
        <p:nvSpPr>
          <p:cNvPr id="2226" name="Google Shape;2226;p128"/>
          <p:cNvSpPr/>
          <p:nvPr/>
        </p:nvSpPr>
        <p:spPr>
          <a:xfrm>
            <a:off x="3360696" y="3661736"/>
            <a:ext cx="2833635" cy="247554"/>
          </a:xfrm>
          <a:prstGeom prst="rect">
            <a:avLst/>
          </a:prstGeom>
          <a:noFill/>
          <a:ln>
            <a:noFill/>
          </a:ln>
        </p:spPr>
        <p:txBody>
          <a:bodyPr anchorCtr="0" anchor="t" bIns="72000" lIns="72000" spcFirstLastPara="1" rIns="72000" wrap="square" tIns="72000">
            <a:noAutofit/>
          </a:bodyPr>
          <a:lstStyle/>
          <a:p>
            <a:pPr indent="0" lvl="0" marL="0" marR="0" rtl="0" algn="ctr">
              <a:spcBef>
                <a:spcPts val="0"/>
              </a:spcBef>
              <a:spcAft>
                <a:spcPts val="0"/>
              </a:spcAft>
              <a:buNone/>
            </a:pPr>
            <a:r>
              <a:rPr b="1" lang="en" sz="1200">
                <a:solidFill>
                  <a:schemeClr val="dk1"/>
                </a:solidFill>
                <a:latin typeface="Arial"/>
                <a:ea typeface="Arial"/>
                <a:cs typeface="Arial"/>
                <a:sym typeface="Arial"/>
              </a:rPr>
              <a:t>Level of Psychological Safety</a:t>
            </a:r>
            <a:endParaRPr/>
          </a:p>
        </p:txBody>
      </p:sp>
      <p:sp>
        <p:nvSpPr>
          <p:cNvPr id="2227" name="Google Shape;2227;p128"/>
          <p:cNvSpPr/>
          <p:nvPr/>
        </p:nvSpPr>
        <p:spPr>
          <a:xfrm>
            <a:off x="922204" y="3654612"/>
            <a:ext cx="548113" cy="247554"/>
          </a:xfrm>
          <a:prstGeom prst="rect">
            <a:avLst/>
          </a:prstGeom>
          <a:noFill/>
          <a:ln>
            <a:noFill/>
          </a:ln>
        </p:spPr>
        <p:txBody>
          <a:bodyPr anchorCtr="0" anchor="t" bIns="72000" lIns="0" spcFirstLastPara="1" rIns="0" wrap="square" tIns="720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Low</a:t>
            </a:r>
            <a:endParaRPr/>
          </a:p>
        </p:txBody>
      </p:sp>
      <p:sp>
        <p:nvSpPr>
          <p:cNvPr id="2228" name="Google Shape;2228;p128"/>
          <p:cNvSpPr/>
          <p:nvPr/>
        </p:nvSpPr>
        <p:spPr>
          <a:xfrm>
            <a:off x="8097412" y="3654612"/>
            <a:ext cx="548113" cy="247554"/>
          </a:xfrm>
          <a:prstGeom prst="rect">
            <a:avLst/>
          </a:prstGeom>
          <a:noFill/>
          <a:ln>
            <a:noFill/>
          </a:ln>
        </p:spPr>
        <p:txBody>
          <a:bodyPr anchorCtr="0" anchor="t" bIns="72000" lIns="0" spcFirstLastPara="1" rIns="0" wrap="square" tIns="72000">
            <a:noAutofit/>
          </a:bodyPr>
          <a:lstStyle/>
          <a:p>
            <a:pPr indent="0" lvl="0" marL="0" marR="0" rtl="0" algn="r">
              <a:spcBef>
                <a:spcPts val="0"/>
              </a:spcBef>
              <a:spcAft>
                <a:spcPts val="0"/>
              </a:spcAft>
              <a:buNone/>
            </a:pPr>
            <a:r>
              <a:rPr lang="en" sz="1200">
                <a:solidFill>
                  <a:schemeClr val="dk1"/>
                </a:solidFill>
                <a:latin typeface="Arial"/>
                <a:ea typeface="Arial"/>
                <a:cs typeface="Arial"/>
                <a:sym typeface="Arial"/>
              </a:rPr>
              <a:t>High</a:t>
            </a:r>
            <a:endParaRPr/>
          </a:p>
        </p:txBody>
      </p:sp>
      <p:cxnSp>
        <p:nvCxnSpPr>
          <p:cNvPr id="2229" name="Google Shape;2229;p128"/>
          <p:cNvCxnSpPr/>
          <p:nvPr/>
        </p:nvCxnSpPr>
        <p:spPr>
          <a:xfrm>
            <a:off x="4711401" y="1886228"/>
            <a:ext cx="0" cy="502872"/>
          </a:xfrm>
          <a:prstGeom prst="straightConnector1">
            <a:avLst/>
          </a:prstGeom>
          <a:noFill/>
          <a:ln cap="flat" cmpd="sng" w="12700">
            <a:solidFill>
              <a:srgbClr val="E81159"/>
            </a:solidFill>
            <a:prstDash val="solid"/>
            <a:miter lim="800000"/>
            <a:headEnd len="sm" w="sm" type="none"/>
            <a:tailEnd len="med" w="med" type="triangle"/>
          </a:ln>
        </p:spPr>
      </p:cxnSp>
      <p:sp>
        <p:nvSpPr>
          <p:cNvPr id="2230" name="Google Shape;2230;p128"/>
          <p:cNvSpPr/>
          <p:nvPr/>
        </p:nvSpPr>
        <p:spPr>
          <a:xfrm>
            <a:off x="3386135" y="1341755"/>
            <a:ext cx="2659065" cy="553998"/>
          </a:xfrm>
          <a:custGeom>
            <a:rect b="b" l="l" r="r" t="t"/>
            <a:pathLst>
              <a:path extrusionOk="0" h="1253489" w="1242695">
                <a:moveTo>
                  <a:pt x="0" y="1253489"/>
                </a:moveTo>
                <a:lnTo>
                  <a:pt x="1242250" y="1253489"/>
                </a:lnTo>
                <a:lnTo>
                  <a:pt x="1242250" y="0"/>
                </a:lnTo>
                <a:lnTo>
                  <a:pt x="0" y="0"/>
                </a:lnTo>
                <a:lnTo>
                  <a:pt x="0" y="1253489"/>
                </a:lnTo>
                <a:close/>
              </a:path>
            </a:pathLst>
          </a:custGeom>
          <a:solidFill>
            <a:schemeClr val="lt1"/>
          </a:solidFill>
          <a:ln cap="flat" cmpd="sng" w="12700">
            <a:solidFill>
              <a:srgbClr val="E8115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As psychological safety increases, employee on-the-job effort, intent to stay and performance also increase.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4" name="Shape 2234"/>
        <p:cNvGrpSpPr/>
        <p:nvPr/>
      </p:nvGrpSpPr>
      <p:grpSpPr>
        <a:xfrm>
          <a:off x="0" y="0"/>
          <a:ext cx="0" cy="0"/>
          <a:chOff x="0" y="0"/>
          <a:chExt cx="0" cy="0"/>
        </a:xfrm>
      </p:grpSpPr>
      <p:sp>
        <p:nvSpPr>
          <p:cNvPr id="2235" name="Google Shape;2235;p129"/>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Roadmap</a:t>
            </a:r>
            <a:endParaRPr/>
          </a:p>
        </p:txBody>
      </p:sp>
      <p:sp>
        <p:nvSpPr>
          <p:cNvPr id="2236" name="Google Shape;2236;p129"/>
          <p:cNvSpPr/>
          <p:nvPr/>
        </p:nvSpPr>
        <p:spPr>
          <a:xfrm>
            <a:off x="3207333" y="2405503"/>
            <a:ext cx="117929" cy="218195"/>
          </a:xfrm>
          <a:custGeom>
            <a:rect b="b" l="l" r="r" t="t"/>
            <a:pathLst>
              <a:path extrusionOk="0" h="407200" w="165062">
                <a:moveTo>
                  <a:pt x="13" y="0"/>
                </a:moveTo>
                <a:lnTo>
                  <a:pt x="165062" y="204013"/>
                </a:lnTo>
                <a:lnTo>
                  <a:pt x="0" y="407200"/>
                </a:lnTo>
                <a:close/>
              </a:path>
            </a:pathLst>
          </a:custGeom>
          <a:solidFill>
            <a:srgbClr val="355578"/>
          </a:solidFill>
          <a:ln>
            <a:noFill/>
          </a:ln>
        </p:spPr>
      </p:sp>
      <p:sp>
        <p:nvSpPr>
          <p:cNvPr id="2237" name="Google Shape;2237;p129"/>
          <p:cNvSpPr/>
          <p:nvPr/>
        </p:nvSpPr>
        <p:spPr>
          <a:xfrm>
            <a:off x="5812482" y="2405503"/>
            <a:ext cx="117929" cy="218195"/>
          </a:xfrm>
          <a:custGeom>
            <a:rect b="b" l="l" r="r" t="t"/>
            <a:pathLst>
              <a:path extrusionOk="0" h="407200" w="165062">
                <a:moveTo>
                  <a:pt x="12" y="0"/>
                </a:moveTo>
                <a:lnTo>
                  <a:pt x="165062" y="204013"/>
                </a:lnTo>
                <a:lnTo>
                  <a:pt x="0" y="407200"/>
                </a:lnTo>
                <a:close/>
              </a:path>
            </a:pathLst>
          </a:custGeom>
          <a:solidFill>
            <a:srgbClr val="355578"/>
          </a:solidFill>
          <a:ln>
            <a:noFill/>
          </a:ln>
        </p:spPr>
      </p:sp>
      <p:sp>
        <p:nvSpPr>
          <p:cNvPr id="2238" name="Google Shape;2238;p129"/>
          <p:cNvSpPr txBox="1"/>
          <p:nvPr/>
        </p:nvSpPr>
        <p:spPr>
          <a:xfrm>
            <a:off x="6273971" y="2000250"/>
            <a:ext cx="1800102" cy="1028700"/>
          </a:xfrm>
          <a:prstGeom prst="rect">
            <a:avLst/>
          </a:prstGeom>
          <a:solidFill>
            <a:srgbClr val="355578"/>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 sz="1600">
                <a:solidFill>
                  <a:schemeClr val="lt1"/>
                </a:solidFill>
                <a:latin typeface="Arial"/>
                <a:ea typeface="Arial"/>
                <a:cs typeface="Arial"/>
                <a:sym typeface="Arial"/>
              </a:rPr>
              <a:t>Additional </a:t>
            </a:r>
            <a:br>
              <a:rPr b="1" lang="en" sz="1600">
                <a:solidFill>
                  <a:schemeClr val="lt1"/>
                </a:solidFill>
                <a:latin typeface="Arial"/>
                <a:ea typeface="Arial"/>
                <a:cs typeface="Arial"/>
                <a:sym typeface="Arial"/>
              </a:rPr>
            </a:br>
            <a:r>
              <a:rPr b="1" lang="en" sz="1600">
                <a:solidFill>
                  <a:schemeClr val="lt1"/>
                </a:solidFill>
                <a:latin typeface="Arial"/>
                <a:ea typeface="Arial"/>
                <a:cs typeface="Arial"/>
                <a:sym typeface="Arial"/>
              </a:rPr>
              <a:t>Case Materials</a:t>
            </a:r>
            <a:endParaRPr/>
          </a:p>
        </p:txBody>
      </p:sp>
      <p:sp>
        <p:nvSpPr>
          <p:cNvPr id="2239" name="Google Shape;2239;p129"/>
          <p:cNvSpPr txBox="1"/>
          <p:nvPr/>
        </p:nvSpPr>
        <p:spPr>
          <a:xfrm>
            <a:off x="3668821" y="2000250"/>
            <a:ext cx="1800102" cy="10287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600">
                <a:solidFill>
                  <a:srgbClr val="6F7878"/>
                </a:solidFill>
                <a:latin typeface="Arial"/>
                <a:ea typeface="Arial"/>
                <a:cs typeface="Arial"/>
                <a:sym typeface="Arial"/>
              </a:rPr>
              <a:t>Additional Quantitative Findings</a:t>
            </a:r>
            <a:endParaRPr/>
          </a:p>
        </p:txBody>
      </p:sp>
      <p:sp>
        <p:nvSpPr>
          <p:cNvPr id="2240" name="Google Shape;2240;p129"/>
          <p:cNvSpPr txBox="1"/>
          <p:nvPr/>
        </p:nvSpPr>
        <p:spPr>
          <a:xfrm>
            <a:off x="1063672" y="2000250"/>
            <a:ext cx="1800102" cy="102870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lang="en" sz="1600">
                <a:solidFill>
                  <a:srgbClr val="6F7878"/>
                </a:solidFill>
                <a:latin typeface="Arial"/>
                <a:ea typeface="Arial"/>
                <a:cs typeface="Arial"/>
                <a:sym typeface="Arial"/>
              </a:rPr>
              <a:t>Methodology Overview</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4" name="Shape 2244"/>
        <p:cNvGrpSpPr/>
        <p:nvPr/>
      </p:nvGrpSpPr>
      <p:grpSpPr>
        <a:xfrm>
          <a:off x="0" y="0"/>
          <a:ext cx="0" cy="0"/>
          <a:chOff x="0" y="0"/>
          <a:chExt cx="0" cy="0"/>
        </a:xfrm>
      </p:grpSpPr>
      <p:graphicFrame>
        <p:nvGraphicFramePr>
          <p:cNvPr id="2245" name="Google Shape;2245;p130"/>
          <p:cNvGraphicFramePr/>
          <p:nvPr/>
        </p:nvGraphicFramePr>
        <p:xfrm>
          <a:off x="457200" y="732294"/>
          <a:ext cx="3000000" cy="3000000"/>
        </p:xfrm>
        <a:graphic>
          <a:graphicData uri="http://schemas.openxmlformats.org/drawingml/2006/table">
            <a:tbl>
              <a:tblPr bandRow="1" firstRow="1">
                <a:noFill/>
                <a:tableStyleId>{874D8B30-B24E-4487-B09C-3D23B8D8C667}</a:tableStyleId>
              </a:tblPr>
              <a:tblGrid>
                <a:gridCol w="1566800"/>
                <a:gridCol w="3524025"/>
                <a:gridCol w="3138750"/>
              </a:tblGrid>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Overview</a:t>
                      </a:r>
                      <a:endParaRPr sz="1100"/>
                    </a:p>
                  </a:txBody>
                  <a:tcPr marT="34300" marB="34300" marR="91450" marL="0">
                    <a:lnB cap="flat" cmpd="sng" w="9525">
                      <a:solidFill>
                        <a:schemeClr val="dk1"/>
                      </a:solidFill>
                      <a:prstDash val="solid"/>
                      <a:round/>
                      <a:headEnd len="sm" w="sm" type="none"/>
                      <a:tailEnd len="sm" w="sm" type="none"/>
                    </a:lnB>
                  </a:tcPr>
                </a:tc>
                <a:tc hMerge="1"/>
                <a:tc hMerge="1"/>
              </a:tr>
              <a:tr h="114300">
                <a:tc gridSpan="3">
                  <a:txBody>
                    <a:bodyPr/>
                    <a:lstStyle/>
                    <a:p>
                      <a:pPr indent="0" lvl="0" marL="0" marR="0" rtl="0" algn="l">
                        <a:lnSpc>
                          <a:spcPct val="100000"/>
                        </a:lnSpc>
                        <a:spcBef>
                          <a:spcPts val="0"/>
                        </a:spcBef>
                        <a:spcAft>
                          <a:spcPts val="0"/>
                        </a:spcAft>
                        <a:buClr>
                          <a:schemeClr val="dk1"/>
                        </a:buClr>
                        <a:buSzPts val="900"/>
                        <a:buFont typeface="Arial"/>
                        <a:buNone/>
                      </a:pPr>
                      <a:r>
                        <a:rPr lang="en" sz="900"/>
                        <a:t>When senior leaders at Höganäs began to update the company’s leadership criteria, they realized that the updated behaviors were biased toward masculine behaviors. Höganäs brought in diverse perspectives from across the organization to debias their leadership criteria and ensure the new behavior definitions were inclusive of women.</a:t>
                      </a:r>
                      <a:endParaRPr sz="1100"/>
                    </a:p>
                  </a:txBody>
                  <a:tcPr marT="68600" marB="20575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Solution Highlights</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114300">
                <a:tc gridSpan="3">
                  <a:txBody>
                    <a:bodyPr/>
                    <a:lstStyle/>
                    <a:p>
                      <a:pPr indent="-120650" lvl="0" marL="127000" marR="0" rtl="0" algn="l">
                        <a:spcBef>
                          <a:spcPts val="0"/>
                        </a:spcBef>
                        <a:spcAft>
                          <a:spcPts val="0"/>
                        </a:spcAft>
                        <a:buClr>
                          <a:schemeClr val="dk1"/>
                        </a:buClr>
                        <a:buSzPts val="900"/>
                        <a:buFont typeface="Arial"/>
                        <a:buChar char="•"/>
                      </a:pPr>
                      <a:r>
                        <a:rPr b="1" lang="en" sz="900"/>
                        <a:t>Seek Diverse Perspectives to Pressure-Test Behaviors </a:t>
                      </a:r>
                      <a:r>
                        <a:rPr b="0" lang="en" sz="900"/>
                        <a:t>– </a:t>
                      </a:r>
                      <a:r>
                        <a:rPr b="0" lang="en" sz="900">
                          <a:solidFill>
                            <a:schemeClr val="dk1"/>
                          </a:solidFill>
                        </a:rPr>
                        <a:t>Leverage diverse perspectives from across the organization to help identify bias and shape new relevant and inclusive leadership behaviors. </a:t>
                      </a:r>
                      <a:endParaRPr sz="1100"/>
                    </a:p>
                    <a:p>
                      <a:pPr indent="-120650" lvl="0" marL="127000" marR="0" rtl="0" algn="l">
                        <a:spcBef>
                          <a:spcPts val="0"/>
                        </a:spcBef>
                        <a:spcAft>
                          <a:spcPts val="0"/>
                        </a:spcAft>
                        <a:buClr>
                          <a:schemeClr val="dk1"/>
                        </a:buClr>
                        <a:buSzPts val="900"/>
                        <a:buFont typeface="Arial"/>
                        <a:buChar char="•"/>
                      </a:pPr>
                      <a:r>
                        <a:rPr b="1" lang="en" sz="900">
                          <a:solidFill>
                            <a:schemeClr val="dk1"/>
                          </a:solidFill>
                        </a:rPr>
                        <a:t>Integrate Behaviors into the Performance Management Process</a:t>
                      </a:r>
                      <a:r>
                        <a:rPr b="0" lang="en" sz="900"/>
                        <a:t>– Incorporate the behaviors into the performance management process and allow for continued feedback to iterate on the behavior definitions. </a:t>
                      </a:r>
                      <a:endParaRPr b="1" sz="900"/>
                    </a:p>
                  </a:txBody>
                  <a:tcPr marT="68600" marB="20575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Scenario</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114300">
                <a:tc gridSpan="3">
                  <a:txBody>
                    <a:bodyPr/>
                    <a:lstStyle/>
                    <a:p>
                      <a:pPr indent="0" lvl="0" marL="0" marR="0" rtl="0" algn="l">
                        <a:lnSpc>
                          <a:spcPct val="100000"/>
                        </a:lnSpc>
                        <a:spcBef>
                          <a:spcPts val="0"/>
                        </a:spcBef>
                        <a:spcAft>
                          <a:spcPts val="0"/>
                        </a:spcAft>
                        <a:buClr>
                          <a:schemeClr val="dk1"/>
                        </a:buClr>
                        <a:buSzPts val="900"/>
                        <a:buFont typeface="Arial"/>
                        <a:buNone/>
                      </a:pPr>
                      <a:r>
                        <a:rPr lang="en" sz="900"/>
                        <a:t>Höganäs decided to move to a behavior-based performance management system but realized the language in their criteria were perceived as biased and favoring masculine behaviors. Höganäs was concerned that the masculine language and the behaviors the language perpetuated could advantage men over women in the performance management process. To ensure the new behaviors were inclusive of women, Höganäs worked with their ‘More Women Network’ employee resource group to create new debiased behavior definitions.</a:t>
                      </a:r>
                      <a:endParaRPr sz="1100"/>
                    </a:p>
                  </a:txBody>
                  <a:tcPr marT="68600" marB="20575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189375">
                <a:tc gridSpan="3">
                  <a:txBody>
                    <a:bodyPr/>
                    <a:lstStyle/>
                    <a:p>
                      <a:pPr indent="0" lvl="0" marL="0" marR="0" rtl="0" algn="l">
                        <a:lnSpc>
                          <a:spcPct val="100000"/>
                        </a:lnSpc>
                        <a:spcBef>
                          <a:spcPts val="0"/>
                        </a:spcBef>
                        <a:spcAft>
                          <a:spcPts val="0"/>
                        </a:spcAft>
                        <a:buClr>
                          <a:srgbClr val="6F7878"/>
                        </a:buClr>
                        <a:buSzPts val="900"/>
                        <a:buFont typeface="Arial Black"/>
                        <a:buNone/>
                      </a:pPr>
                      <a:r>
                        <a:rPr b="0" lang="en" sz="900">
                          <a:solidFill>
                            <a:srgbClr val="6F7878"/>
                          </a:solidFill>
                          <a:latin typeface="Arial Black"/>
                          <a:ea typeface="Arial Black"/>
                          <a:cs typeface="Arial Black"/>
                          <a:sym typeface="Arial Black"/>
                        </a:rPr>
                        <a:t>About the Company</a:t>
                      </a:r>
                      <a:endParaRPr sz="1100"/>
                    </a:p>
                  </a:txBody>
                  <a:tcPr marT="34300" marB="34300" marR="91450" marL="0">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hMerge="1"/>
                <a:tc hMerge="1"/>
              </a:tr>
              <a:tr h="272925">
                <a:tc gridSpan="3">
                  <a:txBody>
                    <a:bodyPr/>
                    <a:lstStyle/>
                    <a:p>
                      <a:pPr indent="0" lvl="0" marL="0" marR="0" rtl="0" algn="l">
                        <a:lnSpc>
                          <a:spcPct val="100000"/>
                        </a:lnSpc>
                        <a:spcBef>
                          <a:spcPts val="0"/>
                        </a:spcBef>
                        <a:spcAft>
                          <a:spcPts val="0"/>
                        </a:spcAft>
                        <a:buClr>
                          <a:schemeClr val="dk1"/>
                        </a:buClr>
                        <a:buSzPts val="900"/>
                        <a:buFont typeface="Arial"/>
                        <a:buNone/>
                      </a:pPr>
                      <a:r>
                        <a:rPr b="1" lang="en" sz="900"/>
                        <a:t>Höganäs</a:t>
                      </a:r>
                      <a:endParaRPr sz="1100"/>
                    </a:p>
                  </a:txBody>
                  <a:tcPr marT="68600" marB="68600" marR="0" marL="0">
                    <a:lnT cap="flat" cmpd="sng" w="9525">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r>
              <a:tr h="508425">
                <a:tc>
                  <a:txBody>
                    <a:bodyPr/>
                    <a:lstStyle/>
                    <a:p>
                      <a:pPr indent="0" lvl="0" marL="0" marR="0" rtl="0" algn="l">
                        <a:spcBef>
                          <a:spcPts val="0"/>
                        </a:spcBef>
                        <a:spcAft>
                          <a:spcPts val="0"/>
                        </a:spcAft>
                        <a:buNone/>
                      </a:pPr>
                      <a:r>
                        <a:t/>
                      </a:r>
                      <a:endParaRPr sz="900"/>
                    </a:p>
                  </a:txBody>
                  <a:tcPr marT="34300" marB="34300" marR="91450" marL="0">
                    <a:lnT cap="flat" cmpd="sng" w="9525">
                      <a:solidFill>
                        <a:srgbClr val="000000">
                          <a:alpha val="0"/>
                        </a:srgbClr>
                      </a:solidFill>
                      <a:prstDash val="solid"/>
                      <a:round/>
                      <a:headEnd len="sm" w="sm" type="none"/>
                      <a:tailEnd len="sm" w="sm" type="none"/>
                    </a:lnT>
                  </a:tcPr>
                </a:tc>
                <a:tc>
                  <a:txBody>
                    <a:bodyPr/>
                    <a:lstStyle/>
                    <a:p>
                      <a:pPr indent="0" lvl="0" marL="0" marR="0" rtl="0" algn="l">
                        <a:spcBef>
                          <a:spcPts val="0"/>
                        </a:spcBef>
                        <a:spcAft>
                          <a:spcPts val="0"/>
                        </a:spcAft>
                        <a:buNone/>
                      </a:pPr>
                      <a:r>
                        <a:rPr lang="en" sz="900">
                          <a:solidFill>
                            <a:srgbClr val="000000"/>
                          </a:solidFill>
                          <a:latin typeface="Arial"/>
                          <a:ea typeface="Arial"/>
                          <a:cs typeface="Arial"/>
                          <a:sym typeface="Arial"/>
                        </a:rPr>
                        <a:t>Industry: Metals</a:t>
                      </a:r>
                      <a:endParaRPr sz="1100"/>
                    </a:p>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Headquarters Location: Höganäs, Sweden</a:t>
                      </a:r>
                      <a:endParaRPr sz="1100"/>
                    </a:p>
                  </a:txBody>
                  <a:tcPr marT="34300" marB="34300" marR="91450" marL="0">
                    <a:lnT cap="flat" cmpd="sng" w="9525">
                      <a:solidFill>
                        <a:srgbClr val="000000">
                          <a:alpha val="0"/>
                        </a:srgbClr>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Revenue: USD 1.07 billion (2019)</a:t>
                      </a:r>
                      <a:endParaRPr sz="1100"/>
                    </a:p>
                    <a:p>
                      <a:pPr indent="0" lvl="0" marL="0" marR="0" rtl="0" algn="l">
                        <a:lnSpc>
                          <a:spcPct val="100000"/>
                        </a:lnSpc>
                        <a:spcBef>
                          <a:spcPts val="0"/>
                        </a:spcBef>
                        <a:spcAft>
                          <a:spcPts val="0"/>
                        </a:spcAft>
                        <a:buClr>
                          <a:schemeClr val="dk1"/>
                        </a:buClr>
                        <a:buSzPts val="900"/>
                        <a:buFont typeface="Arial"/>
                        <a:buNone/>
                      </a:pPr>
                      <a:r>
                        <a:rPr lang="en" sz="900">
                          <a:solidFill>
                            <a:schemeClr val="dk1"/>
                          </a:solidFill>
                          <a:latin typeface="Arial"/>
                          <a:ea typeface="Arial"/>
                          <a:cs typeface="Arial"/>
                          <a:sym typeface="Arial"/>
                        </a:rPr>
                        <a:t>Employees: Approx. 2,400 (2021)</a:t>
                      </a:r>
                      <a:endParaRPr sz="1100"/>
                    </a:p>
                  </a:txBody>
                  <a:tcPr marT="34300" marB="34300" marR="91450" marL="0">
                    <a:lnT cap="flat" cmpd="sng" w="9525">
                      <a:solidFill>
                        <a:srgbClr val="000000">
                          <a:alpha val="0"/>
                        </a:srgbClr>
                      </a:solidFill>
                      <a:prstDash val="solid"/>
                      <a:round/>
                      <a:headEnd len="sm" w="sm" type="none"/>
                      <a:tailEnd len="sm" w="sm" type="none"/>
                    </a:lnT>
                  </a:tcPr>
                </a:tc>
              </a:tr>
            </a:tbl>
          </a:graphicData>
        </a:graphic>
      </p:graphicFrame>
      <p:sp>
        <p:nvSpPr>
          <p:cNvPr id="2246" name="Google Shape;2246;p130"/>
          <p:cNvSpPr txBox="1"/>
          <p:nvPr>
            <p:ph type="title"/>
          </p:nvPr>
        </p:nvSpPr>
        <p:spPr>
          <a:xfrm>
            <a:off x="457201" y="342900"/>
            <a:ext cx="8229600"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Höganäs’ Leadership Criteria Debiasing</a:t>
            </a:r>
            <a:endParaRPr/>
          </a:p>
        </p:txBody>
      </p:sp>
      <p:pic>
        <p:nvPicPr>
          <p:cNvPr descr="Blue text on a white background&#10;&#10;Description automatically generated with medium confidence" id="2247" name="Google Shape;2247;p130"/>
          <p:cNvPicPr preferRelativeResize="0"/>
          <p:nvPr/>
        </p:nvPicPr>
        <p:blipFill rotWithShape="1">
          <a:blip r:embed="rId3">
            <a:alphaModFix/>
          </a:blip>
          <a:srcRect b="0" l="0" r="0" t="0"/>
          <a:stretch/>
        </p:blipFill>
        <p:spPr>
          <a:xfrm>
            <a:off x="424127" y="4229447"/>
            <a:ext cx="989575" cy="229999"/>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2" name="Shape 2252"/>
        <p:cNvGrpSpPr/>
        <p:nvPr/>
      </p:nvGrpSpPr>
      <p:grpSpPr>
        <a:xfrm>
          <a:off x="0" y="0"/>
          <a:ext cx="0" cy="0"/>
          <a:chOff x="0" y="0"/>
          <a:chExt cx="0" cy="0"/>
        </a:xfrm>
      </p:grpSpPr>
      <p:sp>
        <p:nvSpPr>
          <p:cNvPr id="2253" name="Google Shape;2253;p131"/>
          <p:cNvSpPr txBox="1"/>
          <p:nvPr>
            <p:ph type="title"/>
          </p:nvPr>
        </p:nvSpPr>
        <p:spPr>
          <a:xfrm>
            <a:off x="457200" y="342900"/>
            <a:ext cx="8229601" cy="17145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2856"/>
              </a:buClr>
              <a:buSzPts val="2000"/>
              <a:buFont typeface="Arial Black"/>
              <a:buNone/>
            </a:pPr>
            <a:r>
              <a:rPr lang="en"/>
              <a:t>Leadership Criteria Present Hidden Biases</a:t>
            </a:r>
            <a:endParaRPr/>
          </a:p>
        </p:txBody>
      </p:sp>
      <p:sp>
        <p:nvSpPr>
          <p:cNvPr id="2254" name="Google Shape;2254;p131"/>
          <p:cNvSpPr txBox="1"/>
          <p:nvPr>
            <p:ph idx="1" type="body"/>
          </p:nvPr>
        </p:nvSpPr>
        <p:spPr>
          <a:xfrm>
            <a:off x="457199" y="685801"/>
            <a:ext cx="8229601" cy="1371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
              <a:t>Sample Leadership Criteria and Hidden Biases They Present</a:t>
            </a:r>
            <a:endParaRPr/>
          </a:p>
        </p:txBody>
      </p:sp>
      <p:sp>
        <p:nvSpPr>
          <p:cNvPr id="2255" name="Google Shape;2255;p131"/>
          <p:cNvSpPr txBox="1"/>
          <p:nvPr/>
        </p:nvSpPr>
        <p:spPr>
          <a:xfrm>
            <a:off x="457200" y="4462254"/>
            <a:ext cx="3474736" cy="184666"/>
          </a:xfrm>
          <a:prstGeom prst="rect">
            <a:avLst/>
          </a:prstGeom>
          <a:noFill/>
          <a:ln>
            <a:noFill/>
          </a:ln>
        </p:spPr>
        <p:txBody>
          <a:bodyPr anchorCtr="0" anchor="b" bIns="0" lIns="0" spcFirstLastPara="1" rIns="0" wrap="square" tIns="91425">
            <a:spAutoFit/>
          </a:bodyPr>
          <a:lstStyle/>
          <a:p>
            <a:pPr indent="0" lvl="0" marL="0" marR="0" rtl="0" algn="l">
              <a:spcBef>
                <a:spcPts val="0"/>
              </a:spcBef>
              <a:spcAft>
                <a:spcPts val="0"/>
              </a:spcAft>
              <a:buNone/>
            </a:pPr>
            <a:r>
              <a:rPr lang="en" sz="1000">
                <a:solidFill>
                  <a:schemeClr val="dk1"/>
                </a:solidFill>
                <a:latin typeface="Arial"/>
                <a:ea typeface="Arial"/>
                <a:cs typeface="Arial"/>
                <a:sym typeface="Arial"/>
              </a:rPr>
              <a:t>Source: Adapted From Höganäs</a:t>
            </a:r>
            <a:endParaRPr/>
          </a:p>
        </p:txBody>
      </p:sp>
      <p:sp>
        <p:nvSpPr>
          <p:cNvPr id="2256" name="Google Shape;2256;p131"/>
          <p:cNvSpPr/>
          <p:nvPr/>
        </p:nvSpPr>
        <p:spPr>
          <a:xfrm>
            <a:off x="457198" y="1332366"/>
            <a:ext cx="3155952" cy="650716"/>
          </a:xfrm>
          <a:prstGeom prst="roundRect">
            <a:avLst>
              <a:gd fmla="val 0" name="adj"/>
            </a:avLst>
          </a:prstGeom>
          <a:solidFill>
            <a:srgbClr val="6A80A3"/>
          </a:solidFill>
          <a:ln>
            <a:noFill/>
          </a:ln>
        </p:spPr>
        <p:txBody>
          <a:bodyPr anchorCtr="0" anchor="ctr" bIns="45700" lIns="18287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Aggressively pursues client needs</a:t>
            </a:r>
            <a:endParaRPr/>
          </a:p>
        </p:txBody>
      </p:sp>
      <p:sp>
        <p:nvSpPr>
          <p:cNvPr id="2257" name="Google Shape;2257;p131"/>
          <p:cNvSpPr/>
          <p:nvPr/>
        </p:nvSpPr>
        <p:spPr>
          <a:xfrm>
            <a:off x="3613150" y="1332366"/>
            <a:ext cx="5084045" cy="650716"/>
          </a:xfrm>
          <a:prstGeom prst="roundRect">
            <a:avLst>
              <a:gd fmla="val 0" name="adj"/>
            </a:avLst>
          </a:prstGeom>
          <a:solidFill>
            <a:srgbClr val="D0DEEA"/>
          </a:solidFill>
          <a:ln>
            <a:noFill/>
          </a:ln>
        </p:spPr>
        <p:txBody>
          <a:bodyPr anchorCtr="0" anchor="ctr" bIns="45700" lIns="274300" spcFirstLastPara="1" rIns="91425"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Aggressiveness is traditionally a quality associated with masculine behavior and often portrayed as a negative attribute in women. </a:t>
            </a:r>
            <a:endParaRPr/>
          </a:p>
        </p:txBody>
      </p:sp>
      <p:sp>
        <p:nvSpPr>
          <p:cNvPr id="2258" name="Google Shape;2258;p131"/>
          <p:cNvSpPr txBox="1"/>
          <p:nvPr/>
        </p:nvSpPr>
        <p:spPr>
          <a:xfrm>
            <a:off x="457199" y="1079497"/>
            <a:ext cx="2854193" cy="230833"/>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Illustrative Leadership Criteria</a:t>
            </a:r>
            <a:endParaRPr/>
          </a:p>
        </p:txBody>
      </p:sp>
      <p:sp>
        <p:nvSpPr>
          <p:cNvPr id="2259" name="Google Shape;2259;p131"/>
          <p:cNvSpPr txBox="1"/>
          <p:nvPr/>
        </p:nvSpPr>
        <p:spPr>
          <a:xfrm>
            <a:off x="3890369" y="1077088"/>
            <a:ext cx="2277964" cy="207749"/>
          </a:xfrm>
          <a:prstGeom prst="rect">
            <a:avLst/>
          </a:prstGeom>
          <a:noFill/>
          <a:ln>
            <a:noFill/>
          </a:ln>
        </p:spPr>
        <p:txBody>
          <a:bodyPr anchorCtr="0" anchor="t" bIns="45700" lIns="0" spcFirstLastPara="1" rIns="0" wrap="square" tIns="45700">
            <a:spAutoFit/>
          </a:bodyPr>
          <a:lstStyle/>
          <a:p>
            <a:pPr indent="0" lvl="0" marL="0" marR="0" rtl="0" algn="l">
              <a:spcBef>
                <a:spcPts val="0"/>
              </a:spcBef>
              <a:spcAft>
                <a:spcPts val="0"/>
              </a:spcAft>
              <a:buNone/>
            </a:pPr>
            <a:r>
              <a:rPr b="1" lang="en" sz="1200">
                <a:solidFill>
                  <a:schemeClr val="dk1"/>
                </a:solidFill>
                <a:latin typeface="Arial"/>
                <a:ea typeface="Arial"/>
                <a:cs typeface="Arial"/>
                <a:sym typeface="Arial"/>
              </a:rPr>
              <a:t>Hidden Biases</a:t>
            </a:r>
            <a:endParaRPr/>
          </a:p>
        </p:txBody>
      </p:sp>
      <p:sp>
        <p:nvSpPr>
          <p:cNvPr id="2260" name="Google Shape;2260;p131"/>
          <p:cNvSpPr/>
          <p:nvPr/>
        </p:nvSpPr>
        <p:spPr>
          <a:xfrm>
            <a:off x="456327" y="2191784"/>
            <a:ext cx="3155952" cy="650716"/>
          </a:xfrm>
          <a:prstGeom prst="roundRect">
            <a:avLst>
              <a:gd fmla="val 0" name="adj"/>
            </a:avLst>
          </a:prstGeom>
          <a:solidFill>
            <a:srgbClr val="6A80A3"/>
          </a:solidFill>
          <a:ln>
            <a:noFill/>
          </a:ln>
        </p:spPr>
        <p:txBody>
          <a:bodyPr anchorCtr="0" anchor="ctr" bIns="45700" lIns="18287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Demonstrates assertive leadership</a:t>
            </a:r>
            <a:endParaRPr/>
          </a:p>
        </p:txBody>
      </p:sp>
      <p:sp>
        <p:nvSpPr>
          <p:cNvPr id="2261" name="Google Shape;2261;p131"/>
          <p:cNvSpPr/>
          <p:nvPr/>
        </p:nvSpPr>
        <p:spPr>
          <a:xfrm>
            <a:off x="3611407" y="2191784"/>
            <a:ext cx="5084917" cy="650716"/>
          </a:xfrm>
          <a:prstGeom prst="roundRect">
            <a:avLst>
              <a:gd fmla="val 0" name="adj"/>
            </a:avLst>
          </a:prstGeom>
          <a:solidFill>
            <a:srgbClr val="D0DEEA"/>
          </a:solidFill>
          <a:ln>
            <a:noFill/>
          </a:ln>
        </p:spPr>
        <p:txBody>
          <a:bodyPr anchorCtr="0" anchor="ctr" bIns="45700" lIns="274300" spcFirstLastPara="1" rIns="91425"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Men and women can be perceived differently when exhibiting assertive behaviors in the workplace.</a:t>
            </a:r>
            <a:endParaRPr/>
          </a:p>
        </p:txBody>
      </p:sp>
      <p:sp>
        <p:nvSpPr>
          <p:cNvPr id="2262" name="Google Shape;2262;p131"/>
          <p:cNvSpPr/>
          <p:nvPr/>
        </p:nvSpPr>
        <p:spPr>
          <a:xfrm>
            <a:off x="455455" y="3042003"/>
            <a:ext cx="3155952" cy="650716"/>
          </a:xfrm>
          <a:prstGeom prst="roundRect">
            <a:avLst>
              <a:gd fmla="val 0" name="adj"/>
            </a:avLst>
          </a:prstGeom>
          <a:solidFill>
            <a:srgbClr val="6A80A3"/>
          </a:solidFill>
          <a:ln>
            <a:noFill/>
          </a:ln>
        </p:spPr>
        <p:txBody>
          <a:bodyPr anchorCtr="0" anchor="ctr" bIns="45700" lIns="182875" spcFirstLastPara="1" rIns="91425" wrap="square" tIns="45700">
            <a:noAutofit/>
          </a:bodyPr>
          <a:lstStyle/>
          <a:p>
            <a:pPr indent="0" lvl="0" marL="0" marR="0" rtl="0" algn="l">
              <a:spcBef>
                <a:spcPts val="0"/>
              </a:spcBef>
              <a:spcAft>
                <a:spcPts val="0"/>
              </a:spcAft>
              <a:buNone/>
            </a:pPr>
            <a:r>
              <a:rPr b="1" lang="en" sz="1200">
                <a:solidFill>
                  <a:schemeClr val="lt1"/>
                </a:solidFill>
                <a:latin typeface="Arial"/>
                <a:ea typeface="Arial"/>
                <a:cs typeface="Arial"/>
                <a:sym typeface="Arial"/>
              </a:rPr>
              <a:t>Exhibits executive presence</a:t>
            </a:r>
            <a:endParaRPr/>
          </a:p>
        </p:txBody>
      </p:sp>
      <p:sp>
        <p:nvSpPr>
          <p:cNvPr id="2263" name="Google Shape;2263;p131"/>
          <p:cNvSpPr/>
          <p:nvPr/>
        </p:nvSpPr>
        <p:spPr>
          <a:xfrm>
            <a:off x="3610535" y="3042003"/>
            <a:ext cx="5084917" cy="650716"/>
          </a:xfrm>
          <a:prstGeom prst="roundRect">
            <a:avLst>
              <a:gd fmla="val 0" name="adj"/>
            </a:avLst>
          </a:prstGeom>
          <a:solidFill>
            <a:srgbClr val="D0DEEA"/>
          </a:solidFill>
          <a:ln>
            <a:noFill/>
          </a:ln>
        </p:spPr>
        <p:txBody>
          <a:bodyPr anchorCtr="0" anchor="ctr" bIns="45700" lIns="274300" spcFirstLastPara="1" rIns="274300" wrap="square" tIns="45700">
            <a:noAutofit/>
          </a:bodyPr>
          <a:lstStyle/>
          <a:p>
            <a:pPr indent="0" lvl="0" marL="0" marR="0" rtl="0" algn="l">
              <a:spcBef>
                <a:spcPts val="0"/>
              </a:spcBef>
              <a:spcAft>
                <a:spcPts val="0"/>
              </a:spcAft>
              <a:buNone/>
            </a:pPr>
            <a:r>
              <a:rPr lang="en" sz="1200">
                <a:solidFill>
                  <a:schemeClr val="dk1"/>
                </a:solidFill>
                <a:latin typeface="Arial"/>
                <a:ea typeface="Arial"/>
                <a:cs typeface="Arial"/>
                <a:sym typeface="Arial"/>
              </a:rPr>
              <a:t>Executive presence is often defined based on traditional conceptions of male leadership.</a:t>
            </a:r>
            <a:endParaRPr/>
          </a:p>
        </p:txBody>
      </p:sp>
      <p:grpSp>
        <p:nvGrpSpPr>
          <p:cNvPr id="2264" name="Google Shape;2264;p131"/>
          <p:cNvGrpSpPr/>
          <p:nvPr/>
        </p:nvGrpSpPr>
        <p:grpSpPr>
          <a:xfrm>
            <a:off x="3402240" y="2938002"/>
            <a:ext cx="350610" cy="794472"/>
            <a:chOff x="3402240" y="3917336"/>
            <a:chExt cx="350610" cy="1059296"/>
          </a:xfrm>
        </p:grpSpPr>
        <p:sp>
          <p:nvSpPr>
            <p:cNvPr id="2265" name="Google Shape;2265;p131"/>
            <p:cNvSpPr/>
            <p:nvPr/>
          </p:nvSpPr>
          <p:spPr>
            <a:xfrm>
              <a:off x="3508577" y="3917336"/>
              <a:ext cx="203916" cy="1008152"/>
            </a:xfrm>
            <a:prstGeom prst="roundRect">
              <a:avLst>
                <a:gd fmla="val 50000"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266" name="Google Shape;2266;p131"/>
            <p:cNvPicPr preferRelativeResize="0"/>
            <p:nvPr/>
          </p:nvPicPr>
          <p:blipFill rotWithShape="1">
            <a:blip r:embed="rId3">
              <a:alphaModFix/>
            </a:blip>
            <a:srcRect b="0" l="0" r="0" t="0"/>
            <a:stretch/>
          </p:blipFill>
          <p:spPr>
            <a:xfrm>
              <a:off x="3402240" y="4671755"/>
              <a:ext cx="350610" cy="304877"/>
            </a:xfrm>
            <a:prstGeom prst="rect">
              <a:avLst/>
            </a:prstGeom>
            <a:noFill/>
            <a:ln>
              <a:noFill/>
            </a:ln>
          </p:spPr>
        </p:pic>
      </p:grpSp>
      <p:grpSp>
        <p:nvGrpSpPr>
          <p:cNvPr id="2267" name="Google Shape;2267;p131"/>
          <p:cNvGrpSpPr/>
          <p:nvPr/>
        </p:nvGrpSpPr>
        <p:grpSpPr>
          <a:xfrm>
            <a:off x="3402240" y="2086386"/>
            <a:ext cx="350610" cy="796438"/>
            <a:chOff x="3402240" y="2781848"/>
            <a:chExt cx="350610" cy="1061917"/>
          </a:xfrm>
        </p:grpSpPr>
        <p:sp>
          <p:nvSpPr>
            <p:cNvPr id="2268" name="Google Shape;2268;p131"/>
            <p:cNvSpPr/>
            <p:nvPr/>
          </p:nvSpPr>
          <p:spPr>
            <a:xfrm>
              <a:off x="3508577" y="2781848"/>
              <a:ext cx="203916" cy="1008152"/>
            </a:xfrm>
            <a:prstGeom prst="roundRect">
              <a:avLst>
                <a:gd fmla="val 50000"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269" name="Google Shape;2269;p131"/>
            <p:cNvPicPr preferRelativeResize="0"/>
            <p:nvPr/>
          </p:nvPicPr>
          <p:blipFill rotWithShape="1">
            <a:blip r:embed="rId3">
              <a:alphaModFix/>
            </a:blip>
            <a:srcRect b="0" l="0" r="0" t="0"/>
            <a:stretch/>
          </p:blipFill>
          <p:spPr>
            <a:xfrm>
              <a:off x="3402240" y="3538888"/>
              <a:ext cx="350610" cy="304877"/>
            </a:xfrm>
            <a:prstGeom prst="rect">
              <a:avLst/>
            </a:prstGeom>
            <a:noFill/>
            <a:ln>
              <a:noFill/>
            </a:ln>
          </p:spPr>
        </p:pic>
      </p:grpSp>
      <p:grpSp>
        <p:nvGrpSpPr>
          <p:cNvPr id="2270" name="Google Shape;2270;p131"/>
          <p:cNvGrpSpPr/>
          <p:nvPr/>
        </p:nvGrpSpPr>
        <p:grpSpPr>
          <a:xfrm>
            <a:off x="3402240" y="1226968"/>
            <a:ext cx="350610" cy="796418"/>
            <a:chOff x="3402240" y="1635957"/>
            <a:chExt cx="350610" cy="1061891"/>
          </a:xfrm>
        </p:grpSpPr>
        <p:sp>
          <p:nvSpPr>
            <p:cNvPr id="2271" name="Google Shape;2271;p131"/>
            <p:cNvSpPr/>
            <p:nvPr/>
          </p:nvSpPr>
          <p:spPr>
            <a:xfrm>
              <a:off x="3509711" y="1635957"/>
              <a:ext cx="203916" cy="1008152"/>
            </a:xfrm>
            <a:prstGeom prst="roundRect">
              <a:avLst>
                <a:gd fmla="val 50000" name="adj"/>
              </a:avLst>
            </a:prstGeom>
            <a:solidFill>
              <a:srgbClr val="A1B3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272" name="Google Shape;2272;p131"/>
            <p:cNvPicPr preferRelativeResize="0"/>
            <p:nvPr/>
          </p:nvPicPr>
          <p:blipFill rotWithShape="1">
            <a:blip r:embed="rId3">
              <a:alphaModFix/>
            </a:blip>
            <a:srcRect b="0" l="0" r="0" t="0"/>
            <a:stretch/>
          </p:blipFill>
          <p:spPr>
            <a:xfrm>
              <a:off x="3402240" y="2392971"/>
              <a:ext cx="350610" cy="304877"/>
            </a:xfrm>
            <a:prstGeom prst="rect">
              <a:avLst/>
            </a:prstGeom>
            <a:noFill/>
            <a:ln>
              <a:noFill/>
            </a:ln>
          </p:spPr>
        </p:pic>
      </p:grpSp>
      <p:sp>
        <p:nvSpPr>
          <p:cNvPr id="2273" name="Google Shape;2273;p131"/>
          <p:cNvSpPr txBox="1"/>
          <p:nvPr/>
        </p:nvSpPr>
        <p:spPr>
          <a:xfrm>
            <a:off x="460829" y="3876746"/>
            <a:ext cx="8235496" cy="582852"/>
          </a:xfrm>
          <a:prstGeom prst="rect">
            <a:avLst/>
          </a:prstGeom>
          <a:solidFill>
            <a:schemeClr val="lt1"/>
          </a:solidFill>
          <a:ln cap="flat" cmpd="sng" w="12700">
            <a:solidFill>
              <a:srgbClr val="E81159"/>
            </a:solidFill>
            <a:prstDash val="solid"/>
            <a:round/>
            <a:headEnd len="sm" w="sm" type="none"/>
            <a:tailEnd len="sm" w="sm" type="none"/>
          </a:ln>
        </p:spPr>
        <p:txBody>
          <a:bodyPr anchorCtr="0" anchor="t" bIns="91425" lIns="594350" spcFirstLastPara="1" rIns="91425" wrap="square" tIns="91425">
            <a:spAutoFit/>
          </a:bodyPr>
          <a:lstStyle/>
          <a:p>
            <a:pPr indent="-45720" lvl="0" marL="45720" marR="0" rtl="0" algn="l">
              <a:spcBef>
                <a:spcPts val="0"/>
              </a:spcBef>
              <a:spcAft>
                <a:spcPts val="0"/>
              </a:spcAft>
              <a:buNone/>
            </a:pPr>
            <a:r>
              <a:rPr b="1" lang="en" sz="1200">
                <a:solidFill>
                  <a:schemeClr val="dk1"/>
                </a:solidFill>
                <a:latin typeface="Arial"/>
                <a:ea typeface="Arial"/>
                <a:cs typeface="Arial"/>
                <a:sym typeface="Arial"/>
              </a:rPr>
              <a:t>Realization</a:t>
            </a:r>
            <a:endParaRPr/>
          </a:p>
          <a:p>
            <a:pPr indent="0" lvl="0" marL="0" marR="0" rtl="0" algn="l">
              <a:spcBef>
                <a:spcPts val="300"/>
              </a:spcBef>
              <a:spcAft>
                <a:spcPts val="0"/>
              </a:spcAft>
              <a:buNone/>
            </a:pPr>
            <a:r>
              <a:rPr lang="en" sz="1200">
                <a:solidFill>
                  <a:schemeClr val="dk1"/>
                </a:solidFill>
                <a:latin typeface="Arial"/>
                <a:ea typeface="Arial"/>
                <a:cs typeface="Arial"/>
                <a:sym typeface="Arial"/>
              </a:rPr>
              <a:t>When Höganäs’ leadership team created new leadership behaviors for their performance management process, they realized that their newly created behavior definitions had hidden biases that favored masculine behaviors.</a:t>
            </a:r>
            <a:endParaRPr sz="1200" strike="sngStrike">
              <a:solidFill>
                <a:schemeClr val="dk1"/>
              </a:solidFill>
              <a:latin typeface="Arial"/>
              <a:ea typeface="Arial"/>
              <a:cs typeface="Arial"/>
              <a:sym typeface="Arial"/>
            </a:endParaRPr>
          </a:p>
        </p:txBody>
      </p:sp>
      <p:pic>
        <p:nvPicPr>
          <p:cNvPr id="2274" name="Google Shape;2274;p131"/>
          <p:cNvPicPr preferRelativeResize="0"/>
          <p:nvPr/>
        </p:nvPicPr>
        <p:blipFill rotWithShape="1">
          <a:blip r:embed="rId4">
            <a:alphaModFix/>
          </a:blip>
          <a:srcRect b="0" l="0" r="0" t="0"/>
          <a:stretch/>
        </p:blipFill>
        <p:spPr>
          <a:xfrm>
            <a:off x="527740" y="3959447"/>
            <a:ext cx="360045" cy="280035"/>
          </a:xfrm>
          <a:prstGeom prst="rect">
            <a:avLst/>
          </a:prstGeom>
          <a:noFill/>
          <a:ln>
            <a:noFill/>
          </a:ln>
        </p:spPr>
      </p:pic>
      <p:pic>
        <p:nvPicPr>
          <p:cNvPr descr="Blue text on a white background&#10;&#10;Description automatically generated with medium confidence" id="2275" name="Google Shape;2275;p131"/>
          <p:cNvPicPr preferRelativeResize="0"/>
          <p:nvPr/>
        </p:nvPicPr>
        <p:blipFill rotWithShape="1">
          <a:blip r:embed="rId5">
            <a:alphaModFix/>
          </a:blip>
          <a:srcRect b="0" l="0" r="0" t="0"/>
          <a:stretch/>
        </p:blipFill>
        <p:spPr>
          <a:xfrm>
            <a:off x="7416598" y="4634255"/>
            <a:ext cx="989575" cy="2299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hite bkgrnd master">
  <a:themeElements>
    <a:clrScheme name="2020 Gartner Theme-001">
      <a:dk1>
        <a:srgbClr val="000000"/>
      </a:dk1>
      <a:lt1>
        <a:srgbClr val="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lue bkgrnd">
  <a:themeElements>
    <a:clrScheme name="2020 Gartner Theme-001">
      <a:dk1>
        <a:srgbClr val="000000"/>
      </a:dk1>
      <a:lt1>
        <a:srgbClr val="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